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79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5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3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9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92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1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8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5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9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6E899E-4C0E-41C7-8157-00F34C0710C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9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899E-4C0E-41C7-8157-00F34C0710C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6E899E-4C0E-41C7-8157-00F34C0710C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449200-E16D-4BFD-A68C-5175D039C2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41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D348-4F27-6B57-317B-DE19A32A3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680" y="1259379"/>
            <a:ext cx="10058400" cy="691751"/>
          </a:xfrm>
        </p:spPr>
        <p:txBody>
          <a:bodyPr>
            <a:normAutofit/>
          </a:bodyPr>
          <a:lstStyle/>
          <a:p>
            <a:pPr algn="ctr"/>
            <a:r>
              <a:rPr lang="en-GB" sz="4400" dirty="0"/>
              <a:t>CAPSTONE PROJECT REPORT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69963-B893-D166-2E57-A70CA6BD2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Instructors: </a:t>
            </a:r>
            <a:r>
              <a:rPr lang="en-GB" dirty="0" err="1"/>
              <a:t>Dr.</a:t>
            </a:r>
            <a:r>
              <a:rPr lang="en-GB" dirty="0"/>
              <a:t> NGO DAC VIET</a:t>
            </a:r>
          </a:p>
          <a:p>
            <a:r>
              <a:rPr lang="en-GB" dirty="0"/>
              <a:t>		 DR. TRAN DANG LONG</a:t>
            </a:r>
          </a:p>
          <a:p>
            <a:r>
              <a:rPr lang="en-GB" dirty="0"/>
              <a:t>STUDENT: DANG MINH DUY - 1910933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D8364C-67CA-E937-C69D-FFFCAD94E6DD}"/>
              </a:ext>
            </a:extLst>
          </p:cNvPr>
          <p:cNvSpPr txBox="1">
            <a:spLocks/>
          </p:cNvSpPr>
          <p:nvPr/>
        </p:nvSpPr>
        <p:spPr>
          <a:xfrm>
            <a:off x="1249680" y="1951131"/>
            <a:ext cx="10058400" cy="1630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5400" dirty="0">
                <a:solidFill>
                  <a:srgbClr val="FF0000"/>
                </a:solidFill>
              </a:rPr>
              <a:t>SIMULATION OF CONTROL RULE OF ELECTRIC POWER STEERING SYSTEM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8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D5BE-C207-8434-3497-39E1697A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DC751-70C1-1959-AB5E-0A3618FA2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32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/>
              <a:t>THEORETICAL BASIS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/>
              <a:t>SIMULATION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/>
              <a:t>RESULTS AND EVALUATION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840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0F10-D4CC-04AC-F16D-298EF95E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6B92-60BB-176E-3C88-CCC7CCC8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sz="2800" dirty="0"/>
              <a:t>Type: Scientific research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Objective: Determine and simulate the control of the assisting motor and control rules of EPS according to different vehicle speeds and steering wheel angles.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Technical requirements: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Simulation model works properly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Accurate assisting moment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Assisting moment from motor can follow as desired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Vehicle moves as desired</a:t>
            </a:r>
          </a:p>
        </p:txBody>
      </p:sp>
    </p:spTree>
    <p:extLst>
      <p:ext uri="{BB962C8B-B14F-4D97-AF65-F5344CB8AC3E}">
        <p14:creationId xmlns:p14="http://schemas.microsoft.com/office/powerpoint/2010/main" val="234884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5C9F-1570-CA95-49B7-538C161B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954811"/>
          </a:xfrm>
        </p:spPr>
        <p:txBody>
          <a:bodyPr>
            <a:normAutofit/>
          </a:bodyPr>
          <a:lstStyle/>
          <a:p>
            <a:r>
              <a:rPr lang="en-GB" sz="4000" dirty="0"/>
              <a:t>2. THEORETICAL BASIS</a:t>
            </a:r>
            <a:br>
              <a:rPr lang="en-GB" sz="4000" dirty="0"/>
            </a:br>
            <a:r>
              <a:rPr lang="en-GB" sz="2400" dirty="0"/>
              <a:t>2.1. ELECTRIC POWER STEERING (EPS) SYSTEM</a:t>
            </a:r>
            <a:endParaRPr lang="en-US" sz="4000" dirty="0"/>
          </a:p>
        </p:txBody>
      </p:sp>
      <p:pic>
        <p:nvPicPr>
          <p:cNvPr id="4" name="Hình ảnh 9">
            <a:extLst>
              <a:ext uri="{FF2B5EF4-FFF2-40B4-BE49-F238E27FC236}">
                <a16:creationId xmlns:a16="http://schemas.microsoft.com/office/drawing/2014/main" id="{E0401B35-F08B-2AF1-E09B-87E913939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698" y="954811"/>
            <a:ext cx="10484603" cy="518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7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5C9F-1570-CA95-49B7-538C161B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86" y="0"/>
            <a:ext cx="10058400" cy="1450757"/>
          </a:xfrm>
        </p:spPr>
        <p:txBody>
          <a:bodyPr/>
          <a:lstStyle/>
          <a:p>
            <a:r>
              <a:rPr lang="en-GB" dirty="0"/>
              <a:t>2. THEORETICAL BASIS</a:t>
            </a:r>
            <a:br>
              <a:rPr lang="en-GB" dirty="0"/>
            </a:br>
            <a:r>
              <a:rPr lang="en-GB" sz="3200" dirty="0"/>
              <a:t>2.2. DYNAMIC EQUILIBRIUM EQUATION</a:t>
            </a:r>
            <a:endParaRPr lang="en-US" dirty="0"/>
          </a:p>
        </p:txBody>
      </p:sp>
      <p:pic>
        <p:nvPicPr>
          <p:cNvPr id="4" name="Hình ảnh 9">
            <a:extLst>
              <a:ext uri="{FF2B5EF4-FFF2-40B4-BE49-F238E27FC236}">
                <a16:creationId xmlns:a16="http://schemas.microsoft.com/office/drawing/2014/main" id="{E0401B35-F08B-2AF1-E09B-87E913939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63" y="1737360"/>
            <a:ext cx="6714532" cy="44704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Hộp Văn bản 10">
                <a:extLst>
                  <a:ext uri="{FF2B5EF4-FFF2-40B4-BE49-F238E27FC236}">
                    <a16:creationId xmlns:a16="http://schemas.microsoft.com/office/drawing/2014/main" id="{33B24BAE-D793-A052-6DC6-DB2E6687B2FF}"/>
                  </a:ext>
                </a:extLst>
              </p:cNvPr>
              <p:cNvSpPr txBox="1"/>
              <p:nvPr/>
            </p:nvSpPr>
            <p:spPr>
              <a:xfrm>
                <a:off x="4898389" y="1540255"/>
                <a:ext cx="6982499" cy="3942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𝒕𝒃</m:t>
                        </m:r>
                      </m:sub>
                    </m:sSub>
                    <m:r>
                      <a:rPr lang="en-US" sz="1800" b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𝑺𝑪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𝑺𝑾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)-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𝑩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𝒔𝒘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+ </a:t>
                </a:r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N.</a:t>
                </a:r>
                <a:r>
                  <a:rPr lang="en-US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𝑩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𝒔𝒄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𝒔𝒄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𝑱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𝒔𝒄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vi-V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𝒔𝒄</m:t>
                        </m:r>
                      </m:sub>
                    </m:sSub>
                  </m:oMath>
                </a14:m>
                <a:endParaRPr lang="vi-VN" dirty="0"/>
              </a:p>
            </p:txBody>
          </p:sp>
        </mc:Choice>
        <mc:Fallback xmlns="">
          <p:sp>
            <p:nvSpPr>
              <p:cNvPr id="3" name="Hộp Văn bản 10">
                <a:extLst>
                  <a:ext uri="{FF2B5EF4-FFF2-40B4-BE49-F238E27FC236}">
                    <a16:creationId xmlns:a16="http://schemas.microsoft.com/office/drawing/2014/main" id="{33B24BAE-D793-A052-6DC6-DB2E6687B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389" y="1540255"/>
                <a:ext cx="6982499" cy="394210"/>
              </a:xfrm>
              <a:prstGeom prst="rect">
                <a:avLst/>
              </a:prstGeom>
              <a:blipFill>
                <a:blip r:embed="rId3"/>
                <a:stretch>
                  <a:fillRect t="-2740" b="-9589"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0157EB-C16F-F38C-DBD7-0139731EE0F9}"/>
                  </a:ext>
                </a:extLst>
              </p:cNvPr>
              <p:cNvSpPr txBox="1"/>
              <p:nvPr/>
            </p:nvSpPr>
            <p:spPr>
              <a:xfrm>
                <a:off x="7018770" y="2197560"/>
                <a:ext cx="4862118" cy="3813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With: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GB" sz="2000" dirty="0"/>
                  <a:t> – Steering wheel torque (Nm)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𝒕𝒃</m:t>
                        </m:r>
                      </m:sub>
                    </m:sSub>
                  </m:oMath>
                </a14:m>
                <a:r>
                  <a:rPr lang="en-GB" sz="2000" dirty="0"/>
                  <a:t> – Torsion bar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𝒔𝒄</m:t>
                        </m:r>
                      </m:sub>
                    </m:sSub>
                  </m:oMath>
                </a14:m>
                <a:r>
                  <a:rPr lang="en-GB" sz="2000" dirty="0"/>
                  <a:t> – Steering column angle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GB" sz="2000" dirty="0"/>
                  <a:t>– Steering wheel angle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𝑩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GB" sz="2000" dirty="0"/>
                  <a:t>– Steering wheel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GB" sz="2000" dirty="0"/>
                  <a:t>– Steering wheel inertia</a:t>
                </a:r>
                <a:endParaRPr lang="en-US" sz="2000" dirty="0"/>
              </a:p>
              <a:p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 </a:t>
                </a:r>
                <a:r>
                  <a:rPr lang="en-GB" sz="2000" dirty="0"/>
                  <a:t>– reduction gear ratio</a:t>
                </a:r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GB" sz="2000" dirty="0"/>
                  <a:t>– Motor torque (Nm)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𝑩</m:t>
                        </m:r>
                      </m:e>
                      <m:sub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𝒔𝒄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GB" sz="2000" dirty="0"/>
                  <a:t>– Steering column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GB" sz="2000" dirty="0"/>
                  <a:t>–</a:t>
                </a:r>
                <a:r>
                  <a:rPr lang="en-US" sz="2000" dirty="0"/>
                  <a:t> Resistant torque on pinion (Nm)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𝒔𝒄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GB" sz="2000" dirty="0"/>
                  <a:t>– Steering column inertia 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0157EB-C16F-F38C-DBD7-0139731EE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770" y="2197560"/>
                <a:ext cx="4862118" cy="3813160"/>
              </a:xfrm>
              <a:prstGeom prst="rect">
                <a:avLst/>
              </a:prstGeom>
              <a:blipFill>
                <a:blip r:embed="rId4"/>
                <a:stretch>
                  <a:fillRect l="-1253" t="-799" b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96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5C9F-1570-CA95-49B7-538C161B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THEORETICAL BASIS</a:t>
            </a:r>
            <a:br>
              <a:rPr lang="en-GB" dirty="0"/>
            </a:br>
            <a:r>
              <a:rPr lang="en-GB" sz="3200" dirty="0"/>
              <a:t>2.3. ELECTRIC POWER STEERING (EPS) BLOCK DIAGRAM</a:t>
            </a:r>
            <a:endParaRPr lang="en-US" dirty="0"/>
          </a:p>
        </p:txBody>
      </p:sp>
      <p:pic>
        <p:nvPicPr>
          <p:cNvPr id="6" name="Hình ảnh 3">
            <a:extLst>
              <a:ext uri="{FF2B5EF4-FFF2-40B4-BE49-F238E27FC236}">
                <a16:creationId xmlns:a16="http://schemas.microsoft.com/office/drawing/2014/main" id="{4C002AAD-3F3C-5357-CEC4-61BE66B56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418" y="1863516"/>
            <a:ext cx="9615163" cy="43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017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208</TotalTime>
  <Words>230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CAPSTONE PROJECT REPORT</vt:lpstr>
      <vt:lpstr>TABLE OF CONTENTS</vt:lpstr>
      <vt:lpstr>1. INTRODUCTION</vt:lpstr>
      <vt:lpstr>2. THEORETICAL BASIS 2.1. ELECTRIC POWER STEERING (EPS) SYSTEM</vt:lpstr>
      <vt:lpstr>2. THEORETICAL BASIS 2.2. DYNAMIC EQUILIBRIUM EQUATION</vt:lpstr>
      <vt:lpstr>2. THEORETICAL BASIS 2.3. ELECTRIC POWER STEERING (EPS) BLOCK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REPORT</dc:title>
  <dc:creator>Minh Duy Đặng</dc:creator>
  <cp:lastModifiedBy>Minh Duy Đặng</cp:lastModifiedBy>
  <cp:revision>4</cp:revision>
  <dcterms:created xsi:type="dcterms:W3CDTF">2023-05-10T02:47:56Z</dcterms:created>
  <dcterms:modified xsi:type="dcterms:W3CDTF">2023-05-13T06:27:35Z</dcterms:modified>
</cp:coreProperties>
</file>