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03" r:id="rId3"/>
    <p:sldId id="306" r:id="rId4"/>
    <p:sldId id="305" r:id="rId5"/>
    <p:sldId id="314" r:id="rId6"/>
    <p:sldId id="307" r:id="rId7"/>
    <p:sldId id="308" r:id="rId8"/>
    <p:sldId id="309" r:id="rId9"/>
    <p:sldId id="310" r:id="rId10"/>
    <p:sldId id="312" r:id="rId11"/>
    <p:sldId id="313" r:id="rId12"/>
  </p:sldIdLst>
  <p:sldSz cx="18288000" cy="10287000"/>
  <p:notesSz cx="10287000" cy="1828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4154" autoAdjust="0"/>
  </p:normalViewPr>
  <p:slideViewPr>
    <p:cSldViewPr snapToGrid="0">
      <p:cViewPr varScale="1">
        <p:scale>
          <a:sx n="63" d="100"/>
          <a:sy n="63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8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감마파에서 음성 관련된 뇌파가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5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3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6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2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43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1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70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52500" y="1371600"/>
            <a:ext cx="12192000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7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13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23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57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09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14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7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9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14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7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79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goon/Diff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대칭, 원, 라인이(가) 표시된 사진&#10;&#10;자동 생성된 설명">
            <a:extLst>
              <a:ext uri="{FF2B5EF4-FFF2-40B4-BE49-F238E27FC236}">
                <a16:creationId xmlns:a16="http://schemas.microsoft.com/office/drawing/2014/main" id="{7B1ECEF2-B08F-0A1B-FCA7-032FC2209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r="4646" b="5179"/>
          <a:stretch/>
        </p:blipFill>
        <p:spPr>
          <a:xfrm flipH="1">
            <a:off x="-1" y="3146611"/>
            <a:ext cx="8360427" cy="7139103"/>
          </a:xfrm>
          <a:prstGeom prst="rect">
            <a:avLst/>
          </a:prstGeom>
        </p:spPr>
      </p:pic>
      <p:pic>
        <p:nvPicPr>
          <p:cNvPr id="4" name="그림 3" descr="대칭, 원, 라인이(가) 표시된 사진&#10;&#10;자동 생성된 설명">
            <a:extLst>
              <a:ext uri="{FF2B5EF4-FFF2-40B4-BE49-F238E27FC236}">
                <a16:creationId xmlns:a16="http://schemas.microsoft.com/office/drawing/2014/main" id="{37D5E44C-4405-EFAA-86F2-9AE80C2E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4259721" y="230974"/>
            <a:ext cx="3786804" cy="3251813"/>
          </a:xfrm>
          <a:prstGeom prst="rect">
            <a:avLst/>
          </a:prstGeom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l="15285" t="8137" r="20730" b="36696"/>
          <a:stretch/>
        </p:blipFill>
        <p:spPr>
          <a:xfrm>
            <a:off x="17009650" y="150100"/>
            <a:ext cx="1136000" cy="10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333333"/>
            <a:ext cx="18285714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2282325" y="9409525"/>
            <a:ext cx="576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Presenter : </a:t>
            </a:r>
            <a:r>
              <a:rPr lang="en-US" sz="3000" dirty="0" err="1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Saehyung</a:t>
            </a:r>
            <a:r>
              <a:rPr lang="en-US" sz="3000" dirty="0">
                <a:solidFill>
                  <a:schemeClr val="lt1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Calibri"/>
                <a:sym typeface="Calibri"/>
              </a:rPr>
              <a:t> Cheong</a:t>
            </a:r>
            <a:endParaRPr sz="3000" dirty="0">
              <a:solidFill>
                <a:schemeClr val="lt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Calibri"/>
              <a:sym typeface="Calibri"/>
            </a:endParaRPr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8D48943F-E2B6-6C87-01B0-458C7B829723}"/>
              </a:ext>
            </a:extLst>
          </p:cNvPr>
          <p:cNvSpPr/>
          <p:nvPr/>
        </p:nvSpPr>
        <p:spPr>
          <a:xfrm>
            <a:off x="2668793" y="1240315"/>
            <a:ext cx="12948128" cy="781475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D94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08BF7-3C6A-9750-5DA5-A68F52FBD349}"/>
              </a:ext>
            </a:extLst>
          </p:cNvPr>
          <p:cNvSpPr txBox="1"/>
          <p:nvPr/>
        </p:nvSpPr>
        <p:spPr>
          <a:xfrm>
            <a:off x="4592663" y="1372138"/>
            <a:ext cx="910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BMIS Study Paper Review #1</a:t>
            </a:r>
            <a:endParaRPr lang="ko-KR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61687-7968-70B0-006F-0D65769EA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663" y="2478522"/>
            <a:ext cx="11106674" cy="2791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EEC3D8-5D89-E498-AD0B-BB3249E8AE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5943"/>
          <a:stretch/>
        </p:blipFill>
        <p:spPr>
          <a:xfrm>
            <a:off x="3994427" y="2295468"/>
            <a:ext cx="4332409" cy="52276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41E65D-88A0-697F-0C1E-346939002DF9}"/>
              </a:ext>
            </a:extLst>
          </p:cNvPr>
          <p:cNvGrpSpPr/>
          <p:nvPr/>
        </p:nvGrpSpPr>
        <p:grpSpPr>
          <a:xfrm>
            <a:off x="5320972" y="5191857"/>
            <a:ext cx="7646056" cy="3762482"/>
            <a:chOff x="5170784" y="5152948"/>
            <a:chExt cx="7885471" cy="388029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0F18A3-E363-66F5-3A38-8D9391731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0784" y="5152948"/>
              <a:ext cx="7885471" cy="388029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9DD4D-3F4F-B3E8-B162-B90B81195890}"/>
                </a:ext>
              </a:extLst>
            </p:cNvPr>
            <p:cNvSpPr/>
            <p:nvPr/>
          </p:nvSpPr>
          <p:spPr>
            <a:xfrm>
              <a:off x="5296078" y="6964680"/>
              <a:ext cx="7543800" cy="260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11571F7-937F-F053-F56B-17249DF4C34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8177" b="11052"/>
          <a:stretch/>
        </p:blipFill>
        <p:spPr>
          <a:xfrm>
            <a:off x="9828184" y="2423872"/>
            <a:ext cx="4332412" cy="394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Results and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Future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method was tested on a non-public dataset, as it had larger and more diverse classes than other public datasets, which usually have only a few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Although the EEG dataset was relatively large, it may still be inadequate for large deep-learning models to optimize effectively.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plan to collect larger datasets with more subjects and apply their method to various EEG paradigms, including motor imagery and event-related potentials.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also plan to investigate methods for end-to-end learning directly from raw EEG signals, potentially reducing the need for extensive pre-processing and enhancing the efficiency of their method.</a:t>
            </a:r>
          </a:p>
        </p:txBody>
      </p:sp>
    </p:spTree>
    <p:extLst>
      <p:ext uri="{BB962C8B-B14F-4D97-AF65-F5344CB8AC3E}">
        <p14:creationId xmlns:p14="http://schemas.microsoft.com/office/powerpoint/2010/main" val="47233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use of DDPMs provides an innovative solution that has demonstrated superior performance compared to traditional methods such as </a:t>
            </a:r>
            <a:r>
              <a:rPr lang="en-US" altLang="ko-KR" dirty="0" err="1"/>
              <a:t>DeepConvNet</a:t>
            </a:r>
            <a:r>
              <a:rPr lang="en-US" altLang="ko-KR" dirty="0"/>
              <a:t> and </a:t>
            </a:r>
            <a:r>
              <a:rPr lang="en-US" altLang="ko-KR" dirty="0" err="1"/>
              <a:t>EEGNet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Selecting appropriate model architectures is also important as </a:t>
            </a:r>
            <a:r>
              <a:rPr lang="en-US" altLang="ko-KR" dirty="0" err="1"/>
              <a:t>DeepConvNet</a:t>
            </a:r>
            <a:r>
              <a:rPr lang="en-US" altLang="ko-KR" dirty="0"/>
              <a:t> and </a:t>
            </a:r>
            <a:r>
              <a:rPr lang="en-US" altLang="ko-KR" dirty="0" err="1"/>
              <a:t>EEGNet</a:t>
            </a:r>
            <a:r>
              <a:rPr lang="en-US" altLang="ko-KR" dirty="0"/>
              <a:t> showed poor performance in our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Overall, this study provides a promising approach to accurately decoding EEG signals related to imagined speech.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work also contributes to advancing the understanding and utilization of deep learning-based approaches in EEG signal processing and decoding.</a:t>
            </a:r>
          </a:p>
        </p:txBody>
      </p:sp>
    </p:spTree>
    <p:extLst>
      <p:ext uri="{BB962C8B-B14F-4D97-AF65-F5344CB8AC3E}">
        <p14:creationId xmlns:p14="http://schemas.microsoft.com/office/powerpoint/2010/main" val="1118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Denoising diffusion probabilistic models (DDPMs) have become a powerful tool for identifying sophisticated patterns within complex data, especially when dealing with high-dimensional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CAE aids in learning meaningful features potentially lost during the forward process in DDPMs.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this study, a novel approach to decode EEG signals using DDPMs and a Conditional Autoencoder (CAE) was presented.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proposed approach represents the first attempt to utilize diffusion models to decode EEG signals associated with imagined speech.</a:t>
            </a:r>
          </a:p>
        </p:txBody>
      </p:sp>
    </p:spTree>
    <p:extLst>
      <p:ext uri="{BB962C8B-B14F-4D97-AF65-F5344CB8AC3E}">
        <p14:creationId xmlns:p14="http://schemas.microsoft.com/office/powerpoint/2010/main" val="203966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BA1AA9-1CB2-90F1-FE99-975D54EE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71" y="2353152"/>
            <a:ext cx="13052749" cy="7203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DBCF2D8-E79F-F2F1-78A3-27099602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337560"/>
            <a:ext cx="382524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86D267-43B4-C2E0-C6D3-9F233344001A}"/>
              </a:ext>
            </a:extLst>
          </p:cNvPr>
          <p:cNvGrpSpPr/>
          <p:nvPr/>
        </p:nvGrpSpPr>
        <p:grpSpPr>
          <a:xfrm>
            <a:off x="1257300" y="5270769"/>
            <a:ext cx="6715706" cy="4314688"/>
            <a:chOff x="718911" y="3640592"/>
            <a:chExt cx="9253036" cy="59448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20908A-D264-A46C-43E0-7C9C08D0C545}"/>
                </a:ext>
              </a:extLst>
            </p:cNvPr>
            <p:cNvSpPr/>
            <p:nvPr/>
          </p:nvSpPr>
          <p:spPr>
            <a:xfrm>
              <a:off x="718911" y="3640592"/>
              <a:ext cx="9253036" cy="5944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D1019F6-F19F-0132-14D1-162D9F360BB0}"/>
                </a:ext>
              </a:extLst>
            </p:cNvPr>
            <p:cNvGrpSpPr/>
            <p:nvPr/>
          </p:nvGrpSpPr>
          <p:grpSpPr>
            <a:xfrm>
              <a:off x="1257299" y="4346842"/>
              <a:ext cx="8176260" cy="4532364"/>
              <a:chOff x="1257300" y="3999597"/>
              <a:chExt cx="9864577" cy="546825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40F5B9A-83EE-E7EF-48FB-86D017F04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6730"/>
              <a:stretch/>
            </p:blipFill>
            <p:spPr>
              <a:xfrm>
                <a:off x="1257300" y="3999597"/>
                <a:ext cx="9864577" cy="1449178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AE9DD9B-6A6C-6B41-8F46-8439AD300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783" y="5297846"/>
                <a:ext cx="8847612" cy="165257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C8ED3FF-97B0-5682-7958-EAB4DF91E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300" y="7049473"/>
                <a:ext cx="9864577" cy="111866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8E74486-7EE0-7FDF-EC70-0D4D6232B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5950" y="8196643"/>
                <a:ext cx="9127275" cy="12712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C89B0F1-DA23-5659-7414-FBD09BE56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280" y="2084841"/>
            <a:ext cx="7932420" cy="7500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Denoising Diffusion Models</a:t>
            </a:r>
          </a:p>
        </p:txBody>
      </p:sp>
    </p:spTree>
    <p:extLst>
      <p:ext uri="{BB962C8B-B14F-4D97-AF65-F5344CB8AC3E}">
        <p14:creationId xmlns:p14="http://schemas.microsoft.com/office/powerpoint/2010/main" val="266234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Denoising Diffusion Models</a:t>
            </a:r>
          </a:p>
        </p:txBody>
      </p:sp>
      <p:pic>
        <p:nvPicPr>
          <p:cNvPr id="6" name="그림 5" descr="텍스트, 친필, 종이, 종이 제품이(가) 표시된 사진&#10;&#10;자동 생성된 설명">
            <a:extLst>
              <a:ext uri="{FF2B5EF4-FFF2-40B4-BE49-F238E27FC236}">
                <a16:creationId xmlns:a16="http://schemas.microsoft.com/office/drawing/2014/main" id="{0C9078B9-E6AB-141A-F628-E91DA673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5" t="3555" r="4667" b="20889"/>
          <a:stretch/>
        </p:blipFill>
        <p:spPr>
          <a:xfrm>
            <a:off x="4149090" y="3651439"/>
            <a:ext cx="9989820" cy="62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Conditional Autoencoder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Classifier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Model Implementation Details</a:t>
            </a:r>
          </a:p>
          <a:p>
            <a:pPr marL="0" indent="0">
              <a:buNone/>
            </a:pPr>
            <a:r>
              <a:rPr lang="en-US" altLang="ko-KR" dirty="0"/>
              <a:t>    ∙ Model Code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https://github.com/yorgoon/DiffE/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890F7-954B-3197-735F-C7563209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13" y="3721032"/>
            <a:ext cx="8845572" cy="857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BECFF-E2AD-4D17-B5C0-0416F5EC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407" y="5560905"/>
            <a:ext cx="8709185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study involved recruiting twenty-two healthy participants, of whom fifteen were male, with a mean age of 24.68 ± 2.15.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were instructed to imagine saying twelve different words or sentences, such as “ambulance,” “clock,” “hello,” “help me,” “light,” “pain,” “stop,” “thank you,” “toilet,” “TV,” “water,” and “yes”.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researchers randomly presented twenty-two blocks of twelve words and a rest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Each participants contributed one thousand three hundred samples, consisting of one hundred samples per category.</a:t>
            </a:r>
          </a:p>
        </p:txBody>
      </p:sp>
    </p:spTree>
    <p:extLst>
      <p:ext uri="{BB962C8B-B14F-4D97-AF65-F5344CB8AC3E}">
        <p14:creationId xmlns:p14="http://schemas.microsoft.com/office/powerpoint/2010/main" val="32599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F7B3-8D60-9993-49B4-D9D4AD5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Materials and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first step was to apply band-pass filtering to the signals between 0.5 and 125Hz, with additional notch filtering at 60 and 120Hz to eliminate power line interference.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They used automatic electrooculography and electromyography removal methods to eliminate ocular and muscular artifacts.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After removing the artifacts, the EEG signals were selected in the high-gamma frequency band for training the model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The dataset was then </a:t>
            </a:r>
            <a:r>
              <a:rPr lang="en-US" altLang="ko-KR" dirty="0" err="1"/>
              <a:t>epoched</a:t>
            </a:r>
            <a:r>
              <a:rPr lang="en-US" altLang="ko-KR" dirty="0"/>
              <a:t> into 2-second segments, with baseline correction applied 500ms before the task.</a:t>
            </a:r>
          </a:p>
        </p:txBody>
      </p:sp>
    </p:spTree>
    <p:extLst>
      <p:ext uri="{BB962C8B-B14F-4D97-AF65-F5344CB8AC3E}">
        <p14:creationId xmlns:p14="http://schemas.microsoft.com/office/powerpoint/2010/main" val="42842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1760-1637-3238-E8A2-22A4A8AB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72" y="3293075"/>
            <a:ext cx="7223865" cy="821725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dirty="0"/>
              <a:t>Performance Comparison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CF4-4FEF-FD2E-5FAA-6304792F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7" y="4254341"/>
            <a:ext cx="8360053" cy="3319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BDD7BD-B925-FDC9-D9AF-0C572560CC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5" r="2201"/>
          <a:stretch/>
        </p:blipFill>
        <p:spPr>
          <a:xfrm>
            <a:off x="8965816" y="4254341"/>
            <a:ext cx="9037321" cy="3319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FF8AD0-DBF5-65C7-B96F-F81ED650A952}"/>
              </a:ext>
            </a:extLst>
          </p:cNvPr>
          <p:cNvSpPr txBox="1">
            <a:spLocks/>
          </p:cNvSpPr>
          <p:nvPr/>
        </p:nvSpPr>
        <p:spPr>
          <a:xfrm>
            <a:off x="9872545" y="3293074"/>
            <a:ext cx="7223865" cy="82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Ablation Study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F04F5C5A-58DA-FF3F-8530-AFDC4B1E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Results and 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1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6509</TotalTime>
  <Words>542</Words>
  <Application>Microsoft Office PowerPoint</Application>
  <PresentationFormat>사용자 지정</PresentationFormat>
  <Paragraphs>48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Times New Roman</vt:lpstr>
      <vt:lpstr>Wingdings</vt:lpstr>
      <vt:lpstr>Calibri Light</vt:lpstr>
      <vt:lpstr>Arial</vt:lpstr>
      <vt:lpstr>MS UI Gothic</vt:lpstr>
      <vt:lpstr>Calibri</vt:lpstr>
      <vt:lpstr>Office 2013 - 2022 테마</vt:lpstr>
      <vt:lpstr>PowerPoint 프레젠테이션</vt:lpstr>
      <vt:lpstr>Introduction</vt:lpstr>
      <vt:lpstr>Introduction</vt:lpstr>
      <vt:lpstr>Materials and Methods</vt:lpstr>
      <vt:lpstr>Materials and Methods</vt:lpstr>
      <vt:lpstr>Materials and Methods</vt:lpstr>
      <vt:lpstr>Materials and Methods</vt:lpstr>
      <vt:lpstr>Materials and Methods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BMSSA_16</dc:creator>
  <cp:lastModifiedBy>정세형</cp:lastModifiedBy>
  <cp:revision>121</cp:revision>
  <dcterms:modified xsi:type="dcterms:W3CDTF">2024-09-26T10:11:44Z</dcterms:modified>
</cp:coreProperties>
</file>