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3"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192027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225866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976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3468613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8291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235770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376301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129986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41011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4B53B-3172-4096-AD7F-85DB1629307A}"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117624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4B53B-3172-4096-AD7F-85DB1629307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223701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4B53B-3172-4096-AD7F-85DB1629307A}"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251127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4B53B-3172-4096-AD7F-85DB1629307A}"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403756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4B53B-3172-4096-AD7F-85DB1629307A}"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144483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4B53B-3172-4096-AD7F-85DB1629307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33048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4B53B-3172-4096-AD7F-85DB1629307A}"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FA5DB-11B4-40C9-9D94-5C146742E49A}" type="slidenum">
              <a:rPr lang="en-IN" smtClean="0"/>
              <a:t>‹#›</a:t>
            </a:fld>
            <a:endParaRPr lang="en-IN"/>
          </a:p>
        </p:txBody>
      </p:sp>
    </p:spTree>
    <p:extLst>
      <p:ext uri="{BB962C8B-B14F-4D97-AF65-F5344CB8AC3E}">
        <p14:creationId xmlns:p14="http://schemas.microsoft.com/office/powerpoint/2010/main" val="156889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D4B53B-3172-4096-AD7F-85DB1629307A}" type="datetimeFigureOut">
              <a:rPr lang="en-IN" smtClean="0"/>
              <a:t>05-06-2023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FFA5DB-11B4-40C9-9D94-5C146742E49A}" type="slidenum">
              <a:rPr lang="en-IN" smtClean="0"/>
              <a:t>‹#›</a:t>
            </a:fld>
            <a:endParaRPr lang="en-IN"/>
          </a:p>
        </p:txBody>
      </p:sp>
    </p:spTree>
    <p:extLst>
      <p:ext uri="{BB962C8B-B14F-4D97-AF65-F5344CB8AC3E}">
        <p14:creationId xmlns:p14="http://schemas.microsoft.com/office/powerpoint/2010/main" val="3429366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F0D9-D80A-519E-BF5C-465D778BC545}"/>
              </a:ext>
            </a:extLst>
          </p:cNvPr>
          <p:cNvSpPr>
            <a:spLocks noGrp="1"/>
          </p:cNvSpPr>
          <p:nvPr>
            <p:ph type="ctrTitle"/>
          </p:nvPr>
        </p:nvSpPr>
        <p:spPr>
          <a:xfrm>
            <a:off x="629265" y="2143432"/>
            <a:ext cx="9212826" cy="1671484"/>
          </a:xfrm>
        </p:spPr>
        <p:txBody>
          <a:bodyPr/>
          <a:lstStyle/>
          <a:p>
            <a:pPr algn="l"/>
            <a:r>
              <a:rPr lang="en-US" sz="4400" i="0" u="sng" dirty="0">
                <a:solidFill>
                  <a:srgbClr val="000000"/>
                </a:solidFill>
                <a:effectLst/>
                <a:latin typeface="Times New Roman" panose="02020603050405020304" pitchFamily="18" charset="0"/>
              </a:rPr>
              <a:t>Image</a:t>
            </a:r>
            <a:r>
              <a:rPr lang="en-US" sz="4400" i="0" dirty="0">
                <a:solidFill>
                  <a:srgbClr val="000000"/>
                </a:solidFill>
                <a:effectLst/>
                <a:latin typeface="Times New Roman" panose="02020603050405020304" pitchFamily="18" charset="0"/>
              </a:rPr>
              <a:t> </a:t>
            </a:r>
            <a:r>
              <a:rPr lang="en-US" sz="4400" i="0" u="sng" dirty="0">
                <a:solidFill>
                  <a:srgbClr val="000000"/>
                </a:solidFill>
                <a:effectLst/>
                <a:latin typeface="Times New Roman" panose="02020603050405020304" pitchFamily="18" charset="0"/>
              </a:rPr>
              <a:t>restoration</a:t>
            </a:r>
            <a:r>
              <a:rPr lang="en-US" sz="4400" i="0" dirty="0">
                <a:solidFill>
                  <a:srgbClr val="000000"/>
                </a:solidFill>
                <a:effectLst/>
                <a:latin typeface="Times New Roman" panose="02020603050405020304" pitchFamily="18" charset="0"/>
              </a:rPr>
              <a:t> </a:t>
            </a:r>
            <a:r>
              <a:rPr lang="en-US" sz="4400" i="0" u="sng" dirty="0">
                <a:solidFill>
                  <a:srgbClr val="000000"/>
                </a:solidFill>
                <a:effectLst/>
                <a:latin typeface="Times New Roman" panose="02020603050405020304" pitchFamily="18" charset="0"/>
              </a:rPr>
              <a:t>using</a:t>
            </a:r>
            <a:r>
              <a:rPr lang="en-US" sz="4400" i="0" dirty="0">
                <a:solidFill>
                  <a:srgbClr val="000000"/>
                </a:solidFill>
                <a:effectLst/>
                <a:latin typeface="Times New Roman" panose="02020603050405020304" pitchFamily="18" charset="0"/>
              </a:rPr>
              <a:t> </a:t>
            </a:r>
            <a:r>
              <a:rPr lang="en-US" sz="4400" i="0" u="sng" dirty="0">
                <a:solidFill>
                  <a:srgbClr val="000000"/>
                </a:solidFill>
                <a:effectLst/>
                <a:latin typeface="Times New Roman" panose="02020603050405020304" pitchFamily="18" charset="0"/>
              </a:rPr>
              <a:t>cycle-consistent</a:t>
            </a:r>
            <a:r>
              <a:rPr lang="en-US" sz="4400" i="0" dirty="0">
                <a:solidFill>
                  <a:srgbClr val="000000"/>
                </a:solidFill>
                <a:effectLst/>
                <a:latin typeface="Times New Roman" panose="02020603050405020304" pitchFamily="18" charset="0"/>
              </a:rPr>
              <a:t> </a:t>
            </a:r>
            <a:r>
              <a:rPr lang="en-US" sz="4400" i="0" u="sng" dirty="0">
                <a:solidFill>
                  <a:srgbClr val="000000"/>
                </a:solidFill>
                <a:effectLst/>
                <a:latin typeface="Times New Roman" panose="02020603050405020304" pitchFamily="18" charset="0"/>
              </a:rPr>
              <a:t>adversarial</a:t>
            </a:r>
            <a:r>
              <a:rPr lang="en-US" sz="4400" i="0" dirty="0">
                <a:solidFill>
                  <a:srgbClr val="000000"/>
                </a:solidFill>
                <a:effectLst/>
                <a:latin typeface="Times New Roman" panose="02020603050405020304" pitchFamily="18" charset="0"/>
              </a:rPr>
              <a:t> </a:t>
            </a:r>
            <a:r>
              <a:rPr lang="en-US" sz="4400" i="0" u="sng" dirty="0">
                <a:solidFill>
                  <a:srgbClr val="000000"/>
                </a:solidFill>
                <a:effectLst/>
                <a:latin typeface="Times New Roman" panose="02020603050405020304" pitchFamily="18" charset="0"/>
              </a:rPr>
              <a:t>networks</a:t>
            </a:r>
            <a:endParaRPr lang="en-IN" sz="4400" u="sng" dirty="0"/>
          </a:p>
        </p:txBody>
      </p:sp>
      <p:sp>
        <p:nvSpPr>
          <p:cNvPr id="3" name="Subtitle 2">
            <a:extLst>
              <a:ext uri="{FF2B5EF4-FFF2-40B4-BE49-F238E27FC236}">
                <a16:creationId xmlns:a16="http://schemas.microsoft.com/office/drawing/2014/main" id="{35EE18F2-A96C-AE18-7AD5-F606811449D4}"/>
              </a:ext>
            </a:extLst>
          </p:cNvPr>
          <p:cNvSpPr>
            <a:spLocks noGrp="1"/>
          </p:cNvSpPr>
          <p:nvPr>
            <p:ph type="subTitle" idx="1"/>
          </p:nvPr>
        </p:nvSpPr>
        <p:spPr>
          <a:xfrm>
            <a:off x="6449960" y="5800975"/>
            <a:ext cx="2411087" cy="884961"/>
          </a:xfrm>
        </p:spPr>
        <p:txBody>
          <a:bodyPr/>
          <a:lstStyle/>
          <a:p>
            <a:pPr algn="l"/>
            <a:r>
              <a:rPr lang="en-US" dirty="0">
                <a:solidFill>
                  <a:schemeClr val="tx1"/>
                </a:solidFill>
              </a:rPr>
              <a:t>Name : Bhavik M Jain</a:t>
            </a:r>
          </a:p>
          <a:p>
            <a:pPr algn="l"/>
            <a:r>
              <a:rPr lang="en-US" dirty="0">
                <a:solidFill>
                  <a:schemeClr val="tx1"/>
                </a:solidFill>
              </a:rPr>
              <a:t>USN : 2GI20EC033</a:t>
            </a:r>
            <a:endParaRPr lang="en-IN" dirty="0">
              <a:solidFill>
                <a:schemeClr val="tx1"/>
              </a:solidFill>
            </a:endParaRPr>
          </a:p>
        </p:txBody>
      </p:sp>
    </p:spTree>
    <p:extLst>
      <p:ext uri="{BB962C8B-B14F-4D97-AF65-F5344CB8AC3E}">
        <p14:creationId xmlns:p14="http://schemas.microsoft.com/office/powerpoint/2010/main" val="27846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F241-1AB7-48B7-61D9-A78040457A7C}"/>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CF41AD-3112-0FE2-9989-809459ABC50A}"/>
              </a:ext>
            </a:extLst>
          </p:cNvPr>
          <p:cNvSpPr>
            <a:spLocks noGrp="1"/>
          </p:cNvSpPr>
          <p:nvPr>
            <p:ph idx="1"/>
          </p:nvPr>
        </p:nvSpPr>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Image restoration using Cycle-Consistent Adversarial Networks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offers a powerful and versatile approach for transforming images from one domain to another while preserving their underlying structure and content. By leveraging the concept of adversarial training and cycle-consistency,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enables unsupervised learning and effective image-to-image translation without the need for paired training data.</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8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442369A-D94F-4179-2C5F-D774E0AD3741}"/>
              </a:ext>
            </a:extLst>
          </p:cNvPr>
          <p:cNvPicPr>
            <a:picLocks noGrp="1" noChangeAspect="1"/>
          </p:cNvPicPr>
          <p:nvPr>
            <p:ph idx="1"/>
          </p:nvPr>
        </p:nvPicPr>
        <p:blipFill>
          <a:blip r:embed="rId2"/>
          <a:stretch>
            <a:fillRect/>
          </a:stretch>
        </p:blipFill>
        <p:spPr>
          <a:xfrm>
            <a:off x="3227947" y="1131994"/>
            <a:ext cx="5737982" cy="4590386"/>
          </a:xfrm>
          <a:prstGeom prst="rect">
            <a:avLst/>
          </a:prstGeom>
        </p:spPr>
      </p:pic>
    </p:spTree>
    <p:extLst>
      <p:ext uri="{BB962C8B-B14F-4D97-AF65-F5344CB8AC3E}">
        <p14:creationId xmlns:p14="http://schemas.microsoft.com/office/powerpoint/2010/main" val="181099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A14F-16C8-A83C-C8CF-C69C3073790C}"/>
              </a:ext>
            </a:extLst>
          </p:cNvPr>
          <p:cNvSpPr>
            <a:spLocks noGrp="1"/>
          </p:cNvSpPr>
          <p:nvPr>
            <p:ph type="title"/>
          </p:nvPr>
        </p:nvSpPr>
        <p:spPr>
          <a:xfrm>
            <a:off x="677334" y="609600"/>
            <a:ext cx="8596668" cy="1320800"/>
          </a:xfrm>
        </p:spPr>
        <p:txBody>
          <a:bodyPr anchor="t">
            <a:normAutofit/>
          </a:bodyPr>
          <a:lstStyle/>
          <a:p>
            <a:r>
              <a:rPr lang="en-US" sz="4000" b="1" dirty="0">
                <a:solidFill>
                  <a:schemeClr val="tx1"/>
                </a:solidFill>
                <a:latin typeface="Times New Roman" panose="02020603050405020304" pitchFamily="18" charset="0"/>
                <a:cs typeface="Times New Roman" panose="02020603050405020304" pitchFamily="18" charset="0"/>
              </a:rPr>
              <a:t>Image Restoration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52D84B-7F71-A93A-505D-20A12CA70A32}"/>
              </a:ext>
            </a:extLst>
          </p:cNvPr>
          <p:cNvSpPr>
            <a:spLocks noGrp="1"/>
          </p:cNvSpPr>
          <p:nvPr>
            <p:ph idx="1"/>
          </p:nvPr>
        </p:nvSpPr>
        <p:spPr>
          <a:xfrm>
            <a:off x="5378244" y="2160589"/>
            <a:ext cx="4454013" cy="3880773"/>
          </a:xfrm>
        </p:spPr>
        <p:txBody>
          <a:bodyPr>
            <a:noAutofit/>
          </a:bodyPr>
          <a:lstStyle/>
          <a:p>
            <a:pPr marL="0" indent="0" algn="just">
              <a:lnSpc>
                <a:spcPct val="90000"/>
              </a:lnSpc>
              <a:buNone/>
            </a:pPr>
            <a:r>
              <a:rPr lang="en-US" sz="2400" b="1" i="0" dirty="0">
                <a:solidFill>
                  <a:schemeClr val="tx1"/>
                </a:solidFill>
                <a:effectLst/>
                <a:latin typeface="Times New Roman" panose="02020603050405020304" pitchFamily="18" charset="0"/>
                <a:cs typeface="Times New Roman" panose="02020603050405020304" pitchFamily="18" charset="0"/>
              </a:rPr>
              <a:t>Image restoration</a:t>
            </a:r>
            <a:r>
              <a:rPr lang="en-US" sz="2400" b="0" i="0" dirty="0">
                <a:solidFill>
                  <a:schemeClr val="tx1"/>
                </a:solidFill>
                <a:effectLst/>
                <a:latin typeface="Times New Roman" panose="02020603050405020304" pitchFamily="18" charset="0"/>
                <a:cs typeface="Times New Roman" panose="02020603050405020304" pitchFamily="18" charset="0"/>
              </a:rPr>
              <a:t> is the operation of taking a corrupt/noisy image and estimating the clean, original image. Corruption may come in many forms such as </a:t>
            </a:r>
            <a:r>
              <a:rPr lang="en-US" sz="2400" dirty="0">
                <a:solidFill>
                  <a:schemeClr val="tx1"/>
                </a:solidFill>
                <a:latin typeface="Times New Roman" panose="02020603050405020304" pitchFamily="18" charset="0"/>
                <a:cs typeface="Times New Roman" panose="02020603050405020304" pitchFamily="18" charset="0"/>
              </a:rPr>
              <a:t>motion blur, noise</a:t>
            </a:r>
            <a:r>
              <a:rPr lang="en-US" sz="2400" b="0" i="0" dirty="0">
                <a:solidFill>
                  <a:schemeClr val="tx1"/>
                </a:solidFill>
                <a:effectLst/>
                <a:latin typeface="Times New Roman" panose="02020603050405020304" pitchFamily="18" charset="0"/>
                <a:cs typeface="Times New Roman" panose="02020603050405020304" pitchFamily="18" charset="0"/>
              </a:rPr>
              <a:t> and camera mis-focus. Image restoration is performed by reversing the process that blurred the image and such is performed by imaging a point source and use the point source image.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7A7C35CA-86BB-B7B8-48C1-B478EC8A59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35" b="2"/>
          <a:stretch/>
        </p:blipFill>
        <p:spPr bwMode="auto">
          <a:xfrm>
            <a:off x="677334" y="2159331"/>
            <a:ext cx="4327285"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90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DB5-274F-F609-CCE9-912110DAA236}"/>
              </a:ext>
            </a:extLst>
          </p:cNvPr>
          <p:cNvSpPr>
            <a:spLocks noGrp="1"/>
          </p:cNvSpPr>
          <p:nvPr>
            <p:ph type="title"/>
          </p:nvPr>
        </p:nvSpPr>
        <p:spPr/>
        <p:txBody>
          <a:bodyPr>
            <a:normAutofit/>
          </a:bodyPr>
          <a:lstStyle/>
          <a:p>
            <a:r>
              <a:rPr lang="en-IN" sz="4000" b="1" i="0" dirty="0">
                <a:solidFill>
                  <a:schemeClr val="tx1"/>
                </a:solidFill>
                <a:effectLst/>
                <a:latin typeface="Times New Roman" panose="02020603050405020304" pitchFamily="18" charset="0"/>
                <a:cs typeface="Times New Roman" panose="02020603050405020304" pitchFamily="18" charset="0"/>
              </a:rPr>
              <a:t>Cycle-Consistent Adversarial Networks (</a:t>
            </a:r>
            <a:r>
              <a:rPr lang="en-IN" sz="4000" b="1" i="0" dirty="0" err="1">
                <a:solidFill>
                  <a:schemeClr val="tx1"/>
                </a:solidFill>
                <a:effectLst/>
                <a:latin typeface="Times New Roman" panose="02020603050405020304" pitchFamily="18" charset="0"/>
                <a:cs typeface="Times New Roman" panose="02020603050405020304" pitchFamily="18" charset="0"/>
              </a:rPr>
              <a:t>CycleGAN</a:t>
            </a:r>
            <a:r>
              <a:rPr lang="en-IN" sz="4000" b="1" i="0" dirty="0">
                <a:solidFill>
                  <a:schemeClr val="tx1"/>
                </a:solidFill>
                <a:effectLst/>
                <a:latin typeface="Times New Roman" panose="02020603050405020304" pitchFamily="18" charset="0"/>
                <a:cs typeface="Times New Roman" panose="02020603050405020304" pitchFamily="18" charset="0"/>
              </a:rPr>
              <a: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2DDE9E-DDB4-C35B-D8A9-443830EF89E0}"/>
              </a:ext>
            </a:extLst>
          </p:cNvPr>
          <p:cNvSpPr>
            <a:spLocks noGrp="1"/>
          </p:cNvSpPr>
          <p:nvPr>
            <p:ph idx="1"/>
          </p:nvPr>
        </p:nvSpPr>
        <p:spPr>
          <a:xfrm>
            <a:off x="677334" y="2713702"/>
            <a:ext cx="8596668" cy="3337491"/>
          </a:xfrm>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Cycle-Consistent Adversarial Networks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is a deep learning framework that enables unsupervised image-to-image translation between two domains without requiring paired training data. It is particularly effective for tasks such as style transfer, image synthesis, and domain adaptation.</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72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F890D6B-5EFA-D312-A5AA-8D3A8799BB50}"/>
              </a:ext>
            </a:extLst>
          </p:cNvPr>
          <p:cNvPicPr>
            <a:picLocks noGrp="1" noChangeAspect="1"/>
          </p:cNvPicPr>
          <p:nvPr>
            <p:ph idx="1"/>
          </p:nvPr>
        </p:nvPicPr>
        <p:blipFill>
          <a:blip r:embed="rId2"/>
          <a:stretch>
            <a:fillRect/>
          </a:stretch>
        </p:blipFill>
        <p:spPr>
          <a:xfrm>
            <a:off x="1126309" y="1327355"/>
            <a:ext cx="9941259" cy="4277032"/>
          </a:xfrm>
          <a:prstGeom prst="rect">
            <a:avLst/>
          </a:prstGeom>
        </p:spPr>
      </p:pic>
    </p:spTree>
    <p:extLst>
      <p:ext uri="{BB962C8B-B14F-4D97-AF65-F5344CB8AC3E}">
        <p14:creationId xmlns:p14="http://schemas.microsoft.com/office/powerpoint/2010/main" val="187292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5236-A9E4-4EE8-91E5-157CEE3959FD}"/>
              </a:ext>
            </a:extLst>
          </p:cNvPr>
          <p:cNvSpPr>
            <a:spLocks noGrp="1"/>
          </p:cNvSpPr>
          <p:nvPr>
            <p:ph type="title"/>
          </p:nvPr>
        </p:nvSpPr>
        <p:spPr/>
        <p:txBody>
          <a:bodyPr>
            <a:normAutofit/>
          </a:bodyPr>
          <a:lstStyle/>
          <a:p>
            <a:r>
              <a:rPr lang="en-IN" sz="4000" b="1" i="0" dirty="0" err="1">
                <a:solidFill>
                  <a:schemeClr val="tx1"/>
                </a:solidFill>
                <a:effectLst/>
                <a:latin typeface="Times New Roman" panose="02020603050405020304" pitchFamily="18" charset="0"/>
                <a:cs typeface="Times New Roman" panose="02020603050405020304" pitchFamily="18" charset="0"/>
              </a:rPr>
              <a:t>CycleGAN</a:t>
            </a:r>
            <a:r>
              <a:rPr lang="en-IN" sz="4000" b="1" i="0" dirty="0">
                <a:solidFill>
                  <a:schemeClr val="tx1"/>
                </a:solidFill>
                <a:effectLst/>
                <a:latin typeface="Times New Roman" panose="02020603050405020304" pitchFamily="18" charset="0"/>
                <a:cs typeface="Times New Roman" panose="02020603050405020304" pitchFamily="18" charset="0"/>
              </a:rPr>
              <a:t> for Image Restoration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C44243-DC87-EAB0-838B-AC90DE592F5B}"/>
              </a:ext>
            </a:extLst>
          </p:cNvPr>
          <p:cNvSpPr>
            <a:spLocks noGrp="1"/>
          </p:cNvSpPr>
          <p:nvPr>
            <p:ph idx="1"/>
          </p:nvPr>
        </p:nvSpPr>
        <p:spPr/>
        <p:txBody>
          <a:bodyPr>
            <a:normAutofit/>
          </a:bodyPr>
          <a:lstStyle/>
          <a:p>
            <a:pPr marL="0" indent="0">
              <a:buNone/>
            </a:pP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can be utilized for image restoration tasks by training it to learn the mapping between degraded images and their corresponding clean versions. This allows the model to restore the original quality of the degraded images.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8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21AB-369E-0B5B-AF75-D4B3B5A7A38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Steps t</a:t>
            </a:r>
            <a:r>
              <a:rPr lang="en-US" b="1" i="0" dirty="0">
                <a:solidFill>
                  <a:schemeClr val="tx1"/>
                </a:solidFill>
                <a:effectLst/>
                <a:latin typeface="Times New Roman" panose="02020603050405020304" pitchFamily="18" charset="0"/>
                <a:cs typeface="Times New Roman" panose="02020603050405020304" pitchFamily="18" charset="0"/>
              </a:rPr>
              <a:t>o apply </a:t>
            </a:r>
            <a:r>
              <a:rPr lang="en-US" b="1" i="0" dirty="0" err="1">
                <a:solidFill>
                  <a:schemeClr val="tx1"/>
                </a:solidFill>
                <a:effectLst/>
                <a:latin typeface="Times New Roman" panose="02020603050405020304" pitchFamily="18" charset="0"/>
                <a:cs typeface="Times New Roman" panose="02020603050405020304" pitchFamily="18" charset="0"/>
              </a:rPr>
              <a:t>CycleGAN</a:t>
            </a:r>
            <a:r>
              <a:rPr lang="en-US" b="1" i="0" dirty="0">
                <a:solidFill>
                  <a:schemeClr val="tx1"/>
                </a:solidFill>
                <a:effectLst/>
                <a:latin typeface="Times New Roman" panose="02020603050405020304" pitchFamily="18" charset="0"/>
                <a:cs typeface="Times New Roman" panose="02020603050405020304" pitchFamily="18" charset="0"/>
              </a:rPr>
              <a:t> for image restoration</a:t>
            </a:r>
            <a:endParaRPr lang="en-IN" b="1" dirty="0">
              <a:solidFill>
                <a:schemeClr val="tx1"/>
              </a:solidFill>
            </a:endParaRPr>
          </a:p>
        </p:txBody>
      </p:sp>
      <p:sp>
        <p:nvSpPr>
          <p:cNvPr id="3" name="Content Placeholder 2">
            <a:extLst>
              <a:ext uri="{FF2B5EF4-FFF2-40B4-BE49-F238E27FC236}">
                <a16:creationId xmlns:a16="http://schemas.microsoft.com/office/drawing/2014/main" id="{47D6550E-A69E-8E75-A1CA-70A64CDD8C95}"/>
              </a:ext>
            </a:extLst>
          </p:cNvPr>
          <p:cNvSpPr>
            <a:spLocks noGrp="1"/>
          </p:cNvSpPr>
          <p:nvPr>
            <p:ph idx="1"/>
          </p:nvPr>
        </p:nvSpPr>
        <p:spPr>
          <a:xfrm>
            <a:off x="677334" y="2448231"/>
            <a:ext cx="8596668" cy="3972233"/>
          </a:xfrm>
        </p:spPr>
        <p:txBody>
          <a:bodyPr>
            <a:normAutofit/>
          </a:bodyPr>
          <a:lstStyle/>
          <a:p>
            <a:pPr marL="0" indent="0" algn="l">
              <a:buNone/>
            </a:pPr>
            <a:r>
              <a:rPr lang="en-US" sz="2400" b="1" i="0" dirty="0">
                <a:solidFill>
                  <a:schemeClr val="tx1"/>
                </a:solidFill>
                <a:effectLst/>
                <a:latin typeface="Times New Roman" panose="02020603050405020304" pitchFamily="18" charset="0"/>
                <a:cs typeface="Times New Roman" panose="02020603050405020304" pitchFamily="18" charset="0"/>
              </a:rPr>
              <a:t>1) Dataset Preparation</a:t>
            </a:r>
            <a:r>
              <a:rPr lang="en-US" sz="2400" b="0" i="0" dirty="0">
                <a:solidFill>
                  <a:schemeClr val="tx1"/>
                </a:solidFill>
                <a:effectLst/>
                <a:latin typeface="Times New Roman" panose="02020603050405020304" pitchFamily="18" charset="0"/>
                <a:cs typeface="Times New Roman" panose="02020603050405020304" pitchFamily="18" charset="0"/>
              </a:rPr>
              <a:t>: Gather a dataset that consists of pairs of degraded images and their corresponding clean images. </a:t>
            </a:r>
          </a:p>
          <a:p>
            <a:pPr marL="0" indent="0" algn="l">
              <a:buNone/>
            </a:pPr>
            <a:endParaRPr lang="en-US" sz="2400" b="1" i="0" dirty="0">
              <a:solidFill>
                <a:schemeClr val="tx1"/>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chemeClr val="tx1"/>
                </a:solidFill>
                <a:effectLst/>
                <a:latin typeface="Times New Roman" panose="02020603050405020304" pitchFamily="18" charset="0"/>
                <a:cs typeface="Times New Roman" panose="02020603050405020304" pitchFamily="18" charset="0"/>
              </a:rPr>
              <a:t>2) Network Architecture: </a:t>
            </a:r>
            <a:r>
              <a:rPr lang="en-US" sz="2400" b="0" i="0" dirty="0">
                <a:solidFill>
                  <a:schemeClr val="tx1"/>
                </a:solidFill>
                <a:effectLst/>
                <a:latin typeface="Times New Roman" panose="02020603050405020304" pitchFamily="18" charset="0"/>
                <a:cs typeface="Times New Roman" panose="02020603050405020304" pitchFamily="18" charset="0"/>
              </a:rPr>
              <a:t>Design the generator and discriminator networks for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The generator should have an encoder-decoder structure, where the encoder encodes the degraded image and the decoder generates the restored image. The discriminator should be able to distinguish between real clean images and generated/restored images.</a:t>
            </a:r>
          </a:p>
          <a:p>
            <a:pPr algn="l">
              <a:buFont typeface="+mj-lt"/>
              <a:buAutoNum type="arabicPeriod"/>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10263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400D-5EFC-303C-011C-84C1063EE54D}"/>
              </a:ext>
            </a:extLst>
          </p:cNvPr>
          <p:cNvSpPr>
            <a:spLocks noGrp="1"/>
          </p:cNvSpPr>
          <p:nvPr>
            <p:ph type="title"/>
          </p:nvPr>
        </p:nvSpPr>
        <p:spPr/>
        <p:txBody>
          <a:bodyPr>
            <a:normAutofit/>
          </a:bodyPr>
          <a:lstStyle/>
          <a:p>
            <a:r>
              <a:rPr lang="en-US" sz="4000" b="1" dirty="0" err="1">
                <a:solidFill>
                  <a:schemeClr val="tx1"/>
                </a:solidFill>
                <a:latin typeface="Times New Roman" panose="02020603050405020304" pitchFamily="18" charset="0"/>
                <a:cs typeface="Times New Roman" panose="02020603050405020304" pitchFamily="18" charset="0"/>
              </a:rPr>
              <a:t>Cont</a:t>
            </a:r>
            <a:r>
              <a:rPr lang="en-US" sz="4000" b="1" dirty="0">
                <a:solidFill>
                  <a:schemeClr val="tx1"/>
                </a:solidFill>
                <a:latin typeface="Times New Roman" panose="02020603050405020304" pitchFamily="18" charset="0"/>
                <a:cs typeface="Times New Roman" panose="02020603050405020304" pitchFamily="18" charset="0"/>
              </a:rPr>
              <a: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B4E72-A51F-5F14-0F5D-BEFFB7F4B16C}"/>
              </a:ext>
            </a:extLst>
          </p:cNvPr>
          <p:cNvSpPr>
            <a:spLocks noGrp="1"/>
          </p:cNvSpPr>
          <p:nvPr>
            <p:ph idx="1"/>
          </p:nvPr>
        </p:nvSpPr>
        <p:spPr/>
        <p:txBody>
          <a:bodyPr>
            <a:normAutofit lnSpcReduction="10000"/>
          </a:bodyPr>
          <a:lstStyle/>
          <a:p>
            <a:pPr marL="0" indent="0" algn="l">
              <a:buNone/>
            </a:pPr>
            <a:r>
              <a:rPr lang="en-US" sz="2400" b="1" i="0" dirty="0">
                <a:solidFill>
                  <a:schemeClr val="tx1"/>
                </a:solidFill>
                <a:effectLst/>
                <a:latin typeface="Times New Roman" panose="02020603050405020304" pitchFamily="18" charset="0"/>
                <a:cs typeface="Times New Roman" panose="02020603050405020304" pitchFamily="18" charset="0"/>
              </a:rPr>
              <a:t>3) Training: </a:t>
            </a:r>
            <a:r>
              <a:rPr lang="en-US" sz="2400" b="0" i="0" dirty="0">
                <a:solidFill>
                  <a:schemeClr val="tx1"/>
                </a:solidFill>
                <a:effectLst/>
                <a:latin typeface="Times New Roman" panose="02020603050405020304" pitchFamily="18" charset="0"/>
                <a:cs typeface="Times New Roman" panose="02020603050405020304" pitchFamily="18" charset="0"/>
              </a:rPr>
              <a:t>Train the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using the collected dataset. The training process involves optimizing the generator and discriminator networks based on adversarial loss and cycle-consistency loss.</a:t>
            </a:r>
          </a:p>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	a) Adversarial Loss</a:t>
            </a:r>
          </a:p>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	b) Cycle-Consistency Loss</a:t>
            </a: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4) </a:t>
            </a:r>
            <a:r>
              <a:rPr lang="en-US" sz="2400" b="1" i="0" dirty="0">
                <a:solidFill>
                  <a:schemeClr val="tx1"/>
                </a:solidFill>
                <a:effectLst/>
                <a:latin typeface="Times New Roman" panose="02020603050405020304" pitchFamily="18" charset="0"/>
                <a:cs typeface="Times New Roman" panose="02020603050405020304" pitchFamily="18" charset="0"/>
              </a:rPr>
              <a:t>Inference: </a:t>
            </a:r>
            <a:r>
              <a:rPr lang="en-US" sz="2400" b="0" i="0" dirty="0">
                <a:solidFill>
                  <a:schemeClr val="tx1"/>
                </a:solidFill>
                <a:effectLst/>
                <a:latin typeface="Times New Roman" panose="02020603050405020304" pitchFamily="18" charset="0"/>
                <a:cs typeface="Times New Roman" panose="02020603050405020304" pitchFamily="18" charset="0"/>
              </a:rPr>
              <a:t>Once the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is trained, it can be used to restore new degraded images. Simply pass the degraded images through the generator to obtain their restored versions.</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8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67" name="Rectangle 206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0" name="Straight Connector 206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Isosceles Triangle 207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Isosceles Triangle 207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0" name="Rectangle 207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xample of Object Transfiguration from Apples to Oranges and Oranges to Apples">
            <a:extLst>
              <a:ext uri="{FF2B5EF4-FFF2-40B4-BE49-F238E27FC236}">
                <a16:creationId xmlns:a16="http://schemas.microsoft.com/office/drawing/2014/main" id="{6DF5CC12-F840-CB71-3F50-D6DFB2A86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5370" y="1278194"/>
            <a:ext cx="9941259" cy="427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707B-AEB5-1AE6-E29B-10908002A954}"/>
              </a:ext>
            </a:extLst>
          </p:cNvPr>
          <p:cNvSpPr>
            <a:spLocks noGrp="1"/>
          </p:cNvSpPr>
          <p:nvPr>
            <p:ph type="title"/>
          </p:nvPr>
        </p:nvSpPr>
        <p:spPr/>
        <p:txBody>
          <a:bodyPr>
            <a:normAutofit/>
          </a:bodyPr>
          <a:lstStyle/>
          <a:p>
            <a:r>
              <a:rPr lang="en-IN" sz="4000" b="1" i="0" dirty="0">
                <a:solidFill>
                  <a:schemeClr val="tx1"/>
                </a:solidFill>
                <a:effectLst/>
                <a:latin typeface="Times New Roman" panose="02020603050405020304" pitchFamily="18" charset="0"/>
                <a:cs typeface="Times New Roman" panose="02020603050405020304" pitchFamily="18" charset="0"/>
              </a:rPr>
              <a:t>Benefits and Applications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9D018C-340C-CD4F-5DEE-3A92ACEA0EF5}"/>
              </a:ext>
            </a:extLst>
          </p:cNvPr>
          <p:cNvSpPr>
            <a:spLocks noGrp="1"/>
          </p:cNvSpPr>
          <p:nvPr>
            <p:ph idx="1"/>
          </p:nvPr>
        </p:nvSpPr>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1) The utilization of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for image restoration brings several benefits. </a:t>
            </a:r>
          </a:p>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2) It offers automatic learning without the need for paired training data, reducing the data collection and annotation efforts. </a:t>
            </a:r>
          </a:p>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3) </a:t>
            </a:r>
            <a:r>
              <a:rPr lang="en-US" sz="2400" b="0" i="0" dirty="0" err="1">
                <a:solidFill>
                  <a:schemeClr val="tx1"/>
                </a:solidFill>
                <a:effectLst/>
                <a:latin typeface="Times New Roman" panose="02020603050405020304" pitchFamily="18" charset="0"/>
                <a:cs typeface="Times New Roman" panose="02020603050405020304" pitchFamily="18" charset="0"/>
              </a:rPr>
              <a:t>CycleGAN</a:t>
            </a:r>
            <a:r>
              <a:rPr lang="en-US" sz="2400" b="0" i="0" dirty="0">
                <a:solidFill>
                  <a:schemeClr val="tx1"/>
                </a:solidFill>
                <a:effectLst/>
                <a:latin typeface="Times New Roman" panose="02020603050405020304" pitchFamily="18" charset="0"/>
                <a:cs typeface="Times New Roman" panose="02020603050405020304" pitchFamily="18" charset="0"/>
              </a:rPr>
              <a:t> can restore images with improved visual quality, preserving fine details, textures, and structures. </a:t>
            </a:r>
          </a:p>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4) Its versatility extends to various applications such as colorization, super-resolution, denoising, and style transfer.</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784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465</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Image restoration using cycle-consistent adversarial networks</vt:lpstr>
      <vt:lpstr>Image Restoration</vt:lpstr>
      <vt:lpstr>Cycle-Consistent Adversarial Networks (CycleGAN)</vt:lpstr>
      <vt:lpstr>PowerPoint Presentation</vt:lpstr>
      <vt:lpstr>CycleGAN for Image Restoration</vt:lpstr>
      <vt:lpstr>Steps to apply CycleGAN for image restoration</vt:lpstr>
      <vt:lpstr>Cont…..</vt:lpstr>
      <vt:lpstr>PowerPoint Presentation</vt:lpstr>
      <vt:lpstr>Benefits and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restoration using cycle-consistent adversarial networks</dc:title>
  <dc:creator>Bhavik Jain</dc:creator>
  <cp:lastModifiedBy>Bhavik Jain</cp:lastModifiedBy>
  <cp:revision>1</cp:revision>
  <dcterms:created xsi:type="dcterms:W3CDTF">2023-06-05T10:34:24Z</dcterms:created>
  <dcterms:modified xsi:type="dcterms:W3CDTF">2023-06-05T12:44:55Z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2023-06-05T12:44:52Z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edc509e1-75e4-4cf4-bb79-f5b9bc57e5d9</vt:lpwstr>
  </property>
  <property fmtid="{D5CDD505-2E9C-101B-9397-08002B2CF9AE}" pid="7" name="MSIP_Label_defa4170-0d19-0005-0004-bc88714345d2_ActionId">
    <vt:lpwstr>5fbdf4ff-669e-4bc9-914c-f0704af9dfb5</vt:lpwstr>
  </property>
  <property fmtid="{D5CDD505-2E9C-101B-9397-08002B2CF9AE}" pid="8" name="MSIP_Label_defa4170-0d19-0005-0004-bc88714345d2_ContentBits">
    <vt:lpwstr>0</vt:lpwstr>
  </property>
</Properties>
</file>