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6" Type="http://schemas.openxmlformats.org/officeDocument/2006/relationships/customXml" Target="../customXml/item3.xml"/><Relationship Id="rId21" Type="http://schemas.openxmlformats.org/officeDocument/2006/relationships/font" Target="fonts/CenturyGothic-bold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5" Type="http://schemas.openxmlformats.org/officeDocument/2006/relationships/customXml" Target="../customXml/item2.xml"/><Relationship Id="rId20" Type="http://schemas.openxmlformats.org/officeDocument/2006/relationships/font" Target="fonts/CenturyGothic-regular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24" Type="http://schemas.openxmlformats.org/officeDocument/2006/relationships/customXml" Target="../customXml/item1.xml"/><Relationship Id="rId23" Type="http://schemas.openxmlformats.org/officeDocument/2006/relationships/font" Target="fonts/CenturyGothic-boldItalic.fntdata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CenturyGothic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56dfdc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8056dfdc5c_0_0:notes"/>
          <p:cNvSpPr/>
          <p:nvPr>
            <p:ph idx="2" type="sldImg"/>
          </p:nvPr>
        </p:nvSpPr>
        <p:spPr>
          <a:xfrm>
            <a:off x="1714738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56dfdc5c_0_5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056dfdc5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056dfdc5c_0_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056dfdc5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056dfdc5c_0_6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056dfdc5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56dfdc5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056dfdc5c_0_74:notes"/>
          <p:cNvSpPr/>
          <p:nvPr>
            <p:ph idx="2" type="sldImg"/>
          </p:nvPr>
        </p:nvSpPr>
        <p:spPr>
          <a:xfrm>
            <a:off x="1714738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056dfdc5c_0_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056dfdc5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56dfdc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8056dfdc5c_0_4:notes"/>
          <p:cNvSpPr/>
          <p:nvPr>
            <p:ph idx="2" type="sldImg"/>
          </p:nvPr>
        </p:nvSpPr>
        <p:spPr>
          <a:xfrm>
            <a:off x="1714738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56dfdc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8056dfdc5c_0_10:notes"/>
          <p:cNvSpPr/>
          <p:nvPr>
            <p:ph idx="2" type="sldImg"/>
          </p:nvPr>
        </p:nvSpPr>
        <p:spPr>
          <a:xfrm>
            <a:off x="1714738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56dfdc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8056dfdc5c_0_16:notes"/>
          <p:cNvSpPr/>
          <p:nvPr>
            <p:ph idx="2" type="sldImg"/>
          </p:nvPr>
        </p:nvSpPr>
        <p:spPr>
          <a:xfrm>
            <a:off x="1714738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56dfdc5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8056dfdc5c_0_22:notes"/>
          <p:cNvSpPr/>
          <p:nvPr>
            <p:ph idx="2" type="sldImg"/>
          </p:nvPr>
        </p:nvSpPr>
        <p:spPr>
          <a:xfrm>
            <a:off x="1714738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56dfdc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8056dfdc5c_0_28:notes"/>
          <p:cNvSpPr/>
          <p:nvPr>
            <p:ph idx="2" type="sldImg"/>
          </p:nvPr>
        </p:nvSpPr>
        <p:spPr>
          <a:xfrm>
            <a:off x="1714738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56dfdc5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8056dfdc5c_0_34:notes"/>
          <p:cNvSpPr/>
          <p:nvPr>
            <p:ph idx="2" type="sldImg"/>
          </p:nvPr>
        </p:nvSpPr>
        <p:spPr>
          <a:xfrm>
            <a:off x="1714738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056dfdc5c_0_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056dfdc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056dfdc5c_0_4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056dfdc5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96325" y="1140473"/>
            <a:ext cx="79371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pt-BR" sz="4800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 b="1" sz="4800">
              <a:solidFill>
                <a:srgbClr val="CC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pt-BR" sz="4800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</a:rPr>
              <a:t>Algoritmo de Troca de Valores, Div &amp;</a:t>
            </a:r>
            <a:endParaRPr b="1" sz="4800">
              <a:solidFill>
                <a:srgbClr val="CC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pt-BR" sz="4800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</a:rPr>
              <a:t>Mod</a:t>
            </a:r>
            <a:endParaRPr b="1" sz="4800">
              <a:solidFill>
                <a:srgbClr val="CC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34725" y="0"/>
            <a:ext cx="8520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Programa 1 - Código Fonte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796900" y="744100"/>
            <a:ext cx="7836900" cy="56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FF"/>
                </a:solidFill>
              </a:rPr>
              <a:t>#include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rgbClr val="0000FF"/>
                </a:solidFill>
              </a:rPr>
              <a:t>&lt;</a:t>
            </a:r>
            <a:r>
              <a:rPr lang="pt-BR" sz="1500">
                <a:solidFill>
                  <a:srgbClr val="A31515"/>
                </a:solidFill>
              </a:rPr>
              <a:t>iostream</a:t>
            </a:r>
            <a:r>
              <a:rPr lang="pt-BR" sz="1500">
                <a:solidFill>
                  <a:srgbClr val="0000FF"/>
                </a:solidFill>
              </a:rPr>
              <a:t>&gt;</a:t>
            </a:r>
            <a:r>
              <a:rPr lang="pt-BR" sz="1500">
                <a:solidFill>
                  <a:schemeClr val="dk1"/>
                </a:solidFill>
              </a:rPr>
              <a:t>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FF"/>
                </a:solidFill>
              </a:rPr>
              <a:t>#include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rgbClr val="0000FF"/>
                </a:solidFill>
              </a:rPr>
              <a:t>&lt;</a:t>
            </a:r>
            <a:r>
              <a:rPr lang="pt-BR" sz="1500">
                <a:solidFill>
                  <a:srgbClr val="A31515"/>
                </a:solidFill>
              </a:rPr>
              <a:t>cstdlib</a:t>
            </a:r>
            <a:r>
              <a:rPr lang="pt-BR" sz="1500">
                <a:solidFill>
                  <a:srgbClr val="0000FF"/>
                </a:solidFill>
              </a:rPr>
              <a:t>&gt;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FF"/>
                </a:solidFill>
              </a:rPr>
              <a:t>using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rgbClr val="0000FF"/>
                </a:solidFill>
              </a:rPr>
              <a:t>namespace</a:t>
            </a:r>
            <a:r>
              <a:rPr lang="pt-BR" sz="1500">
                <a:solidFill>
                  <a:schemeClr val="dk1"/>
                </a:solidFill>
              </a:rPr>
              <a:t> std;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FF"/>
                </a:solidFill>
              </a:rPr>
              <a:t>int</a:t>
            </a:r>
            <a:r>
              <a:rPr lang="pt-BR" sz="1500">
                <a:solidFill>
                  <a:schemeClr val="dk1"/>
                </a:solidFill>
              </a:rPr>
              <a:t> main () { setlocale(LC_ALL, </a:t>
            </a:r>
            <a:r>
              <a:rPr lang="pt-BR" sz="1500">
                <a:solidFill>
                  <a:srgbClr val="A31515"/>
                </a:solidFill>
              </a:rPr>
              <a:t>"Portuguese"</a:t>
            </a:r>
            <a:r>
              <a:rPr lang="pt-BR" sz="1500">
                <a:solidFill>
                  <a:schemeClr val="dk1"/>
                </a:solidFill>
              </a:rPr>
              <a:t>);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FF"/>
                </a:solidFill>
              </a:rPr>
              <a:t>int</a:t>
            </a:r>
            <a:r>
              <a:rPr lang="pt-BR" sz="1500">
                <a:solidFill>
                  <a:schemeClr val="dk1"/>
                </a:solidFill>
              </a:rPr>
              <a:t> N; </a:t>
            </a:r>
            <a:r>
              <a:rPr lang="pt-BR" sz="1500">
                <a:solidFill>
                  <a:srgbClr val="0000FF"/>
                </a:solidFill>
              </a:rPr>
              <a:t>int</a:t>
            </a:r>
            <a:r>
              <a:rPr lang="pt-BR" sz="1500">
                <a:solidFill>
                  <a:schemeClr val="dk1"/>
                </a:solidFill>
              </a:rPr>
              <a:t> tecla;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MENU: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</a:rPr>
              <a:t>system(</a:t>
            </a:r>
            <a:r>
              <a:rPr lang="pt-BR" sz="1500">
                <a:solidFill>
                  <a:srgbClr val="A31515"/>
                </a:solidFill>
              </a:rPr>
              <a:t>"cls"</a:t>
            </a:r>
            <a:r>
              <a:rPr lang="pt-BR" sz="1500">
                <a:solidFill>
                  <a:schemeClr val="dk1"/>
                </a:solidFill>
              </a:rPr>
              <a:t>);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cout &lt;&lt; </a:t>
            </a:r>
            <a:r>
              <a:rPr lang="pt-BR" sz="1500">
                <a:solidFill>
                  <a:srgbClr val="A31515"/>
                </a:solidFill>
              </a:rPr>
              <a:t>"\nmenu\n1 Executar\n2 Finalizar\nitem:"</a:t>
            </a:r>
            <a:r>
              <a:rPr lang="pt-BR" sz="1500">
                <a:solidFill>
                  <a:schemeClr val="dk1"/>
                </a:solidFill>
              </a:rPr>
              <a:t>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cin &gt;&gt; tecla;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FF"/>
                </a:solidFill>
              </a:rPr>
              <a:t>switch</a:t>
            </a:r>
            <a:r>
              <a:rPr lang="pt-BR" sz="1500">
                <a:solidFill>
                  <a:schemeClr val="dk1"/>
                </a:solidFill>
              </a:rPr>
              <a:t>(tecla) 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rgbClr val="0000FF"/>
                </a:solidFill>
              </a:rPr>
              <a:t>case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rgbClr val="09885A"/>
                </a:solidFill>
              </a:rPr>
              <a:t>1</a:t>
            </a:r>
            <a:r>
              <a:rPr lang="pt-BR" sz="1500">
                <a:solidFill>
                  <a:schemeClr val="dk1"/>
                </a:solidFill>
              </a:rPr>
              <a:t>: cout &lt;&lt; </a:t>
            </a:r>
            <a:r>
              <a:rPr lang="pt-BR" sz="1500">
                <a:solidFill>
                  <a:srgbClr val="A31515"/>
                </a:solidFill>
              </a:rPr>
              <a:t>"\nDigite N:"</a:t>
            </a:r>
            <a:r>
              <a:rPr lang="pt-BR" sz="1500">
                <a:solidFill>
                  <a:schemeClr val="dk1"/>
                </a:solidFill>
              </a:rPr>
              <a:t>; cin &gt;&gt; N;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            </a:t>
            </a:r>
            <a:r>
              <a:rPr lang="pt-BR" sz="1500">
                <a:solidFill>
                  <a:srgbClr val="0000FF"/>
                </a:solidFill>
              </a:rPr>
              <a:t>if</a:t>
            </a:r>
            <a:r>
              <a:rPr lang="pt-BR" sz="1500">
                <a:solidFill>
                  <a:schemeClr val="dk1"/>
                </a:solidFill>
              </a:rPr>
              <a:t> ( N % </a:t>
            </a:r>
            <a:r>
              <a:rPr lang="pt-BR" sz="1500">
                <a:solidFill>
                  <a:srgbClr val="09885A"/>
                </a:solidFill>
              </a:rPr>
              <a:t>2</a:t>
            </a:r>
            <a:r>
              <a:rPr lang="pt-BR" sz="1500">
                <a:solidFill>
                  <a:schemeClr val="dk1"/>
                </a:solidFill>
              </a:rPr>
              <a:t> == </a:t>
            </a:r>
            <a:r>
              <a:rPr lang="pt-BR" sz="1500">
                <a:solidFill>
                  <a:srgbClr val="09885A"/>
                </a:solidFill>
              </a:rPr>
              <a:t>0</a:t>
            </a:r>
            <a:r>
              <a:rPr lang="pt-BR" sz="1500">
                <a:solidFill>
                  <a:schemeClr val="dk1"/>
                </a:solidFill>
              </a:rPr>
              <a:t> &amp;&amp; N % </a:t>
            </a:r>
            <a:r>
              <a:rPr lang="pt-BR" sz="1500">
                <a:solidFill>
                  <a:srgbClr val="09885A"/>
                </a:solidFill>
              </a:rPr>
              <a:t>3</a:t>
            </a:r>
            <a:r>
              <a:rPr lang="pt-BR" sz="1500">
                <a:solidFill>
                  <a:schemeClr val="dk1"/>
                </a:solidFill>
              </a:rPr>
              <a:t> == </a:t>
            </a:r>
            <a:r>
              <a:rPr lang="pt-BR" sz="1500">
                <a:solidFill>
                  <a:srgbClr val="09885A"/>
                </a:solidFill>
              </a:rPr>
              <a:t>0</a:t>
            </a:r>
            <a:r>
              <a:rPr lang="pt-BR" sz="1500">
                <a:solidFill>
                  <a:schemeClr val="dk1"/>
                </a:solidFill>
              </a:rPr>
              <a:t> 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	       { cout&lt;&lt; </a:t>
            </a:r>
            <a:r>
              <a:rPr lang="pt-BR" sz="1500">
                <a:solidFill>
                  <a:srgbClr val="A31515"/>
                </a:solidFill>
              </a:rPr>
              <a:t>"\n” </a:t>
            </a:r>
            <a:r>
              <a:rPr lang="pt-BR" sz="1500"/>
              <a:t>&lt;&lt; N &lt;&lt;</a:t>
            </a:r>
            <a:r>
              <a:rPr lang="pt-BR" sz="1500">
                <a:solidFill>
                  <a:srgbClr val="A31515"/>
                </a:solidFill>
              </a:rPr>
              <a:t> ”  é divisível por 2  e por 3 “;</a:t>
            </a:r>
            <a:endParaRPr sz="1500">
              <a:solidFill>
                <a:srgbClr val="A3151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A31515"/>
                </a:solidFill>
              </a:rPr>
              <a:t>                    cout &lt;&lt;”\n Portanto, 2 e 3 são múltiplos de "</a:t>
            </a:r>
            <a:r>
              <a:rPr lang="pt-BR" sz="1500"/>
              <a:t>&lt;&lt;N&lt;&lt;endl;  </a:t>
            </a:r>
            <a:r>
              <a:rPr lang="pt-BR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     </a:t>
            </a:r>
            <a:r>
              <a:rPr lang="pt-BR" sz="1500">
                <a:solidFill>
                  <a:srgbClr val="0000FF"/>
                </a:solidFill>
              </a:rPr>
              <a:t>else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	  { cout &lt;&lt; </a:t>
            </a:r>
            <a:r>
              <a:rPr lang="pt-BR" sz="1500">
                <a:solidFill>
                  <a:srgbClr val="A31515"/>
                </a:solidFill>
              </a:rPr>
              <a:t>"\nN NÃO é divisível por 2 e por 3!"</a:t>
            </a:r>
            <a:r>
              <a:rPr lang="pt-BR" sz="1500">
                <a:solidFill>
                  <a:schemeClr val="dk1"/>
                </a:solidFill>
              </a:rPr>
              <a:t>; 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  	</a:t>
            </a:r>
            <a:r>
              <a:rPr lang="pt-BR" sz="1500">
                <a:solidFill>
                  <a:srgbClr val="0000FF"/>
                </a:solidFill>
              </a:rPr>
              <a:t>break</a:t>
            </a:r>
            <a:r>
              <a:rPr lang="pt-BR" sz="1500">
                <a:solidFill>
                  <a:schemeClr val="dk1"/>
                </a:solidFill>
              </a:rPr>
              <a:t>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rgbClr val="0000FF"/>
                </a:solidFill>
              </a:rPr>
              <a:t>case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rgbClr val="09885A"/>
                </a:solidFill>
              </a:rPr>
              <a:t>2</a:t>
            </a:r>
            <a:r>
              <a:rPr lang="pt-BR" sz="1500">
                <a:solidFill>
                  <a:schemeClr val="dk1"/>
                </a:solidFill>
              </a:rPr>
              <a:t>:  cout &lt;&lt; </a:t>
            </a:r>
            <a:r>
              <a:rPr lang="pt-BR" sz="1500">
                <a:solidFill>
                  <a:srgbClr val="A31515"/>
                </a:solidFill>
              </a:rPr>
              <a:t>"Fim do Programa!\n"</a:t>
            </a:r>
            <a:r>
              <a:rPr lang="pt-BR" sz="1500">
                <a:solidFill>
                  <a:schemeClr val="dk1"/>
                </a:solidFill>
              </a:rPr>
              <a:t>;  exit (0);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              </a:t>
            </a:r>
            <a:r>
              <a:rPr lang="pt-BR" sz="1500">
                <a:solidFill>
                  <a:srgbClr val="0000FF"/>
                </a:solidFill>
              </a:rPr>
              <a:t>break</a:t>
            </a:r>
            <a:r>
              <a:rPr lang="pt-BR" sz="1500">
                <a:solidFill>
                  <a:schemeClr val="dk1"/>
                </a:solidFill>
              </a:rPr>
              <a:t>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}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system(</a:t>
            </a:r>
            <a:r>
              <a:rPr lang="pt-BR" sz="1500">
                <a:solidFill>
                  <a:srgbClr val="A31515"/>
                </a:solidFill>
              </a:rPr>
              <a:t>"pause"</a:t>
            </a:r>
            <a:r>
              <a:rPr lang="pt-BR" sz="1500">
                <a:solidFill>
                  <a:schemeClr val="dk1"/>
                </a:solidFill>
              </a:rPr>
              <a:t>);  goto MENU;     </a:t>
            </a:r>
            <a:r>
              <a:rPr lang="pt-BR" sz="1500">
                <a:solidFill>
                  <a:srgbClr val="0000FF"/>
                </a:solidFill>
              </a:rPr>
              <a:t>return</a:t>
            </a:r>
            <a:r>
              <a:rPr lang="pt-BR" sz="15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rgbClr val="09885A"/>
                </a:solidFill>
              </a:rPr>
              <a:t>0</a:t>
            </a:r>
            <a:r>
              <a:rPr lang="pt-BR" sz="1500">
                <a:solidFill>
                  <a:schemeClr val="dk1"/>
                </a:solidFill>
              </a:rPr>
              <a:t>; }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22333"/>
            <a:ext cx="8520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Programa 2 - Enunciado</a:t>
            </a:r>
            <a:endParaRPr b="1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179075" y="1299767"/>
            <a:ext cx="8520600" cy="45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"/>
                <a:ea typeface="Times"/>
                <a:cs typeface="Times"/>
                <a:sym typeface="Times"/>
              </a:rPr>
              <a:t>Usando a função div_t que se encontra na biblioteca “stdlib.h”, crie um programa para ler dois números inteiros A e B, calcular o DIV e armazenar em na variável inteira DV, depois calcular o MOD e armazenar na variável inteira MR. Após uma análise de MR exiba a mensagem “A é divisível por B” ou “A não é divisível por B”. </a:t>
            </a:r>
            <a:r>
              <a:rPr lang="pt-BR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 código deverá conte um switch case e um menu repetitivo usando goto para levar a execução até um ponto de repetição previamente marcado no código. 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179575" y="962925"/>
            <a:ext cx="25242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ALGORITMO DESCRITIVO</a:t>
            </a:r>
            <a:endParaRPr b="1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AutoNum type="arabicPeriod"/>
            </a:pPr>
            <a:r>
              <a:rPr lang="pt-BR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Crie as variáveis inteiras A, B, DV e  MR, carácter TECLA; </a:t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AutoNum type="arabicPeriod"/>
            </a:pPr>
            <a:r>
              <a:rPr lang="pt-BR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Exiba a mensagem de menu: 1 ler, Calcular e Exibir, 2 Finalizar;</a:t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AutoNum type="arabicPeriod"/>
            </a:pPr>
            <a:r>
              <a:rPr lang="pt-BR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Leia TECLA;</a:t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AutoNum type="arabicPeriod"/>
            </a:pPr>
            <a:r>
              <a:rPr lang="pt-BR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Caso TECLA seja 1, Leia as variáveis A e B, calcule o div de A por B e armazene em DV, calcule o mod de A por B e armazene em MR, exiba o DV e MR, SE MR for zero, exiba “A é divisível por B” SENÃO exiba “A não é divisível por B”;</a:t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AutoNum type="arabicPeriod"/>
            </a:pPr>
            <a:r>
              <a:rPr lang="pt-BR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Caso TECLA seja 2, Finalize o Programa;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234725" y="0"/>
            <a:ext cx="8520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Programa 2</a:t>
            </a:r>
            <a:endParaRPr b="1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063400" y="854560"/>
            <a:ext cx="3168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Times"/>
                <a:ea typeface="Times"/>
                <a:cs typeface="Times"/>
                <a:sym typeface="Times"/>
              </a:rPr>
              <a:t>Diagrama de Blocos 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175" y="1437450"/>
            <a:ext cx="6135426" cy="4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205225" y="0"/>
            <a:ext cx="8520600" cy="6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Programa 2 - Descritivo e Código Fonte</a:t>
            </a:r>
            <a:endParaRPr sz="2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82950" y="533400"/>
            <a:ext cx="82431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0000FF"/>
                </a:solidFill>
              </a:rPr>
              <a:t>#include</a:t>
            </a: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300">
                <a:solidFill>
                  <a:srgbClr val="0000FF"/>
                </a:solidFill>
              </a:rPr>
              <a:t>&lt;</a:t>
            </a:r>
            <a:r>
              <a:rPr lang="pt-BR" sz="1300">
                <a:solidFill>
                  <a:srgbClr val="A31515"/>
                </a:solidFill>
              </a:rPr>
              <a:t>iostream</a:t>
            </a:r>
            <a:r>
              <a:rPr lang="pt-BR" sz="1300">
                <a:solidFill>
                  <a:srgbClr val="0000FF"/>
                </a:solidFill>
              </a:rPr>
              <a:t>&gt;</a:t>
            </a:r>
            <a:r>
              <a:rPr lang="pt-BR" sz="1300">
                <a:solidFill>
                  <a:schemeClr val="dk1"/>
                </a:solidFill>
              </a:rPr>
              <a:t>  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0000FF"/>
                </a:solidFill>
              </a:rPr>
              <a:t>#include</a:t>
            </a: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300">
                <a:solidFill>
                  <a:srgbClr val="0000FF"/>
                </a:solidFill>
              </a:rPr>
              <a:t>&lt;</a:t>
            </a:r>
            <a:r>
              <a:rPr lang="pt-BR" sz="1300">
                <a:solidFill>
                  <a:srgbClr val="A31515"/>
                </a:solidFill>
              </a:rPr>
              <a:t>stdlib.h</a:t>
            </a:r>
            <a:r>
              <a:rPr lang="pt-BR" sz="1300">
                <a:solidFill>
                  <a:srgbClr val="0000FF"/>
                </a:solidFill>
              </a:rPr>
              <a:t>&gt;</a:t>
            </a: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300">
                <a:solidFill>
                  <a:srgbClr val="AAAAAA"/>
                </a:solidFill>
              </a:rPr>
              <a:t>// usar função div_t</a:t>
            </a:r>
            <a:endParaRPr sz="1300">
              <a:solidFill>
                <a:srgbClr val="AAAAAA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0000FF"/>
                </a:solidFill>
              </a:rPr>
              <a:t>#include</a:t>
            </a: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300">
                <a:solidFill>
                  <a:srgbClr val="0000FF"/>
                </a:solidFill>
              </a:rPr>
              <a:t>&lt;</a:t>
            </a:r>
            <a:r>
              <a:rPr lang="pt-BR" sz="1300">
                <a:solidFill>
                  <a:srgbClr val="A31515"/>
                </a:solidFill>
              </a:rPr>
              <a:t>cstdlib</a:t>
            </a:r>
            <a:r>
              <a:rPr lang="pt-BR" sz="1300">
                <a:solidFill>
                  <a:srgbClr val="0000FF"/>
                </a:solidFill>
              </a:rPr>
              <a:t>&gt;</a:t>
            </a:r>
            <a:endParaRPr sz="13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0000FF"/>
                </a:solidFill>
              </a:rPr>
              <a:t>using</a:t>
            </a: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300">
                <a:solidFill>
                  <a:srgbClr val="0000FF"/>
                </a:solidFill>
              </a:rPr>
              <a:t>namespace</a:t>
            </a:r>
            <a:r>
              <a:rPr lang="pt-BR" sz="1300">
                <a:solidFill>
                  <a:schemeClr val="dk1"/>
                </a:solidFill>
              </a:rPr>
              <a:t> std;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0000FF"/>
                </a:solidFill>
              </a:rPr>
              <a:t>int</a:t>
            </a:r>
            <a:r>
              <a:rPr lang="pt-BR" sz="1300">
                <a:solidFill>
                  <a:schemeClr val="dk1"/>
                </a:solidFill>
              </a:rPr>
              <a:t> main () { setlocale(LC_ALL, </a:t>
            </a:r>
            <a:r>
              <a:rPr lang="pt-BR" sz="1300">
                <a:solidFill>
                  <a:srgbClr val="A31515"/>
                </a:solidFill>
              </a:rPr>
              <a:t>"Portuguese"</a:t>
            </a:r>
            <a:r>
              <a:rPr lang="pt-BR" sz="1300">
                <a:solidFill>
                  <a:schemeClr val="dk1"/>
                </a:solidFill>
              </a:rPr>
              <a:t>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0000FF"/>
                </a:solidFill>
              </a:rPr>
              <a:t>int</a:t>
            </a:r>
            <a:r>
              <a:rPr lang="pt-BR" sz="1300">
                <a:solidFill>
                  <a:schemeClr val="dk1"/>
                </a:solidFill>
              </a:rPr>
              <a:t> A, B, DV, MR, aux;   </a:t>
            </a:r>
            <a:r>
              <a:rPr lang="pt-BR" sz="1300">
                <a:solidFill>
                  <a:srgbClr val="0000FF"/>
                </a:solidFill>
              </a:rPr>
              <a:t>int</a:t>
            </a:r>
            <a:r>
              <a:rPr lang="pt-BR" sz="1300">
                <a:solidFill>
                  <a:schemeClr val="dk1"/>
                </a:solidFill>
              </a:rPr>
              <a:t> tecla;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MENU: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system(</a:t>
            </a:r>
            <a:r>
              <a:rPr lang="pt-BR" sz="1300">
                <a:solidFill>
                  <a:srgbClr val="A31515"/>
                </a:solidFill>
              </a:rPr>
              <a:t>"cls"</a:t>
            </a:r>
            <a:r>
              <a:rPr lang="pt-BR" sz="1300">
                <a:solidFill>
                  <a:schemeClr val="dk1"/>
                </a:solidFill>
              </a:rPr>
              <a:t>):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cout &lt;&lt; </a:t>
            </a:r>
            <a:r>
              <a:rPr lang="pt-BR" sz="1300">
                <a:solidFill>
                  <a:srgbClr val="A31515"/>
                </a:solidFill>
              </a:rPr>
              <a:t>"\nmenu\nDigite 1 para Executar\n2 Finalizar\nitem:"</a:t>
            </a:r>
            <a:r>
              <a:rPr lang="pt-BR" sz="1300">
                <a:solidFill>
                  <a:schemeClr val="dk1"/>
                </a:solidFill>
              </a:rPr>
              <a:t>;  cin &gt;&gt; tecla;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0000FF"/>
                </a:solidFill>
              </a:rPr>
              <a:t>switch</a:t>
            </a:r>
            <a:r>
              <a:rPr lang="pt-BR" sz="1300">
                <a:solidFill>
                  <a:schemeClr val="dk1"/>
                </a:solidFill>
              </a:rPr>
              <a:t>(tecla){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300">
                <a:solidFill>
                  <a:srgbClr val="0000FF"/>
                </a:solidFill>
              </a:rPr>
              <a:t>case</a:t>
            </a: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300">
                <a:solidFill>
                  <a:srgbClr val="09885A"/>
                </a:solidFill>
              </a:rPr>
              <a:t>1</a:t>
            </a:r>
            <a:r>
              <a:rPr lang="pt-BR" sz="1300">
                <a:solidFill>
                  <a:schemeClr val="dk1"/>
                </a:solidFill>
              </a:rPr>
              <a:t>:cout &lt;&lt; </a:t>
            </a:r>
            <a:r>
              <a:rPr lang="pt-BR" sz="1300">
                <a:solidFill>
                  <a:srgbClr val="A31515"/>
                </a:solidFill>
              </a:rPr>
              <a:t>"\nDigite A e B:"</a:t>
            </a:r>
            <a:r>
              <a:rPr lang="pt-BR" sz="1300">
                <a:solidFill>
                  <a:schemeClr val="dk1"/>
                </a:solidFill>
              </a:rPr>
              <a:t>; cin &gt;&gt; A;   cin &gt;&gt;B;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      div_t   aux; </a:t>
            </a:r>
            <a:r>
              <a:rPr lang="pt-BR" sz="1300">
                <a:solidFill>
                  <a:srgbClr val="AAAAAA"/>
                </a:solidFill>
              </a:rPr>
              <a:t>// função div_t do CC++</a:t>
            </a:r>
            <a:endParaRPr sz="1300">
              <a:solidFill>
                <a:srgbClr val="AAAAAA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      aux = div(A,B);</a:t>
            </a:r>
            <a:r>
              <a:rPr lang="pt-BR" sz="1300">
                <a:solidFill>
                  <a:srgbClr val="AAAAAA"/>
                </a:solidFill>
              </a:rPr>
              <a:t>// Busca div e mod a,b</a:t>
            </a:r>
            <a:endParaRPr sz="1300">
              <a:solidFill>
                <a:srgbClr val="AAAAAA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      DV = aux.quot;   </a:t>
            </a:r>
            <a:r>
              <a:rPr lang="pt-BR" sz="1300">
                <a:solidFill>
                  <a:srgbClr val="AAAAAA"/>
                </a:solidFill>
              </a:rPr>
              <a:t>// div A por B</a:t>
            </a:r>
            <a:endParaRPr sz="1300">
              <a:solidFill>
                <a:srgbClr val="AAAAAA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      MR = aux.rem;</a:t>
            </a:r>
            <a:r>
              <a:rPr lang="pt-BR" sz="1300">
                <a:solidFill>
                  <a:srgbClr val="AAAAAA"/>
                </a:solidFill>
              </a:rPr>
              <a:t>// mod de A por C</a:t>
            </a:r>
            <a:endParaRPr sz="1300">
              <a:solidFill>
                <a:srgbClr val="AAAAAA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      cout &lt;&lt; </a:t>
            </a:r>
            <a:r>
              <a:rPr lang="pt-BR" sz="1300">
                <a:solidFill>
                  <a:srgbClr val="A31515"/>
                </a:solidFill>
              </a:rPr>
              <a:t>"\ndiv de A por B é:"</a:t>
            </a:r>
            <a:r>
              <a:rPr lang="pt-BR" sz="1300">
                <a:solidFill>
                  <a:schemeClr val="dk1"/>
                </a:solidFill>
              </a:rPr>
              <a:t>&lt;&lt; DV;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	   cout &lt;&lt; </a:t>
            </a:r>
            <a:r>
              <a:rPr lang="pt-BR" sz="1300">
                <a:solidFill>
                  <a:srgbClr val="A31515"/>
                </a:solidFill>
              </a:rPr>
              <a:t>"\nmod de A por B é:"</a:t>
            </a:r>
            <a:r>
              <a:rPr lang="pt-BR" sz="1300">
                <a:solidFill>
                  <a:schemeClr val="dk1"/>
                </a:solidFill>
              </a:rPr>
              <a:t>&lt;&lt; MR;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     </a:t>
            </a:r>
            <a:r>
              <a:rPr lang="pt-BR" sz="1300">
                <a:solidFill>
                  <a:srgbClr val="0000FF"/>
                </a:solidFill>
              </a:rPr>
              <a:t>if</a:t>
            </a:r>
            <a:r>
              <a:rPr lang="pt-BR" sz="1300">
                <a:solidFill>
                  <a:schemeClr val="dk1"/>
                </a:solidFill>
              </a:rPr>
              <a:t> ( MR == </a:t>
            </a:r>
            <a:r>
              <a:rPr lang="pt-BR" sz="1300">
                <a:solidFill>
                  <a:srgbClr val="09885A"/>
                </a:solidFill>
              </a:rPr>
              <a:t>0</a:t>
            </a:r>
            <a:r>
              <a:rPr lang="pt-BR" sz="1300">
                <a:solidFill>
                  <a:schemeClr val="dk1"/>
                </a:solidFill>
              </a:rPr>
              <a:t> )  { cout&lt;&lt;</a:t>
            </a:r>
            <a:r>
              <a:rPr lang="pt-BR" sz="1300">
                <a:solidFill>
                  <a:srgbClr val="A31515"/>
                </a:solidFill>
              </a:rPr>
              <a:t>"\nA  é divisível por B!\n"</a:t>
            </a:r>
            <a:r>
              <a:rPr lang="pt-BR" sz="1300">
                <a:solidFill>
                  <a:schemeClr val="dk1"/>
                </a:solidFill>
              </a:rPr>
              <a:t>;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     </a:t>
            </a:r>
            <a:r>
              <a:rPr lang="pt-BR" sz="1300">
                <a:solidFill>
                  <a:srgbClr val="0000FF"/>
                </a:solidFill>
              </a:rPr>
              <a:t>else  </a:t>
            </a:r>
            <a:r>
              <a:rPr lang="pt-BR" sz="1300">
                <a:solidFill>
                  <a:schemeClr val="dk1"/>
                </a:solidFill>
              </a:rPr>
              <a:t>{ cout&lt;&lt;</a:t>
            </a:r>
            <a:r>
              <a:rPr lang="pt-BR" sz="1300">
                <a:solidFill>
                  <a:srgbClr val="A31515"/>
                </a:solidFill>
              </a:rPr>
              <a:t>"\n'A' não é divisível por 'B'!\n"</a:t>
            </a:r>
            <a:r>
              <a:rPr lang="pt-BR" sz="1300">
                <a:solidFill>
                  <a:schemeClr val="dk1"/>
                </a:solidFill>
              </a:rPr>
              <a:t> &lt;&lt; endl; } </a:t>
            </a:r>
            <a:r>
              <a:rPr lang="pt-BR" sz="1300">
                <a:solidFill>
                  <a:srgbClr val="0000FF"/>
                </a:solidFill>
              </a:rPr>
              <a:t>break</a:t>
            </a:r>
            <a:r>
              <a:rPr lang="pt-BR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300">
                <a:solidFill>
                  <a:srgbClr val="0000FF"/>
                </a:solidFill>
              </a:rPr>
              <a:t>case</a:t>
            </a: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300">
                <a:solidFill>
                  <a:srgbClr val="09885A"/>
                </a:solidFill>
              </a:rPr>
              <a:t>2</a:t>
            </a:r>
            <a:r>
              <a:rPr lang="pt-BR" sz="1300">
                <a:solidFill>
                  <a:schemeClr val="dk1"/>
                </a:solidFill>
              </a:rPr>
              <a:t>: system(</a:t>
            </a:r>
            <a:r>
              <a:rPr lang="pt-BR" sz="1300">
                <a:solidFill>
                  <a:srgbClr val="A31515"/>
                </a:solidFill>
              </a:rPr>
              <a:t>"Sair do Programa"</a:t>
            </a:r>
            <a:r>
              <a:rPr lang="pt-BR" sz="1300">
                <a:solidFill>
                  <a:schemeClr val="dk1"/>
                </a:solidFill>
              </a:rPr>
              <a:t>);   exit(0); </a:t>
            </a:r>
            <a:r>
              <a:rPr lang="pt-BR" sz="1300">
                <a:solidFill>
                  <a:srgbClr val="0000FF"/>
                </a:solidFill>
              </a:rPr>
              <a:t>break</a:t>
            </a:r>
            <a:r>
              <a:rPr lang="pt-BR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}  system(</a:t>
            </a:r>
            <a:r>
              <a:rPr lang="pt-BR" sz="1300">
                <a:solidFill>
                  <a:srgbClr val="A31515"/>
                </a:solidFill>
              </a:rPr>
              <a:t>"pause"</a:t>
            </a:r>
            <a:r>
              <a:rPr lang="pt-BR" sz="1300">
                <a:solidFill>
                  <a:schemeClr val="dk1"/>
                </a:solidFill>
              </a:rPr>
              <a:t>);   goto MENU;   </a:t>
            </a:r>
            <a:r>
              <a:rPr lang="pt-BR" sz="1300">
                <a:solidFill>
                  <a:srgbClr val="0000FF"/>
                </a:solidFill>
              </a:rPr>
              <a:t>return</a:t>
            </a: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300">
                <a:solidFill>
                  <a:srgbClr val="09885A"/>
                </a:solidFill>
              </a:rPr>
              <a:t>0</a:t>
            </a:r>
            <a:r>
              <a:rPr lang="pt-BR" sz="1300">
                <a:solidFill>
                  <a:schemeClr val="dk1"/>
                </a:solidFill>
              </a:rPr>
              <a:t>;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57200" y="933733"/>
            <a:ext cx="8229600" cy="519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TAREFA DE FIXAÇÃO</a:t>
            </a:r>
            <a:endParaRPr b="1"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just">
              <a:spcBef>
                <a:spcPts val="64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pt-BR" sz="1400">
                <a:latin typeface="Century Gothic"/>
                <a:ea typeface="Century Gothic"/>
                <a:cs typeface="Century Gothic"/>
                <a:sym typeface="Century Gothic"/>
              </a:rPr>
              <a:t>Fazer o quadro resumo e o codigo fonte de um altoritmo que leia os números inteiros v1, v2, v3, v4 e v5 e ao final exiba quais desses números são multiplos de 2 e 4 ao mesmo tempo. </a:t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just">
              <a:spcBef>
                <a:spcPts val="640"/>
              </a:spcBef>
              <a:spcAft>
                <a:spcPts val="0"/>
              </a:spcAft>
              <a:buSzPts val="1400"/>
              <a:buFont typeface="Times"/>
              <a:buAutoNum type="arabicPeriod"/>
            </a:pPr>
            <a:r>
              <a:rPr lang="pt-BR" sz="1400">
                <a:latin typeface="Century Gothic"/>
                <a:ea typeface="Century Gothic"/>
                <a:cs typeface="Century Gothic"/>
                <a:sym typeface="Century Gothic"/>
              </a:rPr>
              <a:t>Fazer quadro resumo, diagrama de blocos e o código fonte - Ano Bissexto: O usuário deverá digitar um ano qualquer é o programa deverá exibir uma mensagem informando se o Ano digitado é bissexto ou se não é bissexto; (crie variáveis do tipo inteiro e crie uma variável do tipo string para armazenar a mensagem, use a função mod)  (Select Case e Menu repetitivo)</a:t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AutoNum type="arabicPeriod"/>
            </a:pPr>
            <a:r>
              <a:rPr lang="pt-BR" sz="1400">
                <a:latin typeface="Century Gothic"/>
                <a:ea typeface="Century Gothic"/>
                <a:cs typeface="Century Gothic"/>
                <a:sym typeface="Century Gothic"/>
              </a:rPr>
              <a:t>Fazer quadro resumo, diagrama de blocos e o código fonte - Troca de Valores: Considerando que um usuário irá digitar dois valores X e Y, leia os valores de X e Y; imprima X e Y; Faça a troca de valores entre X e Y; imprima novamente X e Y; pule uma linha; dê uma pausa; Crie mais variáveis caso seja necessário. (Select Case e Menu repetitivo)</a:t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>
                <a:latin typeface="Century Gothic"/>
                <a:ea typeface="Century Gothic"/>
                <a:cs typeface="Century Gothic"/>
                <a:sym typeface="Century Gothic"/>
              </a:rPr>
              <a:t>MÉTODO DE ENTREGA:  Um arquivo no ms-ord ou pdf contendo as tarefas de cada programa juntamente com um print da tela de execução dos programas. </a:t>
            </a:r>
            <a:endParaRPr b="1" sz="1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35158"/>
            <a:ext cx="78867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pt-BR" sz="2800">
                <a:latin typeface="Times"/>
                <a:ea typeface="Times"/>
                <a:cs typeface="Times"/>
                <a:sym typeface="Times"/>
              </a:rPr>
              <a:t>Troca de Valores </a:t>
            </a:r>
            <a:endParaRPr b="1" sz="2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236653"/>
            <a:ext cx="78867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Sejam as variáveis A = 10 e B = 5, </a:t>
            </a:r>
            <a:r>
              <a:rPr lang="pt-BR" sz="1600">
                <a:latin typeface="Times"/>
                <a:ea typeface="Times"/>
                <a:cs typeface="Times"/>
                <a:sym typeface="Times"/>
              </a:rPr>
              <a:t>faremos </a:t>
            </a:r>
            <a:r>
              <a:rPr i="0" lang="pt-BR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um algoritmo </a:t>
            </a:r>
            <a:r>
              <a:rPr lang="pt-BR" sz="1600">
                <a:latin typeface="Times"/>
                <a:ea typeface="Times"/>
                <a:cs typeface="Times"/>
                <a:sym typeface="Times"/>
              </a:rPr>
              <a:t>que permita a </a:t>
            </a:r>
            <a:r>
              <a:rPr i="0" lang="pt-BR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troca de valores entre A e B, para tanto, </a:t>
            </a:r>
            <a:r>
              <a:rPr lang="pt-BR" sz="1600">
                <a:latin typeface="Times"/>
                <a:ea typeface="Times"/>
                <a:cs typeface="Times"/>
                <a:sym typeface="Times"/>
              </a:rPr>
              <a:t>devemos criar a variável AUX e realizar três operações.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pt-BR" sz="1600">
                <a:latin typeface="Times"/>
                <a:ea typeface="Times"/>
                <a:cs typeface="Times"/>
                <a:sym typeface="Times"/>
              </a:rPr>
              <a:t>VALORES INICIAIS:</a:t>
            </a:r>
            <a:r>
              <a:rPr lang="pt-BR" sz="16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0" lang="pt-BR" sz="1600" u="none" cap="none" strike="noStrike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A=10,   B = 5,   AUX = 0</a:t>
            </a:r>
            <a:endParaRPr i="0" sz="1600" u="none" cap="none" strike="noStrike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pt-BR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AUX  =  A           1º) Guardar o valor de A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pt-BR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      =  B           2º) Colocar</a:t>
            </a:r>
            <a:r>
              <a:rPr lang="pt-BR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0" lang="pt-BR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 valor de B em A 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pt-BR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       = AUX</a:t>
            </a:r>
            <a:r>
              <a:rPr lang="pt-BR" sz="1600">
                <a:latin typeface="Times"/>
                <a:ea typeface="Times"/>
                <a:cs typeface="Times"/>
                <a:sym typeface="Times"/>
              </a:rPr>
              <a:t>  </a:t>
            </a:r>
            <a:r>
              <a:rPr i="0" lang="pt-BR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3º) Colocar o valor de A</a:t>
            </a:r>
            <a:r>
              <a:rPr b="1" lang="pt-BR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0" lang="pt-BR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em B</a:t>
            </a:r>
            <a:endParaRPr i="0" sz="16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pt-BR" sz="1600">
                <a:latin typeface="Times"/>
                <a:ea typeface="Times"/>
                <a:cs typeface="Times"/>
                <a:sym typeface="Times"/>
              </a:rPr>
              <a:t>RESULTADO FINAL:</a:t>
            </a:r>
            <a:r>
              <a:rPr lang="pt-BR" sz="1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A = 5,  B=10, AUX = 10</a:t>
            </a:r>
            <a:endParaRPr i="0" sz="1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28650" y="235158"/>
            <a:ext cx="78867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pt-BR" sz="2800">
                <a:latin typeface="Times"/>
                <a:ea typeface="Times"/>
                <a:cs typeface="Times"/>
                <a:sym typeface="Times"/>
              </a:rPr>
              <a:t>Aplicação da Troca de Valores </a:t>
            </a:r>
            <a:endParaRPr b="1" sz="2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28650" y="1236649"/>
            <a:ext cx="7886700" cy="4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Times"/>
                <a:ea typeface="Times"/>
                <a:cs typeface="Times"/>
                <a:sym typeface="Times"/>
              </a:rPr>
              <a:t>A aplicação mais comum para o algoritmo de troca de valores é quando existe a necessidade de classificar valores em ordem crescente ou decrescente. Por exemplo, para classificar os valores de X =10, Y = -1 e Z = -5.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Times"/>
                <a:ea typeface="Times"/>
                <a:cs typeface="Times"/>
                <a:sym typeface="Times"/>
              </a:rPr>
              <a:t>Cada valor deverá ser comparado com todos os demais valores, sempre que o primeiro for maior do que o segundo então deverá ocorrer a troca. 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E"/>
                </a:highlight>
              </a:rPr>
              <a:t>if</a:t>
            </a:r>
            <a:r>
              <a:rPr lang="pt-BR" sz="1800">
                <a:highlight>
                  <a:srgbClr val="FFFFFE"/>
                </a:highlight>
              </a:rPr>
              <a:t> ( X &gt; Y )  AUX = X;  X = Y ; Y = AUX;</a:t>
            </a:r>
            <a:endParaRPr sz="1800">
              <a:highlight>
                <a:srgbClr val="FFFFFE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E"/>
                </a:highlight>
              </a:rPr>
              <a:t>if</a:t>
            </a:r>
            <a:r>
              <a:rPr lang="pt-BR" sz="1800">
                <a:highlight>
                  <a:srgbClr val="FFFFFE"/>
                </a:highlight>
              </a:rPr>
              <a:t> ( X &gt; Z )  AUX = X;  X = Z ; Z = AUX;</a:t>
            </a:r>
            <a:endParaRPr sz="1800">
              <a:highlight>
                <a:srgbClr val="FFFFFE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E"/>
                </a:highlight>
              </a:rPr>
              <a:t>if</a:t>
            </a:r>
            <a:r>
              <a:rPr lang="pt-BR" sz="1800">
                <a:highlight>
                  <a:srgbClr val="FFFFFE"/>
                </a:highlight>
              </a:rPr>
              <a:t> ( Y &gt; Z )  AUX = Y;  Y = Z ; Z = AUX;</a:t>
            </a:r>
            <a:endParaRPr sz="1800">
              <a:highlight>
                <a:srgbClr val="FFFFFE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FFFFFE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FFFFFE"/>
              </a:highlight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Times"/>
                <a:ea typeface="Times"/>
                <a:cs typeface="Times"/>
                <a:sym typeface="Times"/>
              </a:rPr>
              <a:t>Neste caso somente haverá três comparações:   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4572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Times"/>
                <a:ea typeface="Times"/>
                <a:cs typeface="Times"/>
                <a:sym typeface="Times"/>
              </a:rPr>
              <a:t>a) Compara-se X com Y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4572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Times"/>
                <a:ea typeface="Times"/>
                <a:cs typeface="Times"/>
                <a:sym typeface="Times"/>
              </a:rPr>
              <a:t>b) Compara-se X com Z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4572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Times"/>
                <a:ea typeface="Times"/>
                <a:cs typeface="Times"/>
                <a:sym typeface="Times"/>
              </a:rPr>
              <a:t>c) Compara-se Y com Z</a:t>
            </a:r>
            <a:endParaRPr sz="1800">
              <a:highlight>
                <a:srgbClr val="FFFFFE"/>
              </a:highlight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28650" y="249633"/>
            <a:ext cx="78867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pt-BR" sz="2800">
                <a:latin typeface="Times"/>
                <a:ea typeface="Times"/>
                <a:cs typeface="Times"/>
                <a:sym typeface="Times"/>
              </a:rPr>
              <a:t>Funções (mod) e (div)</a:t>
            </a:r>
            <a:endParaRPr b="1" sz="2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704425" y="1097233"/>
            <a:ext cx="7886700" cy="5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Módulo Absoluto é o valor positivo de um número qualquer.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    ex:  |-2| = 2  ,    |+2| = 2          </a:t>
            </a:r>
            <a:r>
              <a:rPr i="0" lang="pt-BR" sz="1800" u="none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lang="pt-BR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intaxe:  x=-1;  cout &lt;&lt; abs(x);  </a:t>
            </a:r>
            <a:endParaRPr sz="18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Módulo Relativo (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mod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 é o valor do RESTO inteiro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 uma divisão entre dois inteiros.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ex:  4 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mod 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 é 0      5 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mod 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 é 1      3 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mod 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 é 0  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sintaxe:  int xmod = (3 % 3); </a:t>
            </a:r>
            <a:endParaRPr sz="18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4572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     cout &lt;&lt; xmod;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 </a:t>
            </a:r>
            <a:endParaRPr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Times"/>
                <a:ea typeface="Times"/>
                <a:cs typeface="Times"/>
                <a:sym typeface="Times"/>
              </a:rPr>
              <a:t>Quociente inteiro (div) é o valor do quociente inteiro de uma divisão entre dois números inteiros: ex: 4 div 2 é 2        5 div 2 é 2      3  div 3 é 1 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latin typeface="Times"/>
                <a:ea typeface="Times"/>
                <a:cs typeface="Times"/>
                <a:sym typeface="Times"/>
              </a:rPr>
              <a:t>           </a:t>
            </a:r>
            <a:r>
              <a:rPr lang="pt-BR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sintaxe:  int xdiv = (int) (4 / 3);      cout &lt;&lt; xdiv; </a:t>
            </a:r>
            <a:endParaRPr sz="18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700">
                <a:latin typeface="Times"/>
                <a:ea typeface="Times"/>
                <a:cs typeface="Times"/>
                <a:sym typeface="Times"/>
              </a:rPr>
              <a:t>NOTA: </a:t>
            </a:r>
            <a:r>
              <a:rPr b="1" lang="pt-BR" sz="1700">
                <a:latin typeface="Times"/>
                <a:ea typeface="Times"/>
                <a:cs typeface="Times"/>
                <a:sym typeface="Times"/>
              </a:rPr>
              <a:t>Use biblioteca Math.h, as funções </a:t>
            </a:r>
            <a:r>
              <a:rPr b="1" i="1" lang="pt-BR" sz="1700">
                <a:latin typeface="Times"/>
                <a:ea typeface="Times"/>
                <a:cs typeface="Times"/>
                <a:sym typeface="Times"/>
              </a:rPr>
              <a:t>MOD e DIV só com com datatypes inteiros. </a:t>
            </a:r>
            <a:endParaRPr b="1" i="1" sz="17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86725" y="239431"/>
            <a:ext cx="78867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pt-BR" sz="2800">
                <a:latin typeface="Times"/>
                <a:ea typeface="Times"/>
                <a:cs typeface="Times"/>
                <a:sym typeface="Times"/>
              </a:rPr>
              <a:t>(Função MOD) - PAR ou ÍMPAR</a:t>
            </a:r>
            <a:endParaRPr b="1" sz="2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8650" y="1564367"/>
            <a:ext cx="7886700" cy="4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</a:pPr>
            <a:r>
              <a:rPr b="1" lang="pt-BR" sz="1800">
                <a:latin typeface="Times"/>
                <a:ea typeface="Times"/>
                <a:cs typeface="Times"/>
                <a:sym typeface="Times"/>
              </a:rPr>
              <a:t>Identificando se o número N será PAR 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N= 10,  MR= 0      (MR 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módulo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relativo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)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MR = N mod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     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 (lê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-se N mod 2)    </a:t>
            </a:r>
            <a:r>
              <a:rPr lang="pt-BR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sintaxe: int MR = N % 2;</a:t>
            </a:r>
            <a:endParaRPr sz="18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MR terá resultado Zero (0), então N será  um número Par</a:t>
            </a:r>
            <a:endParaRPr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165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</a:pPr>
            <a:r>
              <a:rPr b="1" lang="pt-BR" sz="1800">
                <a:latin typeface="Times"/>
                <a:ea typeface="Times"/>
                <a:cs typeface="Times"/>
                <a:sym typeface="Times"/>
              </a:rPr>
              <a:t>Identificando se o número N será ÍMPAR</a:t>
            </a:r>
            <a:endParaRPr b="1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  = 11,   MR =0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                    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MR = N mod 2    </a:t>
            </a:r>
            <a:r>
              <a:rPr lang="pt-BR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sintaxe: int MR = N % 2;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 resultado de MR será diferente de zero, portanto N é 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ímpar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693619" y="1253352"/>
            <a:ext cx="7886700" cy="4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</a:pPr>
            <a:r>
              <a:rPr b="1"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Identifique se um ANO é Bissexto 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ANO= 2000,  MR= 0   (MR 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módulo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relativo)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MR = ANO  mod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     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  (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lê-se ANO mod 4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)     </a:t>
            </a:r>
            <a:r>
              <a:rPr lang="pt-BR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     sintaxe: int MR = ANO % 4 ;</a:t>
            </a:r>
            <a:endParaRPr sz="18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MR terá resultado 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z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ero (0), então o Ano de 2000 é Bissexto</a:t>
            </a:r>
            <a:endParaRPr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16510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</a:pPr>
            <a:r>
              <a:rPr b="1" lang="pt-BR" sz="1800">
                <a:latin typeface="Times"/>
                <a:ea typeface="Times"/>
                <a:cs typeface="Times"/>
                <a:sym typeface="Times"/>
              </a:rPr>
              <a:t>Identifique se um ANO não é Bissexto </a:t>
            </a:r>
            <a:endParaRPr b="1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ANO  = 2001,  MR =0          MR = ANO mod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    </a:t>
            </a:r>
            <a:r>
              <a:rPr i="0" lang="pt-BR" sz="1800" u="none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sintaxe: int </a:t>
            </a:r>
            <a:r>
              <a:rPr lang="pt-BR" sz="1800">
                <a:solidFill>
                  <a:srgbClr val="0000FF"/>
                </a:solidFill>
              </a:rPr>
              <a:t>MR = ANO  % 4 ;</a:t>
            </a:r>
            <a:endParaRPr sz="18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 resultado de MR será diferente de zero</a:t>
            </a:r>
            <a:r>
              <a:rPr lang="pt-BR" sz="1800">
                <a:latin typeface="Times"/>
                <a:ea typeface="Times"/>
                <a:cs typeface="Times"/>
                <a:sym typeface="Times"/>
              </a:rPr>
              <a:t>(0)</a:t>
            </a: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portanto 2001 não é Bissexto.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693625" y="295267"/>
            <a:ext cx="817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pt-BR" sz="2800">
                <a:latin typeface="Times"/>
                <a:ea typeface="Times"/>
                <a:cs typeface="Times"/>
                <a:sym typeface="Times"/>
              </a:rPr>
              <a:t>(Função MOD) - Bissexto ou não Bissexto</a:t>
            </a:r>
            <a:endParaRPr b="1" sz="2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628650" y="894000"/>
            <a:ext cx="8179200" cy="5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Times"/>
              <a:buChar char="•"/>
            </a:pPr>
            <a:r>
              <a:rPr b="1" lang="pt-BR" sz="1600"/>
              <a:t>Será que </a:t>
            </a:r>
            <a:r>
              <a:rPr b="1" i="0" lang="pt-BR" sz="1600" u="none">
                <a:solidFill>
                  <a:schemeClr val="dk1"/>
                </a:solidFill>
              </a:rPr>
              <a:t>N é divisível por 2 ?  </a:t>
            </a:r>
            <a:r>
              <a:rPr lang="pt-BR" sz="1600">
                <a:solidFill>
                  <a:srgbClr val="0000FF"/>
                </a:solidFill>
                <a:highlight>
                  <a:srgbClr val="FFFFFE"/>
                </a:highlight>
              </a:rPr>
              <a:t>if </a:t>
            </a:r>
            <a:r>
              <a:rPr lang="pt-BR" sz="1600">
                <a:highlight>
                  <a:srgbClr val="FFFFFE"/>
                </a:highlight>
              </a:rPr>
              <a:t>( N % </a:t>
            </a:r>
            <a:r>
              <a:rPr lang="pt-BR" sz="1600">
                <a:solidFill>
                  <a:srgbClr val="09885A"/>
                </a:solidFill>
                <a:highlight>
                  <a:srgbClr val="FFFFFE"/>
                </a:highlight>
              </a:rPr>
              <a:t>2</a:t>
            </a:r>
            <a:r>
              <a:rPr lang="pt-BR" sz="1600">
                <a:highlight>
                  <a:srgbClr val="FFFFFE"/>
                </a:highlight>
              </a:rPr>
              <a:t>==</a:t>
            </a:r>
            <a:r>
              <a:rPr lang="pt-BR" sz="1600">
                <a:solidFill>
                  <a:srgbClr val="09885A"/>
                </a:solidFill>
                <a:highlight>
                  <a:srgbClr val="FFFFFE"/>
                </a:highlight>
              </a:rPr>
              <a:t>0 </a:t>
            </a:r>
            <a:r>
              <a:rPr lang="pt-BR" sz="1600">
                <a:highlight>
                  <a:srgbClr val="FFFFFE"/>
                </a:highlight>
              </a:rPr>
              <a:t>) { cout&lt;&lt;</a:t>
            </a:r>
            <a:r>
              <a:rPr lang="pt-BR" sz="1600">
                <a:solidFill>
                  <a:srgbClr val="A31515"/>
                </a:solidFill>
                <a:highlight>
                  <a:srgbClr val="FFFFFE"/>
                </a:highlight>
              </a:rPr>
              <a:t>"N é divisível por 2"</a:t>
            </a:r>
            <a:r>
              <a:rPr lang="pt-BR" sz="1600">
                <a:highlight>
                  <a:srgbClr val="FFFFFE"/>
                </a:highlight>
              </a:rPr>
              <a:t>; }</a:t>
            </a:r>
            <a:endParaRPr sz="1600">
              <a:highlight>
                <a:srgbClr val="FFFFFE"/>
              </a:highlight>
            </a:endParaRPr>
          </a:p>
          <a:p>
            <a:pPr indent="-177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600" u="none">
                <a:solidFill>
                  <a:schemeClr val="dk1"/>
                </a:solidFill>
              </a:rPr>
              <a:t>N= 4,  MR= 0;   // MR </a:t>
            </a:r>
            <a:r>
              <a:rPr lang="pt-BR" sz="1600"/>
              <a:t>módulo</a:t>
            </a:r>
            <a:r>
              <a:rPr i="0" lang="pt-BR" sz="1600" u="none">
                <a:solidFill>
                  <a:schemeClr val="dk1"/>
                </a:solidFill>
              </a:rPr>
              <a:t> relativo</a:t>
            </a:r>
            <a:endParaRPr sz="1600"/>
          </a:p>
          <a:p>
            <a:pPr indent="-177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600" u="none">
                <a:solidFill>
                  <a:schemeClr val="dk1"/>
                </a:solidFill>
              </a:rPr>
              <a:t>MR = N  mod</a:t>
            </a:r>
            <a:r>
              <a:rPr lang="pt-BR" sz="1600"/>
              <a:t> </a:t>
            </a:r>
            <a:r>
              <a:rPr i="0" lang="pt-BR" sz="1600" u="none">
                <a:solidFill>
                  <a:schemeClr val="dk1"/>
                </a:solidFill>
              </a:rPr>
              <a:t> 2;     // lê-se N mod 2      </a:t>
            </a:r>
            <a:endParaRPr sz="1600"/>
          </a:p>
          <a:p>
            <a:pPr indent="-177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600" u="none">
                <a:solidFill>
                  <a:schemeClr val="dk1"/>
                </a:solidFill>
              </a:rPr>
              <a:t>MR terá resultado Zero (0), então o 4 é divisível por 2.</a:t>
            </a:r>
            <a:r>
              <a:rPr i="0" lang="pt-BR" sz="1600" u="none">
                <a:solidFill>
                  <a:srgbClr val="0000FF"/>
                </a:solidFill>
              </a:rPr>
              <a:t> (</a:t>
            </a:r>
            <a:r>
              <a:rPr lang="pt-BR" sz="1600">
                <a:solidFill>
                  <a:srgbClr val="0000FF"/>
                </a:solidFill>
              </a:rPr>
              <a:t>Portanto 2 é múltiplo de 4</a:t>
            </a:r>
            <a:r>
              <a:rPr i="0" lang="pt-BR" sz="1600" u="none">
                <a:solidFill>
                  <a:srgbClr val="0000FF"/>
                </a:solidFill>
              </a:rPr>
              <a:t>)</a:t>
            </a:r>
            <a:endParaRPr sz="1600">
              <a:solidFill>
                <a:srgbClr val="0000FF"/>
              </a:solidFill>
            </a:endParaRPr>
          </a:p>
          <a:p>
            <a:pPr indent="-177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1600" u="none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Times"/>
              <a:buChar char="•"/>
            </a:pPr>
            <a:r>
              <a:rPr b="1" lang="pt-BR" sz="1600"/>
              <a:t>Será que N é divisível por 3 ?   </a:t>
            </a:r>
            <a:r>
              <a:rPr lang="pt-BR" sz="1600">
                <a:solidFill>
                  <a:srgbClr val="0000FF"/>
                </a:solidFill>
                <a:highlight>
                  <a:srgbClr val="FFFFFE"/>
                </a:highlight>
              </a:rPr>
              <a:t>if </a:t>
            </a:r>
            <a:r>
              <a:rPr lang="pt-BR" sz="1600">
                <a:highlight>
                  <a:srgbClr val="FFFFFE"/>
                </a:highlight>
              </a:rPr>
              <a:t>( N % 3==0</a:t>
            </a:r>
            <a:r>
              <a:rPr lang="pt-BR" sz="1600">
                <a:solidFill>
                  <a:srgbClr val="09885A"/>
                </a:solidFill>
                <a:highlight>
                  <a:srgbClr val="FFFFFE"/>
                </a:highlight>
              </a:rPr>
              <a:t> </a:t>
            </a:r>
            <a:r>
              <a:rPr lang="pt-BR" sz="1600">
                <a:highlight>
                  <a:srgbClr val="FFFFFE"/>
                </a:highlight>
              </a:rPr>
              <a:t>) { cout&lt;&lt;</a:t>
            </a:r>
            <a:r>
              <a:rPr lang="pt-BR" sz="1600">
                <a:solidFill>
                  <a:srgbClr val="A31515"/>
                </a:solidFill>
                <a:highlight>
                  <a:srgbClr val="FFFFFE"/>
                </a:highlight>
              </a:rPr>
              <a:t>"N é divisível por 3"</a:t>
            </a:r>
            <a:r>
              <a:rPr lang="pt-BR" sz="1600">
                <a:highlight>
                  <a:srgbClr val="FFFFFE"/>
                </a:highlight>
              </a:rPr>
              <a:t>; }</a:t>
            </a:r>
            <a:endParaRPr b="1" sz="1600"/>
          </a:p>
          <a:p>
            <a:pPr indent="-177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600" u="none">
                <a:solidFill>
                  <a:schemeClr val="dk1"/>
                </a:solidFill>
              </a:rPr>
              <a:t>N  = 4,  MR =0 ;          MR = N  mod 3   ; </a:t>
            </a:r>
            <a:endParaRPr sz="1600"/>
          </a:p>
          <a:p>
            <a:pPr indent="-177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600" u="none">
                <a:solidFill>
                  <a:schemeClr val="dk1"/>
                </a:solidFill>
              </a:rPr>
              <a:t>MR será </a:t>
            </a:r>
            <a:r>
              <a:rPr lang="pt-BR" sz="1600"/>
              <a:t>d</a:t>
            </a:r>
            <a:r>
              <a:rPr i="0" lang="pt-BR" sz="1600" u="none">
                <a:solidFill>
                  <a:schemeClr val="dk1"/>
                </a:solidFill>
              </a:rPr>
              <a:t>iferente de zero, portanto 4 não é divisível por 3. </a:t>
            </a:r>
            <a:r>
              <a:rPr i="0" lang="pt-BR" sz="1600" u="none">
                <a:solidFill>
                  <a:srgbClr val="0000FF"/>
                </a:solidFill>
              </a:rPr>
              <a:t>(Então 3 não é múltiplo de 4)</a:t>
            </a:r>
            <a:endParaRPr sz="1600">
              <a:solidFill>
                <a:srgbClr val="0000FF"/>
              </a:solidFill>
            </a:endParaRPr>
          </a:p>
          <a:p>
            <a:pPr indent="-177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pt-BR" sz="1600" u="none">
                <a:solidFill>
                  <a:schemeClr val="dk1"/>
                </a:solidFill>
              </a:rPr>
              <a:t>   </a:t>
            </a:r>
            <a:endParaRPr i="0" sz="1600" u="none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Times"/>
              <a:buChar char="•"/>
            </a:pPr>
            <a:r>
              <a:rPr b="1" lang="pt-BR" sz="1600"/>
              <a:t>Será que N é divisível por X ?  </a:t>
            </a:r>
            <a:r>
              <a:rPr lang="pt-BR" sz="1600">
                <a:solidFill>
                  <a:srgbClr val="0000FF"/>
                </a:solidFill>
                <a:highlight>
                  <a:srgbClr val="FFFFFE"/>
                </a:highlight>
              </a:rPr>
              <a:t>if </a:t>
            </a:r>
            <a:r>
              <a:rPr lang="pt-BR" sz="1600">
                <a:highlight>
                  <a:srgbClr val="FFFFFE"/>
                </a:highlight>
              </a:rPr>
              <a:t>( N % X==</a:t>
            </a:r>
            <a:r>
              <a:rPr lang="pt-BR" sz="1600">
                <a:solidFill>
                  <a:srgbClr val="09885A"/>
                </a:solidFill>
                <a:highlight>
                  <a:srgbClr val="FFFFFE"/>
                </a:highlight>
              </a:rPr>
              <a:t>0 </a:t>
            </a:r>
            <a:r>
              <a:rPr lang="pt-BR" sz="1600">
                <a:highlight>
                  <a:srgbClr val="FFFFFE"/>
                </a:highlight>
              </a:rPr>
              <a:t>) { cout&lt;&lt;</a:t>
            </a:r>
            <a:r>
              <a:rPr lang="pt-BR" sz="1600">
                <a:solidFill>
                  <a:srgbClr val="A31515"/>
                </a:solidFill>
                <a:highlight>
                  <a:srgbClr val="FFFFFE"/>
                </a:highlight>
              </a:rPr>
              <a:t>"N é divisível por X"</a:t>
            </a:r>
            <a:r>
              <a:rPr lang="pt-BR" sz="1600">
                <a:highlight>
                  <a:srgbClr val="FFFFFE"/>
                </a:highlight>
              </a:rPr>
              <a:t>; }</a:t>
            </a:r>
            <a:endParaRPr b="1" sz="1600"/>
          </a:p>
          <a:p>
            <a:pPr indent="-177800" lvl="0" marL="1778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1600"/>
              <a:t>SE  MR % X  resultar em 0,  N será divisível por X SENÃO N não será divisível por X.</a:t>
            </a:r>
            <a:endParaRPr sz="1600"/>
          </a:p>
          <a:p>
            <a:pPr indent="-177800" lvl="0" marL="1778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600"/>
          </a:p>
          <a:p>
            <a:pPr indent="-177800" lvl="0" marL="1778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Times"/>
              <a:buChar char="•"/>
            </a:pPr>
            <a:r>
              <a:rPr b="1" lang="pt-BR" sz="1600"/>
              <a:t>Será que N é múltipo de  X ?  </a:t>
            </a:r>
            <a:r>
              <a:rPr lang="pt-BR" sz="1600">
                <a:solidFill>
                  <a:srgbClr val="0000FF"/>
                </a:solidFill>
                <a:highlight>
                  <a:srgbClr val="FFFFFE"/>
                </a:highlight>
              </a:rPr>
              <a:t>if </a:t>
            </a:r>
            <a:r>
              <a:rPr lang="pt-BR" sz="1600">
                <a:highlight>
                  <a:srgbClr val="FFFFFE"/>
                </a:highlight>
              </a:rPr>
              <a:t>( X % N==</a:t>
            </a:r>
            <a:r>
              <a:rPr lang="pt-BR" sz="1600">
                <a:solidFill>
                  <a:srgbClr val="09885A"/>
                </a:solidFill>
                <a:highlight>
                  <a:srgbClr val="FFFFFE"/>
                </a:highlight>
              </a:rPr>
              <a:t>0 </a:t>
            </a:r>
            <a:r>
              <a:rPr lang="pt-BR" sz="1600">
                <a:highlight>
                  <a:srgbClr val="FFFFFE"/>
                </a:highlight>
              </a:rPr>
              <a:t>) { cout&lt;&lt;</a:t>
            </a:r>
            <a:r>
              <a:rPr lang="pt-BR" sz="1600">
                <a:solidFill>
                  <a:srgbClr val="A31515"/>
                </a:solidFill>
                <a:highlight>
                  <a:srgbClr val="FFFFFE"/>
                </a:highlight>
              </a:rPr>
              <a:t>"N é multiplo de X"</a:t>
            </a:r>
            <a:r>
              <a:rPr lang="pt-BR" sz="1600">
                <a:highlight>
                  <a:srgbClr val="FFFFFE"/>
                </a:highlight>
              </a:rPr>
              <a:t>; }</a:t>
            </a:r>
            <a:endParaRPr b="1" sz="1600"/>
          </a:p>
          <a:p>
            <a:pPr indent="-177800" lvl="0" marL="1778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1600"/>
              <a:t>N  = 4,  MR =0 ;          MR = N  mod X   ; </a:t>
            </a:r>
            <a:endParaRPr sz="1600"/>
          </a:p>
          <a:p>
            <a:pPr indent="-177800" lvl="0" marL="1778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1600"/>
              <a:t>SE  X % N resultar em 0,  N será MULTIPLO de X SENÃO N não será MÚLTIPLO de X.</a:t>
            </a:r>
            <a:endParaRPr sz="1600"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714600" y="155600"/>
            <a:ext cx="8179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pt-BR" sz="2800">
                <a:latin typeface="Times"/>
                <a:ea typeface="Times"/>
                <a:cs typeface="Times"/>
                <a:sym typeface="Times"/>
              </a:rPr>
              <a:t>(Função MOD) - Divisibilidade e Multiplicidade</a:t>
            </a:r>
            <a:endParaRPr b="1" sz="2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22333"/>
            <a:ext cx="8520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Programa 1 - Enunciado</a:t>
            </a:r>
            <a:endParaRPr b="1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179075" y="1299767"/>
            <a:ext cx="8520600" cy="45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"/>
                <a:ea typeface="Times"/>
                <a:cs typeface="Times"/>
                <a:sym typeface="Times"/>
              </a:rPr>
              <a:t>Crie um programa para ler um número qualquer N, analise o número N e ao final, se N for divisível por 2 e por 3 ao mesmo tempo, exiba a mensagem “O número digitado N é divisível por 2 e 3 ao mesmo tempo!” senão exiba a mensagem “O número digitado N não é divisível por 2 e 3 ao mesmo tempo!”. O código deverá conte um switch case e um menu repetitivo usando goto para levar a execução até um ponto de repetição previamente marcado no código. 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34725" y="0"/>
            <a:ext cx="8520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Programa 1</a:t>
            </a:r>
            <a:endParaRPr b="1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179075" y="1000400"/>
            <a:ext cx="3102600" cy="4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ALGORITMO DESCRITIVO:</a:t>
            </a:r>
            <a:endParaRPr sz="1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AutoNum type="arabicPeriod"/>
            </a:pPr>
            <a:r>
              <a:rPr lang="pt-BR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Crie as variáveis real N, carácter TECLA;</a:t>
            </a:r>
            <a:endParaRPr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AutoNum type="arabicPeriod"/>
            </a:pPr>
            <a:r>
              <a:rPr lang="pt-BR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Exiba a mensagem de menu:”1 Executar, 2 Sair”;</a:t>
            </a:r>
            <a:endParaRPr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AutoNum type="arabicPeriod"/>
            </a:pPr>
            <a:r>
              <a:rPr lang="pt-BR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Leia TECLA;</a:t>
            </a:r>
            <a:endParaRPr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AutoNum type="arabicPeriod"/>
            </a:pPr>
            <a:r>
              <a:rPr lang="pt-BR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Caso TECLA seja 1, Leia N, SE N for divisível por 2 e por 3 ao mesmo tempo, exiba a mensagem “N é divisível por 2 é por 3 SENÃO exiba a mensagem “N não é divisível por 2 e 3”;</a:t>
            </a:r>
            <a:endParaRPr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AutoNum type="arabicPeriod"/>
            </a:pPr>
            <a:r>
              <a:rPr lang="pt-BR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Caso TECLA seja 2, Finalize o DB;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5063400" y="854560"/>
            <a:ext cx="3168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Times"/>
                <a:ea typeface="Times"/>
                <a:cs typeface="Times"/>
                <a:sym typeface="Times"/>
              </a:rPr>
              <a:t>Diagrama de Blocos 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675" y="1316237"/>
            <a:ext cx="5709926" cy="454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54F16DBDEFCC489C6BFC29EE19875A" ma:contentTypeVersion="0" ma:contentTypeDescription="Crie um novo documento." ma:contentTypeScope="" ma:versionID="b876bbbcb3ee2e9116e43a29d76bdfc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DEC685-B879-4A61-97A5-5E1B16814D93}"/>
</file>

<file path=customXml/itemProps2.xml><?xml version="1.0" encoding="utf-8"?>
<ds:datastoreItem xmlns:ds="http://schemas.openxmlformats.org/officeDocument/2006/customXml" ds:itemID="{E091EEA7-CEEC-492C-BAE4-5F6E661ACDE9}"/>
</file>

<file path=customXml/itemProps3.xml><?xml version="1.0" encoding="utf-8"?>
<ds:datastoreItem xmlns:ds="http://schemas.openxmlformats.org/officeDocument/2006/customXml" ds:itemID="{193F79D5-4F7E-4CE1-A0C1-D11C8B0A710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0x0101006D54F16DBDEFCC489C6BFC29EE19875A</vt:lpwstr>
  </property>
</Properties>
</file>