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0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s-GT" sz="6000" dirty="0"/>
              <a:t>Algoritmo de ordenamiento de burbuja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s-GT" dirty="0"/>
              <a:t>Ing. Mario López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CB8840-09DA-4774-AFAB-07ECC50D7FC3}"/>
              </a:ext>
            </a:extLst>
          </p:cNvPr>
          <p:cNvSpPr txBox="1"/>
          <p:nvPr/>
        </p:nvSpPr>
        <p:spPr>
          <a:xfrm>
            <a:off x="874644" y="477078"/>
            <a:ext cx="9170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4000" b="1" dirty="0"/>
              <a:t>Algoritmo de ordenamiento de burbuja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C47D28-7972-4F55-9D3F-16096BA45D3C}"/>
                  </a:ext>
                </a:extLst>
              </p:cNvPr>
              <p:cNvSpPr txBox="1"/>
              <p:nvPr/>
            </p:nvSpPr>
            <p:spPr>
              <a:xfrm>
                <a:off x="1895061" y="1290358"/>
                <a:ext cx="85385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GT" dirty="0"/>
                  <a:t>Determinar la </a:t>
                </a:r>
                <a:r>
                  <a:rPr lang="es-GT" b="1" u="sng" dirty="0"/>
                  <a:t>función de complejidad en el tiempo</a:t>
                </a:r>
                <a:r>
                  <a:rPr lang="es-GT" b="1" dirty="0"/>
                  <a:t>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G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GT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G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dirty="0"/>
                  <a:t> del algoritmo de ordenamiento de burbuja, donde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G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GT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G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dirty="0"/>
                  <a:t> representa el número de comparaciones para ordenar una lista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GT" dirty="0"/>
                  <a:t> de tamaño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GT" dirty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C47D28-7972-4F55-9D3F-16096BA45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061" y="1290358"/>
                <a:ext cx="8538541" cy="923330"/>
              </a:xfrm>
              <a:prstGeom prst="rect">
                <a:avLst/>
              </a:prstGeom>
              <a:blipFill>
                <a:blip r:embed="rId2"/>
                <a:stretch>
                  <a:fillRect l="-642" t="-3311" r="-571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6CFC93-AB67-4DDD-8CDC-BA3EB7C435D6}"/>
                  </a:ext>
                </a:extLst>
              </p:cNvPr>
              <p:cNvSpPr txBox="1"/>
              <p:nvPr/>
            </p:nvSpPr>
            <p:spPr>
              <a:xfrm>
                <a:off x="3723860" y="2707237"/>
                <a:ext cx="488094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/>
                  <a:t>FOR i </a:t>
                </a:r>
                <a:r>
                  <a:rPr lang="en-US" b="1" dirty="0"/>
                  <a:t>= 1 to n-1</a:t>
                </a:r>
              </a:p>
              <a:p>
                <a:r>
                  <a:rPr lang="en-US" b="1" dirty="0"/>
                  <a:t>	FOR j = n </a:t>
                </a:r>
                <a:r>
                  <a:rPr lang="en-US" b="1" dirty="0" err="1"/>
                  <a:t>downto</a:t>
                </a:r>
                <a:r>
                  <a:rPr lang="en-US" b="1" dirty="0"/>
                  <a:t> i+1</a:t>
                </a:r>
              </a:p>
              <a:p>
                <a:r>
                  <a:rPr lang="en-US" b="1" dirty="0"/>
                  <a:t>		IF A[j]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s-GT" b="1" dirty="0"/>
                  <a:t>A[j-1]</a:t>
                </a:r>
              </a:p>
              <a:p>
                <a:r>
                  <a:rPr lang="es-GT" b="1" dirty="0"/>
                  <a:t>			Temporal = A[j]</a:t>
                </a:r>
              </a:p>
              <a:p>
                <a:r>
                  <a:rPr lang="es-GT" b="1" dirty="0"/>
                  <a:t>			A[j] = A[j-1]</a:t>
                </a:r>
              </a:p>
              <a:p>
                <a:r>
                  <a:rPr lang="es-GT" b="1" dirty="0"/>
                  <a:t>			A[j-1] = Temporal</a:t>
                </a:r>
              </a:p>
              <a:p>
                <a:r>
                  <a:rPr lang="es-GT" b="1" dirty="0"/>
                  <a:t>		ENDIF</a:t>
                </a:r>
              </a:p>
              <a:p>
                <a:r>
                  <a:rPr lang="es-GT" b="1" dirty="0"/>
                  <a:t>	ENDFOR</a:t>
                </a:r>
              </a:p>
              <a:p>
                <a:r>
                  <a:rPr lang="es-GT" b="1" dirty="0"/>
                  <a:t>ENDFOR 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6CFC93-AB67-4DDD-8CDC-BA3EB7C43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860" y="2707237"/>
                <a:ext cx="4880941" cy="2585323"/>
              </a:xfrm>
              <a:prstGeom prst="rect">
                <a:avLst/>
              </a:prstGeom>
              <a:blipFill>
                <a:blip r:embed="rId3"/>
                <a:stretch>
                  <a:fillRect l="-1124" t="-943" b="-3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63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CB8840-09DA-4774-AFAB-07ECC50D7FC3}"/>
              </a:ext>
            </a:extLst>
          </p:cNvPr>
          <p:cNvSpPr txBox="1"/>
          <p:nvPr/>
        </p:nvSpPr>
        <p:spPr>
          <a:xfrm>
            <a:off x="874644" y="477078"/>
            <a:ext cx="6838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3200" b="1" dirty="0"/>
              <a:t>Se supone una lista de 5 elementos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C47D28-7972-4F55-9D3F-16096BA45D3C}"/>
                  </a:ext>
                </a:extLst>
              </p:cNvPr>
              <p:cNvSpPr txBox="1"/>
              <p:nvPr/>
            </p:nvSpPr>
            <p:spPr>
              <a:xfrm>
                <a:off x="1712654" y="1061853"/>
                <a:ext cx="42657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h𝑎𝑠𝑡𝑎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C47D28-7972-4F55-9D3F-16096BA45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54" y="1061853"/>
                <a:ext cx="426577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6CFC93-AB67-4DDD-8CDC-BA3EB7C435D6}"/>
                  </a:ext>
                </a:extLst>
              </p:cNvPr>
              <p:cNvSpPr txBox="1"/>
              <p:nvPr/>
            </p:nvSpPr>
            <p:spPr>
              <a:xfrm>
                <a:off x="7712765" y="301945"/>
                <a:ext cx="4372251" cy="1754326"/>
              </a:xfrm>
              <a:prstGeom prst="rect">
                <a:avLst/>
              </a:prstGeom>
              <a:solidFill>
                <a:schemeClr val="bg2">
                  <a:alpha val="34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GT" sz="1200" b="1" dirty="0"/>
                  <a:t>FOR i </a:t>
                </a:r>
                <a:r>
                  <a:rPr lang="en-US" sz="1200" b="1" dirty="0"/>
                  <a:t>= 1 to n-1</a:t>
                </a:r>
              </a:p>
              <a:p>
                <a:r>
                  <a:rPr lang="en-US" sz="1200" b="1" dirty="0"/>
                  <a:t>	FOR j = n </a:t>
                </a:r>
                <a:r>
                  <a:rPr lang="en-US" sz="1200" b="1" dirty="0" err="1"/>
                  <a:t>downto</a:t>
                </a:r>
                <a:r>
                  <a:rPr lang="en-US" sz="1200" b="1" dirty="0"/>
                  <a:t> i+1</a:t>
                </a:r>
              </a:p>
              <a:p>
                <a:r>
                  <a:rPr lang="en-US" sz="1200" b="1" dirty="0"/>
                  <a:t>		IF A[j]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s-GT" sz="1200" b="1" dirty="0"/>
                  <a:t>A[j-1]</a:t>
                </a:r>
              </a:p>
              <a:p>
                <a:r>
                  <a:rPr lang="es-GT" sz="1200" b="1" dirty="0"/>
                  <a:t>			Temporal = A[j]</a:t>
                </a:r>
              </a:p>
              <a:p>
                <a:r>
                  <a:rPr lang="es-GT" sz="1200" b="1" dirty="0"/>
                  <a:t>			A[j] = A[j-1]</a:t>
                </a:r>
              </a:p>
              <a:p>
                <a:r>
                  <a:rPr lang="es-GT" sz="1200" b="1" dirty="0"/>
                  <a:t>			A[j-1] = Temporal</a:t>
                </a:r>
              </a:p>
              <a:p>
                <a:r>
                  <a:rPr lang="es-GT" sz="1200" b="1" dirty="0"/>
                  <a:t>		ENDIF</a:t>
                </a:r>
              </a:p>
              <a:p>
                <a:r>
                  <a:rPr lang="es-GT" sz="1200" b="1" dirty="0"/>
                  <a:t>	ENDFOR</a:t>
                </a:r>
              </a:p>
              <a:p>
                <a:r>
                  <a:rPr lang="es-GT" sz="1200" b="1" dirty="0"/>
                  <a:t>ENDFOR 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6CFC93-AB67-4DDD-8CDC-BA3EB7C43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65" y="301945"/>
                <a:ext cx="4372251" cy="1754326"/>
              </a:xfrm>
              <a:prstGeom prst="rect">
                <a:avLst/>
              </a:prstGeom>
              <a:blipFill>
                <a:blip r:embed="rId3"/>
                <a:stretch>
                  <a:fillRect t="-348" b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AE330-1183-4836-8C24-4044D2C56069}"/>
                  </a:ext>
                </a:extLst>
              </p:cNvPr>
              <p:cNvSpPr txBox="1"/>
              <p:nvPr/>
            </p:nvSpPr>
            <p:spPr>
              <a:xfrm>
                <a:off x="626994" y="3152001"/>
                <a:ext cx="587597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AE330-1183-4836-8C24-4044D2C56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94" y="3152001"/>
                <a:ext cx="587597" cy="276999"/>
              </a:xfrm>
              <a:prstGeom prst="rect">
                <a:avLst/>
              </a:prstGeom>
              <a:blipFill>
                <a:blip r:embed="rId4"/>
                <a:stretch>
                  <a:fillRect l="-6122" r="-6122" b="-6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85F438-1322-42E2-94BB-5500BB858341}"/>
                  </a:ext>
                </a:extLst>
              </p:cNvPr>
              <p:cNvSpPr txBox="1"/>
              <p:nvPr/>
            </p:nvSpPr>
            <p:spPr>
              <a:xfrm>
                <a:off x="588894" y="3724275"/>
                <a:ext cx="958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85F438-1322-42E2-94BB-5500BB858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94" y="3724275"/>
                <a:ext cx="958596" cy="276999"/>
              </a:xfrm>
              <a:prstGeom prst="rect">
                <a:avLst/>
              </a:prstGeom>
              <a:blipFill>
                <a:blip r:embed="rId5"/>
                <a:stretch>
                  <a:fillRect l="-7006" r="-382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C9C62C5-389F-43AB-A47A-C304B4760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985583"/>
              </p:ext>
            </p:extLst>
          </p:nvPr>
        </p:nvGraphicFramePr>
        <p:xfrm>
          <a:off x="2289175" y="3034241"/>
          <a:ext cx="749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2614861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8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21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84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2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7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898573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95056234-F3D6-411A-A3A1-AB6E09454409}"/>
              </a:ext>
            </a:extLst>
          </p:cNvPr>
          <p:cNvSpPr/>
          <p:nvPr/>
        </p:nvSpPr>
        <p:spPr>
          <a:xfrm>
            <a:off x="3038475" y="4486275"/>
            <a:ext cx="142875" cy="7730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6E3FCD-B47A-4307-8CB1-B67BC0BE9E7D}"/>
                  </a:ext>
                </a:extLst>
              </p:cNvPr>
              <p:cNvSpPr txBox="1"/>
              <p:nvPr/>
            </p:nvSpPr>
            <p:spPr>
              <a:xfrm>
                <a:off x="3222469" y="4734278"/>
                <a:ext cx="593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6E3FCD-B47A-4307-8CB1-B67BC0BE9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469" y="4734278"/>
                <a:ext cx="593881" cy="276999"/>
              </a:xfrm>
              <a:prstGeom prst="rect">
                <a:avLst/>
              </a:prstGeom>
              <a:blipFill>
                <a:blip r:embed="rId6"/>
                <a:stretch>
                  <a:fillRect l="-11340" t="-2222" r="-8247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D62E2090-2118-4A7A-81FB-ABD8AE2C1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56388"/>
              </p:ext>
            </p:extLst>
          </p:nvPr>
        </p:nvGraphicFramePr>
        <p:xfrm>
          <a:off x="3927475" y="3034241"/>
          <a:ext cx="749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2614861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8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21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84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2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7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898573"/>
                  </a:ext>
                </a:extLst>
              </a:tr>
            </a:tbl>
          </a:graphicData>
        </a:graphic>
      </p:graphicFrame>
      <p:sp>
        <p:nvSpPr>
          <p:cNvPr id="15" name="Right Brace 14">
            <a:extLst>
              <a:ext uri="{FF2B5EF4-FFF2-40B4-BE49-F238E27FC236}">
                <a16:creationId xmlns:a16="http://schemas.microsoft.com/office/drawing/2014/main" id="{AB38DD22-75CD-45B6-B5DC-557036241388}"/>
              </a:ext>
            </a:extLst>
          </p:cNvPr>
          <p:cNvSpPr/>
          <p:nvPr/>
        </p:nvSpPr>
        <p:spPr>
          <a:xfrm>
            <a:off x="4676775" y="4162425"/>
            <a:ext cx="142875" cy="7730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25E023-75E0-47C4-BD67-552F88176F66}"/>
                  </a:ext>
                </a:extLst>
              </p:cNvPr>
              <p:cNvSpPr txBox="1"/>
              <p:nvPr/>
            </p:nvSpPr>
            <p:spPr>
              <a:xfrm>
                <a:off x="4860769" y="4410428"/>
                <a:ext cx="593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25E023-75E0-47C4-BD67-552F88176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769" y="4410428"/>
                <a:ext cx="593881" cy="276999"/>
              </a:xfrm>
              <a:prstGeom prst="rect">
                <a:avLst/>
              </a:prstGeom>
              <a:blipFill>
                <a:blip r:embed="rId7"/>
                <a:stretch>
                  <a:fillRect l="-11224" r="-714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7">
            <a:extLst>
              <a:ext uri="{FF2B5EF4-FFF2-40B4-BE49-F238E27FC236}">
                <a16:creationId xmlns:a16="http://schemas.microsoft.com/office/drawing/2014/main" id="{421685AD-C131-475D-9640-781B683EC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982016"/>
              </p:ext>
            </p:extLst>
          </p:nvPr>
        </p:nvGraphicFramePr>
        <p:xfrm>
          <a:off x="5641975" y="3034241"/>
          <a:ext cx="749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2614861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8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21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84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2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7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898573"/>
                  </a:ext>
                </a:extLst>
              </a:tr>
            </a:tbl>
          </a:graphicData>
        </a:graphic>
      </p:graphicFrame>
      <p:sp>
        <p:nvSpPr>
          <p:cNvPr id="21" name="Right Brace 20">
            <a:extLst>
              <a:ext uri="{FF2B5EF4-FFF2-40B4-BE49-F238E27FC236}">
                <a16:creationId xmlns:a16="http://schemas.microsoft.com/office/drawing/2014/main" id="{EB36F5E6-99C9-45F6-8665-3957D1AB673D}"/>
              </a:ext>
            </a:extLst>
          </p:cNvPr>
          <p:cNvSpPr/>
          <p:nvPr/>
        </p:nvSpPr>
        <p:spPr>
          <a:xfrm>
            <a:off x="6419850" y="3724275"/>
            <a:ext cx="142875" cy="7730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26C6F8-E04A-4273-89DE-5C1A4FDC1CB6}"/>
                  </a:ext>
                </a:extLst>
              </p:cNvPr>
              <p:cNvSpPr txBox="1"/>
              <p:nvPr/>
            </p:nvSpPr>
            <p:spPr>
              <a:xfrm>
                <a:off x="6603844" y="3972278"/>
                <a:ext cx="593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26C6F8-E04A-4273-89DE-5C1A4FDC1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844" y="3972278"/>
                <a:ext cx="593881" cy="276999"/>
              </a:xfrm>
              <a:prstGeom prst="rect">
                <a:avLst/>
              </a:prstGeom>
              <a:blipFill>
                <a:blip r:embed="rId8"/>
                <a:stretch>
                  <a:fillRect l="-11224" t="-2222" r="-714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7">
            <a:extLst>
              <a:ext uri="{FF2B5EF4-FFF2-40B4-BE49-F238E27FC236}">
                <a16:creationId xmlns:a16="http://schemas.microsoft.com/office/drawing/2014/main" id="{EE46B9A0-CF59-4D71-8ADC-B51D8E88A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707894"/>
              </p:ext>
            </p:extLst>
          </p:nvPr>
        </p:nvGraphicFramePr>
        <p:xfrm>
          <a:off x="7302500" y="3007996"/>
          <a:ext cx="749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2614861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8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21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84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2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7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898573"/>
                  </a:ext>
                </a:extLst>
              </a:tr>
            </a:tbl>
          </a:graphicData>
        </a:graphic>
      </p:graphicFrame>
      <p:sp>
        <p:nvSpPr>
          <p:cNvPr id="27" name="Right Brace 26">
            <a:extLst>
              <a:ext uri="{FF2B5EF4-FFF2-40B4-BE49-F238E27FC236}">
                <a16:creationId xmlns:a16="http://schemas.microsoft.com/office/drawing/2014/main" id="{401D688E-2A0B-4A82-B378-C2CCA7E27054}"/>
              </a:ext>
            </a:extLst>
          </p:cNvPr>
          <p:cNvSpPr/>
          <p:nvPr/>
        </p:nvSpPr>
        <p:spPr>
          <a:xfrm>
            <a:off x="8108950" y="3337772"/>
            <a:ext cx="142875" cy="7730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2BE34F-91CD-4BC5-BCE8-5E95B8C63A6C}"/>
                  </a:ext>
                </a:extLst>
              </p:cNvPr>
              <p:cNvSpPr txBox="1"/>
              <p:nvPr/>
            </p:nvSpPr>
            <p:spPr>
              <a:xfrm>
                <a:off x="8292944" y="3585775"/>
                <a:ext cx="593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2BE34F-91CD-4BC5-BCE8-5E95B8C63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944" y="3585775"/>
                <a:ext cx="593881" cy="276999"/>
              </a:xfrm>
              <a:prstGeom prst="rect">
                <a:avLst/>
              </a:prstGeom>
              <a:blipFill>
                <a:blip r:embed="rId9"/>
                <a:stretch>
                  <a:fillRect l="-11224" r="-714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7">
            <a:extLst>
              <a:ext uri="{FF2B5EF4-FFF2-40B4-BE49-F238E27FC236}">
                <a16:creationId xmlns:a16="http://schemas.microsoft.com/office/drawing/2014/main" id="{68C0F446-F60B-44DC-AA68-8B7ABABF2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1156"/>
              </p:ext>
            </p:extLst>
          </p:nvPr>
        </p:nvGraphicFramePr>
        <p:xfrm>
          <a:off x="9153525" y="3007996"/>
          <a:ext cx="749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2614861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8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21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84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2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7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89857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750664F8-5B99-4F05-94F0-DB754D004EF2}"/>
              </a:ext>
            </a:extLst>
          </p:cNvPr>
          <p:cNvSpPr txBox="1"/>
          <p:nvPr/>
        </p:nvSpPr>
        <p:spPr>
          <a:xfrm>
            <a:off x="10467975" y="3077944"/>
            <a:ext cx="1847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/>
              <a:t>El elemento menor sube como burbuja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000966-460E-4306-8E6F-1D8A17F2E29E}"/>
              </a:ext>
            </a:extLst>
          </p:cNvPr>
          <p:cNvCxnSpPr/>
          <p:nvPr/>
        </p:nvCxnSpPr>
        <p:spPr>
          <a:xfrm flipH="1">
            <a:off x="9988550" y="3585775"/>
            <a:ext cx="384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E44A2D-EAED-46D1-BEDD-4A0C25C87D12}"/>
              </a:ext>
            </a:extLst>
          </p:cNvPr>
          <p:cNvSpPr txBox="1"/>
          <p:nvPr/>
        </p:nvSpPr>
        <p:spPr>
          <a:xfrm>
            <a:off x="10180637" y="4504572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/>
              <a:t>4 comparaciones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51BC7B-98F9-4CB1-8F68-E58986950419}"/>
                  </a:ext>
                </a:extLst>
              </p:cNvPr>
              <p:cNvSpPr txBox="1"/>
              <p:nvPr/>
            </p:nvSpPr>
            <p:spPr>
              <a:xfrm>
                <a:off x="2930412" y="1985907"/>
                <a:ext cx="34790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GT" sz="2400" b="1" dirty="0"/>
                  <a:t>Corrida para </a:t>
                </a:r>
                <a14:m>
                  <m:oMath xmlns:m="http://schemas.openxmlformats.org/officeDocument/2006/math">
                    <m:r>
                      <a:rPr lang="es-GT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GT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GT" sz="2400" b="1" i="1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51BC7B-98F9-4CB1-8F68-E58986950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412" y="1985907"/>
                <a:ext cx="3479087" cy="461665"/>
              </a:xfrm>
              <a:prstGeom prst="rect">
                <a:avLst/>
              </a:prstGeom>
              <a:blipFill>
                <a:blip r:embed="rId10"/>
                <a:stretch>
                  <a:fillRect l="-280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59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1CB8840-09DA-4774-AFAB-07ECC50D7FC3}"/>
                  </a:ext>
                </a:extLst>
              </p:cNvPr>
              <p:cNvSpPr txBox="1"/>
              <p:nvPr/>
            </p:nvSpPr>
            <p:spPr>
              <a:xfrm>
                <a:off x="2801713" y="1367886"/>
                <a:ext cx="3802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sz="2400" b="1" dirty="0"/>
                  <a:t>Corrida para </a:t>
                </a:r>
                <a14:m>
                  <m:oMath xmlns:m="http://schemas.openxmlformats.org/officeDocument/2006/math">
                    <m:r>
                      <a:rPr lang="es-GT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GT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1CB8840-09DA-4774-AFAB-07ECC50D7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713" y="1367886"/>
                <a:ext cx="3802131" cy="461665"/>
              </a:xfrm>
              <a:prstGeom prst="rect">
                <a:avLst/>
              </a:prstGeom>
              <a:blipFill>
                <a:blip r:embed="rId2"/>
                <a:stretch>
                  <a:fillRect l="-256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AE330-1183-4836-8C24-4044D2C56069}"/>
                  </a:ext>
                </a:extLst>
              </p:cNvPr>
              <p:cNvSpPr txBox="1"/>
              <p:nvPr/>
            </p:nvSpPr>
            <p:spPr>
              <a:xfrm>
                <a:off x="626994" y="3152001"/>
                <a:ext cx="587597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AE330-1183-4836-8C24-4044D2C56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94" y="3152001"/>
                <a:ext cx="587597" cy="276999"/>
              </a:xfrm>
              <a:prstGeom prst="rect">
                <a:avLst/>
              </a:prstGeom>
              <a:blipFill>
                <a:blip r:embed="rId3"/>
                <a:stretch>
                  <a:fillRect l="-6122" r="-6122" b="-6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85F438-1322-42E2-94BB-5500BB858341}"/>
                  </a:ext>
                </a:extLst>
              </p:cNvPr>
              <p:cNvSpPr txBox="1"/>
              <p:nvPr/>
            </p:nvSpPr>
            <p:spPr>
              <a:xfrm>
                <a:off x="588894" y="3724275"/>
                <a:ext cx="958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85F438-1322-42E2-94BB-5500BB858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94" y="3724275"/>
                <a:ext cx="958596" cy="276999"/>
              </a:xfrm>
              <a:prstGeom prst="rect">
                <a:avLst/>
              </a:prstGeom>
              <a:blipFill>
                <a:blip r:embed="rId4"/>
                <a:stretch>
                  <a:fillRect l="-7006" r="-382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95056234-F3D6-411A-A3A1-AB6E09454409}"/>
              </a:ext>
            </a:extLst>
          </p:cNvPr>
          <p:cNvSpPr/>
          <p:nvPr/>
        </p:nvSpPr>
        <p:spPr>
          <a:xfrm>
            <a:off x="3038475" y="4486275"/>
            <a:ext cx="142875" cy="7730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6E3FCD-B47A-4307-8CB1-B67BC0BE9E7D}"/>
                  </a:ext>
                </a:extLst>
              </p:cNvPr>
              <p:cNvSpPr txBox="1"/>
              <p:nvPr/>
            </p:nvSpPr>
            <p:spPr>
              <a:xfrm>
                <a:off x="3222469" y="4734278"/>
                <a:ext cx="593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6E3FCD-B47A-4307-8CB1-B67BC0BE9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469" y="4734278"/>
                <a:ext cx="593881" cy="276999"/>
              </a:xfrm>
              <a:prstGeom prst="rect">
                <a:avLst/>
              </a:prstGeom>
              <a:blipFill>
                <a:blip r:embed="rId5"/>
                <a:stretch>
                  <a:fillRect l="-11340" t="-2222" r="-8247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D62E2090-2118-4A7A-81FB-ABD8AE2C1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317602"/>
              </p:ext>
            </p:extLst>
          </p:nvPr>
        </p:nvGraphicFramePr>
        <p:xfrm>
          <a:off x="3927475" y="3034241"/>
          <a:ext cx="749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2614861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8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21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84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2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7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898573"/>
                  </a:ext>
                </a:extLst>
              </a:tr>
            </a:tbl>
          </a:graphicData>
        </a:graphic>
      </p:graphicFrame>
      <p:sp>
        <p:nvSpPr>
          <p:cNvPr id="15" name="Right Brace 14">
            <a:extLst>
              <a:ext uri="{FF2B5EF4-FFF2-40B4-BE49-F238E27FC236}">
                <a16:creationId xmlns:a16="http://schemas.microsoft.com/office/drawing/2014/main" id="{AB38DD22-75CD-45B6-B5DC-557036241388}"/>
              </a:ext>
            </a:extLst>
          </p:cNvPr>
          <p:cNvSpPr/>
          <p:nvPr/>
        </p:nvSpPr>
        <p:spPr>
          <a:xfrm>
            <a:off x="4676775" y="4162425"/>
            <a:ext cx="142875" cy="7730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25E023-75E0-47C4-BD67-552F88176F66}"/>
                  </a:ext>
                </a:extLst>
              </p:cNvPr>
              <p:cNvSpPr txBox="1"/>
              <p:nvPr/>
            </p:nvSpPr>
            <p:spPr>
              <a:xfrm>
                <a:off x="4860769" y="4410428"/>
                <a:ext cx="593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25E023-75E0-47C4-BD67-552F88176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769" y="4410428"/>
                <a:ext cx="593881" cy="276999"/>
              </a:xfrm>
              <a:prstGeom prst="rect">
                <a:avLst/>
              </a:prstGeom>
              <a:blipFill>
                <a:blip r:embed="rId6"/>
                <a:stretch>
                  <a:fillRect l="-11224" r="-714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7">
            <a:extLst>
              <a:ext uri="{FF2B5EF4-FFF2-40B4-BE49-F238E27FC236}">
                <a16:creationId xmlns:a16="http://schemas.microsoft.com/office/drawing/2014/main" id="{421685AD-C131-475D-9640-781B683EC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85704"/>
              </p:ext>
            </p:extLst>
          </p:nvPr>
        </p:nvGraphicFramePr>
        <p:xfrm>
          <a:off x="5641975" y="3034241"/>
          <a:ext cx="749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2614861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8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21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84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2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7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898573"/>
                  </a:ext>
                </a:extLst>
              </a:tr>
            </a:tbl>
          </a:graphicData>
        </a:graphic>
      </p:graphicFrame>
      <p:sp>
        <p:nvSpPr>
          <p:cNvPr id="21" name="Right Brace 20">
            <a:extLst>
              <a:ext uri="{FF2B5EF4-FFF2-40B4-BE49-F238E27FC236}">
                <a16:creationId xmlns:a16="http://schemas.microsoft.com/office/drawing/2014/main" id="{EB36F5E6-99C9-45F6-8665-3957D1AB673D}"/>
              </a:ext>
            </a:extLst>
          </p:cNvPr>
          <p:cNvSpPr/>
          <p:nvPr/>
        </p:nvSpPr>
        <p:spPr>
          <a:xfrm>
            <a:off x="6419850" y="3724275"/>
            <a:ext cx="142875" cy="7730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26C6F8-E04A-4273-89DE-5C1A4FDC1CB6}"/>
                  </a:ext>
                </a:extLst>
              </p:cNvPr>
              <p:cNvSpPr txBox="1"/>
              <p:nvPr/>
            </p:nvSpPr>
            <p:spPr>
              <a:xfrm>
                <a:off x="6603844" y="3972278"/>
                <a:ext cx="593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26C6F8-E04A-4273-89DE-5C1A4FDC1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844" y="3972278"/>
                <a:ext cx="593881" cy="276999"/>
              </a:xfrm>
              <a:prstGeom prst="rect">
                <a:avLst/>
              </a:prstGeom>
              <a:blipFill>
                <a:blip r:embed="rId7"/>
                <a:stretch>
                  <a:fillRect l="-11224" t="-2222" r="-714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7">
            <a:extLst>
              <a:ext uri="{FF2B5EF4-FFF2-40B4-BE49-F238E27FC236}">
                <a16:creationId xmlns:a16="http://schemas.microsoft.com/office/drawing/2014/main" id="{EE46B9A0-CF59-4D71-8ADC-B51D8E88A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318196"/>
              </p:ext>
            </p:extLst>
          </p:nvPr>
        </p:nvGraphicFramePr>
        <p:xfrm>
          <a:off x="7302500" y="3007996"/>
          <a:ext cx="749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2614861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8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21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84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2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7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89857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750664F8-5B99-4F05-94F0-DB754D004EF2}"/>
              </a:ext>
            </a:extLst>
          </p:cNvPr>
          <p:cNvSpPr txBox="1"/>
          <p:nvPr/>
        </p:nvSpPr>
        <p:spPr>
          <a:xfrm>
            <a:off x="8652358" y="3639205"/>
            <a:ext cx="283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/>
              <a:t>El elemento menor sube como burbuja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000966-460E-4306-8E6F-1D8A17F2E29E}"/>
              </a:ext>
            </a:extLst>
          </p:cNvPr>
          <p:cNvCxnSpPr/>
          <p:nvPr/>
        </p:nvCxnSpPr>
        <p:spPr>
          <a:xfrm flipH="1">
            <a:off x="8245475" y="3906016"/>
            <a:ext cx="384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E44A2D-EAED-46D1-BEDD-4A0C25C87D12}"/>
              </a:ext>
            </a:extLst>
          </p:cNvPr>
          <p:cNvSpPr txBox="1"/>
          <p:nvPr/>
        </p:nvSpPr>
        <p:spPr>
          <a:xfrm>
            <a:off x="8437562" y="4824813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/>
              <a:t>3 comparaciones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CD7941AF-62E2-4404-A143-04CF96370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33945"/>
              </p:ext>
            </p:extLst>
          </p:nvPr>
        </p:nvGraphicFramePr>
        <p:xfrm>
          <a:off x="2232025" y="3049905"/>
          <a:ext cx="749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2614861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8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21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84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2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7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89857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2574E14-34EC-437B-9F4D-3B909B39C9EA}"/>
              </a:ext>
            </a:extLst>
          </p:cNvPr>
          <p:cNvSpPr txBox="1"/>
          <p:nvPr/>
        </p:nvSpPr>
        <p:spPr>
          <a:xfrm>
            <a:off x="8629098" y="3387794"/>
            <a:ext cx="2832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/>
              <a:t>No se toma en cuenta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284C0C-5F07-48CE-BE1C-DCC12C4D055E}"/>
              </a:ext>
            </a:extLst>
          </p:cNvPr>
          <p:cNvCxnSpPr/>
          <p:nvPr/>
        </p:nvCxnSpPr>
        <p:spPr>
          <a:xfrm flipH="1">
            <a:off x="8268183" y="3565934"/>
            <a:ext cx="384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CE2C54-5EAA-4126-B776-FE81158DAD8A}"/>
                  </a:ext>
                </a:extLst>
              </p:cNvPr>
              <p:cNvSpPr txBox="1"/>
              <p:nvPr/>
            </p:nvSpPr>
            <p:spPr>
              <a:xfrm>
                <a:off x="7712765" y="301945"/>
                <a:ext cx="4372251" cy="1754326"/>
              </a:xfrm>
              <a:prstGeom prst="rect">
                <a:avLst/>
              </a:prstGeom>
              <a:solidFill>
                <a:schemeClr val="bg2">
                  <a:alpha val="34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GT" sz="1200" b="1" dirty="0"/>
                  <a:t>FOR i </a:t>
                </a:r>
                <a:r>
                  <a:rPr lang="en-US" sz="1200" b="1" dirty="0"/>
                  <a:t>= 1 to n-1</a:t>
                </a:r>
              </a:p>
              <a:p>
                <a:r>
                  <a:rPr lang="en-US" sz="1200" b="1" dirty="0"/>
                  <a:t>	FOR j = n </a:t>
                </a:r>
                <a:r>
                  <a:rPr lang="en-US" sz="1200" b="1" dirty="0" err="1"/>
                  <a:t>downto</a:t>
                </a:r>
                <a:r>
                  <a:rPr lang="en-US" sz="1200" b="1" dirty="0"/>
                  <a:t> i+1</a:t>
                </a:r>
              </a:p>
              <a:p>
                <a:r>
                  <a:rPr lang="en-US" sz="1200" b="1" dirty="0"/>
                  <a:t>		IF A[j]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s-GT" sz="1200" b="1" dirty="0"/>
                  <a:t>A[j-1]</a:t>
                </a:r>
              </a:p>
              <a:p>
                <a:r>
                  <a:rPr lang="es-GT" sz="1200" b="1" dirty="0"/>
                  <a:t>			Temporal = A[j]</a:t>
                </a:r>
              </a:p>
              <a:p>
                <a:r>
                  <a:rPr lang="es-GT" sz="1200" b="1" dirty="0"/>
                  <a:t>			A[j] = A[j-1]</a:t>
                </a:r>
              </a:p>
              <a:p>
                <a:r>
                  <a:rPr lang="es-GT" sz="1200" b="1" dirty="0"/>
                  <a:t>			A[j-1] = Temporal</a:t>
                </a:r>
              </a:p>
              <a:p>
                <a:r>
                  <a:rPr lang="es-GT" sz="1200" b="1" dirty="0"/>
                  <a:t>		ENDIF</a:t>
                </a:r>
              </a:p>
              <a:p>
                <a:r>
                  <a:rPr lang="es-GT" sz="1200" b="1" dirty="0"/>
                  <a:t>	ENDFOR</a:t>
                </a:r>
              </a:p>
              <a:p>
                <a:r>
                  <a:rPr lang="es-GT" sz="1200" b="1" dirty="0"/>
                  <a:t>ENDFOR 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CE2C54-5EAA-4126-B776-FE81158DA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65" y="301945"/>
                <a:ext cx="4372251" cy="1754326"/>
              </a:xfrm>
              <a:prstGeom prst="rect">
                <a:avLst/>
              </a:prstGeom>
              <a:blipFill>
                <a:blip r:embed="rId8"/>
                <a:stretch>
                  <a:fillRect t="-348" b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90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CB8840-09DA-4774-AFAB-07ECC50D7FC3}"/>
              </a:ext>
            </a:extLst>
          </p:cNvPr>
          <p:cNvSpPr txBox="1"/>
          <p:nvPr/>
        </p:nvSpPr>
        <p:spPr>
          <a:xfrm>
            <a:off x="874644" y="477078"/>
            <a:ext cx="9170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800" b="1" dirty="0"/>
              <a:t>Relación de recurrencia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E93F01-6ED9-4895-828B-FB34B4FCCF3C}"/>
                  </a:ext>
                </a:extLst>
              </p:cNvPr>
              <p:cNvSpPr txBox="1"/>
              <p:nvPr/>
            </p:nvSpPr>
            <p:spPr>
              <a:xfrm>
                <a:off x="3276205" y="1236986"/>
                <a:ext cx="1089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E93F01-6ED9-4895-828B-FB34B4FCC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05" y="1236986"/>
                <a:ext cx="1089978" cy="276999"/>
              </a:xfrm>
              <a:prstGeom prst="rect">
                <a:avLst/>
              </a:prstGeom>
              <a:blipFill>
                <a:blip r:embed="rId2"/>
                <a:stretch>
                  <a:fillRect l="-6145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6CB0CC-F0F1-4D4B-85F3-7332106F250C}"/>
                  </a:ext>
                </a:extLst>
              </p:cNvPr>
              <p:cNvSpPr txBox="1"/>
              <p:nvPr/>
            </p:nvSpPr>
            <p:spPr>
              <a:xfrm>
                <a:off x="2838450" y="1867572"/>
                <a:ext cx="2105576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6CB0CC-F0F1-4D4B-85F3-7332106F2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50" y="1867572"/>
                <a:ext cx="2105576" cy="276999"/>
              </a:xfrm>
              <a:prstGeom prst="rect">
                <a:avLst/>
              </a:prstGeom>
              <a:blipFill>
                <a:blip r:embed="rId3"/>
                <a:stretch>
                  <a:fillRect l="-288" b="-1458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E8D3D55-2B2C-4FF3-8774-027ABFCA3249}"/>
                  </a:ext>
                </a:extLst>
              </p:cNvPr>
              <p:cNvSpPr txBox="1"/>
              <p:nvPr/>
            </p:nvSpPr>
            <p:spPr>
              <a:xfrm>
                <a:off x="3429275" y="2214740"/>
                <a:ext cx="9239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E8D3D55-2B2C-4FF3-8774-027ABFCA3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275" y="2214740"/>
                <a:ext cx="9239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123F9C9-17B8-4580-8912-4F6BB1427F30}"/>
                  </a:ext>
                </a:extLst>
              </p:cNvPr>
              <p:cNvSpPr txBox="1"/>
              <p:nvPr/>
            </p:nvSpPr>
            <p:spPr>
              <a:xfrm>
                <a:off x="3429275" y="2654241"/>
                <a:ext cx="9239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123F9C9-17B8-4580-8912-4F6BB142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275" y="2654241"/>
                <a:ext cx="9239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52EEF99-6597-41CF-B4EC-8D8A75970A9B}"/>
              </a:ext>
            </a:extLst>
          </p:cNvPr>
          <p:cNvSpPr txBox="1"/>
          <p:nvPr/>
        </p:nvSpPr>
        <p:spPr>
          <a:xfrm>
            <a:off x="5613683" y="1361579"/>
            <a:ext cx="32480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/>
              <a:t>Relación de recurrencia </a:t>
            </a:r>
          </a:p>
          <a:p>
            <a:r>
              <a:rPr lang="es-GT" sz="1600"/>
              <a:t>Primer orden</a:t>
            </a:r>
          </a:p>
          <a:p>
            <a:r>
              <a:rPr lang="es-GT" sz="1600"/>
              <a:t>Lineal</a:t>
            </a:r>
          </a:p>
          <a:p>
            <a:r>
              <a:rPr lang="es-GT" sz="1600"/>
              <a:t>Coeficinetes constantes</a:t>
            </a:r>
          </a:p>
          <a:p>
            <a:r>
              <a:rPr lang="es-GT" sz="1600"/>
              <a:t>No homogenea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36A53C-02F2-4C60-B09E-3B6850396BED}"/>
                  </a:ext>
                </a:extLst>
              </p:cNvPr>
              <p:cNvSpPr txBox="1"/>
              <p:nvPr/>
            </p:nvSpPr>
            <p:spPr>
              <a:xfrm>
                <a:off x="5094411" y="1867571"/>
                <a:ext cx="365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36A53C-02F2-4C60-B09E-3B6850396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411" y="1867571"/>
                <a:ext cx="365485" cy="276999"/>
              </a:xfrm>
              <a:prstGeom prst="rect">
                <a:avLst/>
              </a:prstGeom>
              <a:blipFill>
                <a:blip r:embed="rId6"/>
                <a:stretch>
                  <a:fillRect l="-20000" r="-200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8007879-2C8A-4C84-AE27-82F4C815B704}"/>
              </a:ext>
            </a:extLst>
          </p:cNvPr>
          <p:cNvSpPr txBox="1"/>
          <p:nvPr/>
        </p:nvSpPr>
        <p:spPr>
          <a:xfrm>
            <a:off x="693669" y="3152775"/>
            <a:ext cx="240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/>
              <a:t>Resolviendo [1]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2A829-21E0-4E7F-8517-23AB97C2CAC9}"/>
                  </a:ext>
                </a:extLst>
              </p:cNvPr>
              <p:cNvSpPr txBox="1"/>
              <p:nvPr/>
            </p:nvSpPr>
            <p:spPr>
              <a:xfrm>
                <a:off x="762000" y="3705897"/>
                <a:ext cx="73680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52A829-21E0-4E7F-8517-23AB97C2C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705897"/>
                <a:ext cx="736804" cy="276999"/>
              </a:xfrm>
              <a:prstGeom prst="rect">
                <a:avLst/>
              </a:prstGeom>
              <a:blipFill>
                <a:blip r:embed="rId7"/>
                <a:stretch>
                  <a:fillRect l="-2479" r="-4959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E7CA65C-ED8D-4D70-BA8C-CB919577EA72}"/>
                  </a:ext>
                </a:extLst>
              </p:cNvPr>
              <p:cNvSpPr txBox="1"/>
              <p:nvPr/>
            </p:nvSpPr>
            <p:spPr>
              <a:xfrm>
                <a:off x="746329" y="4166686"/>
                <a:ext cx="217123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E7CA65C-ED8D-4D70-BA8C-CB919577E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29" y="4166686"/>
                <a:ext cx="2171235" cy="276999"/>
              </a:xfrm>
              <a:prstGeom prst="rect">
                <a:avLst/>
              </a:prstGeom>
              <a:blipFill>
                <a:blip r:embed="rId8"/>
                <a:stretch>
                  <a:fillRect l="-560" r="-1401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205C82-92D1-4ADA-A9A4-C3A075E429B5}"/>
                  </a:ext>
                </a:extLst>
              </p:cNvPr>
              <p:cNvSpPr txBox="1"/>
              <p:nvPr/>
            </p:nvSpPr>
            <p:spPr>
              <a:xfrm>
                <a:off x="762000" y="4617835"/>
                <a:ext cx="257519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+1=2+1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205C82-92D1-4ADA-A9A4-C3A075E42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617835"/>
                <a:ext cx="2575192" cy="276999"/>
              </a:xfrm>
              <a:prstGeom prst="rect">
                <a:avLst/>
              </a:prstGeom>
              <a:blipFill>
                <a:blip r:embed="rId9"/>
                <a:stretch>
                  <a:fillRect l="-474" r="-1185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0D9CEA-E890-43CF-9F83-B0EF29F68C59}"/>
                  </a:ext>
                </a:extLst>
              </p:cNvPr>
              <p:cNvSpPr txBox="1"/>
              <p:nvPr/>
            </p:nvSpPr>
            <p:spPr>
              <a:xfrm>
                <a:off x="746329" y="5170285"/>
                <a:ext cx="338310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+2+1=3+2+1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0D9CEA-E890-43CF-9F83-B0EF29F68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29" y="5170285"/>
                <a:ext cx="3383106" cy="276999"/>
              </a:xfrm>
              <a:prstGeom prst="rect">
                <a:avLst/>
              </a:prstGeom>
              <a:blipFill>
                <a:blip r:embed="rId10"/>
                <a:stretch>
                  <a:fillRect l="-180" r="-901" b="-173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799FB16-87F0-4132-872B-6D700AA025EA}"/>
                  </a:ext>
                </a:extLst>
              </p:cNvPr>
              <p:cNvSpPr txBox="1"/>
              <p:nvPr/>
            </p:nvSpPr>
            <p:spPr>
              <a:xfrm>
                <a:off x="723382" y="5772288"/>
                <a:ext cx="419101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+3+2+1=4+3+2+1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799FB16-87F0-4132-872B-6D700AA02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82" y="5772288"/>
                <a:ext cx="4191019" cy="276999"/>
              </a:xfrm>
              <a:prstGeom prst="rect">
                <a:avLst/>
              </a:prstGeom>
              <a:blipFill>
                <a:blip r:embed="rId11"/>
                <a:stretch>
                  <a:fillRect r="-582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13249B-2FCE-4CF4-8B6B-B9094BD70E87}"/>
              </a:ext>
            </a:extLst>
          </p:cNvPr>
          <p:cNvCxnSpPr>
            <a:cxnSpLocks/>
          </p:cNvCxnSpPr>
          <p:nvPr/>
        </p:nvCxnSpPr>
        <p:spPr>
          <a:xfrm>
            <a:off x="5459896" y="3337441"/>
            <a:ext cx="0" cy="2792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2956EEC-B78F-4E16-8E77-4C72472ED914}"/>
                  </a:ext>
                </a:extLst>
              </p:cNvPr>
              <p:cNvSpPr txBox="1"/>
              <p:nvPr/>
            </p:nvSpPr>
            <p:spPr>
              <a:xfrm>
                <a:off x="6005392" y="3406773"/>
                <a:ext cx="1689950" cy="5357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2956EEC-B78F-4E16-8E77-4C72472ED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392" y="3406773"/>
                <a:ext cx="1689950" cy="5357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0675E81-C00B-4046-8EC1-797A5B4F0D7A}"/>
                  </a:ext>
                </a:extLst>
              </p:cNvPr>
              <p:cNvSpPr txBox="1"/>
              <p:nvPr/>
            </p:nvSpPr>
            <p:spPr>
              <a:xfrm>
                <a:off x="6005392" y="5108622"/>
                <a:ext cx="1903021" cy="5357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0675E81-C00B-4046-8EC1-797A5B4F0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392" y="5108622"/>
                <a:ext cx="1903021" cy="5357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CAEF0F9-48DB-40E0-A37D-CFA51B12C59E}"/>
                  </a:ext>
                </a:extLst>
              </p:cNvPr>
              <p:cNvSpPr txBox="1"/>
              <p:nvPr/>
            </p:nvSpPr>
            <p:spPr>
              <a:xfrm>
                <a:off x="7014327" y="4406817"/>
                <a:ext cx="1089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CAEF0F9-48DB-40E0-A37D-CFA51B12C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327" y="4406817"/>
                <a:ext cx="1089978" cy="276999"/>
              </a:xfrm>
              <a:prstGeom prst="rect">
                <a:avLst/>
              </a:prstGeom>
              <a:blipFill>
                <a:blip r:embed="rId14"/>
                <a:stretch>
                  <a:fillRect l="-6180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FA5108ED-0E2B-4DAC-BB42-7ADB6860966B}"/>
              </a:ext>
            </a:extLst>
          </p:cNvPr>
          <p:cNvSpPr txBox="1"/>
          <p:nvPr/>
        </p:nvSpPr>
        <p:spPr>
          <a:xfrm>
            <a:off x="6005392" y="4406817"/>
            <a:ext cx="72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/>
              <a:t>Pero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218635-F2BE-4DE7-87E7-F111336F53D3}"/>
                  </a:ext>
                </a:extLst>
              </p:cNvPr>
              <p:cNvSpPr txBox="1"/>
              <p:nvPr/>
            </p:nvSpPr>
            <p:spPr>
              <a:xfrm>
                <a:off x="8529605" y="377353"/>
                <a:ext cx="3249223" cy="535724"/>
              </a:xfrm>
              <a:prstGeom prst="rect">
                <a:avLst/>
              </a:prstGeom>
              <a:solidFill>
                <a:schemeClr val="bg2">
                  <a:alpha val="35000"/>
                </a:schemeClr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1+2+3+…+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218635-F2BE-4DE7-87E7-F111336F5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605" y="377353"/>
                <a:ext cx="3249223" cy="5357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9F3C36C-5C55-46B0-96F3-2F00CD93331C}"/>
              </a:ext>
            </a:extLst>
          </p:cNvPr>
          <p:cNvSpPr txBox="1"/>
          <p:nvPr/>
        </p:nvSpPr>
        <p:spPr>
          <a:xfrm>
            <a:off x="8124024" y="5162476"/>
            <a:ext cx="116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/>
              <a:t>Entonces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13ED0D-4E76-44BD-BDE4-D5ADC8BC4A90}"/>
                  </a:ext>
                </a:extLst>
              </p:cNvPr>
              <p:cNvSpPr txBox="1"/>
              <p:nvPr/>
            </p:nvSpPr>
            <p:spPr>
              <a:xfrm>
                <a:off x="9449796" y="5152370"/>
                <a:ext cx="15608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13ED0D-4E76-44BD-BDE4-D5ADC8BC4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796" y="5152370"/>
                <a:ext cx="1560877" cy="307777"/>
              </a:xfrm>
              <a:prstGeom prst="rect">
                <a:avLst/>
              </a:prstGeom>
              <a:blipFill>
                <a:blip r:embed="rId16"/>
                <a:stretch>
                  <a:fillRect l="-4297" r="-5078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B4B27F1-866E-47B6-843A-11D78498990B}"/>
              </a:ext>
            </a:extLst>
          </p:cNvPr>
          <p:cNvSpPr txBox="1"/>
          <p:nvPr/>
        </p:nvSpPr>
        <p:spPr>
          <a:xfrm>
            <a:off x="8796896" y="5637097"/>
            <a:ext cx="3249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/>
              <a:t>La función de complejidad en el tiempo es de orden cuadrático.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640667B-6B81-464A-8AF7-AF7F707C18FE}"/>
              </a:ext>
            </a:extLst>
          </p:cNvPr>
          <p:cNvSpPr/>
          <p:nvPr/>
        </p:nvSpPr>
        <p:spPr>
          <a:xfrm>
            <a:off x="5520919" y="1375485"/>
            <a:ext cx="124508" cy="12787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631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{53706E84-F61C-4C45-A3E0-32A13FF44F76}tf11437505</Template>
  <TotalTime>71</TotalTime>
  <Words>477</Words>
  <Application>Microsoft Office PowerPoint</Application>
  <PresentationFormat>Widescreen</PresentationFormat>
  <Paragraphs>131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Cambria Math</vt:lpstr>
      <vt:lpstr>Georgia Pro Cond Light</vt:lpstr>
      <vt:lpstr>Speak Pro</vt:lpstr>
      <vt:lpstr>RetrospectVTI</vt:lpstr>
      <vt:lpstr>Algoritmo de ordenamiento de burbuja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ordenamiento de burbuja </dc:title>
  <dc:creator>Mario Gustavo Lopez Hernandez</dc:creator>
  <cp:lastModifiedBy>Mario Gustavo Lopez Hernandez</cp:lastModifiedBy>
  <cp:revision>13</cp:revision>
  <dcterms:created xsi:type="dcterms:W3CDTF">2020-08-05T21:48:35Z</dcterms:created>
  <dcterms:modified xsi:type="dcterms:W3CDTF">2020-08-07T00:40:28Z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