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6" r:id="rId4"/>
  </p:sldMasterIdLst>
  <p:sldIdLst>
    <p:sldId id="271" r:id="rId5"/>
    <p:sldId id="266" r:id="rId6"/>
    <p:sldId id="267" r:id="rId7"/>
    <p:sldId id="268" r:id="rId8"/>
    <p:sldId id="269" r:id="rId9"/>
    <p:sldId id="270" r:id="rId10"/>
    <p:sldId id="272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>
        <p:scale>
          <a:sx n="80" d="100"/>
          <a:sy n="80" d="100"/>
        </p:scale>
        <p:origin x="378" y="-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184DA70-C731-4C70-880D-CCD4705E623C}" type="datetime1">
              <a:rPr lang="en-US" smtClean="0"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6831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71711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98977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36676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669AF7-7BEB-44E4-9852-375E34362B5B}" type="datetime1">
              <a:rPr lang="en-US" smtClean="0"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0291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99366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71725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30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04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8/11/2020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85229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8/11/2020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592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2D6E202-B606-4609-B914-27C9371A1F6D}" type="datetime1">
              <a:rPr lang="en-US" smtClean="0"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997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4E646-6393-4840-9771-CF2168ED92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sz="3600">
                <a:solidFill>
                  <a:schemeClr val="tx1"/>
                </a:solidFill>
              </a:rPr>
              <a:t>R.R. lineales, homogéneas, de 2do orden, con coeficientes constantes</a:t>
            </a:r>
            <a:endParaRPr lang="es-G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107571-FFF8-43EE-B2C7-F50DEBABF4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GT" sz="1600" dirty="0"/>
              <a:t>Ing. Mario </a:t>
            </a:r>
            <a:r>
              <a:rPr lang="es-GT" sz="1600" dirty="0" err="1"/>
              <a:t>lópez</a:t>
            </a:r>
            <a:endParaRPr lang="es-GT" sz="1600" dirty="0"/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930674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E32580-273B-4A0C-9BDA-762418729378}"/>
              </a:ext>
            </a:extLst>
          </p:cNvPr>
          <p:cNvSpPr txBox="1"/>
          <p:nvPr/>
        </p:nvSpPr>
        <p:spPr>
          <a:xfrm>
            <a:off x="927652" y="864498"/>
            <a:ext cx="1084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800" b="1" dirty="0">
                <a:solidFill>
                  <a:schemeClr val="tx1"/>
                </a:solidFill>
              </a:rPr>
              <a:t>R.R. lineales, homogéneas, de 2do orden, con coeficientes constantes</a:t>
            </a:r>
            <a:endParaRPr lang="en-US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54A90F-A324-46C3-B7A8-3DE76BC72AC3}"/>
              </a:ext>
            </a:extLst>
          </p:cNvPr>
          <p:cNvSpPr txBox="1"/>
          <p:nvPr/>
        </p:nvSpPr>
        <p:spPr>
          <a:xfrm>
            <a:off x="927652" y="2411896"/>
            <a:ext cx="10204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Estas relaciones de recurrencia son funciones discretas de la forma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47EB51-0221-437F-8AEC-7C23C9CC91E3}"/>
                  </a:ext>
                </a:extLst>
              </p:cNvPr>
              <p:cNvSpPr txBox="1"/>
              <p:nvPr/>
            </p:nvSpPr>
            <p:spPr>
              <a:xfrm>
                <a:off x="5110784" y="3722374"/>
                <a:ext cx="34035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47EB51-0221-437F-8AEC-7C23C9CC9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784" y="3722374"/>
                <a:ext cx="3403560" cy="276999"/>
              </a:xfrm>
              <a:prstGeom prst="rect">
                <a:avLst/>
              </a:prstGeom>
              <a:blipFill>
                <a:blip r:embed="rId2"/>
                <a:stretch>
                  <a:fillRect l="-1073" r="-107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ECC35E7B-73E9-4EA4-AA54-DD4AC1CFC8C2}"/>
              </a:ext>
            </a:extLst>
          </p:cNvPr>
          <p:cNvSpPr/>
          <p:nvPr/>
        </p:nvSpPr>
        <p:spPr>
          <a:xfrm>
            <a:off x="4910759" y="3445151"/>
            <a:ext cx="3943350" cy="8953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2338BA-BD4B-4466-A531-0AF81877E3EC}"/>
              </a:ext>
            </a:extLst>
          </p:cNvPr>
          <p:cNvSpPr txBox="1"/>
          <p:nvPr/>
        </p:nvSpPr>
        <p:spPr>
          <a:xfrm>
            <a:off x="5215559" y="4654826"/>
            <a:ext cx="94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49BF767-5B8D-44E8-A7EB-49449675295B}"/>
                  </a:ext>
                </a:extLst>
              </p:cNvPr>
              <p:cNvSpPr txBox="1"/>
              <p:nvPr/>
            </p:nvSpPr>
            <p:spPr>
              <a:xfrm>
                <a:off x="6558585" y="4724418"/>
                <a:ext cx="33813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𝐶𝑜𝑛𝑠𝑡𝑎𝑛𝑡𝑒𝑠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49BF767-5B8D-44E8-A7EB-4944967529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585" y="4724418"/>
                <a:ext cx="338137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25AC49-BFC4-4EAA-A467-7CE5F03280D3}"/>
                  </a:ext>
                </a:extLst>
              </p:cNvPr>
              <p:cNvSpPr txBox="1"/>
              <p:nvPr/>
            </p:nvSpPr>
            <p:spPr>
              <a:xfrm>
                <a:off x="6558585" y="5118948"/>
                <a:ext cx="12191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25AC49-BFC4-4EAA-A467-7CE5F0328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585" y="5118948"/>
                <a:ext cx="121919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FDA988C-238F-4350-A83E-1BF59C44BE66}"/>
                  </a:ext>
                </a:extLst>
              </p:cNvPr>
              <p:cNvSpPr txBox="1"/>
              <p:nvPr/>
            </p:nvSpPr>
            <p:spPr>
              <a:xfrm>
                <a:off x="6672885" y="5513478"/>
                <a:ext cx="12191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FDA988C-238F-4350-A83E-1BF59C44BE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885" y="5513478"/>
                <a:ext cx="121919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9A9DD1D-67A7-46B0-A052-8173AF2D5023}"/>
                  </a:ext>
                </a:extLst>
              </p:cNvPr>
              <p:cNvSpPr txBox="1"/>
              <p:nvPr/>
            </p:nvSpPr>
            <p:spPr>
              <a:xfrm>
                <a:off x="6672884" y="5957349"/>
                <a:ext cx="12191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9A9DD1D-67A7-46B0-A052-8173AF2D5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884" y="5957349"/>
                <a:ext cx="121919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944FE43-2C06-41C0-AA9B-1FA6311FD334}"/>
                  </a:ext>
                </a:extLst>
              </p:cNvPr>
              <p:cNvSpPr txBox="1"/>
              <p:nvPr/>
            </p:nvSpPr>
            <p:spPr>
              <a:xfrm>
                <a:off x="9054134" y="3722319"/>
                <a:ext cx="3462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944FE43-2C06-41C0-AA9B-1FA6311FD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134" y="3722319"/>
                <a:ext cx="346249" cy="276999"/>
              </a:xfrm>
              <a:prstGeom prst="rect">
                <a:avLst/>
              </a:prstGeom>
              <a:blipFill>
                <a:blip r:embed="rId7"/>
                <a:stretch>
                  <a:fillRect l="-22807" t="-2222" r="-24561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3732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E32580-273B-4A0C-9BDA-762418729378}"/>
              </a:ext>
            </a:extLst>
          </p:cNvPr>
          <p:cNvSpPr txBox="1"/>
          <p:nvPr/>
        </p:nvSpPr>
        <p:spPr>
          <a:xfrm>
            <a:off x="768625" y="1100760"/>
            <a:ext cx="1084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800" b="1" dirty="0">
                <a:solidFill>
                  <a:schemeClr val="tx1"/>
                </a:solidFill>
              </a:rPr>
              <a:t>Método de solución</a:t>
            </a:r>
            <a:endParaRPr lang="en-US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54A90F-A324-46C3-B7A8-3DE76BC72AC3}"/>
              </a:ext>
            </a:extLst>
          </p:cNvPr>
          <p:cNvSpPr txBox="1"/>
          <p:nvPr/>
        </p:nvSpPr>
        <p:spPr>
          <a:xfrm>
            <a:off x="1404730" y="2372139"/>
            <a:ext cx="10204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Se busca una función de la forma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47EB51-0221-437F-8AEC-7C23C9CC91E3}"/>
                  </a:ext>
                </a:extLst>
              </p:cNvPr>
              <p:cNvSpPr txBox="1"/>
              <p:nvPr/>
            </p:nvSpPr>
            <p:spPr>
              <a:xfrm>
                <a:off x="5587862" y="3682617"/>
                <a:ext cx="9984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47EB51-0221-437F-8AEC-7C23C9CC9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7862" y="3682617"/>
                <a:ext cx="998478" cy="276999"/>
              </a:xfrm>
              <a:prstGeom prst="rect">
                <a:avLst/>
              </a:prstGeom>
              <a:blipFill>
                <a:blip r:embed="rId2"/>
                <a:stretch>
                  <a:fillRect l="-3067" r="-613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ECC35E7B-73E9-4EA4-AA54-DD4AC1CFC8C2}"/>
              </a:ext>
            </a:extLst>
          </p:cNvPr>
          <p:cNvSpPr/>
          <p:nvPr/>
        </p:nvSpPr>
        <p:spPr>
          <a:xfrm>
            <a:off x="5387837" y="3405394"/>
            <a:ext cx="1524000" cy="8953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2338BA-BD4B-4466-A531-0AF81877E3EC}"/>
              </a:ext>
            </a:extLst>
          </p:cNvPr>
          <p:cNvSpPr txBox="1"/>
          <p:nvPr/>
        </p:nvSpPr>
        <p:spPr>
          <a:xfrm>
            <a:off x="5692637" y="4615069"/>
            <a:ext cx="94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49BF767-5B8D-44E8-A7EB-49449675295B}"/>
                  </a:ext>
                </a:extLst>
              </p:cNvPr>
              <p:cNvSpPr txBox="1"/>
              <p:nvPr/>
            </p:nvSpPr>
            <p:spPr>
              <a:xfrm>
                <a:off x="7035663" y="4684661"/>
                <a:ext cx="249554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𝐶𝑜𝑛𝑠𝑡𝑎𝑛𝑡𝑒𝑠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49BF767-5B8D-44E8-A7EB-4944967529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5663" y="4684661"/>
                <a:ext cx="249554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25AC49-BFC4-4EAA-A467-7CE5F03280D3}"/>
                  </a:ext>
                </a:extLst>
              </p:cNvPr>
              <p:cNvSpPr txBox="1"/>
              <p:nvPr/>
            </p:nvSpPr>
            <p:spPr>
              <a:xfrm>
                <a:off x="7035663" y="5079191"/>
                <a:ext cx="12191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25AC49-BFC4-4EAA-A467-7CE5F0328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5663" y="5079191"/>
                <a:ext cx="121919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FDA988C-238F-4350-A83E-1BF59C44BE66}"/>
                  </a:ext>
                </a:extLst>
              </p:cNvPr>
              <p:cNvSpPr txBox="1"/>
              <p:nvPr/>
            </p:nvSpPr>
            <p:spPr>
              <a:xfrm>
                <a:off x="7149964" y="5473721"/>
                <a:ext cx="9715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FDA988C-238F-4350-A83E-1BF59C44BE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9964" y="5473721"/>
                <a:ext cx="97154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944FE43-2C06-41C0-AA9B-1FA6311FD334}"/>
                  </a:ext>
                </a:extLst>
              </p:cNvPr>
              <p:cNvSpPr txBox="1"/>
              <p:nvPr/>
            </p:nvSpPr>
            <p:spPr>
              <a:xfrm>
                <a:off x="7299013" y="3714569"/>
                <a:ext cx="3462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944FE43-2C06-41C0-AA9B-1FA6311FD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9013" y="3714569"/>
                <a:ext cx="346249" cy="276999"/>
              </a:xfrm>
              <a:prstGeom prst="rect">
                <a:avLst/>
              </a:prstGeom>
              <a:blipFill>
                <a:blip r:embed="rId6"/>
                <a:stretch>
                  <a:fillRect l="-22807" r="-24561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5040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54A90F-A324-46C3-B7A8-3DE76BC72AC3}"/>
              </a:ext>
            </a:extLst>
          </p:cNvPr>
          <p:cNvSpPr txBox="1"/>
          <p:nvPr/>
        </p:nvSpPr>
        <p:spPr>
          <a:xfrm>
            <a:off x="2444450" y="1189826"/>
            <a:ext cx="8011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Al reemplazar [2] en [1]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4B00C58-C402-46D5-83C5-FFB0B1F14EFB}"/>
                  </a:ext>
                </a:extLst>
              </p:cNvPr>
              <p:cNvSpPr txBox="1"/>
              <p:nvPr/>
            </p:nvSpPr>
            <p:spPr>
              <a:xfrm>
                <a:off x="4013166" y="1769335"/>
                <a:ext cx="44071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s-GT" i="1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s-G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s-GT" i="1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s-G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s-GT" i="1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s-G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4B00C58-C402-46D5-83C5-FFB0B1F14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166" y="1769335"/>
                <a:ext cx="4407168" cy="276999"/>
              </a:xfrm>
              <a:prstGeom prst="rect">
                <a:avLst/>
              </a:prstGeom>
              <a:blipFill>
                <a:blip r:embed="rId2"/>
                <a:stretch>
                  <a:fillRect l="-692" t="-2174" r="-830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5E2E1B4-5D29-4EC7-9C6B-8DA87337C9D6}"/>
                  </a:ext>
                </a:extLst>
              </p:cNvPr>
              <p:cNvSpPr txBox="1"/>
              <p:nvPr/>
            </p:nvSpPr>
            <p:spPr>
              <a:xfrm>
                <a:off x="4013166" y="2441177"/>
                <a:ext cx="5233740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𝐶</m:t>
                          </m:r>
                          <m:sSup>
                            <m:sSupPr>
                              <m:ctrlPr>
                                <a:rPr lang="es-G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𝐶</m:t>
                          </m:r>
                          <m:sSup>
                            <m:sSupPr>
                              <m:ctrlPr>
                                <a:rPr lang="es-G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]+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𝐶</m:t>
                          </m:r>
                          <m:sSup>
                            <m:sSupPr>
                              <m:ctrlPr>
                                <a:rPr lang="es-G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] 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𝐶</m:t>
                          </m:r>
                          <m:sSup>
                            <m:sSupPr>
                              <m:ctrlPr>
                                <a:rPr lang="es-G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] =0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5E2E1B4-5D29-4EC7-9C6B-8DA87337C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166" y="2441177"/>
                <a:ext cx="5233740" cy="5203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1EEEFD5-7153-43C8-BFE2-7415272526C1}"/>
                  </a:ext>
                </a:extLst>
              </p:cNvPr>
              <p:cNvSpPr txBox="1"/>
              <p:nvPr/>
            </p:nvSpPr>
            <p:spPr>
              <a:xfrm>
                <a:off x="4886963" y="3682088"/>
                <a:ext cx="2659574" cy="276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s-G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1EEEFD5-7153-43C8-BFE2-741527252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963" y="3682088"/>
                <a:ext cx="2659574" cy="276999"/>
              </a:xfrm>
              <a:prstGeom prst="rect">
                <a:avLst/>
              </a:prstGeom>
              <a:blipFill>
                <a:blip r:embed="rId4"/>
                <a:stretch>
                  <a:fillRect l="-1370" r="-1370" b="-17021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535EA9B7-AF05-4C52-B839-5FE15B84BB64}"/>
              </a:ext>
            </a:extLst>
          </p:cNvPr>
          <p:cNvSpPr txBox="1"/>
          <p:nvPr/>
        </p:nvSpPr>
        <p:spPr>
          <a:xfrm>
            <a:off x="7927733" y="3438688"/>
            <a:ext cx="2238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/>
              <a:t>Ecuación característica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0D75FE-F8EB-4A1F-A047-AA844570E890}"/>
              </a:ext>
            </a:extLst>
          </p:cNvPr>
          <p:cNvSpPr txBox="1"/>
          <p:nvPr/>
        </p:nvSpPr>
        <p:spPr>
          <a:xfrm>
            <a:off x="4251291" y="4559162"/>
            <a:ext cx="7124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Las raíces pueden ser:</a:t>
            </a:r>
          </a:p>
          <a:p>
            <a:pPr marL="800100" lvl="1" indent="-342900">
              <a:buAutoNum type="alphaUcPeriod"/>
            </a:pPr>
            <a:r>
              <a:rPr lang="es-GT" dirty="0"/>
              <a:t>Reales distintas</a:t>
            </a:r>
          </a:p>
          <a:p>
            <a:pPr marL="800100" lvl="1" indent="-342900">
              <a:buAutoNum type="alphaUcPeriod"/>
            </a:pPr>
            <a:r>
              <a:rPr lang="es-GT" dirty="0"/>
              <a:t>Complejas conjugadas y</a:t>
            </a:r>
          </a:p>
          <a:p>
            <a:pPr marL="800100" lvl="1" indent="-342900">
              <a:buAutoNum type="alphaUcPeriod"/>
            </a:pPr>
            <a:r>
              <a:rPr lang="es-GT" dirty="0"/>
              <a:t>Reales iguales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419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E32580-273B-4A0C-9BDA-762418729378}"/>
              </a:ext>
            </a:extLst>
          </p:cNvPr>
          <p:cNvSpPr txBox="1"/>
          <p:nvPr/>
        </p:nvSpPr>
        <p:spPr>
          <a:xfrm>
            <a:off x="1351722" y="839436"/>
            <a:ext cx="4081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800" b="1">
                <a:solidFill>
                  <a:schemeClr val="tx1"/>
                </a:solidFill>
              </a:rPr>
              <a:t>Ejemplo No. 1</a:t>
            </a:r>
            <a:endParaRPr lang="es-GT" sz="28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54A90F-A324-46C3-B7A8-3DE76BC72AC3}"/>
              </a:ext>
            </a:extLst>
          </p:cNvPr>
          <p:cNvSpPr txBox="1"/>
          <p:nvPr/>
        </p:nvSpPr>
        <p:spPr>
          <a:xfrm>
            <a:off x="1351721" y="1524536"/>
            <a:ext cx="3842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/>
              <a:t>Resolver la relación de recurrencia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47EB51-0221-437F-8AEC-7C23C9CC91E3}"/>
                  </a:ext>
                </a:extLst>
              </p:cNvPr>
              <p:cNvSpPr txBox="1"/>
              <p:nvPr/>
            </p:nvSpPr>
            <p:spPr>
              <a:xfrm>
                <a:off x="6086587" y="1544346"/>
                <a:ext cx="17659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47EB51-0221-437F-8AEC-7C23C9CC9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6587" y="1544346"/>
                <a:ext cx="1765933" cy="276999"/>
              </a:xfrm>
              <a:prstGeom prst="rect">
                <a:avLst/>
              </a:prstGeom>
              <a:blipFill>
                <a:blip r:embed="rId2"/>
                <a:stretch>
                  <a:fillRect l="-2414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ECC35E7B-73E9-4EA4-AA54-DD4AC1CFC8C2}"/>
              </a:ext>
            </a:extLst>
          </p:cNvPr>
          <p:cNvSpPr/>
          <p:nvPr/>
        </p:nvSpPr>
        <p:spPr>
          <a:xfrm>
            <a:off x="5536379" y="1215361"/>
            <a:ext cx="3076291" cy="9836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2338BA-BD4B-4466-A531-0AF81877E3EC}"/>
              </a:ext>
            </a:extLst>
          </p:cNvPr>
          <p:cNvSpPr txBox="1"/>
          <p:nvPr/>
        </p:nvSpPr>
        <p:spPr>
          <a:xfrm>
            <a:off x="5909419" y="2417044"/>
            <a:ext cx="94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49BF767-5B8D-44E8-A7EB-49449675295B}"/>
                  </a:ext>
                </a:extLst>
              </p:cNvPr>
              <p:cNvSpPr txBox="1"/>
              <p:nvPr/>
            </p:nvSpPr>
            <p:spPr>
              <a:xfrm>
                <a:off x="7252445" y="2486636"/>
                <a:ext cx="12191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49BF767-5B8D-44E8-A7EB-4944967529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2445" y="2486636"/>
                <a:ext cx="121919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25AC49-BFC4-4EAA-A467-7CE5F03280D3}"/>
                  </a:ext>
                </a:extLst>
              </p:cNvPr>
              <p:cNvSpPr txBox="1"/>
              <p:nvPr/>
            </p:nvSpPr>
            <p:spPr>
              <a:xfrm>
                <a:off x="7252445" y="2881166"/>
                <a:ext cx="12191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25AC49-BFC4-4EAA-A467-7CE5F0328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2445" y="2881166"/>
                <a:ext cx="1219199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944FE43-2C06-41C0-AA9B-1FA6311FD334}"/>
                  </a:ext>
                </a:extLst>
              </p:cNvPr>
              <p:cNvSpPr txBox="1"/>
              <p:nvPr/>
            </p:nvSpPr>
            <p:spPr>
              <a:xfrm>
                <a:off x="9243043" y="1533043"/>
                <a:ext cx="3462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944FE43-2C06-41C0-AA9B-1FA6311FD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3043" y="1533043"/>
                <a:ext cx="346249" cy="276999"/>
              </a:xfrm>
              <a:prstGeom prst="rect">
                <a:avLst/>
              </a:prstGeom>
              <a:blipFill>
                <a:blip r:embed="rId5"/>
                <a:stretch>
                  <a:fillRect l="-22807" r="-24561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23B42E9-6FC8-4F5E-9829-F04CEEE08F67}"/>
                  </a:ext>
                </a:extLst>
              </p:cNvPr>
              <p:cNvSpPr txBox="1"/>
              <p:nvPr/>
            </p:nvSpPr>
            <p:spPr>
              <a:xfrm>
                <a:off x="7252445" y="3275696"/>
                <a:ext cx="12191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23B42E9-6FC8-4F5E-9829-F04CEEE08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2445" y="3275696"/>
                <a:ext cx="121919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5EEBCF-6D8E-4BDF-9887-499B774F43B1}"/>
                  </a:ext>
                </a:extLst>
              </p:cNvPr>
              <p:cNvSpPr txBox="1"/>
              <p:nvPr/>
            </p:nvSpPr>
            <p:spPr>
              <a:xfrm>
                <a:off x="1955677" y="4497096"/>
                <a:ext cx="2169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5EEBCF-6D8E-4BDF-9887-499B774F4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677" y="4497096"/>
                <a:ext cx="2169889" cy="276999"/>
              </a:xfrm>
              <a:prstGeom prst="rect">
                <a:avLst/>
              </a:prstGeom>
              <a:blipFill>
                <a:blip r:embed="rId7"/>
                <a:stretch>
                  <a:fillRect l="-2247" r="-1966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D3EC3E5-4A63-462D-AFFD-59F9A8241031}"/>
              </a:ext>
            </a:extLst>
          </p:cNvPr>
          <p:cNvSpPr txBox="1"/>
          <p:nvPr/>
        </p:nvSpPr>
        <p:spPr>
          <a:xfrm>
            <a:off x="1183171" y="3932583"/>
            <a:ext cx="42862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99AEC9-9E7E-403C-A1C0-0AF9C3AD47B9}"/>
              </a:ext>
            </a:extLst>
          </p:cNvPr>
          <p:cNvSpPr txBox="1"/>
          <p:nvPr/>
        </p:nvSpPr>
        <p:spPr>
          <a:xfrm>
            <a:off x="1861295" y="3932583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/>
              <a:t>Ecuación característica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F554496-9013-4AB0-9BE7-0A1D08A7E683}"/>
                  </a:ext>
                </a:extLst>
              </p:cNvPr>
              <p:cNvSpPr txBox="1"/>
              <p:nvPr/>
            </p:nvSpPr>
            <p:spPr>
              <a:xfrm>
                <a:off x="1952812" y="5131201"/>
                <a:ext cx="15086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F554496-9013-4AB0-9BE7-0A1D08A7E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812" y="5131201"/>
                <a:ext cx="1508683" cy="276999"/>
              </a:xfrm>
              <a:prstGeom prst="rect">
                <a:avLst/>
              </a:prstGeom>
              <a:blipFill>
                <a:blip r:embed="rId8"/>
                <a:stretch>
                  <a:fillRect l="-1613" t="-2222" r="-322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C9BDC40E-7EB1-4B73-82B6-88C5CBE0651D}"/>
              </a:ext>
            </a:extLst>
          </p:cNvPr>
          <p:cNvSpPr txBox="1"/>
          <p:nvPr/>
        </p:nvSpPr>
        <p:spPr>
          <a:xfrm>
            <a:off x="5670275" y="3932583"/>
            <a:ext cx="42862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4704AFD-76AC-4346-AC02-B799D15B66F9}"/>
                  </a:ext>
                </a:extLst>
              </p:cNvPr>
              <p:cNvSpPr txBox="1"/>
              <p:nvPr/>
            </p:nvSpPr>
            <p:spPr>
              <a:xfrm>
                <a:off x="6498103" y="4577145"/>
                <a:ext cx="3303148" cy="649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(−1)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−4(1)(−1)</m:t>
                              </m:r>
                            </m:e>
                          </m:ra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2(1)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4704AFD-76AC-4346-AC02-B799D15B6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8103" y="4577145"/>
                <a:ext cx="3303148" cy="649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1872BB9-2CBE-4551-AA6A-9EDA0871C75A}"/>
              </a:ext>
            </a:extLst>
          </p:cNvPr>
          <p:cNvSpPr txBox="1"/>
          <p:nvPr/>
        </p:nvSpPr>
        <p:spPr>
          <a:xfrm>
            <a:off x="6261844" y="3961636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/>
              <a:t>Raíces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B365622-DBBD-45E6-8188-17DE6FBB8A92}"/>
                  </a:ext>
                </a:extLst>
              </p:cNvPr>
              <p:cNvSpPr txBox="1"/>
              <p:nvPr/>
            </p:nvSpPr>
            <p:spPr>
              <a:xfrm>
                <a:off x="6498103" y="5557258"/>
                <a:ext cx="2546018" cy="5836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1±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1+4</m:t>
                              </m:r>
                            </m:e>
                          </m:ra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1±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B365622-DBBD-45E6-8188-17DE6FBB8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8103" y="5557258"/>
                <a:ext cx="2546018" cy="5836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7AE5CE86-409B-4B8C-BAFF-21C4245A3D62}"/>
              </a:ext>
            </a:extLst>
          </p:cNvPr>
          <p:cNvSpPr txBox="1"/>
          <p:nvPr/>
        </p:nvSpPr>
        <p:spPr>
          <a:xfrm>
            <a:off x="9685544" y="5546095"/>
            <a:ext cx="1876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/>
              <a:t>Raíces reales distintas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E416AC61-83DC-46BD-98FF-847CA392396C}"/>
              </a:ext>
            </a:extLst>
          </p:cNvPr>
          <p:cNvSpPr/>
          <p:nvPr/>
        </p:nvSpPr>
        <p:spPr>
          <a:xfrm>
            <a:off x="9589292" y="5557258"/>
            <a:ext cx="45719" cy="6679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45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E32580-273B-4A0C-9BDA-762418729378}"/>
              </a:ext>
            </a:extLst>
          </p:cNvPr>
          <p:cNvSpPr txBox="1"/>
          <p:nvPr/>
        </p:nvSpPr>
        <p:spPr>
          <a:xfrm>
            <a:off x="1113182" y="804767"/>
            <a:ext cx="10840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000" b="1" dirty="0">
                <a:solidFill>
                  <a:schemeClr val="tx1"/>
                </a:solidFill>
              </a:rPr>
              <a:t>Ejemplo No. 1 continuaci</a:t>
            </a:r>
            <a:r>
              <a:rPr lang="es-GT" sz="2000" b="1" dirty="0"/>
              <a:t>ón…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5EEBCF-6D8E-4BDF-9887-499B774F43B1}"/>
                  </a:ext>
                </a:extLst>
              </p:cNvPr>
              <p:cNvSpPr txBox="1"/>
              <p:nvPr/>
            </p:nvSpPr>
            <p:spPr>
              <a:xfrm>
                <a:off x="2309757" y="2599136"/>
                <a:ext cx="2026067" cy="68980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5EEBCF-6D8E-4BDF-9887-499B774F4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757" y="2599136"/>
                <a:ext cx="2026067" cy="6898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D3EC3E5-4A63-462D-AFFD-59F9A8241031}"/>
              </a:ext>
            </a:extLst>
          </p:cNvPr>
          <p:cNvSpPr txBox="1"/>
          <p:nvPr/>
        </p:nvSpPr>
        <p:spPr>
          <a:xfrm>
            <a:off x="1537251" y="2034623"/>
            <a:ext cx="42862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3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99AEC9-9E7E-403C-A1C0-0AF9C3AD47B9}"/>
              </a:ext>
            </a:extLst>
          </p:cNvPr>
          <p:cNvSpPr txBox="1"/>
          <p:nvPr/>
        </p:nvSpPr>
        <p:spPr>
          <a:xfrm>
            <a:off x="2309757" y="4634948"/>
            <a:ext cx="39547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/>
              <a:t>Estas soluciones son linealmente independientes, pues una no es un múltiplo constante de la otra.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BDC40E-7EB1-4B73-82B6-88C5CBE0651D}"/>
              </a:ext>
            </a:extLst>
          </p:cNvPr>
          <p:cNvSpPr txBox="1"/>
          <p:nvPr/>
        </p:nvSpPr>
        <p:spPr>
          <a:xfrm>
            <a:off x="7262605" y="2034145"/>
            <a:ext cx="42862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4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872BB9-2CBE-4551-AA6A-9EDA0871C75A}"/>
              </a:ext>
            </a:extLst>
          </p:cNvPr>
          <p:cNvSpPr txBox="1"/>
          <p:nvPr/>
        </p:nvSpPr>
        <p:spPr>
          <a:xfrm>
            <a:off x="7803765" y="2040707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Solución general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4C85F69-A556-4BB3-AFD8-47DC13E914D5}"/>
                  </a:ext>
                </a:extLst>
              </p:cNvPr>
              <p:cNvSpPr txBox="1"/>
              <p:nvPr/>
            </p:nvSpPr>
            <p:spPr>
              <a:xfrm>
                <a:off x="2309757" y="3484121"/>
                <a:ext cx="2031390" cy="68980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4C85F69-A556-4BB3-AFD8-47DC13E91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757" y="3484121"/>
                <a:ext cx="2031390" cy="6898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1DF2F18-C93F-4F33-A514-AAFE4B6EA15E}"/>
              </a:ext>
            </a:extLst>
          </p:cNvPr>
          <p:cNvSpPr txBox="1"/>
          <p:nvPr/>
        </p:nvSpPr>
        <p:spPr>
          <a:xfrm>
            <a:off x="2128820" y="2034145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Soluciones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A424A7D-93CE-4947-8EE7-F3FD027C8242}"/>
                  </a:ext>
                </a:extLst>
              </p:cNvPr>
              <p:cNvSpPr txBox="1"/>
              <p:nvPr/>
            </p:nvSpPr>
            <p:spPr>
              <a:xfrm>
                <a:off x="8072213" y="2878080"/>
                <a:ext cx="151650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A424A7D-93CE-4947-8EE7-F3FD027C8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2213" y="2878080"/>
                <a:ext cx="1516504" cy="276999"/>
              </a:xfrm>
              <a:prstGeom prst="rect">
                <a:avLst/>
              </a:prstGeom>
              <a:blipFill>
                <a:blip r:embed="rId4"/>
                <a:stretch>
                  <a:fillRect l="-2811" r="-1205" b="-173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1989EDF-78A3-4300-8C2B-22E5D97B8C2B}"/>
                  </a:ext>
                </a:extLst>
              </p:cNvPr>
              <p:cNvSpPr txBox="1"/>
              <p:nvPr/>
            </p:nvSpPr>
            <p:spPr>
              <a:xfrm>
                <a:off x="7476917" y="3829023"/>
                <a:ext cx="3527248" cy="68980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1989EDF-78A3-4300-8C2B-22E5D97B8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917" y="3829023"/>
                <a:ext cx="3527248" cy="6898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612D14-6C98-482A-90B9-5CFB6063C798}"/>
                  </a:ext>
                </a:extLst>
              </p:cNvPr>
              <p:cNvSpPr txBox="1"/>
              <p:nvPr/>
            </p:nvSpPr>
            <p:spPr>
              <a:xfrm>
                <a:off x="11159289" y="4035425"/>
                <a:ext cx="3526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612D14-6C98-482A-90B9-5CFB6063C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9289" y="4035425"/>
                <a:ext cx="352661" cy="276999"/>
              </a:xfrm>
              <a:prstGeom prst="rect">
                <a:avLst/>
              </a:prstGeom>
              <a:blipFill>
                <a:blip r:embed="rId6"/>
                <a:stretch>
                  <a:fillRect l="-24561" t="-2222" r="-22807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2062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E32580-273B-4A0C-9BDA-762418729378}"/>
              </a:ext>
            </a:extLst>
          </p:cNvPr>
          <p:cNvSpPr txBox="1"/>
          <p:nvPr/>
        </p:nvSpPr>
        <p:spPr>
          <a:xfrm>
            <a:off x="1113182" y="804767"/>
            <a:ext cx="10840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000" b="1" dirty="0">
                <a:solidFill>
                  <a:schemeClr val="tx1"/>
                </a:solidFill>
              </a:rPr>
              <a:t>Ejemplo No. 1 continuaci</a:t>
            </a:r>
            <a:r>
              <a:rPr lang="es-GT" sz="2000" b="1" dirty="0"/>
              <a:t>ón…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3EC3E5-4A63-462D-AFFD-59F9A8241031}"/>
              </a:ext>
            </a:extLst>
          </p:cNvPr>
          <p:cNvSpPr txBox="1"/>
          <p:nvPr/>
        </p:nvSpPr>
        <p:spPr>
          <a:xfrm>
            <a:off x="1537251" y="2034623"/>
            <a:ext cx="56049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5.1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BDC40E-7EB1-4B73-82B6-88C5CBE0651D}"/>
              </a:ext>
            </a:extLst>
          </p:cNvPr>
          <p:cNvSpPr txBox="1"/>
          <p:nvPr/>
        </p:nvSpPr>
        <p:spPr>
          <a:xfrm>
            <a:off x="6648995" y="2005570"/>
            <a:ext cx="56049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5.2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A424A7D-93CE-4947-8EE7-F3FD027C8242}"/>
                  </a:ext>
                </a:extLst>
              </p:cNvPr>
              <p:cNvSpPr txBox="1"/>
              <p:nvPr/>
            </p:nvSpPr>
            <p:spPr>
              <a:xfrm>
                <a:off x="2199609" y="2109364"/>
                <a:ext cx="191116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𝑆𝑖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A424A7D-93CE-4947-8EE7-F3FD027C8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9609" y="2109364"/>
                <a:ext cx="1911164" cy="276999"/>
              </a:xfrm>
              <a:prstGeom prst="rect">
                <a:avLst/>
              </a:prstGeom>
              <a:blipFill>
                <a:blip r:embed="rId2"/>
                <a:stretch>
                  <a:fillRect l="-2236" r="-2236"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1989EDF-78A3-4300-8C2B-22E5D97B8C2B}"/>
                  </a:ext>
                </a:extLst>
              </p:cNvPr>
              <p:cNvSpPr txBox="1"/>
              <p:nvPr/>
            </p:nvSpPr>
            <p:spPr>
              <a:xfrm>
                <a:off x="2097743" y="2701139"/>
                <a:ext cx="3430362" cy="7123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1989EDF-78A3-4300-8C2B-22E5D97B8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743" y="2701139"/>
                <a:ext cx="3430362" cy="7123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7991CD7-10F9-4C97-902F-172DC736AA5A}"/>
                  </a:ext>
                </a:extLst>
              </p:cNvPr>
              <p:cNvSpPr txBox="1"/>
              <p:nvPr/>
            </p:nvSpPr>
            <p:spPr>
              <a:xfrm>
                <a:off x="2097743" y="3794646"/>
                <a:ext cx="996618" cy="276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7991CD7-10F9-4C97-902F-172DC736A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743" y="3794646"/>
                <a:ext cx="996618" cy="276999"/>
              </a:xfrm>
              <a:prstGeom prst="rect">
                <a:avLst/>
              </a:prstGeom>
              <a:blipFill>
                <a:blip r:embed="rId4"/>
                <a:stretch>
                  <a:fillRect l="-3614" r="-1205" b="-1458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5505588-A4AA-432E-9E64-83330ABC03DF}"/>
                  </a:ext>
                </a:extLst>
              </p:cNvPr>
              <p:cNvSpPr txBox="1"/>
              <p:nvPr/>
            </p:nvSpPr>
            <p:spPr>
              <a:xfrm>
                <a:off x="3287538" y="3794646"/>
                <a:ext cx="3526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[2]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5505588-A4AA-432E-9E64-83330ABC0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538" y="3794646"/>
                <a:ext cx="352661" cy="276999"/>
              </a:xfrm>
              <a:prstGeom prst="rect">
                <a:avLst/>
              </a:prstGeom>
              <a:blipFill>
                <a:blip r:embed="rId5"/>
                <a:stretch>
                  <a:fillRect l="-22414" r="-22414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FECF79C-1BEF-4C9E-99AA-F16D64622A8C}"/>
                  </a:ext>
                </a:extLst>
              </p:cNvPr>
              <p:cNvSpPr txBox="1"/>
              <p:nvPr/>
            </p:nvSpPr>
            <p:spPr>
              <a:xfrm>
                <a:off x="7465430" y="2080789"/>
                <a:ext cx="190584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𝑆𝑖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FECF79C-1BEF-4C9E-99AA-F16D64622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430" y="2080789"/>
                <a:ext cx="1905842" cy="276999"/>
              </a:xfrm>
              <a:prstGeom prst="rect">
                <a:avLst/>
              </a:prstGeom>
              <a:blipFill>
                <a:blip r:embed="rId6"/>
                <a:stretch>
                  <a:fillRect l="-2244" r="-2244" b="-173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4B5908-DF4B-472F-9BEA-F12DD0170EF0}"/>
                  </a:ext>
                </a:extLst>
              </p:cNvPr>
              <p:cNvSpPr txBox="1"/>
              <p:nvPr/>
            </p:nvSpPr>
            <p:spPr>
              <a:xfrm>
                <a:off x="7339501" y="2617150"/>
                <a:ext cx="3401059" cy="7117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4B5908-DF4B-472F-9BEA-F12DD0170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9501" y="2617150"/>
                <a:ext cx="3401059" cy="7117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A332C56-BDE9-4C05-9B72-60D68A5E6AF8}"/>
                  </a:ext>
                </a:extLst>
              </p:cNvPr>
              <p:cNvSpPr txBox="1"/>
              <p:nvPr/>
            </p:nvSpPr>
            <p:spPr>
              <a:xfrm>
                <a:off x="7339501" y="3438747"/>
                <a:ext cx="2713050" cy="6576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A332C56-BDE9-4C05-9B72-60D68A5E6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9501" y="3438747"/>
                <a:ext cx="2713050" cy="65768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22C6DE8-CCC6-44CF-9784-1E809C041F3A}"/>
                  </a:ext>
                </a:extLst>
              </p:cNvPr>
              <p:cNvSpPr txBox="1"/>
              <p:nvPr/>
            </p:nvSpPr>
            <p:spPr>
              <a:xfrm>
                <a:off x="7339501" y="4295997"/>
                <a:ext cx="2713050" cy="6576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ra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22C6DE8-CCC6-44CF-9784-1E809C041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9501" y="4295997"/>
                <a:ext cx="2713050" cy="65768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0C3C30F-15D5-4B6F-B88B-4C70170FD7F5}"/>
                  </a:ext>
                </a:extLst>
              </p:cNvPr>
              <p:cNvSpPr txBox="1"/>
              <p:nvPr/>
            </p:nvSpPr>
            <p:spPr>
              <a:xfrm>
                <a:off x="7339501" y="5277528"/>
                <a:ext cx="999889" cy="3152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0C3C30F-15D5-4B6F-B88B-4C70170FD7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9501" y="5277528"/>
                <a:ext cx="999889" cy="315214"/>
              </a:xfrm>
              <a:prstGeom prst="rect">
                <a:avLst/>
              </a:prstGeom>
              <a:blipFill>
                <a:blip r:embed="rId10"/>
                <a:stretch>
                  <a:fillRect l="-4878" r="-5488" b="-156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7C4EB42-2143-43DA-A7FB-173DC8DE7ED8}"/>
                  </a:ext>
                </a:extLst>
              </p:cNvPr>
              <p:cNvSpPr txBox="1"/>
              <p:nvPr/>
            </p:nvSpPr>
            <p:spPr>
              <a:xfrm>
                <a:off x="7418462" y="5895626"/>
                <a:ext cx="871649" cy="57227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7C4EB42-2143-43DA-A7FB-173DC8DE7E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462" y="5895626"/>
                <a:ext cx="871649" cy="57227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9E21F58E-9AB3-4C3C-84BC-F03C8FC76085}"/>
              </a:ext>
            </a:extLst>
          </p:cNvPr>
          <p:cNvSpPr txBox="1"/>
          <p:nvPr/>
        </p:nvSpPr>
        <p:spPr>
          <a:xfrm>
            <a:off x="9673656" y="2005570"/>
            <a:ext cx="157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/>
              <a:t>Y usando [2]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615368DE-3CB8-4FCD-9A00-61AC8C246426}"/>
              </a:ext>
            </a:extLst>
          </p:cNvPr>
          <p:cNvSpPr/>
          <p:nvPr/>
        </p:nvSpPr>
        <p:spPr>
          <a:xfrm>
            <a:off x="8496300" y="6076950"/>
            <a:ext cx="466725" cy="30480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56AFE3E-57D9-49AC-8EB7-3723D8AD43EA}"/>
                  </a:ext>
                </a:extLst>
              </p:cNvPr>
              <p:cNvSpPr txBox="1"/>
              <p:nvPr/>
            </p:nvSpPr>
            <p:spPr>
              <a:xfrm>
                <a:off x="9237831" y="5895625"/>
                <a:ext cx="1088568" cy="57227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56AFE3E-57D9-49AC-8EB7-3723D8AD4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7831" y="5895625"/>
                <a:ext cx="1088568" cy="57227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3601CF16-E2BD-4CA5-A344-D89E4320CB95}"/>
              </a:ext>
            </a:extLst>
          </p:cNvPr>
          <p:cNvSpPr txBox="1"/>
          <p:nvPr/>
        </p:nvSpPr>
        <p:spPr>
          <a:xfrm>
            <a:off x="1113182" y="1458167"/>
            <a:ext cx="42862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A92F886-EAD0-479C-81F4-BE55A346DD93}"/>
              </a:ext>
            </a:extLst>
          </p:cNvPr>
          <p:cNvSpPr txBox="1"/>
          <p:nvPr/>
        </p:nvSpPr>
        <p:spPr>
          <a:xfrm>
            <a:off x="1791306" y="1458167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Valores iniciales</a:t>
            </a:r>
          </a:p>
        </p:txBody>
      </p:sp>
    </p:spTree>
    <p:extLst>
      <p:ext uri="{BB962C8B-B14F-4D97-AF65-F5344CB8AC3E}">
        <p14:creationId xmlns:p14="http://schemas.microsoft.com/office/powerpoint/2010/main" val="2284217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E32580-273B-4A0C-9BDA-762418729378}"/>
              </a:ext>
            </a:extLst>
          </p:cNvPr>
          <p:cNvSpPr txBox="1"/>
          <p:nvPr/>
        </p:nvSpPr>
        <p:spPr>
          <a:xfrm>
            <a:off x="1113182" y="804767"/>
            <a:ext cx="10840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000" b="1" dirty="0">
                <a:solidFill>
                  <a:schemeClr val="tx1"/>
                </a:solidFill>
              </a:rPr>
              <a:t>Ejemplo No. 1 continuaci</a:t>
            </a:r>
            <a:r>
              <a:rPr lang="es-GT" sz="2000" b="1" dirty="0"/>
              <a:t>ón…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01CF16-E2BD-4CA5-A344-D89E4320CB95}"/>
              </a:ext>
            </a:extLst>
          </p:cNvPr>
          <p:cNvSpPr txBox="1"/>
          <p:nvPr/>
        </p:nvSpPr>
        <p:spPr>
          <a:xfrm>
            <a:off x="1113182" y="1458167"/>
            <a:ext cx="42862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A92F886-EAD0-479C-81F4-BE55A346DD93}"/>
              </a:ext>
            </a:extLst>
          </p:cNvPr>
          <p:cNvSpPr txBox="1"/>
          <p:nvPr/>
        </p:nvSpPr>
        <p:spPr>
          <a:xfrm>
            <a:off x="1791306" y="1458167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Solución particular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516CDA-7EB0-4339-908F-E1A76EF2196C}"/>
                  </a:ext>
                </a:extLst>
              </p:cNvPr>
              <p:cNvSpPr txBox="1"/>
              <p:nvPr/>
            </p:nvSpPr>
            <p:spPr>
              <a:xfrm>
                <a:off x="4084012" y="1827499"/>
                <a:ext cx="3527248" cy="6898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516CDA-7EB0-4339-908F-E1A76EF21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4012" y="1827499"/>
                <a:ext cx="3527248" cy="6898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2CE770A-61C3-4695-95A4-505B297B9712}"/>
                  </a:ext>
                </a:extLst>
              </p:cNvPr>
              <p:cNvSpPr txBox="1"/>
              <p:nvPr/>
            </p:nvSpPr>
            <p:spPr>
              <a:xfrm>
                <a:off x="4084012" y="2952059"/>
                <a:ext cx="3635291" cy="6898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2CE770A-61C3-4695-95A4-505B297B9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4012" y="2952059"/>
                <a:ext cx="3635291" cy="6898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B6745B-C781-4ABF-BBAD-8A2681E705A3}"/>
                  </a:ext>
                </a:extLst>
              </p:cNvPr>
              <p:cNvSpPr txBox="1"/>
              <p:nvPr/>
            </p:nvSpPr>
            <p:spPr>
              <a:xfrm>
                <a:off x="4084012" y="4451995"/>
                <a:ext cx="3501151" cy="73783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e>
                                      </m:rad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e>
                                      </m:rad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B6745B-C781-4ABF-BBAD-8A2681E70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4012" y="4451995"/>
                <a:ext cx="3501151" cy="7378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67C937C-93FC-494D-93F5-140B03CBFBC2}"/>
                  </a:ext>
                </a:extLst>
              </p:cNvPr>
              <p:cNvSpPr txBox="1"/>
              <p:nvPr/>
            </p:nvSpPr>
            <p:spPr>
              <a:xfrm>
                <a:off x="7611260" y="4636244"/>
                <a:ext cx="12191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67C937C-93FC-494D-93F5-140B03CBF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1260" y="4636244"/>
                <a:ext cx="121919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731738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A26AAF5-6CFC-4C52-B7DF-08410EDE67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E5ECA37-C458-4BA2-A090-D7A19E07B4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F503EC-3FFF-4193-A86F-39150E2BAC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70</TotalTime>
  <Words>366</Words>
  <Application>Microsoft Office PowerPoint</Application>
  <PresentationFormat>Widescreen</PresentationFormat>
  <Paragraphs>80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Cambria Math</vt:lpstr>
      <vt:lpstr>Gill Sans MT</vt:lpstr>
      <vt:lpstr>Wingdings 2</vt:lpstr>
      <vt:lpstr>Dividend</vt:lpstr>
      <vt:lpstr>R.R. lineales, homogéneas, de 2do orden, con coeficientes constantes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R.R. lineales, homogéneas, de 2do orden, con coeficientes constantes</dc:title>
  <dc:creator>Mario Gustavo Lopez Hernandez</dc:creator>
  <cp:lastModifiedBy>Mario Gustavo Lopez Hernandez</cp:lastModifiedBy>
  <cp:revision>16</cp:revision>
  <dcterms:created xsi:type="dcterms:W3CDTF">2020-08-10T21:49:42Z</dcterms:created>
  <dcterms:modified xsi:type="dcterms:W3CDTF">2020-08-12T01:11:45Z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