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s-GT" dirty="0">
                <a:solidFill>
                  <a:schemeClr val="tx1"/>
                </a:solidFill>
              </a:rPr>
              <a:t>Raíces complejas conjugadas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s-GT" sz="2000"/>
              <a:t>Ing. Mario López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2071" y="1080491"/>
            <a:ext cx="6867163" cy="471087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452477"/>
            <a:ext cx="11029616" cy="539290"/>
          </a:xfrm>
        </p:spPr>
        <p:txBody>
          <a:bodyPr>
            <a:normAutofit/>
          </a:bodyPr>
          <a:lstStyle/>
          <a:p>
            <a:r>
              <a:rPr lang="es-GT" sz="2000" dirty="0"/>
              <a:t>Ejemplo 1 continuación…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F9646C-F675-48D5-A87F-A3127603955F}"/>
                  </a:ext>
                </a:extLst>
              </p:cNvPr>
              <p:cNvSpPr txBox="1"/>
              <p:nvPr/>
            </p:nvSpPr>
            <p:spPr>
              <a:xfrm>
                <a:off x="1927449" y="1685231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F9646C-F675-48D5-A87F-A3127603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49" y="1685231"/>
                <a:ext cx="12191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E1E0036-0C1B-4BF5-B847-4F35A7EF9F86}"/>
              </a:ext>
            </a:extLst>
          </p:cNvPr>
          <p:cNvSpPr txBox="1"/>
          <p:nvPr/>
        </p:nvSpPr>
        <p:spPr>
          <a:xfrm>
            <a:off x="1335880" y="1264643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12E34-1272-47CF-8DC8-08636317C474}"/>
              </a:ext>
            </a:extLst>
          </p:cNvPr>
          <p:cNvSpPr txBox="1"/>
          <p:nvPr/>
        </p:nvSpPr>
        <p:spPr>
          <a:xfrm>
            <a:off x="1927449" y="1264165"/>
            <a:ext cx="644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Valores iniciales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9405B8-307A-485C-88CA-A686FEBD74EC}"/>
                  </a:ext>
                </a:extLst>
              </p:cNvPr>
              <p:cNvSpPr txBox="1"/>
              <p:nvPr/>
            </p:nvSpPr>
            <p:spPr>
              <a:xfrm>
                <a:off x="2182634" y="2258624"/>
                <a:ext cx="4612865" cy="62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1∗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1∗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9405B8-307A-485C-88CA-A686FEBD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34" y="2258624"/>
                <a:ext cx="461286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37983B-86DB-4D60-8FCE-6E9239B5A2F6}"/>
                  </a:ext>
                </a:extLst>
              </p:cNvPr>
              <p:cNvSpPr txBox="1"/>
              <p:nvPr/>
            </p:nvSpPr>
            <p:spPr>
              <a:xfrm>
                <a:off x="5270496" y="4082374"/>
                <a:ext cx="152500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37983B-86DB-4D60-8FCE-6E9239B5A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496" y="4082374"/>
                <a:ext cx="15250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18751B0E-5D7E-4B47-8C9F-96B96183BCE1}"/>
              </a:ext>
            </a:extLst>
          </p:cNvPr>
          <p:cNvSpPr/>
          <p:nvPr/>
        </p:nvSpPr>
        <p:spPr>
          <a:xfrm>
            <a:off x="4175399" y="4088181"/>
            <a:ext cx="698569" cy="35363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99D68-B62F-462D-8EE6-8EC6BA118709}"/>
              </a:ext>
            </a:extLst>
          </p:cNvPr>
          <p:cNvSpPr txBox="1"/>
          <p:nvPr/>
        </p:nvSpPr>
        <p:spPr>
          <a:xfrm>
            <a:off x="1335880" y="5025577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9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CA805-A64B-4F00-ACB9-507AE2812BC4}"/>
              </a:ext>
            </a:extLst>
          </p:cNvPr>
          <p:cNvSpPr txBox="1"/>
          <p:nvPr/>
        </p:nvSpPr>
        <p:spPr>
          <a:xfrm>
            <a:off x="1927449" y="5025099"/>
            <a:ext cx="644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Solución particular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2C7358-6810-4BEB-BD91-F34E27036CA4}"/>
                  </a:ext>
                </a:extLst>
              </p:cNvPr>
              <p:cNvSpPr txBox="1"/>
              <p:nvPr/>
            </p:nvSpPr>
            <p:spPr>
              <a:xfrm>
                <a:off x="3532943" y="5783173"/>
                <a:ext cx="4045403" cy="6223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GT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2C7358-6810-4BEB-BD91-F34E27036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43" y="5783173"/>
                <a:ext cx="404540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5A2B8C-6BA7-4C07-8EA3-DFB45F4B6680}"/>
                  </a:ext>
                </a:extLst>
              </p:cNvPr>
              <p:cNvSpPr txBox="1"/>
              <p:nvPr/>
            </p:nvSpPr>
            <p:spPr>
              <a:xfrm>
                <a:off x="7762819" y="5909682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5A2B8C-6BA7-4C07-8EA3-DFB45F4B6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819" y="5909682"/>
                <a:ext cx="12191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1BAF89-1140-4986-9E72-407B635777B9}"/>
                  </a:ext>
                </a:extLst>
              </p:cNvPr>
              <p:cNvSpPr txBox="1"/>
              <p:nvPr/>
            </p:nvSpPr>
            <p:spPr>
              <a:xfrm>
                <a:off x="2182634" y="3085035"/>
                <a:ext cx="2512932" cy="616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G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G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1BAF89-1140-4986-9E72-407B6357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34" y="3085035"/>
                <a:ext cx="2512932" cy="616387"/>
              </a:xfrm>
              <a:prstGeom prst="rect">
                <a:avLst/>
              </a:prstGeom>
              <a:blipFill>
                <a:blip r:embed="rId7"/>
                <a:stretch>
                  <a:fillRect b="-9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01CC1-8AAE-4006-82C5-40965A110BF7}"/>
                  </a:ext>
                </a:extLst>
              </p:cNvPr>
              <p:cNvSpPr txBox="1"/>
              <p:nvPr/>
            </p:nvSpPr>
            <p:spPr>
              <a:xfrm>
                <a:off x="2182634" y="4136315"/>
                <a:ext cx="12983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01CC1-8AAE-4006-82C5-40965A110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34" y="4136315"/>
                <a:ext cx="1298369" cy="276999"/>
              </a:xfrm>
              <a:prstGeom prst="rect">
                <a:avLst/>
              </a:prstGeom>
              <a:blipFill>
                <a:blip r:embed="rId8"/>
                <a:stretch>
                  <a:fillRect l="-3286" r="-1408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86545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635361"/>
            <a:ext cx="11029616" cy="539290"/>
          </a:xfrm>
        </p:spPr>
        <p:txBody>
          <a:bodyPr/>
          <a:lstStyle/>
          <a:p>
            <a:r>
              <a:rPr lang="es-GT" dirty="0"/>
              <a:t>Número complejo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54757-C973-4473-8630-6EB64987D06E}"/>
              </a:ext>
            </a:extLst>
          </p:cNvPr>
          <p:cNvSpPr txBox="1"/>
          <p:nvPr/>
        </p:nvSpPr>
        <p:spPr>
          <a:xfrm>
            <a:off x="469877" y="1413165"/>
            <a:ext cx="42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Dado un número complejo de la forma: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AE2064-8CB4-401F-864F-FC896BC19959}"/>
                  </a:ext>
                </a:extLst>
              </p:cNvPr>
              <p:cNvSpPr txBox="1"/>
              <p:nvPr/>
            </p:nvSpPr>
            <p:spPr>
              <a:xfrm>
                <a:off x="3165605" y="2573778"/>
                <a:ext cx="1088952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AE2064-8CB4-401F-864F-FC896BC1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605" y="2573778"/>
                <a:ext cx="1088952" cy="276999"/>
              </a:xfrm>
              <a:prstGeom prst="rect">
                <a:avLst/>
              </a:prstGeom>
              <a:blipFill>
                <a:blip r:embed="rId2"/>
                <a:stretch>
                  <a:fillRect l="-2210" r="-5525" b="-3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6A4925-6F48-4B77-B89C-51E56C843F62}"/>
              </a:ext>
            </a:extLst>
          </p:cNvPr>
          <p:cNvCxnSpPr/>
          <p:nvPr/>
        </p:nvCxnSpPr>
        <p:spPr>
          <a:xfrm>
            <a:off x="5909022" y="2036269"/>
            <a:ext cx="0" cy="188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02CE86-5E0C-45F9-8C2F-8F5D49414882}"/>
              </a:ext>
            </a:extLst>
          </p:cNvPr>
          <p:cNvCxnSpPr/>
          <p:nvPr/>
        </p:nvCxnSpPr>
        <p:spPr>
          <a:xfrm>
            <a:off x="5271247" y="3711388"/>
            <a:ext cx="3304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9DB49-27D3-4103-9E3B-3441871D1C92}"/>
                  </a:ext>
                </a:extLst>
              </p:cNvPr>
              <p:cNvSpPr txBox="1"/>
              <p:nvPr/>
            </p:nvSpPr>
            <p:spPr>
              <a:xfrm>
                <a:off x="6829250" y="3711388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9DB49-27D3-4103-9E3B-3441871D1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250" y="3711388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D67F17-A31A-4E96-99B6-BBB00993E7E8}"/>
                  </a:ext>
                </a:extLst>
              </p:cNvPr>
              <p:cNvSpPr txBox="1"/>
              <p:nvPr/>
            </p:nvSpPr>
            <p:spPr>
              <a:xfrm>
                <a:off x="5647764" y="2435279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D67F17-A31A-4E96-99B6-BBB00993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64" y="2435279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3898D1-F779-4936-9879-C550EE088AAF}"/>
              </a:ext>
            </a:extLst>
          </p:cNvPr>
          <p:cNvCxnSpPr/>
          <p:nvPr/>
        </p:nvCxnSpPr>
        <p:spPr>
          <a:xfrm flipV="1">
            <a:off x="5909022" y="2712278"/>
            <a:ext cx="1014292" cy="99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36B98E-08C3-4D7F-99A9-4AAEA7CA08A4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918516" y="2712278"/>
            <a:ext cx="4798" cy="9991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733950-E735-461B-A769-3402B6BCBA07}"/>
              </a:ext>
            </a:extLst>
          </p:cNvPr>
          <p:cNvCxnSpPr/>
          <p:nvPr/>
        </p:nvCxnSpPr>
        <p:spPr>
          <a:xfrm>
            <a:off x="5906625" y="2712278"/>
            <a:ext cx="101189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E1C193-4383-489F-B005-1124C0848A99}"/>
                  </a:ext>
                </a:extLst>
              </p:cNvPr>
              <p:cNvSpPr txBox="1"/>
              <p:nvPr/>
            </p:nvSpPr>
            <p:spPr>
              <a:xfrm>
                <a:off x="5837247" y="1736218"/>
                <a:ext cx="138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E1C193-4383-489F-B005-1124C084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247" y="1736218"/>
                <a:ext cx="138756" cy="276999"/>
              </a:xfrm>
              <a:prstGeom prst="rect">
                <a:avLst/>
              </a:prstGeom>
              <a:blipFill>
                <a:blip r:embed="rId5"/>
                <a:stretch>
                  <a:fillRect l="-40909" r="-4090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C3324D-E8BC-41ED-B4A3-92F80A8D3ECA}"/>
                  </a:ext>
                </a:extLst>
              </p:cNvPr>
              <p:cNvSpPr txBox="1"/>
              <p:nvPr/>
            </p:nvSpPr>
            <p:spPr>
              <a:xfrm>
                <a:off x="8575382" y="3595754"/>
                <a:ext cx="21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C3324D-E8BC-41ED-B4A3-92F80A8D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382" y="3595754"/>
                <a:ext cx="211917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8808D9-1E74-4DB1-974F-AD88235F0760}"/>
                  </a:ext>
                </a:extLst>
              </p:cNvPr>
              <p:cNvSpPr txBox="1"/>
              <p:nvPr/>
            </p:nvSpPr>
            <p:spPr>
              <a:xfrm>
                <a:off x="6241992" y="2934834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8808D9-1E74-4DB1-974F-AD88235F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92" y="2934834"/>
                <a:ext cx="171777" cy="276999"/>
              </a:xfrm>
              <a:prstGeom prst="rect">
                <a:avLst/>
              </a:prstGeom>
              <a:blipFill>
                <a:blip r:embed="rId7"/>
                <a:stretch>
                  <a:fillRect l="-17857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445776-6532-42FF-8E96-527596BC8EB0}"/>
                  </a:ext>
                </a:extLst>
              </p:cNvPr>
              <p:cNvSpPr txBox="1"/>
              <p:nvPr/>
            </p:nvSpPr>
            <p:spPr>
              <a:xfrm>
                <a:off x="6144850" y="3411714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445776-6532-42FF-8E96-527596BC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50" y="3411714"/>
                <a:ext cx="19428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4FE2A95-FF95-4A46-A885-310D0CB3346C}"/>
              </a:ext>
            </a:extLst>
          </p:cNvPr>
          <p:cNvSpPr txBox="1"/>
          <p:nvPr/>
        </p:nvSpPr>
        <p:spPr>
          <a:xfrm>
            <a:off x="469877" y="4093613"/>
            <a:ext cx="42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Puede escribirse en forma polar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D852CA-E345-4918-A703-2757495C9270}"/>
                  </a:ext>
                </a:extLst>
              </p:cNvPr>
              <p:cNvSpPr txBox="1"/>
              <p:nvPr/>
            </p:nvSpPr>
            <p:spPr>
              <a:xfrm>
                <a:off x="3165605" y="4793183"/>
                <a:ext cx="2476062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D852CA-E345-4918-A703-2757495C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605" y="4793183"/>
                <a:ext cx="2476062" cy="276999"/>
              </a:xfrm>
              <a:prstGeom prst="rect">
                <a:avLst/>
              </a:prstGeom>
              <a:blipFill>
                <a:blip r:embed="rId9"/>
                <a:stretch>
                  <a:fillRect l="-490" r="-2941" b="-354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939068-0C6B-4EB4-B6C9-5F9AF93FE34F}"/>
                  </a:ext>
                </a:extLst>
              </p:cNvPr>
              <p:cNvSpPr txBox="1"/>
              <p:nvPr/>
            </p:nvSpPr>
            <p:spPr>
              <a:xfrm>
                <a:off x="3710081" y="5437598"/>
                <a:ext cx="1412181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939068-0C6B-4EB4-B6C9-5F9AF93FE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81" y="5437598"/>
                <a:ext cx="1412181" cy="335413"/>
              </a:xfrm>
              <a:prstGeom prst="rect">
                <a:avLst/>
              </a:prstGeom>
              <a:blipFill>
                <a:blip r:embed="rId10"/>
                <a:stretch>
                  <a:fillRect l="-1732" r="-866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80730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25" y="1009072"/>
            <a:ext cx="11029616" cy="539290"/>
          </a:xfrm>
        </p:spPr>
        <p:txBody>
          <a:bodyPr/>
          <a:lstStyle/>
          <a:p>
            <a:r>
              <a:rPr lang="es-GT" dirty="0"/>
              <a:t>Teorema de </a:t>
            </a:r>
            <a:r>
              <a:rPr lang="es-GT" dirty="0" err="1"/>
              <a:t>d</a:t>
            </a:r>
            <a:r>
              <a:rPr lang="es-GT" sz="1600" dirty="0" err="1"/>
              <a:t>e</a:t>
            </a:r>
            <a:r>
              <a:rPr lang="es-GT" dirty="0" err="1"/>
              <a:t>moivre</a:t>
            </a:r>
            <a:r>
              <a:rPr lang="es-GT" dirty="0"/>
              <a:t>   </a:t>
            </a:r>
            <a:r>
              <a:rPr lang="es-GT" sz="1800" dirty="0">
                <a:solidFill>
                  <a:srgbClr val="FF0000"/>
                </a:solidFill>
              </a:rPr>
              <a:t>[</a:t>
            </a:r>
            <a:r>
              <a:rPr lang="es-GT" sz="1800" dirty="0" err="1">
                <a:solidFill>
                  <a:srgbClr val="FF0000"/>
                </a:solidFill>
              </a:rPr>
              <a:t>Demuav</a:t>
            </a:r>
            <a:r>
              <a:rPr lang="es-GT" sz="1800" dirty="0">
                <a:solidFill>
                  <a:srgbClr val="FF0000"/>
                </a:solidFill>
              </a:rPr>
              <a:t>]</a:t>
            </a:r>
            <a:endParaRPr lang="es-G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D852CA-E345-4918-A703-2757495C9270}"/>
                  </a:ext>
                </a:extLst>
              </p:cNvPr>
              <p:cNvSpPr txBox="1"/>
              <p:nvPr/>
            </p:nvSpPr>
            <p:spPr>
              <a:xfrm>
                <a:off x="3827908" y="2672427"/>
                <a:ext cx="399872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D852CA-E345-4918-A703-2757495C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08" y="2672427"/>
                <a:ext cx="3998723" cy="369332"/>
              </a:xfrm>
              <a:prstGeom prst="rect">
                <a:avLst/>
              </a:prstGeom>
              <a:blipFill>
                <a:blip r:embed="rId2"/>
                <a:stretch>
                  <a:fillRect l="-456" r="-1976" b="-3492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939068-0C6B-4EB4-B6C9-5F9AF93FE34F}"/>
                  </a:ext>
                </a:extLst>
              </p:cNvPr>
              <p:cNvSpPr txBox="1"/>
              <p:nvPr/>
            </p:nvSpPr>
            <p:spPr>
              <a:xfrm>
                <a:off x="5388461" y="3576750"/>
                <a:ext cx="624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939068-0C6B-4EB4-B6C9-5F9AF93FE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461" y="3576750"/>
                <a:ext cx="624338" cy="276999"/>
              </a:xfrm>
              <a:prstGeom prst="rect">
                <a:avLst/>
              </a:prstGeom>
              <a:blipFill>
                <a:blip r:embed="rId3"/>
                <a:stretch>
                  <a:fillRect l="-4902" r="-784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94535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635361"/>
            <a:ext cx="11029616" cy="539290"/>
          </a:xfrm>
        </p:spPr>
        <p:txBody>
          <a:bodyPr/>
          <a:lstStyle/>
          <a:p>
            <a:r>
              <a:rPr lang="es-GT" dirty="0"/>
              <a:t>Ejemplo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54757-C973-4473-8630-6EB64987D06E}"/>
              </a:ext>
            </a:extLst>
          </p:cNvPr>
          <p:cNvSpPr txBox="1"/>
          <p:nvPr/>
        </p:nvSpPr>
        <p:spPr>
          <a:xfrm>
            <a:off x="469876" y="1413165"/>
            <a:ext cx="577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Resolver la siguiente relación de recurrencia: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06575E-F05E-4AFA-AE70-7A5DA14DBD97}"/>
                  </a:ext>
                </a:extLst>
              </p:cNvPr>
              <p:cNvSpPr txBox="1"/>
              <p:nvPr/>
            </p:nvSpPr>
            <p:spPr>
              <a:xfrm>
                <a:off x="5448843" y="2086897"/>
                <a:ext cx="248350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06575E-F05E-4AFA-AE70-7A5DA14DB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843" y="2086897"/>
                <a:ext cx="2483500" cy="276999"/>
              </a:xfrm>
              <a:prstGeom prst="rect">
                <a:avLst/>
              </a:prstGeom>
              <a:blipFill>
                <a:blip r:embed="rId2"/>
                <a:stretch>
                  <a:fillRect l="-489" r="-1467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576D268-410E-4DA7-8921-456F07CEA8ED}"/>
              </a:ext>
            </a:extLst>
          </p:cNvPr>
          <p:cNvSpPr txBox="1"/>
          <p:nvPr/>
        </p:nvSpPr>
        <p:spPr>
          <a:xfrm>
            <a:off x="8158549" y="2086897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337F06-F509-4A6D-AD8C-BC0578759874}"/>
                  </a:ext>
                </a:extLst>
              </p:cNvPr>
              <p:cNvSpPr txBox="1"/>
              <p:nvPr/>
            </p:nvSpPr>
            <p:spPr>
              <a:xfrm>
                <a:off x="8963259" y="1667169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337F06-F509-4A6D-AD8C-BC0578759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259" y="1667169"/>
                <a:ext cx="12191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BC8C2D-6B70-4667-A9C2-FB8EE345D171}"/>
                  </a:ext>
                </a:extLst>
              </p:cNvPr>
              <p:cNvSpPr txBox="1"/>
              <p:nvPr/>
            </p:nvSpPr>
            <p:spPr>
              <a:xfrm>
                <a:off x="8963259" y="2061699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BC8C2D-6B70-4667-A9C2-FB8EE345D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259" y="2061699"/>
                <a:ext cx="12191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2D6384-E397-4283-99A1-F023750A67F7}"/>
                  </a:ext>
                </a:extLst>
              </p:cNvPr>
              <p:cNvSpPr txBox="1"/>
              <p:nvPr/>
            </p:nvSpPr>
            <p:spPr>
              <a:xfrm>
                <a:off x="8963259" y="2456229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2D6384-E397-4283-99A1-F023750A6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259" y="2456229"/>
                <a:ext cx="1219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986DF003-C794-46B1-AF61-77C9ABD7A829}"/>
              </a:ext>
            </a:extLst>
          </p:cNvPr>
          <p:cNvSpPr/>
          <p:nvPr/>
        </p:nvSpPr>
        <p:spPr>
          <a:xfrm>
            <a:off x="9026013" y="1570703"/>
            <a:ext cx="75511" cy="12548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6F68F-3A83-4F7D-B303-2D8D92BB2070}"/>
              </a:ext>
            </a:extLst>
          </p:cNvPr>
          <p:cNvSpPr txBox="1"/>
          <p:nvPr/>
        </p:nvSpPr>
        <p:spPr>
          <a:xfrm>
            <a:off x="605048" y="3504941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7626D-F807-459F-A0D2-7B7CAD118942}"/>
              </a:ext>
            </a:extLst>
          </p:cNvPr>
          <p:cNvSpPr txBox="1"/>
          <p:nvPr/>
        </p:nvSpPr>
        <p:spPr>
          <a:xfrm>
            <a:off x="1283172" y="35049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Ecuación característica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1185BC-ADAC-4B62-844F-1BD59790EFC7}"/>
                  </a:ext>
                </a:extLst>
              </p:cNvPr>
              <p:cNvSpPr txBox="1"/>
              <p:nvPr/>
            </p:nvSpPr>
            <p:spPr>
              <a:xfrm>
                <a:off x="1374689" y="4703559"/>
                <a:ext cx="1636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1185BC-ADAC-4B62-844F-1BD59790E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89" y="4703559"/>
                <a:ext cx="1636922" cy="276999"/>
              </a:xfrm>
              <a:prstGeom prst="rect">
                <a:avLst/>
              </a:prstGeom>
              <a:blipFill>
                <a:blip r:embed="rId6"/>
                <a:stretch>
                  <a:fillRect l="-1493" t="-2222" r="-298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FB374-8839-4111-9FDC-7307527C9840}"/>
                  </a:ext>
                </a:extLst>
              </p:cNvPr>
              <p:cNvSpPr txBox="1"/>
              <p:nvPr/>
            </p:nvSpPr>
            <p:spPr>
              <a:xfrm>
                <a:off x="1283172" y="4150416"/>
                <a:ext cx="24835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FB374-8839-4111-9FDC-7307527C9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172" y="4150416"/>
                <a:ext cx="2483500" cy="276999"/>
              </a:xfrm>
              <a:prstGeom prst="rect">
                <a:avLst/>
              </a:prstGeom>
              <a:blipFill>
                <a:blip r:embed="rId7"/>
                <a:stretch>
                  <a:fillRect l="-735" r="-1716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F1DE1B8-0351-4D24-928D-9DB7991E62E7}"/>
              </a:ext>
            </a:extLst>
          </p:cNvPr>
          <p:cNvSpPr txBox="1"/>
          <p:nvPr/>
        </p:nvSpPr>
        <p:spPr>
          <a:xfrm>
            <a:off x="5607421" y="3504941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18962A-6827-4969-A485-4CE1B4A8DC67}"/>
                  </a:ext>
                </a:extLst>
              </p:cNvPr>
              <p:cNvSpPr txBox="1"/>
              <p:nvPr/>
            </p:nvSpPr>
            <p:spPr>
              <a:xfrm>
                <a:off x="6435249" y="4149503"/>
                <a:ext cx="2783775" cy="649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−4(1)(2)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18962A-6827-4969-A485-4CE1B4A8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49" y="4149503"/>
                <a:ext cx="2783775" cy="649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66D3C18-10DF-4BEF-94C4-7DF5F370B9B7}"/>
              </a:ext>
            </a:extLst>
          </p:cNvPr>
          <p:cNvSpPr txBox="1"/>
          <p:nvPr/>
        </p:nvSpPr>
        <p:spPr>
          <a:xfrm>
            <a:off x="6198990" y="353399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Raíces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CE3AB0-4727-4B97-9F98-58AD0B4B3C78}"/>
                  </a:ext>
                </a:extLst>
              </p:cNvPr>
              <p:cNvSpPr txBox="1"/>
              <p:nvPr/>
            </p:nvSpPr>
            <p:spPr>
              <a:xfrm>
                <a:off x="6435249" y="5129616"/>
                <a:ext cx="3781228" cy="58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CE3AB0-4727-4B97-9F98-58AD0B4B3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49" y="5129616"/>
                <a:ext cx="3781228" cy="5809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2AF2959A-8CD8-4344-8FFC-12591ACA2333}"/>
              </a:ext>
            </a:extLst>
          </p:cNvPr>
          <p:cNvSpPr txBox="1"/>
          <p:nvPr/>
        </p:nvSpPr>
        <p:spPr>
          <a:xfrm>
            <a:off x="10561091" y="4980558"/>
            <a:ext cx="140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Raíces complejas conjugadas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E0C4F31A-DBF5-4A9F-9F91-D8B6A2A9F22B}"/>
              </a:ext>
            </a:extLst>
          </p:cNvPr>
          <p:cNvSpPr/>
          <p:nvPr/>
        </p:nvSpPr>
        <p:spPr>
          <a:xfrm>
            <a:off x="10464839" y="4991721"/>
            <a:ext cx="96252" cy="9121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54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635361"/>
            <a:ext cx="11029616" cy="539290"/>
          </a:xfrm>
        </p:spPr>
        <p:txBody>
          <a:bodyPr>
            <a:normAutofit/>
          </a:bodyPr>
          <a:lstStyle/>
          <a:p>
            <a:r>
              <a:rPr lang="es-GT" sz="2000" dirty="0"/>
              <a:t>Ejemplo 1 continuación…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C8C25E-9AFD-4EAC-9E6F-505DDA914CF0}"/>
                  </a:ext>
                </a:extLst>
              </p:cNvPr>
              <p:cNvSpPr txBox="1"/>
              <p:nvPr/>
            </p:nvSpPr>
            <p:spPr>
              <a:xfrm>
                <a:off x="2161476" y="2500282"/>
                <a:ext cx="190116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C8C25E-9AFD-4EAC-9E6F-505DDA914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476" y="2500282"/>
                <a:ext cx="1901161" cy="276999"/>
              </a:xfrm>
              <a:prstGeom prst="rect">
                <a:avLst/>
              </a:prstGeom>
              <a:blipFill>
                <a:blip r:embed="rId2"/>
                <a:stretch>
                  <a:fillRect l="-958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CD45B07-786D-4BEC-89B1-ADE5DBF3ED15}"/>
              </a:ext>
            </a:extLst>
          </p:cNvPr>
          <p:cNvSpPr txBox="1"/>
          <p:nvPr/>
        </p:nvSpPr>
        <p:spPr>
          <a:xfrm>
            <a:off x="1388970" y="1935769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51EF5-AC6C-4455-9BE4-DD9F27780214}"/>
              </a:ext>
            </a:extLst>
          </p:cNvPr>
          <p:cNvSpPr txBox="1"/>
          <p:nvPr/>
        </p:nvSpPr>
        <p:spPr>
          <a:xfrm>
            <a:off x="2161476" y="4536094"/>
            <a:ext cx="395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Estas soluciones son linealmente independientes, pues una no es un múltiplo constante de la otra.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672690-35E5-4F6D-9B3D-A1C1902BF553}"/>
              </a:ext>
            </a:extLst>
          </p:cNvPr>
          <p:cNvSpPr txBox="1"/>
          <p:nvPr/>
        </p:nvSpPr>
        <p:spPr>
          <a:xfrm>
            <a:off x="7114324" y="1935291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4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561DBA-09C3-4A4D-90DB-6C848FBA42F5}"/>
              </a:ext>
            </a:extLst>
          </p:cNvPr>
          <p:cNvSpPr txBox="1"/>
          <p:nvPr/>
        </p:nvSpPr>
        <p:spPr>
          <a:xfrm>
            <a:off x="7655484" y="194185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Solución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C480F4-D8C3-4048-9DBB-0B6143A03905}"/>
                  </a:ext>
                </a:extLst>
              </p:cNvPr>
              <p:cNvSpPr txBox="1"/>
              <p:nvPr/>
            </p:nvSpPr>
            <p:spPr>
              <a:xfrm>
                <a:off x="2161476" y="3385267"/>
                <a:ext cx="1906484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C480F4-D8C3-4048-9DBB-0B6143A03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476" y="3385267"/>
                <a:ext cx="1906484" cy="276999"/>
              </a:xfrm>
              <a:prstGeom prst="rect">
                <a:avLst/>
              </a:prstGeom>
              <a:blipFill>
                <a:blip r:embed="rId3"/>
                <a:stretch>
                  <a:fillRect l="-955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E95849B-E767-44E7-AFE0-AE62605CE81C}"/>
              </a:ext>
            </a:extLst>
          </p:cNvPr>
          <p:cNvSpPr txBox="1"/>
          <p:nvPr/>
        </p:nvSpPr>
        <p:spPr>
          <a:xfrm>
            <a:off x="1980539" y="1935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F0295F-DAC3-49B6-B51E-9AA003603927}"/>
                  </a:ext>
                </a:extLst>
              </p:cNvPr>
              <p:cNvSpPr txBox="1"/>
              <p:nvPr/>
            </p:nvSpPr>
            <p:spPr>
              <a:xfrm>
                <a:off x="7923932" y="2779226"/>
                <a:ext cx="15736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F0295F-DAC3-49B6-B51E-9AA00360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932" y="2779226"/>
                <a:ext cx="1573636" cy="276999"/>
              </a:xfrm>
              <a:prstGeom prst="rect">
                <a:avLst/>
              </a:prstGeom>
              <a:blipFill>
                <a:blip r:embed="rId4"/>
                <a:stretch>
                  <a:fillRect l="-1550" r="-775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B3CC1-C2A9-409A-A7D7-A1EAFB2D583D}"/>
                  </a:ext>
                </a:extLst>
              </p:cNvPr>
              <p:cNvSpPr txBox="1"/>
              <p:nvPr/>
            </p:nvSpPr>
            <p:spPr>
              <a:xfrm>
                <a:off x="7328636" y="3730169"/>
                <a:ext cx="328480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CB3CC1-C2A9-409A-A7D7-A1EAFB2D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36" y="3730169"/>
                <a:ext cx="3284809" cy="276999"/>
              </a:xfrm>
              <a:prstGeom prst="rect">
                <a:avLst/>
              </a:prstGeom>
              <a:blipFill>
                <a:blip r:embed="rId5"/>
                <a:stretch>
                  <a:fillRect l="-370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666267-C2F5-442D-954C-26019752CE11}"/>
                  </a:ext>
                </a:extLst>
              </p:cNvPr>
              <p:cNvSpPr txBox="1"/>
              <p:nvPr/>
            </p:nvSpPr>
            <p:spPr>
              <a:xfrm>
                <a:off x="11011008" y="3730168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666267-C2F5-442D-954C-26019752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008" y="3730168"/>
                <a:ext cx="352661" cy="276999"/>
              </a:xfrm>
              <a:prstGeom prst="rect">
                <a:avLst/>
              </a:prstGeom>
              <a:blipFill>
                <a:blip r:embed="rId6"/>
                <a:stretch>
                  <a:fillRect l="-22414" t="-2222" r="-2241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76947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452477"/>
            <a:ext cx="11029616" cy="539290"/>
          </a:xfrm>
        </p:spPr>
        <p:txBody>
          <a:bodyPr>
            <a:normAutofit/>
          </a:bodyPr>
          <a:lstStyle/>
          <a:p>
            <a:r>
              <a:rPr lang="es-GT" sz="2000" dirty="0"/>
              <a:t>Ejemplo 1 continuación…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C8C25E-9AFD-4EAC-9E6F-505DDA914CF0}"/>
                  </a:ext>
                </a:extLst>
              </p:cNvPr>
              <p:cNvSpPr txBox="1"/>
              <p:nvPr/>
            </p:nvSpPr>
            <p:spPr>
              <a:xfrm>
                <a:off x="3039089" y="1781926"/>
                <a:ext cx="102887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C8C25E-9AFD-4EAC-9E6F-505DDA914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89" y="1781926"/>
                <a:ext cx="1028871" cy="276999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CD45B07-786D-4BEC-89B1-ADE5DBF3ED15}"/>
              </a:ext>
            </a:extLst>
          </p:cNvPr>
          <p:cNvSpPr txBox="1"/>
          <p:nvPr/>
        </p:nvSpPr>
        <p:spPr>
          <a:xfrm>
            <a:off x="1388970" y="1184840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C480F4-D8C3-4048-9DBB-0B6143A03905}"/>
                  </a:ext>
                </a:extLst>
              </p:cNvPr>
              <p:cNvSpPr txBox="1"/>
              <p:nvPr/>
            </p:nvSpPr>
            <p:spPr>
              <a:xfrm>
                <a:off x="8288126" y="1789940"/>
                <a:ext cx="102887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C480F4-D8C3-4048-9DBB-0B6143A03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26" y="1789940"/>
                <a:ext cx="1028871" cy="276999"/>
              </a:xfrm>
              <a:prstGeom prst="rect">
                <a:avLst/>
              </a:prstGeom>
              <a:blipFill>
                <a:blip r:embed="rId3"/>
                <a:stretch>
                  <a:fillRect b="-85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E95849B-E767-44E7-AFE0-AE62605CE81C}"/>
              </a:ext>
            </a:extLst>
          </p:cNvPr>
          <p:cNvSpPr txBox="1"/>
          <p:nvPr/>
        </p:nvSpPr>
        <p:spPr>
          <a:xfrm>
            <a:off x="1980539" y="118436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Analizar los términos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08008C-E30B-4634-A406-C3A4FFBD9ABA}"/>
              </a:ext>
            </a:extLst>
          </p:cNvPr>
          <p:cNvCxnSpPr/>
          <p:nvPr/>
        </p:nvCxnSpPr>
        <p:spPr>
          <a:xfrm>
            <a:off x="3343435" y="2455256"/>
            <a:ext cx="0" cy="188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D6B726-0DED-4560-BCD2-7CE29E4C0D65}"/>
              </a:ext>
            </a:extLst>
          </p:cNvPr>
          <p:cNvCxnSpPr/>
          <p:nvPr/>
        </p:nvCxnSpPr>
        <p:spPr>
          <a:xfrm>
            <a:off x="1531761" y="4130375"/>
            <a:ext cx="3304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5EADF9-84A3-4B23-96F0-F7F112E11BD3}"/>
                  </a:ext>
                </a:extLst>
              </p:cNvPr>
              <p:cNvSpPr txBox="1"/>
              <p:nvPr/>
            </p:nvSpPr>
            <p:spPr>
              <a:xfrm>
                <a:off x="2156360" y="4130375"/>
                <a:ext cx="359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5EADF9-84A3-4B23-96F0-F7F112E11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60" y="4130375"/>
                <a:ext cx="359073" cy="276999"/>
              </a:xfrm>
              <a:prstGeom prst="rect">
                <a:avLst/>
              </a:prstGeom>
              <a:blipFill>
                <a:blip r:embed="rId4"/>
                <a:stretch>
                  <a:fillRect l="-3390" r="-1355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1757EF-373F-47D8-A51E-E5085B5C5ACD}"/>
                  </a:ext>
                </a:extLst>
              </p:cNvPr>
              <p:cNvSpPr txBox="1"/>
              <p:nvPr/>
            </p:nvSpPr>
            <p:spPr>
              <a:xfrm>
                <a:off x="3082177" y="2854266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1757EF-373F-47D8-A51E-E5085B5C5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177" y="2854266"/>
                <a:ext cx="185948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886C19-FB8C-4C9B-B25D-3A84A0048CDD}"/>
              </a:ext>
            </a:extLst>
          </p:cNvPr>
          <p:cNvCxnSpPr>
            <a:cxnSpLocks/>
          </p:cNvCxnSpPr>
          <p:nvPr/>
        </p:nvCxnSpPr>
        <p:spPr>
          <a:xfrm flipH="1" flipV="1">
            <a:off x="2352489" y="3154318"/>
            <a:ext cx="990946" cy="9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7A0B93-BA5E-4901-86E9-E748E1CD0991}"/>
              </a:ext>
            </a:extLst>
          </p:cNvPr>
          <p:cNvCxnSpPr>
            <a:cxnSpLocks/>
          </p:cNvCxnSpPr>
          <p:nvPr/>
        </p:nvCxnSpPr>
        <p:spPr>
          <a:xfrm flipH="1" flipV="1">
            <a:off x="2332125" y="3143622"/>
            <a:ext cx="4798" cy="9991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70FE9F-AA9D-4188-8281-E79582C64899}"/>
              </a:ext>
            </a:extLst>
          </p:cNvPr>
          <p:cNvCxnSpPr/>
          <p:nvPr/>
        </p:nvCxnSpPr>
        <p:spPr>
          <a:xfrm>
            <a:off x="2352489" y="3131265"/>
            <a:ext cx="101189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14E8FC-6A6C-40B3-9D21-62FDA2CF34B3}"/>
                  </a:ext>
                </a:extLst>
              </p:cNvPr>
              <p:cNvSpPr txBox="1"/>
              <p:nvPr/>
            </p:nvSpPr>
            <p:spPr>
              <a:xfrm>
                <a:off x="3271660" y="2155205"/>
                <a:ext cx="138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14E8FC-6A6C-40B3-9D21-62FDA2CF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60" y="2155205"/>
                <a:ext cx="138756" cy="276999"/>
              </a:xfrm>
              <a:prstGeom prst="rect">
                <a:avLst/>
              </a:prstGeom>
              <a:blipFill>
                <a:blip r:embed="rId6"/>
                <a:stretch>
                  <a:fillRect l="-40909" r="-4090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8E5C44-B09C-462A-9B37-8AABFA2B743E}"/>
                  </a:ext>
                </a:extLst>
              </p:cNvPr>
              <p:cNvSpPr txBox="1"/>
              <p:nvPr/>
            </p:nvSpPr>
            <p:spPr>
              <a:xfrm>
                <a:off x="4969022" y="3991875"/>
                <a:ext cx="21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8E5C44-B09C-462A-9B37-8AABFA2B7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22" y="3991875"/>
                <a:ext cx="211917" cy="276999"/>
              </a:xfrm>
              <a:prstGeom prst="rect">
                <a:avLst/>
              </a:prstGeom>
              <a:blipFill>
                <a:blip r:embed="rId7"/>
                <a:stretch>
                  <a:fillRect l="-22857" r="-228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347AD0-B10A-4272-BE0C-68997734FB5B}"/>
                  </a:ext>
                </a:extLst>
              </p:cNvPr>
              <p:cNvSpPr txBox="1"/>
              <p:nvPr/>
            </p:nvSpPr>
            <p:spPr>
              <a:xfrm>
                <a:off x="2825487" y="3368307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347AD0-B10A-4272-BE0C-68997734F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87" y="3368307"/>
                <a:ext cx="171777" cy="276999"/>
              </a:xfrm>
              <a:prstGeom prst="rect">
                <a:avLst/>
              </a:prstGeom>
              <a:blipFill>
                <a:blip r:embed="rId8"/>
                <a:stretch>
                  <a:fillRect l="-17241" r="-1379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21350D-46B3-4BC7-ACBA-A2CF0B630F91}"/>
                  </a:ext>
                </a:extLst>
              </p:cNvPr>
              <p:cNvSpPr txBox="1"/>
              <p:nvPr/>
            </p:nvSpPr>
            <p:spPr>
              <a:xfrm>
                <a:off x="3445728" y="3653479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21350D-46B3-4BC7-ACBA-A2CF0B630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28" y="3653479"/>
                <a:ext cx="19428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5C208F-4A5B-4F2E-A2D8-8CB74908DAE6}"/>
              </a:ext>
            </a:extLst>
          </p:cNvPr>
          <p:cNvCxnSpPr/>
          <p:nvPr/>
        </p:nvCxnSpPr>
        <p:spPr>
          <a:xfrm>
            <a:off x="9091683" y="2779106"/>
            <a:ext cx="0" cy="188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2D79FA-E9F0-4080-BEE3-C05F4DCB19A1}"/>
              </a:ext>
            </a:extLst>
          </p:cNvPr>
          <p:cNvCxnSpPr/>
          <p:nvPr/>
        </p:nvCxnSpPr>
        <p:spPr>
          <a:xfrm>
            <a:off x="7315847" y="3178116"/>
            <a:ext cx="3304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FD7D6E-EF2C-481A-BF0B-285FB459AD6C}"/>
                  </a:ext>
                </a:extLst>
              </p:cNvPr>
              <p:cNvSpPr txBox="1"/>
              <p:nvPr/>
            </p:nvSpPr>
            <p:spPr>
              <a:xfrm>
                <a:off x="7880742" y="2892632"/>
                <a:ext cx="359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FD7D6E-EF2C-481A-BF0B-285FB459A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742" y="2892632"/>
                <a:ext cx="359073" cy="276999"/>
              </a:xfrm>
              <a:prstGeom prst="rect">
                <a:avLst/>
              </a:prstGeom>
              <a:blipFill>
                <a:blip r:embed="rId10"/>
                <a:stretch>
                  <a:fillRect l="-3390" r="-1355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F796E9-9A59-4A87-A098-52530FC65566}"/>
                  </a:ext>
                </a:extLst>
              </p:cNvPr>
              <p:cNvSpPr txBox="1"/>
              <p:nvPr/>
            </p:nvSpPr>
            <p:spPr>
              <a:xfrm>
                <a:off x="9095012" y="4032419"/>
                <a:ext cx="359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F796E9-9A59-4A87-A098-52530FC6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012" y="4032419"/>
                <a:ext cx="359073" cy="276999"/>
              </a:xfrm>
              <a:prstGeom prst="rect">
                <a:avLst/>
              </a:prstGeom>
              <a:blipFill>
                <a:blip r:embed="rId11"/>
                <a:stretch>
                  <a:fillRect l="-3390" r="-1355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FAA705-8050-4F6B-ABA4-47B539A596AC}"/>
              </a:ext>
            </a:extLst>
          </p:cNvPr>
          <p:cNvCxnSpPr>
            <a:cxnSpLocks/>
          </p:cNvCxnSpPr>
          <p:nvPr/>
        </p:nvCxnSpPr>
        <p:spPr>
          <a:xfrm flipH="1">
            <a:off x="8094493" y="3178116"/>
            <a:ext cx="997389" cy="99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F8EB7-92C4-487D-B845-ED94629DD35B}"/>
              </a:ext>
            </a:extLst>
          </p:cNvPr>
          <p:cNvCxnSpPr>
            <a:cxnSpLocks/>
          </p:cNvCxnSpPr>
          <p:nvPr/>
        </p:nvCxnSpPr>
        <p:spPr>
          <a:xfrm flipH="1" flipV="1">
            <a:off x="8073549" y="3174898"/>
            <a:ext cx="4798" cy="9991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F1472A-14D2-46FE-807C-BA360C7341E8}"/>
              </a:ext>
            </a:extLst>
          </p:cNvPr>
          <p:cNvCxnSpPr/>
          <p:nvPr/>
        </p:nvCxnSpPr>
        <p:spPr>
          <a:xfrm>
            <a:off x="8080265" y="4178448"/>
            <a:ext cx="101189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D5347-4B26-45FB-AAE1-0888A721668C}"/>
                  </a:ext>
                </a:extLst>
              </p:cNvPr>
              <p:cNvSpPr txBox="1"/>
              <p:nvPr/>
            </p:nvSpPr>
            <p:spPr>
              <a:xfrm>
                <a:off x="9019908" y="2479055"/>
                <a:ext cx="138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3D5347-4B26-45FB-AAE1-0888A7216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908" y="2479055"/>
                <a:ext cx="138756" cy="276999"/>
              </a:xfrm>
              <a:prstGeom prst="rect">
                <a:avLst/>
              </a:prstGeom>
              <a:blipFill>
                <a:blip r:embed="rId12"/>
                <a:stretch>
                  <a:fillRect l="-40909" r="-4090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807FBC-7132-4A79-9541-6D5271309858}"/>
                  </a:ext>
                </a:extLst>
              </p:cNvPr>
              <p:cNvSpPr txBox="1"/>
              <p:nvPr/>
            </p:nvSpPr>
            <p:spPr>
              <a:xfrm>
                <a:off x="10655603" y="3059742"/>
                <a:ext cx="21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807FBC-7132-4A79-9541-6D5271309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603" y="3059742"/>
                <a:ext cx="211917" cy="276999"/>
              </a:xfrm>
              <a:prstGeom prst="rect">
                <a:avLst/>
              </a:prstGeom>
              <a:blipFill>
                <a:blip r:embed="rId13"/>
                <a:stretch>
                  <a:fillRect l="-25714" r="-2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FBB07E-4F1B-40D2-B8D6-E61F0D0B16B5}"/>
                  </a:ext>
                </a:extLst>
              </p:cNvPr>
              <p:cNvSpPr txBox="1"/>
              <p:nvPr/>
            </p:nvSpPr>
            <p:spPr>
              <a:xfrm>
                <a:off x="8430135" y="3419534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FBB07E-4F1B-40D2-B8D6-E61F0D0B1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135" y="3419534"/>
                <a:ext cx="171777" cy="276999"/>
              </a:xfrm>
              <a:prstGeom prst="rect">
                <a:avLst/>
              </a:prstGeom>
              <a:blipFill>
                <a:blip r:embed="rId14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7FBA65-1070-4264-AF6A-5E4E8DE41323}"/>
                  </a:ext>
                </a:extLst>
              </p:cNvPr>
              <p:cNvSpPr txBox="1"/>
              <p:nvPr/>
            </p:nvSpPr>
            <p:spPr>
              <a:xfrm>
                <a:off x="9158663" y="2782743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7FBA65-1070-4264-AF6A-5E4E8DE41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663" y="2782743"/>
                <a:ext cx="194284" cy="276999"/>
              </a:xfrm>
              <a:prstGeom prst="rect">
                <a:avLst/>
              </a:prstGeom>
              <a:blipFill>
                <a:blip r:embed="rId15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ircular 7">
            <a:extLst>
              <a:ext uri="{FF2B5EF4-FFF2-40B4-BE49-F238E27FC236}">
                <a16:creationId xmlns:a16="http://schemas.microsoft.com/office/drawing/2014/main" id="{0E199452-7F86-4531-A600-8BE877BD7D84}"/>
              </a:ext>
            </a:extLst>
          </p:cNvPr>
          <p:cNvSpPr/>
          <p:nvPr/>
        </p:nvSpPr>
        <p:spPr>
          <a:xfrm rot="10800000" flipV="1">
            <a:off x="8707349" y="2921240"/>
            <a:ext cx="446516" cy="459855"/>
          </a:xfrm>
          <a:prstGeom prst="circularArrow">
            <a:avLst>
              <a:gd name="adj1" fmla="val 25000"/>
              <a:gd name="adj2" fmla="val 2135156"/>
              <a:gd name="adj3" fmla="val 1973917"/>
              <a:gd name="adj4" fmla="val 10800000"/>
              <a:gd name="adj5" fmla="val 3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A7240809-5C5C-4701-833A-378909517079}"/>
              </a:ext>
            </a:extLst>
          </p:cNvPr>
          <p:cNvSpPr/>
          <p:nvPr/>
        </p:nvSpPr>
        <p:spPr>
          <a:xfrm rot="10800000" flipV="1">
            <a:off x="3123650" y="3854139"/>
            <a:ext cx="446516" cy="459855"/>
          </a:xfrm>
          <a:prstGeom prst="circularArrow">
            <a:avLst>
              <a:gd name="adj1" fmla="val 19772"/>
              <a:gd name="adj2" fmla="val 1488226"/>
              <a:gd name="adj3" fmla="val 17653720"/>
              <a:gd name="adj4" fmla="val 10494916"/>
              <a:gd name="adj5" fmla="val 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12DAAB92-78C8-4287-9122-66C223C27B08}"/>
              </a:ext>
            </a:extLst>
          </p:cNvPr>
          <p:cNvSpPr/>
          <p:nvPr/>
        </p:nvSpPr>
        <p:spPr>
          <a:xfrm>
            <a:off x="2657475" y="4516396"/>
            <a:ext cx="1295398" cy="905372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94F9DA-7359-4DA8-86BC-3C79491A3FD9}"/>
                  </a:ext>
                </a:extLst>
              </p:cNvPr>
              <p:cNvSpPr txBox="1"/>
              <p:nvPr/>
            </p:nvSpPr>
            <p:spPr>
              <a:xfrm>
                <a:off x="3239253" y="4649893"/>
                <a:ext cx="752963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94F9DA-7359-4DA8-86BC-3C79491A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53" y="4649893"/>
                <a:ext cx="752963" cy="309637"/>
              </a:xfrm>
              <a:prstGeom prst="rect">
                <a:avLst/>
              </a:prstGeom>
              <a:blipFill>
                <a:blip r:embed="rId16"/>
                <a:stretch>
                  <a:fillRect l="-4032" r="-725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EDD42F-E068-4821-AAA6-704A4CE3686F}"/>
                  </a:ext>
                </a:extLst>
              </p:cNvPr>
              <p:cNvSpPr txBox="1"/>
              <p:nvPr/>
            </p:nvSpPr>
            <p:spPr>
              <a:xfrm>
                <a:off x="3359240" y="5095569"/>
                <a:ext cx="202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EDD42F-E068-4821-AAA6-704A4CE36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40" y="5095569"/>
                <a:ext cx="202555" cy="276999"/>
              </a:xfrm>
              <a:prstGeom prst="rect">
                <a:avLst/>
              </a:prstGeom>
              <a:blipFill>
                <a:blip r:embed="rId17"/>
                <a:stretch>
                  <a:fillRect l="-15152" r="-15152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A5369-3BD7-446E-9E65-9DC901F8F423}"/>
                  </a:ext>
                </a:extLst>
              </p:cNvPr>
              <p:cNvSpPr txBox="1"/>
              <p:nvPr/>
            </p:nvSpPr>
            <p:spPr>
              <a:xfrm>
                <a:off x="2352489" y="4733095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A5369-3BD7-446E-9E65-9DC901F8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89" y="4733095"/>
                <a:ext cx="185948" cy="276999"/>
              </a:xfrm>
              <a:prstGeom prst="rect">
                <a:avLst/>
              </a:prstGeom>
              <a:blipFill>
                <a:blip r:embed="rId18"/>
                <a:stretch>
                  <a:fillRect l="-30000" r="-3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7E10CE-839D-4D4E-91EF-774912270B3F}"/>
                  </a:ext>
                </a:extLst>
              </p:cNvPr>
              <p:cNvSpPr txBox="1"/>
              <p:nvPr/>
            </p:nvSpPr>
            <p:spPr>
              <a:xfrm>
                <a:off x="3053305" y="5390364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7E10CE-839D-4D4E-91EF-77491227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5" y="5390364"/>
                <a:ext cx="185948" cy="276999"/>
              </a:xfrm>
              <a:prstGeom prst="rect">
                <a:avLst/>
              </a:prstGeom>
              <a:blipFill>
                <a:blip r:embed="rId19"/>
                <a:stretch>
                  <a:fillRect l="-30000" r="-3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2398C3-D2F0-4984-B07C-CBA34C2CEB1C}"/>
                  </a:ext>
                </a:extLst>
              </p:cNvPr>
              <p:cNvSpPr txBox="1"/>
              <p:nvPr/>
            </p:nvSpPr>
            <p:spPr>
              <a:xfrm>
                <a:off x="4428877" y="4506971"/>
                <a:ext cx="1142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GT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2398C3-D2F0-4984-B07C-CBA34C2CE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77" y="4506971"/>
                <a:ext cx="1142749" cy="276999"/>
              </a:xfrm>
              <a:prstGeom prst="rect">
                <a:avLst/>
              </a:prstGeom>
              <a:blipFill>
                <a:blip r:embed="rId20"/>
                <a:stretch>
                  <a:fillRect l="-4278" r="-42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741FF8-D479-4D65-BA4D-8FBDDB24FCDC}"/>
                  </a:ext>
                </a:extLst>
              </p:cNvPr>
              <p:cNvSpPr txBox="1"/>
              <p:nvPr/>
            </p:nvSpPr>
            <p:spPr>
              <a:xfrm>
                <a:off x="4428876" y="4890330"/>
                <a:ext cx="633314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741FF8-D479-4D65-BA4D-8FBDDB24F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76" y="4890330"/>
                <a:ext cx="633314" cy="47064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B1065A-EE53-4616-867D-171AF42F63BA}"/>
                  </a:ext>
                </a:extLst>
              </p:cNvPr>
              <p:cNvSpPr txBox="1"/>
              <p:nvPr/>
            </p:nvSpPr>
            <p:spPr>
              <a:xfrm>
                <a:off x="4428876" y="5460835"/>
                <a:ext cx="76508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B1065A-EE53-4616-867D-171AF42F6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76" y="5460835"/>
                <a:ext cx="765081" cy="51860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454F49-7BA2-4FB4-9E94-4C7B8E7862EE}"/>
                  </a:ext>
                </a:extLst>
              </p:cNvPr>
              <p:cNvSpPr txBox="1"/>
              <p:nvPr/>
            </p:nvSpPr>
            <p:spPr>
              <a:xfrm>
                <a:off x="1455645" y="6132023"/>
                <a:ext cx="4704686" cy="6223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454F49-7BA2-4FB4-9E94-4C7B8E78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45" y="6132023"/>
                <a:ext cx="4704686" cy="62235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35BEDF2-341A-4435-B8D3-EC7CC46344FB}"/>
                  </a:ext>
                </a:extLst>
              </p:cNvPr>
              <p:cNvSpPr txBox="1"/>
              <p:nvPr/>
            </p:nvSpPr>
            <p:spPr>
              <a:xfrm>
                <a:off x="8707349" y="4890330"/>
                <a:ext cx="765081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35BEDF2-341A-4435-B8D3-EC7CC4634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49" y="4890330"/>
                <a:ext cx="765081" cy="5241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F43D5C-7E8C-4278-9E15-04C2D2E63900}"/>
                  </a:ext>
                </a:extLst>
              </p:cNvPr>
              <p:cNvSpPr txBox="1"/>
              <p:nvPr/>
            </p:nvSpPr>
            <p:spPr>
              <a:xfrm>
                <a:off x="6817761" y="6141495"/>
                <a:ext cx="4704686" cy="6223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F43D5C-7E8C-4278-9E15-04C2D2E63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761" y="6141495"/>
                <a:ext cx="4704686" cy="62235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491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452477"/>
            <a:ext cx="11029616" cy="539290"/>
          </a:xfrm>
        </p:spPr>
        <p:txBody>
          <a:bodyPr>
            <a:normAutofit/>
          </a:bodyPr>
          <a:lstStyle/>
          <a:p>
            <a:r>
              <a:rPr lang="es-GT" sz="2000" dirty="0"/>
              <a:t>Ejemplo 1 continuación…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45B07-786D-4BEC-89B1-ADE5DBF3ED15}"/>
              </a:ext>
            </a:extLst>
          </p:cNvPr>
          <p:cNvSpPr txBox="1"/>
          <p:nvPr/>
        </p:nvSpPr>
        <p:spPr>
          <a:xfrm>
            <a:off x="1388970" y="1184840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6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5849B-E767-44E7-AFE0-AE62605CE81C}"/>
              </a:ext>
            </a:extLst>
          </p:cNvPr>
          <p:cNvSpPr txBox="1"/>
          <p:nvPr/>
        </p:nvSpPr>
        <p:spPr>
          <a:xfrm>
            <a:off x="1980539" y="1184362"/>
            <a:ext cx="644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Solución general al aplicar el teorema de </a:t>
            </a:r>
            <a:r>
              <a:rPr lang="es-GT" dirty="0" err="1"/>
              <a:t>DeMoivre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454F49-7BA2-4FB4-9E94-4C7B8E7862EE}"/>
                  </a:ext>
                </a:extLst>
              </p:cNvPr>
              <p:cNvSpPr txBox="1"/>
              <p:nvPr/>
            </p:nvSpPr>
            <p:spPr>
              <a:xfrm>
                <a:off x="1817595" y="2372123"/>
                <a:ext cx="8091382" cy="6223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454F49-7BA2-4FB4-9E94-4C7B8E78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95" y="2372123"/>
                <a:ext cx="8091382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9AC3DD8-417B-43A3-837A-F46FD072E9A0}"/>
              </a:ext>
            </a:extLst>
          </p:cNvPr>
          <p:cNvSpPr txBox="1"/>
          <p:nvPr/>
        </p:nvSpPr>
        <p:spPr>
          <a:xfrm>
            <a:off x="1226026" y="3679340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7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01FDA-12ED-4650-A149-B51ADE5FAB84}"/>
              </a:ext>
            </a:extLst>
          </p:cNvPr>
          <p:cNvSpPr txBox="1"/>
          <p:nvPr/>
        </p:nvSpPr>
        <p:spPr>
          <a:xfrm>
            <a:off x="1817595" y="3678862"/>
            <a:ext cx="644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Simplificando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151DE4-8479-4182-ACDB-421A4A8847FB}"/>
                  </a:ext>
                </a:extLst>
              </p:cNvPr>
              <p:cNvSpPr txBox="1"/>
              <p:nvPr/>
            </p:nvSpPr>
            <p:spPr>
              <a:xfrm>
                <a:off x="1980539" y="4216917"/>
                <a:ext cx="7741543" cy="62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151DE4-8479-4182-ACDB-421A4A884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539" y="4216917"/>
                <a:ext cx="7741543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8B5A9E-5C9C-4C82-87DA-E71E3C8064BD}"/>
                  </a:ext>
                </a:extLst>
              </p:cNvPr>
              <p:cNvSpPr txBox="1"/>
              <p:nvPr/>
            </p:nvSpPr>
            <p:spPr>
              <a:xfrm>
                <a:off x="10374405" y="2544798"/>
                <a:ext cx="346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8B5A9E-5C9C-4C82-87DA-E71E3C806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405" y="2544798"/>
                <a:ext cx="346249" cy="276999"/>
              </a:xfrm>
              <a:prstGeom prst="rect">
                <a:avLst/>
              </a:prstGeom>
              <a:blipFill>
                <a:blip r:embed="rId4"/>
                <a:stretch>
                  <a:fillRect l="-24561" r="-2280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C60DDF-A195-4CE4-9601-E92AFAB4A3A8}"/>
                  </a:ext>
                </a:extLst>
              </p:cNvPr>
              <p:cNvSpPr txBox="1"/>
              <p:nvPr/>
            </p:nvSpPr>
            <p:spPr>
              <a:xfrm>
                <a:off x="1980538" y="5265972"/>
                <a:ext cx="7823808" cy="62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C60DDF-A195-4CE4-9601-E92AFAB4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538" y="5265972"/>
                <a:ext cx="7823808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08946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452477"/>
            <a:ext cx="11029616" cy="539290"/>
          </a:xfrm>
        </p:spPr>
        <p:txBody>
          <a:bodyPr>
            <a:normAutofit/>
          </a:bodyPr>
          <a:lstStyle/>
          <a:p>
            <a:r>
              <a:rPr lang="es-GT" sz="2000" dirty="0"/>
              <a:t>Ejemplo 1 continuación…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C60DDF-A195-4CE4-9601-E92AFAB4A3A8}"/>
                  </a:ext>
                </a:extLst>
              </p:cNvPr>
              <p:cNvSpPr txBox="1"/>
              <p:nvPr/>
            </p:nvSpPr>
            <p:spPr>
              <a:xfrm>
                <a:off x="1571465" y="1295551"/>
                <a:ext cx="7823808" cy="62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C60DDF-A195-4CE4-9601-E92AFAB4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65" y="1295551"/>
                <a:ext cx="7823808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855280-4DE1-4463-87DD-9993DECDA04E}"/>
                  </a:ext>
                </a:extLst>
              </p:cNvPr>
              <p:cNvSpPr txBox="1"/>
              <p:nvPr/>
            </p:nvSpPr>
            <p:spPr>
              <a:xfrm>
                <a:off x="2276976" y="2655781"/>
                <a:ext cx="609399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855280-4DE1-4463-87DD-9993DECDA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76" y="2655781"/>
                <a:ext cx="6093994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DED15F-F149-4C79-B518-E3C7993587D9}"/>
                  </a:ext>
                </a:extLst>
              </p:cNvPr>
              <p:cNvSpPr txBox="1"/>
              <p:nvPr/>
            </p:nvSpPr>
            <p:spPr>
              <a:xfrm>
                <a:off x="2276976" y="3554139"/>
                <a:ext cx="609399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DED15F-F149-4C79-B518-E3C79935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76" y="3554139"/>
                <a:ext cx="6093994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F4B3FC-CBDC-44E4-9AE4-357E6E6FE44E}"/>
                  </a:ext>
                </a:extLst>
              </p:cNvPr>
              <p:cNvSpPr txBox="1"/>
              <p:nvPr/>
            </p:nvSpPr>
            <p:spPr>
              <a:xfrm>
                <a:off x="2276976" y="4745266"/>
                <a:ext cx="609399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F4B3FC-CBDC-44E4-9AE4-357E6E6F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76" y="4745266"/>
                <a:ext cx="6093994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DE4978-48D8-4439-AD2E-9298F54C051A}"/>
                  </a:ext>
                </a:extLst>
              </p:cNvPr>
              <p:cNvSpPr txBox="1"/>
              <p:nvPr/>
            </p:nvSpPr>
            <p:spPr>
              <a:xfrm>
                <a:off x="2276976" y="5643624"/>
                <a:ext cx="609399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DE4978-48D8-4439-AD2E-9298F54C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76" y="5643624"/>
                <a:ext cx="6093994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FA03CF-465F-435A-845A-3D4E4A351596}"/>
              </a:ext>
            </a:extLst>
          </p:cNvPr>
          <p:cNvSpPr txBox="1"/>
          <p:nvPr/>
        </p:nvSpPr>
        <p:spPr>
          <a:xfrm>
            <a:off x="4306956" y="2181929"/>
            <a:ext cx="20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600" b="1" dirty="0"/>
              <a:t>Identidades: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1187957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3D1-D1AD-42A4-A91C-C8AF103E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7" y="452477"/>
            <a:ext cx="11029616" cy="539290"/>
          </a:xfrm>
        </p:spPr>
        <p:txBody>
          <a:bodyPr>
            <a:normAutofit/>
          </a:bodyPr>
          <a:lstStyle/>
          <a:p>
            <a:r>
              <a:rPr lang="es-GT" sz="2000" dirty="0"/>
              <a:t>Ejemplo 1 continuación…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C60DDF-A195-4CE4-9601-E92AFAB4A3A8}"/>
                  </a:ext>
                </a:extLst>
              </p:cNvPr>
              <p:cNvSpPr txBox="1"/>
              <p:nvPr/>
            </p:nvSpPr>
            <p:spPr>
              <a:xfrm>
                <a:off x="1571465" y="1295551"/>
                <a:ext cx="7823808" cy="62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C60DDF-A195-4CE4-9601-E92AFAB4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65" y="1295551"/>
                <a:ext cx="7823808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F4B3FC-CBDC-44E4-9AE4-357E6E6FE44E}"/>
                  </a:ext>
                </a:extLst>
              </p:cNvPr>
              <p:cNvSpPr txBox="1"/>
              <p:nvPr/>
            </p:nvSpPr>
            <p:spPr>
              <a:xfrm>
                <a:off x="9785844" y="687599"/>
                <a:ext cx="2220626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F4B3FC-CBDC-44E4-9AE4-357E6E6F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844" y="687599"/>
                <a:ext cx="2220626" cy="576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DE4978-48D8-4439-AD2E-9298F54C051A}"/>
                  </a:ext>
                </a:extLst>
              </p:cNvPr>
              <p:cNvSpPr txBox="1"/>
              <p:nvPr/>
            </p:nvSpPr>
            <p:spPr>
              <a:xfrm>
                <a:off x="9785844" y="1585957"/>
                <a:ext cx="2220626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400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DE4978-48D8-4439-AD2E-9298F54C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844" y="1585957"/>
                <a:ext cx="2220626" cy="576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A4ADD-B604-436E-81A5-F2330AF33994}"/>
                  </a:ext>
                </a:extLst>
              </p:cNvPr>
              <p:cNvSpPr txBox="1"/>
              <p:nvPr/>
            </p:nvSpPr>
            <p:spPr>
              <a:xfrm>
                <a:off x="1571465" y="2434541"/>
                <a:ext cx="6021199" cy="62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A4ADD-B604-436E-81A5-F2330AF33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65" y="2434541"/>
                <a:ext cx="602119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283068-E211-477D-8338-F6697A12E759}"/>
                  </a:ext>
                </a:extLst>
              </p:cNvPr>
              <p:cNvSpPr txBox="1"/>
              <p:nvPr/>
            </p:nvSpPr>
            <p:spPr>
              <a:xfrm>
                <a:off x="1571464" y="3429000"/>
                <a:ext cx="4418261" cy="62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283068-E211-477D-8338-F6697A12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64" y="3429000"/>
                <a:ext cx="4418261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D9B381-8478-4A02-9790-E7F4CD79C00E}"/>
                  </a:ext>
                </a:extLst>
              </p:cNvPr>
              <p:cNvSpPr txBox="1"/>
              <p:nvPr/>
            </p:nvSpPr>
            <p:spPr>
              <a:xfrm>
                <a:off x="1983769" y="5319639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D9B381-8478-4A02-9790-E7F4CD79C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69" y="5319639"/>
                <a:ext cx="121919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E1E0036-0C1B-4BF5-B847-4F35A7EF9F86}"/>
              </a:ext>
            </a:extLst>
          </p:cNvPr>
          <p:cNvSpPr txBox="1"/>
          <p:nvPr/>
        </p:nvSpPr>
        <p:spPr>
          <a:xfrm>
            <a:off x="1286184" y="4925587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12E34-1272-47CF-8DC8-08636317C474}"/>
              </a:ext>
            </a:extLst>
          </p:cNvPr>
          <p:cNvSpPr txBox="1"/>
          <p:nvPr/>
        </p:nvSpPr>
        <p:spPr>
          <a:xfrm>
            <a:off x="1877753" y="4925109"/>
            <a:ext cx="644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Valores iniciales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9405B8-307A-485C-88CA-A686FEBD74EC}"/>
                  </a:ext>
                </a:extLst>
              </p:cNvPr>
              <p:cNvSpPr txBox="1"/>
              <p:nvPr/>
            </p:nvSpPr>
            <p:spPr>
              <a:xfrm>
                <a:off x="2132938" y="5919568"/>
                <a:ext cx="4402167" cy="622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9405B8-307A-485C-88CA-A686FEBD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938" y="5919568"/>
                <a:ext cx="4402167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37983B-86DB-4D60-8FCE-6E9239B5A2F6}"/>
                  </a:ext>
                </a:extLst>
              </p:cNvPr>
              <p:cNvSpPr txBox="1"/>
              <p:nvPr/>
            </p:nvSpPr>
            <p:spPr>
              <a:xfrm>
                <a:off x="8134964" y="6046077"/>
                <a:ext cx="152500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37983B-86DB-4D60-8FCE-6E9239B5A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964" y="6046077"/>
                <a:ext cx="152500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18751B0E-5D7E-4B47-8C9F-96B96183BCE1}"/>
              </a:ext>
            </a:extLst>
          </p:cNvPr>
          <p:cNvSpPr/>
          <p:nvPr/>
        </p:nvSpPr>
        <p:spPr>
          <a:xfrm>
            <a:off x="6894095" y="6051884"/>
            <a:ext cx="698569" cy="35363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334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{FA6F3AA7-DFC6-47C3-8F4F-256DD7692AEF}tf11964407</Template>
  <TotalTime>270</TotalTime>
  <Words>350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 Math</vt:lpstr>
      <vt:lpstr>Franklin Gothic Book</vt:lpstr>
      <vt:lpstr>Franklin Gothic Demi</vt:lpstr>
      <vt:lpstr>Gill Sans MT</vt:lpstr>
      <vt:lpstr>Wingdings 2</vt:lpstr>
      <vt:lpstr>DividendVTI</vt:lpstr>
      <vt:lpstr>Raíces complejas conjugadas</vt:lpstr>
      <vt:lpstr>Número complejo</vt:lpstr>
      <vt:lpstr>Teorema de demoivre   [Demuav]</vt:lpstr>
      <vt:lpstr>Ejemplo 1</vt:lpstr>
      <vt:lpstr>Ejemplo 1 continuación… </vt:lpstr>
      <vt:lpstr>Ejemplo 1 continuación… </vt:lpstr>
      <vt:lpstr>Ejemplo 1 continuación… </vt:lpstr>
      <vt:lpstr>Ejemplo 1 continuación… </vt:lpstr>
      <vt:lpstr>Ejemplo 1 continuación… </vt:lpstr>
      <vt:lpstr>Ejemplo 1 continuación…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Disposiciones no lineales</dc:title>
  <dc:creator>Mario Gustavo Lopez Hernandez</dc:creator>
  <cp:lastModifiedBy>Mario Gustavo Lopez Hernandez</cp:lastModifiedBy>
  <cp:revision>40</cp:revision>
  <dcterms:created xsi:type="dcterms:W3CDTF">2020-08-12T19:06:28Z</dcterms:created>
  <dcterms:modified xsi:type="dcterms:W3CDTF">2020-08-19T00:22:40Z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