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A578-53E7-448A-AC7C-FBFCED904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/>
              <a:t>Raíces reales iguales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D79CF-2F45-4BD9-96E6-6D93FBCA8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255866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6FCB31-0F72-4EC8-9937-E4879B167DAC}"/>
              </a:ext>
            </a:extLst>
          </p:cNvPr>
          <p:cNvSpPr txBox="1"/>
          <p:nvPr/>
        </p:nvSpPr>
        <p:spPr>
          <a:xfrm>
            <a:off x="919119" y="1430360"/>
            <a:ext cx="89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Resolver la relación de recurrencia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5F62D-EC01-465D-B7F7-D42F0EFFCD5A}"/>
              </a:ext>
            </a:extLst>
          </p:cNvPr>
          <p:cNvSpPr txBox="1"/>
          <p:nvPr/>
        </p:nvSpPr>
        <p:spPr>
          <a:xfrm>
            <a:off x="2610428" y="4252912"/>
            <a:ext cx="317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Ecuación característica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07E8B-D26A-4125-865A-55B1CF348ED8}"/>
              </a:ext>
            </a:extLst>
          </p:cNvPr>
          <p:cNvSpPr txBox="1"/>
          <p:nvPr/>
        </p:nvSpPr>
        <p:spPr>
          <a:xfrm>
            <a:off x="1931160" y="4236063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9F2369-020B-47A2-98B7-57B055B43A34}"/>
              </a:ext>
            </a:extLst>
          </p:cNvPr>
          <p:cNvSpPr txBox="1">
            <a:spLocks/>
          </p:cNvSpPr>
          <p:nvPr/>
        </p:nvSpPr>
        <p:spPr>
          <a:xfrm>
            <a:off x="919119" y="745671"/>
            <a:ext cx="10353762" cy="6626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3200" dirty="0">
                <a:solidFill>
                  <a:schemeClr val="tx1"/>
                </a:solidFill>
              </a:rPr>
              <a:t>Ejemplo No.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E527DA-8A67-45C7-A443-E3154FF061C4}"/>
                  </a:ext>
                </a:extLst>
              </p:cNvPr>
              <p:cNvSpPr txBox="1"/>
              <p:nvPr/>
            </p:nvSpPr>
            <p:spPr>
              <a:xfrm>
                <a:off x="3503128" y="2356158"/>
                <a:ext cx="208595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E527DA-8A67-45C7-A443-E3154FF0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28" y="2356158"/>
                <a:ext cx="2085956" cy="276999"/>
              </a:xfrm>
              <a:prstGeom prst="rect">
                <a:avLst/>
              </a:prstGeom>
              <a:blipFill>
                <a:blip r:embed="rId2"/>
                <a:stretch>
                  <a:fillRect l="-581" b="-148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9D8F9CA-1BCF-4557-870F-FA97215C3F5D}"/>
              </a:ext>
            </a:extLst>
          </p:cNvPr>
          <p:cNvSpPr txBox="1"/>
          <p:nvPr/>
        </p:nvSpPr>
        <p:spPr>
          <a:xfrm>
            <a:off x="6212834" y="2356158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7FD70C-CA24-425C-9150-5AF8C32CDADC}"/>
                  </a:ext>
                </a:extLst>
              </p:cNvPr>
              <p:cNvSpPr txBox="1"/>
              <p:nvPr/>
            </p:nvSpPr>
            <p:spPr>
              <a:xfrm>
                <a:off x="7017544" y="1936430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7FD70C-CA24-425C-9150-5AF8C32CD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44" y="1936430"/>
                <a:ext cx="12191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EDB81-BB32-4132-8F7D-CEDEA9B76933}"/>
                  </a:ext>
                </a:extLst>
              </p:cNvPr>
              <p:cNvSpPr txBox="1"/>
              <p:nvPr/>
            </p:nvSpPr>
            <p:spPr>
              <a:xfrm>
                <a:off x="7017544" y="2330960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EDB81-BB32-4132-8F7D-CEDEA9B76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44" y="2330960"/>
                <a:ext cx="12191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B23611-48A0-4D2E-8174-DBEC0048D65A}"/>
                  </a:ext>
                </a:extLst>
              </p:cNvPr>
              <p:cNvSpPr txBox="1"/>
              <p:nvPr/>
            </p:nvSpPr>
            <p:spPr>
              <a:xfrm>
                <a:off x="7017544" y="2725490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B23611-48A0-4D2E-8174-DBEC0048D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44" y="2725490"/>
                <a:ext cx="1219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A359AD99-7BA4-46F4-837A-913485611DE6}"/>
              </a:ext>
            </a:extLst>
          </p:cNvPr>
          <p:cNvSpPr/>
          <p:nvPr/>
        </p:nvSpPr>
        <p:spPr>
          <a:xfrm>
            <a:off x="7080298" y="1839964"/>
            <a:ext cx="75511" cy="12548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E8EF933-9BE7-4CC5-838A-E071D8B7F52E}"/>
                  </a:ext>
                </a:extLst>
              </p:cNvPr>
              <p:cNvSpPr txBox="1"/>
              <p:nvPr/>
            </p:nvSpPr>
            <p:spPr>
              <a:xfrm>
                <a:off x="2734904" y="4772127"/>
                <a:ext cx="248991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E8EF933-9BE7-4CC5-838A-E071D8B7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904" y="4772127"/>
                <a:ext cx="2489912" cy="276999"/>
              </a:xfrm>
              <a:prstGeom prst="rect">
                <a:avLst/>
              </a:prstGeom>
              <a:blipFill>
                <a:blip r:embed="rId6"/>
                <a:stretch>
                  <a:fillRect l="-735" r="-1471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1A7A57-E9B8-4F2B-BA44-139FBF999008}"/>
                  </a:ext>
                </a:extLst>
              </p:cNvPr>
              <p:cNvSpPr txBox="1"/>
              <p:nvPr/>
            </p:nvSpPr>
            <p:spPr>
              <a:xfrm>
                <a:off x="2902771" y="5244918"/>
                <a:ext cx="1643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1A7A57-E9B8-4F2B-BA44-139FBF999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71" y="5244918"/>
                <a:ext cx="1643335" cy="276999"/>
              </a:xfrm>
              <a:prstGeom prst="rect">
                <a:avLst/>
              </a:prstGeom>
              <a:blipFill>
                <a:blip r:embed="rId7"/>
                <a:stretch>
                  <a:fillRect l="-1481" t="-2174" r="-25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0B5F07-56A9-4507-A654-2B36D64395EF}"/>
                  </a:ext>
                </a:extLst>
              </p:cNvPr>
              <p:cNvSpPr txBox="1"/>
              <p:nvPr/>
            </p:nvSpPr>
            <p:spPr>
              <a:xfrm>
                <a:off x="6952010" y="4918243"/>
                <a:ext cx="1247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0B5F07-56A9-4507-A654-2B36D643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010" y="4918243"/>
                <a:ext cx="1247329" cy="276999"/>
              </a:xfrm>
              <a:prstGeom prst="rect">
                <a:avLst/>
              </a:prstGeom>
              <a:blipFill>
                <a:blip r:embed="rId8"/>
                <a:stretch>
                  <a:fillRect l="-5854" t="-2222" r="-341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9621F2-4027-462F-BB7D-FA1DE4DADF43}"/>
                  </a:ext>
                </a:extLst>
              </p:cNvPr>
              <p:cNvSpPr txBox="1"/>
              <p:nvPr/>
            </p:nvSpPr>
            <p:spPr>
              <a:xfrm>
                <a:off x="7144142" y="5561376"/>
                <a:ext cx="812402" cy="2891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9621F2-4027-462F-BB7D-FA1DE4DA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142" y="5561376"/>
                <a:ext cx="812402" cy="289182"/>
              </a:xfrm>
              <a:prstGeom prst="rect">
                <a:avLst/>
              </a:prstGeom>
              <a:blipFill>
                <a:blip r:embed="rId9"/>
                <a:stretch>
                  <a:fillRect l="-2222" r="-4444" b="-10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BBD2D98-1415-4A38-9751-715EE368C16A}"/>
              </a:ext>
            </a:extLst>
          </p:cNvPr>
          <p:cNvSpPr txBox="1"/>
          <p:nvPr/>
        </p:nvSpPr>
        <p:spPr>
          <a:xfrm>
            <a:off x="6360441" y="4236063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9BC3F7-0E33-4885-8743-30EEAAE43DB2}"/>
              </a:ext>
            </a:extLst>
          </p:cNvPr>
          <p:cNvSpPr txBox="1"/>
          <p:nvPr/>
        </p:nvSpPr>
        <p:spPr>
          <a:xfrm>
            <a:off x="6952010" y="426511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Raíces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C944A-8852-427A-8210-06E3CD7D69D9}"/>
              </a:ext>
            </a:extLst>
          </p:cNvPr>
          <p:cNvSpPr txBox="1"/>
          <p:nvPr/>
        </p:nvSpPr>
        <p:spPr>
          <a:xfrm>
            <a:off x="8403287" y="5396038"/>
            <a:ext cx="140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Raíces reales iguales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1AE718C-C8B6-4FBC-AAD1-803228CB0EE3}"/>
              </a:ext>
            </a:extLst>
          </p:cNvPr>
          <p:cNvSpPr/>
          <p:nvPr/>
        </p:nvSpPr>
        <p:spPr>
          <a:xfrm>
            <a:off x="8403287" y="5396038"/>
            <a:ext cx="45719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9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F5D6F-030E-4D94-9ECB-4DC93AAF761B}"/>
                  </a:ext>
                </a:extLst>
              </p:cNvPr>
              <p:cNvSpPr txBox="1"/>
              <p:nvPr/>
            </p:nvSpPr>
            <p:spPr>
              <a:xfrm>
                <a:off x="1975945" y="2496487"/>
                <a:ext cx="1377685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F5D6F-030E-4D94-9ECB-4DC93AAF7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945" y="2496487"/>
                <a:ext cx="1377685" cy="276999"/>
              </a:xfrm>
              <a:prstGeom prst="rect">
                <a:avLst/>
              </a:prstGeom>
              <a:blipFill>
                <a:blip r:embed="rId2"/>
                <a:stretch>
                  <a:fillRect l="-1316" b="-148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5B5ACF3-18F6-40FD-ADDF-365608568235}"/>
              </a:ext>
            </a:extLst>
          </p:cNvPr>
          <p:cNvSpPr txBox="1"/>
          <p:nvPr/>
        </p:nvSpPr>
        <p:spPr>
          <a:xfrm>
            <a:off x="1203439" y="1931974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8F7E4-3A8B-43B2-AD27-CEBAAB260F88}"/>
              </a:ext>
            </a:extLst>
          </p:cNvPr>
          <p:cNvSpPr txBox="1"/>
          <p:nvPr/>
        </p:nvSpPr>
        <p:spPr>
          <a:xfrm>
            <a:off x="1417811" y="3875265"/>
            <a:ext cx="3954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Estas soluciones NO son linealmente independientes, pues una es un múltiplo constante de la otra.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7E98A-53FA-4B42-80A2-46EB414DA2F6}"/>
              </a:ext>
            </a:extLst>
          </p:cNvPr>
          <p:cNvSpPr txBox="1"/>
          <p:nvPr/>
        </p:nvSpPr>
        <p:spPr>
          <a:xfrm>
            <a:off x="6304621" y="1901670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37079-AD5C-4B0B-A521-EF80C5EA7711}"/>
              </a:ext>
            </a:extLst>
          </p:cNvPr>
          <p:cNvSpPr txBox="1"/>
          <p:nvPr/>
        </p:nvSpPr>
        <p:spPr>
          <a:xfrm>
            <a:off x="6845780" y="1908232"/>
            <a:ext cx="397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Suponer que una solución linealmente independiente tiene la forma: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428EB9-83A7-4108-9854-61F16A636406}"/>
                  </a:ext>
                </a:extLst>
              </p:cNvPr>
              <p:cNvSpPr txBox="1"/>
              <p:nvPr/>
            </p:nvSpPr>
            <p:spPr>
              <a:xfrm>
                <a:off x="1975945" y="3381472"/>
                <a:ext cx="138300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428EB9-83A7-4108-9854-61F16A636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945" y="3381472"/>
                <a:ext cx="1383006" cy="276999"/>
              </a:xfrm>
              <a:prstGeom prst="rect">
                <a:avLst/>
              </a:prstGeom>
              <a:blipFill>
                <a:blip r:embed="rId3"/>
                <a:stretch>
                  <a:fillRect l="-1310" b="-148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2A73220-1414-4D44-8ED0-32A3EE04A2B8}"/>
              </a:ext>
            </a:extLst>
          </p:cNvPr>
          <p:cNvSpPr txBox="1"/>
          <p:nvPr/>
        </p:nvSpPr>
        <p:spPr>
          <a:xfrm>
            <a:off x="1795008" y="193149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Soluciones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3A413E9-DA5D-4FC9-B27F-371102486AA4}"/>
              </a:ext>
            </a:extLst>
          </p:cNvPr>
          <p:cNvSpPr txBox="1">
            <a:spLocks/>
          </p:cNvSpPr>
          <p:nvPr/>
        </p:nvSpPr>
        <p:spPr>
          <a:xfrm>
            <a:off x="919119" y="745671"/>
            <a:ext cx="10353762" cy="6626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2400" dirty="0">
                <a:solidFill>
                  <a:schemeClr val="tx1"/>
                </a:solidFill>
              </a:rPr>
              <a:t>Ejemplo No. 1 continuación…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971BDE-26BE-42A3-977E-657585C24FE7}"/>
                  </a:ext>
                </a:extLst>
              </p:cNvPr>
              <p:cNvSpPr txBox="1"/>
              <p:nvPr/>
            </p:nvSpPr>
            <p:spPr>
              <a:xfrm>
                <a:off x="7714473" y="2692586"/>
                <a:ext cx="1288366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971BDE-26BE-42A3-977E-657585C24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473" y="2692586"/>
                <a:ext cx="1288366" cy="276999"/>
              </a:xfrm>
              <a:prstGeom prst="rect">
                <a:avLst/>
              </a:prstGeom>
              <a:blipFill>
                <a:blip r:embed="rId4"/>
                <a:stretch>
                  <a:fillRect l="-1402" b="-148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6ECF61-90E2-4EAE-BD44-56B5F685B36E}"/>
                  </a:ext>
                </a:extLst>
              </p:cNvPr>
              <p:cNvSpPr txBox="1"/>
              <p:nvPr/>
            </p:nvSpPr>
            <p:spPr>
              <a:xfrm>
                <a:off x="7429641" y="3280216"/>
                <a:ext cx="20859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6ECF61-90E2-4EAE-BD44-56B5F685B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641" y="3280216"/>
                <a:ext cx="2085956" cy="276999"/>
              </a:xfrm>
              <a:prstGeom prst="rect">
                <a:avLst/>
              </a:prstGeom>
              <a:blipFill>
                <a:blip r:embed="rId5"/>
                <a:stretch>
                  <a:fillRect l="-877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DB3342-BE46-4542-A981-60723E116EB1}"/>
                  </a:ext>
                </a:extLst>
              </p:cNvPr>
              <p:cNvSpPr txBox="1"/>
              <p:nvPr/>
            </p:nvSpPr>
            <p:spPr>
              <a:xfrm>
                <a:off x="6503240" y="3804362"/>
                <a:ext cx="426443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DB3342-BE46-4542-A981-60723E11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240" y="3804362"/>
                <a:ext cx="4264437" cy="276999"/>
              </a:xfrm>
              <a:prstGeom prst="rect">
                <a:avLst/>
              </a:prstGeom>
              <a:blipFill>
                <a:blip r:embed="rId6"/>
                <a:stretch>
                  <a:fillRect l="-1288" t="-2174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D1F3E9-3754-4A93-BA79-5A4CD064D139}"/>
                  </a:ext>
                </a:extLst>
              </p:cNvPr>
              <p:cNvSpPr txBox="1"/>
              <p:nvPr/>
            </p:nvSpPr>
            <p:spPr>
              <a:xfrm>
                <a:off x="6503241" y="4405244"/>
                <a:ext cx="533524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=(2∗2)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−(2∗2)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D1F3E9-3754-4A93-BA79-5A4CD064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241" y="4405244"/>
                <a:ext cx="5335243" cy="276999"/>
              </a:xfrm>
              <a:prstGeom prst="rect">
                <a:avLst/>
              </a:prstGeom>
              <a:blipFill>
                <a:blip r:embed="rId7"/>
                <a:stretch>
                  <a:fillRect l="-1029" t="-2222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1BCA00-D6BA-4319-BA8F-757A2F8B0AE7}"/>
                  </a:ext>
                </a:extLst>
              </p:cNvPr>
              <p:cNvSpPr txBox="1"/>
              <p:nvPr/>
            </p:nvSpPr>
            <p:spPr>
              <a:xfrm>
                <a:off x="6503240" y="4812386"/>
                <a:ext cx="454816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=(2)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1BCA00-D6BA-4319-BA8F-757A2F8B0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240" y="4812386"/>
                <a:ext cx="4548168" cy="276999"/>
              </a:xfrm>
              <a:prstGeom prst="rect">
                <a:avLst/>
              </a:prstGeom>
              <a:blipFill>
                <a:blip r:embed="rId8"/>
                <a:stretch>
                  <a:fillRect l="-1206" t="-2174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1057D4-31C8-4484-8843-0099D7C2E830}"/>
                  </a:ext>
                </a:extLst>
              </p:cNvPr>
              <p:cNvSpPr txBox="1"/>
              <p:nvPr/>
            </p:nvSpPr>
            <p:spPr>
              <a:xfrm>
                <a:off x="6503240" y="5308149"/>
                <a:ext cx="366414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1057D4-31C8-4484-8843-0099D7C2E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240" y="5308149"/>
                <a:ext cx="3664144" cy="276999"/>
              </a:xfrm>
              <a:prstGeom prst="rect">
                <a:avLst/>
              </a:prstGeom>
              <a:blipFill>
                <a:blip r:embed="rId9"/>
                <a:stretch>
                  <a:fillRect l="-1664" t="-2222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655CD-364D-4D43-9E07-5AB06C9EC30B}"/>
                  </a:ext>
                </a:extLst>
              </p:cNvPr>
              <p:cNvSpPr txBox="1"/>
              <p:nvPr/>
            </p:nvSpPr>
            <p:spPr>
              <a:xfrm>
                <a:off x="6503796" y="5795848"/>
                <a:ext cx="31539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655CD-364D-4D43-9E07-5AB06C9EC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796" y="5795848"/>
                <a:ext cx="3153940" cy="276999"/>
              </a:xfrm>
              <a:prstGeom prst="rect">
                <a:avLst/>
              </a:prstGeom>
              <a:blipFill>
                <a:blip r:embed="rId10"/>
                <a:stretch>
                  <a:fillRect l="-1934" t="-2222" r="-193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9383F26-45A9-43A3-A927-368DD340D5FF}"/>
              </a:ext>
            </a:extLst>
          </p:cNvPr>
          <p:cNvSpPr txBox="1"/>
          <p:nvPr/>
        </p:nvSpPr>
        <p:spPr>
          <a:xfrm>
            <a:off x="7985325" y="6306029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Si cumple</a:t>
            </a:r>
          </a:p>
        </p:txBody>
      </p:sp>
    </p:spTree>
    <p:extLst>
      <p:ext uri="{BB962C8B-B14F-4D97-AF65-F5344CB8AC3E}">
        <p14:creationId xmlns:p14="http://schemas.microsoft.com/office/powerpoint/2010/main" val="123599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A826B8-D200-4DA5-BDC5-A8993B6824D2}"/>
              </a:ext>
            </a:extLst>
          </p:cNvPr>
          <p:cNvSpPr txBox="1"/>
          <p:nvPr/>
        </p:nvSpPr>
        <p:spPr>
          <a:xfrm>
            <a:off x="1303380" y="1862449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5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50B33-0C63-4559-99CF-7BECC235E95F}"/>
              </a:ext>
            </a:extLst>
          </p:cNvPr>
          <p:cNvSpPr txBox="1"/>
          <p:nvPr/>
        </p:nvSpPr>
        <p:spPr>
          <a:xfrm>
            <a:off x="1844540" y="186901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Solución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51963C-6404-4ABA-9E38-97438DAF3CCD}"/>
                  </a:ext>
                </a:extLst>
              </p:cNvPr>
              <p:cNvSpPr txBox="1"/>
              <p:nvPr/>
            </p:nvSpPr>
            <p:spPr>
              <a:xfrm>
                <a:off x="2112988" y="2706384"/>
                <a:ext cx="15736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51963C-6404-4ABA-9E38-97438DAF3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988" y="2706384"/>
                <a:ext cx="1573636" cy="276999"/>
              </a:xfrm>
              <a:prstGeom prst="rect">
                <a:avLst/>
              </a:prstGeom>
              <a:blipFill>
                <a:blip r:embed="rId2"/>
                <a:stretch>
                  <a:fillRect l="-1550" r="-775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2C3C6-A578-4174-A2FF-A2F121E01E9E}"/>
                  </a:ext>
                </a:extLst>
              </p:cNvPr>
              <p:cNvSpPr txBox="1"/>
              <p:nvPr/>
            </p:nvSpPr>
            <p:spPr>
              <a:xfrm>
                <a:off x="1517692" y="3657327"/>
                <a:ext cx="2368469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2C3C6-A578-4174-A2FF-A2F121E0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692" y="3657327"/>
                <a:ext cx="2368469" cy="276999"/>
              </a:xfrm>
              <a:prstGeom prst="rect">
                <a:avLst/>
              </a:prstGeom>
              <a:blipFill>
                <a:blip r:embed="rId3"/>
                <a:stretch>
                  <a:fillRect l="-513" b="-148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5F6D58-4A19-4EC6-A149-F1783B2D3ACF}"/>
                  </a:ext>
                </a:extLst>
              </p:cNvPr>
              <p:cNvSpPr txBox="1"/>
              <p:nvPr/>
            </p:nvSpPr>
            <p:spPr>
              <a:xfrm>
                <a:off x="4492141" y="3667922"/>
                <a:ext cx="352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5F6D58-4A19-4EC6-A149-F1783B2D3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141" y="3667922"/>
                <a:ext cx="352661" cy="276999"/>
              </a:xfrm>
              <a:prstGeom prst="rect">
                <a:avLst/>
              </a:prstGeom>
              <a:blipFill>
                <a:blip r:embed="rId4"/>
                <a:stretch>
                  <a:fillRect l="-24138" t="-2222" r="-2069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FFA88CF1-12F6-4ECF-8FBE-225350E274A0}"/>
              </a:ext>
            </a:extLst>
          </p:cNvPr>
          <p:cNvSpPr txBox="1">
            <a:spLocks/>
          </p:cNvSpPr>
          <p:nvPr/>
        </p:nvSpPr>
        <p:spPr>
          <a:xfrm>
            <a:off x="919119" y="745671"/>
            <a:ext cx="10353762" cy="6626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2400" dirty="0">
                <a:solidFill>
                  <a:schemeClr val="tx1"/>
                </a:solidFill>
              </a:rPr>
              <a:t>Ejemplo No. 1 continuación…</a:t>
            </a:r>
          </a:p>
        </p:txBody>
      </p:sp>
    </p:spTree>
    <p:extLst>
      <p:ext uri="{BB962C8B-B14F-4D97-AF65-F5344CB8AC3E}">
        <p14:creationId xmlns:p14="http://schemas.microsoft.com/office/powerpoint/2010/main" val="412940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ACB9BD-FE81-4381-8DB2-9398D9DEB4B0}"/>
              </a:ext>
            </a:extLst>
          </p:cNvPr>
          <p:cNvSpPr txBox="1"/>
          <p:nvPr/>
        </p:nvSpPr>
        <p:spPr>
          <a:xfrm>
            <a:off x="1537251" y="2034623"/>
            <a:ext cx="5604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6.1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53508-FFAC-4415-A0CD-9550C2033527}"/>
              </a:ext>
            </a:extLst>
          </p:cNvPr>
          <p:cNvSpPr txBox="1"/>
          <p:nvPr/>
        </p:nvSpPr>
        <p:spPr>
          <a:xfrm>
            <a:off x="6648995" y="2005570"/>
            <a:ext cx="5604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6.2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501C93-CA24-4542-AF8E-FB710A505649}"/>
                  </a:ext>
                </a:extLst>
              </p:cNvPr>
              <p:cNvSpPr txBox="1"/>
              <p:nvPr/>
            </p:nvSpPr>
            <p:spPr>
              <a:xfrm>
                <a:off x="2199609" y="2109364"/>
                <a:ext cx="192360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501C93-CA24-4542-AF8E-FB710A505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609" y="2109364"/>
                <a:ext cx="1923604" cy="276999"/>
              </a:xfrm>
              <a:prstGeom prst="rect">
                <a:avLst/>
              </a:prstGeom>
              <a:blipFill>
                <a:blip r:embed="rId2"/>
                <a:stretch>
                  <a:fillRect l="-2222" r="-2222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A67AE4-BE11-4B67-8E90-C1DBB04E8691}"/>
                  </a:ext>
                </a:extLst>
              </p:cNvPr>
              <p:cNvSpPr txBox="1"/>
              <p:nvPr/>
            </p:nvSpPr>
            <p:spPr>
              <a:xfrm>
                <a:off x="2097743" y="2701139"/>
                <a:ext cx="241649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A67AE4-BE11-4B67-8E90-C1DBB04E8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743" y="2701139"/>
                <a:ext cx="2416495" cy="276999"/>
              </a:xfrm>
              <a:prstGeom prst="rect">
                <a:avLst/>
              </a:prstGeom>
              <a:blipFill>
                <a:blip r:embed="rId3"/>
                <a:stretch>
                  <a:fillRect l="-1259" t="-2174" r="-252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D7C274-ADE3-40E2-974C-0ADCD07F611B}"/>
                  </a:ext>
                </a:extLst>
              </p:cNvPr>
              <p:cNvSpPr txBox="1"/>
              <p:nvPr/>
            </p:nvSpPr>
            <p:spPr>
              <a:xfrm>
                <a:off x="2097743" y="3794646"/>
                <a:ext cx="720069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D7C274-ADE3-40E2-974C-0ADCD07F6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743" y="3794646"/>
                <a:ext cx="720069" cy="276999"/>
              </a:xfrm>
              <a:prstGeom prst="rect">
                <a:avLst/>
              </a:prstGeom>
              <a:blipFill>
                <a:blip r:embed="rId4"/>
                <a:stretch>
                  <a:fillRect l="-5000" r="-5833" b="-145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68893D-60F8-47DA-B105-82F1452812DC}"/>
                  </a:ext>
                </a:extLst>
              </p:cNvPr>
              <p:cNvSpPr txBox="1"/>
              <p:nvPr/>
            </p:nvSpPr>
            <p:spPr>
              <a:xfrm>
                <a:off x="3287538" y="3794646"/>
                <a:ext cx="352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68893D-60F8-47DA-B105-82F145281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38" y="3794646"/>
                <a:ext cx="352661" cy="276999"/>
              </a:xfrm>
              <a:prstGeom prst="rect">
                <a:avLst/>
              </a:prstGeom>
              <a:blipFill>
                <a:blip r:embed="rId5"/>
                <a:stretch>
                  <a:fillRect l="-22414" r="-2241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60F439-3A6E-4655-B3F7-21A88D9F8F3C}"/>
                  </a:ext>
                </a:extLst>
              </p:cNvPr>
              <p:cNvSpPr txBox="1"/>
              <p:nvPr/>
            </p:nvSpPr>
            <p:spPr>
              <a:xfrm>
                <a:off x="7465430" y="2080789"/>
                <a:ext cx="19182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60F439-3A6E-4655-B3F7-21A88D9F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30" y="2080789"/>
                <a:ext cx="1918282" cy="276999"/>
              </a:xfrm>
              <a:prstGeom prst="rect">
                <a:avLst/>
              </a:prstGeom>
              <a:blipFill>
                <a:blip r:embed="rId6"/>
                <a:stretch>
                  <a:fillRect l="-2229" r="-2229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7E104B-58B2-4A79-AD98-4E890AEC8C0B}"/>
                  </a:ext>
                </a:extLst>
              </p:cNvPr>
              <p:cNvSpPr txBox="1"/>
              <p:nvPr/>
            </p:nvSpPr>
            <p:spPr>
              <a:xfrm>
                <a:off x="7339501" y="2701139"/>
                <a:ext cx="236846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7E104B-58B2-4A79-AD98-4E890AEC8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501" y="2701139"/>
                <a:ext cx="2368469" cy="276999"/>
              </a:xfrm>
              <a:prstGeom prst="rect">
                <a:avLst/>
              </a:prstGeom>
              <a:blipFill>
                <a:blip r:embed="rId7"/>
                <a:stretch>
                  <a:fillRect l="-771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4B06B2D-CEED-4624-9ACF-1444E06E6D66}"/>
              </a:ext>
            </a:extLst>
          </p:cNvPr>
          <p:cNvSpPr txBox="1"/>
          <p:nvPr/>
        </p:nvSpPr>
        <p:spPr>
          <a:xfrm>
            <a:off x="9673656" y="200557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Y usando [2]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466C19-5B6E-463A-8BDD-A3BF57B7EB7E}"/>
              </a:ext>
            </a:extLst>
          </p:cNvPr>
          <p:cNvSpPr txBox="1"/>
          <p:nvPr/>
        </p:nvSpPr>
        <p:spPr>
          <a:xfrm>
            <a:off x="1113182" y="1458167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D8832A-9C01-41E0-98D2-4CF5DE24E27F}"/>
              </a:ext>
            </a:extLst>
          </p:cNvPr>
          <p:cNvSpPr txBox="1"/>
          <p:nvPr/>
        </p:nvSpPr>
        <p:spPr>
          <a:xfrm>
            <a:off x="1791306" y="145816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Valores iniciales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654FD2D1-D375-4C71-B29F-2903263BE529}"/>
              </a:ext>
            </a:extLst>
          </p:cNvPr>
          <p:cNvSpPr txBox="1">
            <a:spLocks/>
          </p:cNvSpPr>
          <p:nvPr/>
        </p:nvSpPr>
        <p:spPr>
          <a:xfrm>
            <a:off x="919119" y="745671"/>
            <a:ext cx="10353762" cy="6626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2400" dirty="0">
                <a:solidFill>
                  <a:schemeClr val="tx1"/>
                </a:solidFill>
              </a:rPr>
              <a:t>Ejemplo No.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42E9BA-9F58-406D-8A53-C11C30EC68C8}"/>
                  </a:ext>
                </a:extLst>
              </p:cNvPr>
              <p:cNvSpPr txBox="1"/>
              <p:nvPr/>
            </p:nvSpPr>
            <p:spPr>
              <a:xfrm>
                <a:off x="7375949" y="3321489"/>
                <a:ext cx="229441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42E9BA-9F58-406D-8A53-C11C30EC6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949" y="3321489"/>
                <a:ext cx="2294411" cy="276999"/>
              </a:xfrm>
              <a:prstGeom prst="rect">
                <a:avLst/>
              </a:prstGeom>
              <a:blipFill>
                <a:blip r:embed="rId8"/>
                <a:stretch>
                  <a:fillRect l="-1862" t="-2222" r="-532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F98FE0-1A4E-45A0-A334-84FEF0A30107}"/>
                  </a:ext>
                </a:extLst>
              </p:cNvPr>
              <p:cNvSpPr txBox="1"/>
              <p:nvPr/>
            </p:nvSpPr>
            <p:spPr>
              <a:xfrm>
                <a:off x="7349094" y="3988207"/>
                <a:ext cx="12575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F98FE0-1A4E-45A0-A334-84FEF0A30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94" y="3988207"/>
                <a:ext cx="1257587" cy="276999"/>
              </a:xfrm>
              <a:prstGeom prst="rect">
                <a:avLst/>
              </a:prstGeom>
              <a:blipFill>
                <a:blip r:embed="rId9"/>
                <a:stretch>
                  <a:fillRect l="-3883" r="-1456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FDBEC6-818F-4E0A-A928-12D9C2BED2FD}"/>
                  </a:ext>
                </a:extLst>
              </p:cNvPr>
              <p:cNvSpPr txBox="1"/>
              <p:nvPr/>
            </p:nvSpPr>
            <p:spPr>
              <a:xfrm>
                <a:off x="7339501" y="4531520"/>
                <a:ext cx="725391" cy="5186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FDBEC6-818F-4E0A-A928-12D9C2BED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501" y="4531520"/>
                <a:ext cx="725391" cy="5186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E946B5-EBFB-49BC-B59D-58B04E64D872}"/>
                  </a:ext>
                </a:extLst>
              </p:cNvPr>
              <p:cNvSpPr txBox="1"/>
              <p:nvPr/>
            </p:nvSpPr>
            <p:spPr>
              <a:xfrm>
                <a:off x="8430350" y="4652322"/>
                <a:ext cx="352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E946B5-EBFB-49BC-B59D-58B04E64D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350" y="4652322"/>
                <a:ext cx="352661" cy="276999"/>
              </a:xfrm>
              <a:prstGeom prst="rect">
                <a:avLst/>
              </a:prstGeom>
              <a:blipFill>
                <a:blip r:embed="rId11"/>
                <a:stretch>
                  <a:fillRect l="-24138" r="-2069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38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A826B8-D200-4DA5-BDC5-A8993B6824D2}"/>
              </a:ext>
            </a:extLst>
          </p:cNvPr>
          <p:cNvSpPr txBox="1"/>
          <p:nvPr/>
        </p:nvSpPr>
        <p:spPr>
          <a:xfrm>
            <a:off x="1303380" y="1862449"/>
            <a:ext cx="4286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7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50B33-0C63-4559-99CF-7BECC235E95F}"/>
              </a:ext>
            </a:extLst>
          </p:cNvPr>
          <p:cNvSpPr txBox="1"/>
          <p:nvPr/>
        </p:nvSpPr>
        <p:spPr>
          <a:xfrm>
            <a:off x="1844540" y="186901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Solución particular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2C3C6-A578-4174-A2FF-A2F121E01E9E}"/>
                  </a:ext>
                </a:extLst>
              </p:cNvPr>
              <p:cNvSpPr txBox="1"/>
              <p:nvPr/>
            </p:nvSpPr>
            <p:spPr>
              <a:xfrm>
                <a:off x="1950829" y="2699074"/>
                <a:ext cx="236846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2C3C6-A578-4174-A2FF-A2F121E0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29" y="2699074"/>
                <a:ext cx="2368469" cy="276999"/>
              </a:xfrm>
              <a:prstGeom prst="rect">
                <a:avLst/>
              </a:prstGeom>
              <a:blipFill>
                <a:blip r:embed="rId2"/>
                <a:stretch>
                  <a:fillRect l="-771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FFA88CF1-12F6-4ECF-8FBE-225350E274A0}"/>
              </a:ext>
            </a:extLst>
          </p:cNvPr>
          <p:cNvSpPr txBox="1">
            <a:spLocks/>
          </p:cNvSpPr>
          <p:nvPr/>
        </p:nvSpPr>
        <p:spPr>
          <a:xfrm>
            <a:off x="919119" y="745671"/>
            <a:ext cx="10353762" cy="6626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2400" dirty="0">
                <a:solidFill>
                  <a:schemeClr val="tx1"/>
                </a:solidFill>
              </a:rPr>
              <a:t>Ejemplo No. 1 continuación…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9B3179-CBEC-412C-81DA-4DDDD99C99A7}"/>
                  </a:ext>
                </a:extLst>
              </p:cNvPr>
              <p:cNvSpPr txBox="1"/>
              <p:nvPr/>
            </p:nvSpPr>
            <p:spPr>
              <a:xfrm>
                <a:off x="1950828" y="3743428"/>
                <a:ext cx="2077172" cy="5186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9B3179-CBEC-412C-81DA-4DDDD99C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28" y="3743428"/>
                <a:ext cx="2077172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35EBEB-253E-4F09-BF41-94CB328CCC9A}"/>
                  </a:ext>
                </a:extLst>
              </p:cNvPr>
              <p:cNvSpPr txBox="1"/>
              <p:nvPr/>
            </p:nvSpPr>
            <p:spPr>
              <a:xfrm>
                <a:off x="1950828" y="4770085"/>
                <a:ext cx="2130070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35EBEB-253E-4F09-BF41-94CB328CC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28" y="4770085"/>
                <a:ext cx="2130070" cy="276999"/>
              </a:xfrm>
              <a:prstGeom prst="rect">
                <a:avLst/>
              </a:prstGeom>
              <a:blipFill>
                <a:blip r:embed="rId4"/>
                <a:stretch>
                  <a:fillRect l="-570" r="-570" b="-104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30DE35-AD73-4D8C-87D5-C094D4DD201A}"/>
                  </a:ext>
                </a:extLst>
              </p:cNvPr>
              <p:cNvSpPr txBox="1"/>
              <p:nvPr/>
            </p:nvSpPr>
            <p:spPr>
              <a:xfrm>
                <a:off x="4028000" y="3818064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30DE35-AD73-4D8C-87D5-C094D4DD2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000" y="3818064"/>
                <a:ext cx="1219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7D01FD-BDFF-4182-AFBC-24C49E21EE9D}"/>
                  </a:ext>
                </a:extLst>
              </p:cNvPr>
              <p:cNvSpPr txBox="1"/>
              <p:nvPr/>
            </p:nvSpPr>
            <p:spPr>
              <a:xfrm>
                <a:off x="4027999" y="4734691"/>
                <a:ext cx="1219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7D01FD-BDFF-4182-AFBC-24C49E21E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999" y="4734691"/>
                <a:ext cx="12191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5EC5EFC-2BF8-40CA-9BCC-AE290DC381C9}"/>
              </a:ext>
            </a:extLst>
          </p:cNvPr>
          <p:cNvSpPr txBox="1"/>
          <p:nvPr/>
        </p:nvSpPr>
        <p:spPr>
          <a:xfrm>
            <a:off x="2835389" y="4331392"/>
            <a:ext cx="3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3173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650B33-0C63-4559-99CF-7BECC235E95F}"/>
                  </a:ext>
                </a:extLst>
              </p:cNvPr>
              <p:cNvSpPr txBox="1"/>
              <p:nvPr/>
            </p:nvSpPr>
            <p:spPr>
              <a:xfrm>
                <a:off x="1235188" y="1219306"/>
                <a:ext cx="9111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Si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dirty="0"/>
                  <a:t>es una raíz de multiplicidad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GT" dirty="0"/>
                  <a:t>, las soluciones linealmente independientes para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GT" dirty="0"/>
                  <a:t> son: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650B33-0C63-4559-99CF-7BECC235E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88" y="1219306"/>
                <a:ext cx="9111969" cy="369332"/>
              </a:xfrm>
              <a:prstGeom prst="rect">
                <a:avLst/>
              </a:prstGeom>
              <a:blipFill>
                <a:blip r:embed="rId2"/>
                <a:stretch>
                  <a:fillRect l="-60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2C3C6-A578-4174-A2FF-A2F121E01E9E}"/>
                  </a:ext>
                </a:extLst>
              </p:cNvPr>
              <p:cNvSpPr txBox="1"/>
              <p:nvPr/>
            </p:nvSpPr>
            <p:spPr>
              <a:xfrm>
                <a:off x="4278813" y="1922797"/>
                <a:ext cx="71756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2C3C6-A578-4174-A2FF-A2F121E0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813" y="1922797"/>
                <a:ext cx="717569" cy="276999"/>
              </a:xfrm>
              <a:prstGeom prst="rect">
                <a:avLst/>
              </a:prstGeom>
              <a:blipFill>
                <a:blip r:embed="rId3"/>
                <a:stretch>
                  <a:fillRect l="-6780" b="-17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5D2F5-D6B8-4C93-89E4-C339E9AE12F0}"/>
                  </a:ext>
                </a:extLst>
              </p:cNvPr>
              <p:cNvSpPr txBox="1"/>
              <p:nvPr/>
            </p:nvSpPr>
            <p:spPr>
              <a:xfrm>
                <a:off x="4278812" y="2340064"/>
                <a:ext cx="8599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5D2F5-D6B8-4C93-89E4-C339E9AE1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812" y="2340064"/>
                <a:ext cx="859915" cy="276999"/>
              </a:xfrm>
              <a:prstGeom prst="rect">
                <a:avLst/>
              </a:prstGeom>
              <a:blipFill>
                <a:blip r:embed="rId4"/>
                <a:stretch>
                  <a:fillRect l="-5674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6A5DC9-E8A6-450A-B9FB-55A6D86865CF}"/>
                  </a:ext>
                </a:extLst>
              </p:cNvPr>
              <p:cNvSpPr txBox="1"/>
              <p:nvPr/>
            </p:nvSpPr>
            <p:spPr>
              <a:xfrm>
                <a:off x="4278811" y="2802065"/>
                <a:ext cx="96725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6A5DC9-E8A6-450A-B9FB-55A6D8686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811" y="2802065"/>
                <a:ext cx="967251" cy="276999"/>
              </a:xfrm>
              <a:prstGeom prst="rect">
                <a:avLst/>
              </a:prstGeom>
              <a:blipFill>
                <a:blip r:embed="rId5"/>
                <a:stretch>
                  <a:fillRect l="-5031"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B87FA-A949-400B-86E2-7DEA653D051E}"/>
                  </a:ext>
                </a:extLst>
              </p:cNvPr>
              <p:cNvSpPr txBox="1"/>
              <p:nvPr/>
            </p:nvSpPr>
            <p:spPr>
              <a:xfrm>
                <a:off x="4225143" y="3859412"/>
                <a:ext cx="13112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6B87FA-A949-400B-86E2-7DEA653D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143" y="3859412"/>
                <a:ext cx="1311256" cy="276999"/>
              </a:xfrm>
              <a:prstGeom prst="rect">
                <a:avLst/>
              </a:prstGeom>
              <a:blipFill>
                <a:blip r:embed="rId6"/>
                <a:stretch>
                  <a:fillRect l="-3256" t="-2174" r="-465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046568B-E7EB-4D31-9EFD-7F9A6324E9A8}"/>
              </a:ext>
            </a:extLst>
          </p:cNvPr>
          <p:cNvSpPr txBox="1"/>
          <p:nvPr/>
        </p:nvSpPr>
        <p:spPr>
          <a:xfrm>
            <a:off x="1235188" y="4759020"/>
            <a:ext cx="911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Y la solución general es la sumatoria de todas ellas.</a:t>
            </a:r>
          </a:p>
        </p:txBody>
      </p:sp>
    </p:spTree>
    <p:extLst>
      <p:ext uri="{BB962C8B-B14F-4D97-AF65-F5344CB8AC3E}">
        <p14:creationId xmlns:p14="http://schemas.microsoft.com/office/powerpoint/2010/main" val="21806188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102</TotalTime>
  <Words>373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Cambria Math</vt:lpstr>
      <vt:lpstr>Gill Sans MT</vt:lpstr>
      <vt:lpstr>Wingdings 2</vt:lpstr>
      <vt:lpstr>Dividend</vt:lpstr>
      <vt:lpstr>Raíces reales iguales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del binomio</dc:title>
  <dc:creator>Mario Gustavo Lopez Hernandez</dc:creator>
  <cp:lastModifiedBy>Mario Gustavo Lopez Hernandez</cp:lastModifiedBy>
  <cp:revision>17</cp:revision>
  <dcterms:created xsi:type="dcterms:W3CDTF">2020-08-19T20:56:10Z</dcterms:created>
  <dcterms:modified xsi:type="dcterms:W3CDTF">2020-08-20T00:25:13Z</dcterms:modified>
</cp:coreProperties>
</file>