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s-GT" sz="5400" dirty="0"/>
              <a:t>R.R. No homogéneas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s-GT"/>
              <a:t>Ing. Mario lópez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659A-E75B-4CA5-92D6-DDCD6576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R.R. No homogéneas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6F0E0-CD0C-4627-8E30-D9C3BB5D4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542234"/>
          </a:xfrm>
        </p:spPr>
        <p:txBody>
          <a:bodyPr/>
          <a:lstStyle/>
          <a:p>
            <a:r>
              <a:rPr lang="es-GT" dirty="0"/>
              <a:t>Estas tienen las formas: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0216E7-BF79-4D01-BC50-A44654A6A95B}"/>
                  </a:ext>
                </a:extLst>
              </p:cNvPr>
              <p:cNvSpPr txBox="1"/>
              <p:nvPr/>
            </p:nvSpPr>
            <p:spPr>
              <a:xfrm>
                <a:off x="5640572" y="2971800"/>
                <a:ext cx="2301143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0216E7-BF79-4D01-BC50-A44654A6A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572" y="2971800"/>
                <a:ext cx="2301143" cy="276999"/>
              </a:xfrm>
              <a:prstGeom prst="rect">
                <a:avLst/>
              </a:prstGeom>
              <a:blipFill>
                <a:blip r:embed="rId2"/>
                <a:stretch>
                  <a:fillRect l="-263" r="-2368" b="-3191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63A5A5-26AC-4475-BE6F-828535E46F78}"/>
                  </a:ext>
                </a:extLst>
              </p:cNvPr>
              <p:cNvSpPr txBox="1"/>
              <p:nvPr/>
            </p:nvSpPr>
            <p:spPr>
              <a:xfrm>
                <a:off x="8278531" y="2465770"/>
                <a:ext cx="1219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63A5A5-26AC-4475-BE6F-828535E46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531" y="2465770"/>
                <a:ext cx="121919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561CF-280B-4E91-9134-82C64B0BC8AC}"/>
                  </a:ext>
                </a:extLst>
              </p:cNvPr>
              <p:cNvSpPr txBox="1"/>
              <p:nvPr/>
            </p:nvSpPr>
            <p:spPr>
              <a:xfrm>
                <a:off x="8278531" y="2860300"/>
                <a:ext cx="1219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561CF-280B-4E91-9134-82C64B0BC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531" y="2860300"/>
                <a:ext cx="121919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EF771B-277F-4B19-A245-F5ADE4B30C67}"/>
                  </a:ext>
                </a:extLst>
              </p:cNvPr>
              <p:cNvSpPr txBox="1"/>
              <p:nvPr/>
            </p:nvSpPr>
            <p:spPr>
              <a:xfrm>
                <a:off x="8278531" y="3254830"/>
                <a:ext cx="1219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EF771B-277F-4B19-A245-F5ADE4B30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531" y="3254830"/>
                <a:ext cx="121919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B7FBCF-5367-4683-ABA5-749E921A61E2}"/>
                  </a:ext>
                </a:extLst>
              </p:cNvPr>
              <p:cNvSpPr txBox="1"/>
              <p:nvPr/>
            </p:nvSpPr>
            <p:spPr>
              <a:xfrm>
                <a:off x="5010764" y="2971800"/>
                <a:ext cx="365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B7FBCF-5367-4683-ABA5-749E921A6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764" y="2971800"/>
                <a:ext cx="365485" cy="276999"/>
              </a:xfrm>
              <a:prstGeom prst="rect">
                <a:avLst/>
              </a:prstGeom>
              <a:blipFill>
                <a:blip r:embed="rId6"/>
                <a:stretch>
                  <a:fillRect l="-20000" t="-2222" r="-20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0FC2FD-9894-4B7B-8B5B-B3623D665097}"/>
                  </a:ext>
                </a:extLst>
              </p:cNvPr>
              <p:cNvSpPr txBox="1"/>
              <p:nvPr/>
            </p:nvSpPr>
            <p:spPr>
              <a:xfrm>
                <a:off x="5640572" y="4713595"/>
                <a:ext cx="3609321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0FC2FD-9894-4B7B-8B5B-B3623D665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572" y="4713595"/>
                <a:ext cx="3609321" cy="276999"/>
              </a:xfrm>
              <a:prstGeom prst="rect">
                <a:avLst/>
              </a:prstGeom>
              <a:blipFill>
                <a:blip r:embed="rId7"/>
                <a:stretch>
                  <a:fillRect b="-31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1F3CBE-282F-4D69-AC7F-E70064EE90A2}"/>
                  </a:ext>
                </a:extLst>
              </p:cNvPr>
              <p:cNvSpPr txBox="1"/>
              <p:nvPr/>
            </p:nvSpPr>
            <p:spPr>
              <a:xfrm>
                <a:off x="9249893" y="4207565"/>
                <a:ext cx="1219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1F3CBE-282F-4D69-AC7F-E70064EE9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893" y="4207565"/>
                <a:ext cx="12191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657978-9475-4FF9-A58F-0044445ABB89}"/>
                  </a:ext>
                </a:extLst>
              </p:cNvPr>
              <p:cNvSpPr txBox="1"/>
              <p:nvPr/>
            </p:nvSpPr>
            <p:spPr>
              <a:xfrm>
                <a:off x="9249893" y="4602095"/>
                <a:ext cx="1219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657978-9475-4FF9-A58F-0044445AB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893" y="4602095"/>
                <a:ext cx="121919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35D32C-5E8A-4EE7-9D77-790F2962D6B3}"/>
                  </a:ext>
                </a:extLst>
              </p:cNvPr>
              <p:cNvSpPr txBox="1"/>
              <p:nvPr/>
            </p:nvSpPr>
            <p:spPr>
              <a:xfrm>
                <a:off x="9249893" y="4996625"/>
                <a:ext cx="1219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35D32C-5E8A-4EE7-9D77-790F2962D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893" y="4996625"/>
                <a:ext cx="1219199" cy="369332"/>
              </a:xfrm>
              <a:prstGeom prst="rect">
                <a:avLst/>
              </a:prstGeom>
              <a:blipFill>
                <a:blip r:embed="rId1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A3B991-0D79-4784-9BFF-387A7ED3CBA8}"/>
                  </a:ext>
                </a:extLst>
              </p:cNvPr>
              <p:cNvSpPr txBox="1"/>
              <p:nvPr/>
            </p:nvSpPr>
            <p:spPr>
              <a:xfrm>
                <a:off x="5010764" y="4713595"/>
                <a:ext cx="365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A3B991-0D79-4784-9BFF-387A7ED3C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764" y="4713595"/>
                <a:ext cx="365485" cy="276999"/>
              </a:xfrm>
              <a:prstGeom prst="rect">
                <a:avLst/>
              </a:prstGeom>
              <a:blipFill>
                <a:blip r:embed="rId11"/>
                <a:stretch>
                  <a:fillRect l="-20000" r="-200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08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659A-E75B-4CA5-92D6-DDCD6576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Método de coeficientes indeterminados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6F0E0-CD0C-4627-8E30-D9C3BB5D4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542234"/>
          </a:xfrm>
        </p:spPr>
        <p:txBody>
          <a:bodyPr/>
          <a:lstStyle/>
          <a:p>
            <a:r>
              <a:rPr lang="es-GT" dirty="0"/>
              <a:t>En este método se deben encontrar las siguientes soluciones: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0216E7-BF79-4D01-BC50-A44654A6A95B}"/>
                  </a:ext>
                </a:extLst>
              </p:cNvPr>
              <p:cNvSpPr txBox="1"/>
              <p:nvPr/>
            </p:nvSpPr>
            <p:spPr>
              <a:xfrm>
                <a:off x="1790466" y="2835102"/>
                <a:ext cx="469937" cy="3363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0216E7-BF79-4D01-BC50-A44654A6A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466" y="2835102"/>
                <a:ext cx="469937" cy="336374"/>
              </a:xfrm>
              <a:prstGeom prst="rect">
                <a:avLst/>
              </a:prstGeom>
              <a:blipFill>
                <a:blip r:embed="rId2"/>
                <a:stretch>
                  <a:fillRect l="-2532" t="-1754" r="-6329" b="-1228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F8FD6BF3-62D9-4BA2-8CB5-39DCD40386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7183" y="2835102"/>
                <a:ext cx="7258594" cy="54223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GT" dirty="0"/>
                  <a:t>Solución general de la R.R. homogénea asociada, se hace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G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F8FD6BF3-62D9-4BA2-8CB5-39DCD4038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183" y="2835102"/>
                <a:ext cx="7258594" cy="542234"/>
              </a:xfrm>
              <a:prstGeom prst="rect">
                <a:avLst/>
              </a:prstGeom>
              <a:blipFill>
                <a:blip r:embed="rId3"/>
                <a:stretch>
                  <a:fillRect l="-924" t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C3016D-DCC8-49E4-B2D2-19388E93D0E6}"/>
                  </a:ext>
                </a:extLst>
              </p:cNvPr>
              <p:cNvSpPr txBox="1"/>
              <p:nvPr/>
            </p:nvSpPr>
            <p:spPr>
              <a:xfrm>
                <a:off x="1790466" y="3711483"/>
                <a:ext cx="469295" cy="3363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C3016D-DCC8-49E4-B2D2-19388E93D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466" y="3711483"/>
                <a:ext cx="469295" cy="336374"/>
              </a:xfrm>
              <a:prstGeom prst="rect">
                <a:avLst/>
              </a:prstGeom>
              <a:blipFill>
                <a:blip r:embed="rId4"/>
                <a:stretch>
                  <a:fillRect l="-2532" t="-1754" r="-6329" b="-1052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63D45F-DF15-4520-AA5F-C8F5C32423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7183" y="3711483"/>
                <a:ext cx="7258594" cy="85180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10000"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GT" dirty="0"/>
                  <a:t>Una solución particular de la R.R. No homogénea original.</a:t>
                </a:r>
              </a:p>
              <a:p>
                <a:r>
                  <a:rPr lang="es-GT" dirty="0"/>
                  <a:t>Se usa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G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GT" dirty="0"/>
                  <a:t> para sugerir la forma de la solución particular.</a:t>
                </a: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63D45F-DF15-4520-AA5F-C8F5C324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183" y="3711483"/>
                <a:ext cx="7258594" cy="851808"/>
              </a:xfrm>
              <a:prstGeom prst="rect">
                <a:avLst/>
              </a:prstGeom>
              <a:blipFill>
                <a:blip r:embed="rId5"/>
                <a:stretch>
                  <a:fillRect l="-840" t="-4286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A10A4F-1E72-448A-87CD-3CB5D97BF394}"/>
              </a:ext>
            </a:extLst>
          </p:cNvPr>
          <p:cNvSpPr txBox="1">
            <a:spLocks/>
          </p:cNvSpPr>
          <p:nvPr/>
        </p:nvSpPr>
        <p:spPr>
          <a:xfrm>
            <a:off x="1648097" y="4897438"/>
            <a:ext cx="8279674" cy="5422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dirty="0"/>
              <a:t>La solución general de la R.R. No homogénea original 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2F16CAF-8AB7-4B07-9CA1-761E988E1278}"/>
                  </a:ext>
                </a:extLst>
              </p:cNvPr>
              <p:cNvSpPr txBox="1"/>
              <p:nvPr/>
            </p:nvSpPr>
            <p:spPr>
              <a:xfrm>
                <a:off x="3710706" y="5534528"/>
                <a:ext cx="1689693" cy="3363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2F16CAF-8AB7-4B07-9CA1-761E988E1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706" y="5534528"/>
                <a:ext cx="1689693" cy="336374"/>
              </a:xfrm>
              <a:prstGeom prst="rect">
                <a:avLst/>
              </a:prstGeom>
              <a:blipFill>
                <a:blip r:embed="rId6"/>
                <a:stretch>
                  <a:fillRect l="-358" t="-1754" r="-1434" b="-1052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08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B00A04-0AD9-49A9-A2AF-2E9A22F517E5}"/>
              </a:ext>
            </a:extLst>
          </p:cNvPr>
          <p:cNvSpPr txBox="1"/>
          <p:nvPr/>
        </p:nvSpPr>
        <p:spPr>
          <a:xfrm>
            <a:off x="919119" y="1430360"/>
            <a:ext cx="895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Resolver la relación de recurrencia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F3A1BD-BCBA-4C8D-B0D3-1529647FEC25}"/>
              </a:ext>
            </a:extLst>
          </p:cNvPr>
          <p:cNvSpPr txBox="1">
            <a:spLocks/>
          </p:cNvSpPr>
          <p:nvPr/>
        </p:nvSpPr>
        <p:spPr>
          <a:xfrm>
            <a:off x="919119" y="745671"/>
            <a:ext cx="10353762" cy="6626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sz="3200" dirty="0">
                <a:solidFill>
                  <a:schemeClr val="tx1"/>
                </a:solidFill>
              </a:rPr>
              <a:t>Ejemplo No.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7BBA79-4820-40E0-BEAD-F6A393584706}"/>
                  </a:ext>
                </a:extLst>
              </p:cNvPr>
              <p:cNvSpPr txBox="1"/>
              <p:nvPr/>
            </p:nvSpPr>
            <p:spPr>
              <a:xfrm>
                <a:off x="3503128" y="2356158"/>
                <a:ext cx="2158348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7BBA79-4820-40E0-BEAD-F6A393584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128" y="2356158"/>
                <a:ext cx="2158348" cy="276999"/>
              </a:xfrm>
              <a:prstGeom prst="rect">
                <a:avLst/>
              </a:prstGeom>
              <a:blipFill>
                <a:blip r:embed="rId2"/>
                <a:stretch>
                  <a:fillRect l="-281" r="-281" b="-1489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C1AEF3C-38DD-4C9A-90CB-8B42A5EC63D2}"/>
              </a:ext>
            </a:extLst>
          </p:cNvPr>
          <p:cNvSpPr txBox="1"/>
          <p:nvPr/>
        </p:nvSpPr>
        <p:spPr>
          <a:xfrm>
            <a:off x="6212834" y="2356158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3BA48D-B6B6-4399-95DD-D1277F46AD62}"/>
                  </a:ext>
                </a:extLst>
              </p:cNvPr>
              <p:cNvSpPr txBox="1"/>
              <p:nvPr/>
            </p:nvSpPr>
            <p:spPr>
              <a:xfrm>
                <a:off x="7000453" y="2047526"/>
                <a:ext cx="1219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3BA48D-B6B6-4399-95DD-D1277F46A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453" y="2047526"/>
                <a:ext cx="121919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04BBA0-675A-4C03-B1B6-19F34048BEA5}"/>
                  </a:ext>
                </a:extLst>
              </p:cNvPr>
              <p:cNvSpPr txBox="1"/>
              <p:nvPr/>
            </p:nvSpPr>
            <p:spPr>
              <a:xfrm>
                <a:off x="7000453" y="2442056"/>
                <a:ext cx="1219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04BBA0-675A-4C03-B1B6-19F34048B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453" y="2442056"/>
                <a:ext cx="1219199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>
            <a:extLst>
              <a:ext uri="{FF2B5EF4-FFF2-40B4-BE49-F238E27FC236}">
                <a16:creationId xmlns:a16="http://schemas.microsoft.com/office/drawing/2014/main" id="{AD7CD0A7-6D30-46A6-BF6E-DB76959DD4BA}"/>
              </a:ext>
            </a:extLst>
          </p:cNvPr>
          <p:cNvSpPr/>
          <p:nvPr/>
        </p:nvSpPr>
        <p:spPr>
          <a:xfrm>
            <a:off x="7080298" y="2066745"/>
            <a:ext cx="75511" cy="8558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296D39-F7AE-4075-B071-853491E260F0}"/>
              </a:ext>
            </a:extLst>
          </p:cNvPr>
          <p:cNvSpPr txBox="1"/>
          <p:nvPr/>
        </p:nvSpPr>
        <p:spPr>
          <a:xfrm>
            <a:off x="919119" y="3429000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86FFF60-6056-4F41-ABA1-98EB3A7D3A91}"/>
                  </a:ext>
                </a:extLst>
              </p:cNvPr>
              <p:cNvSpPr txBox="1"/>
              <p:nvPr/>
            </p:nvSpPr>
            <p:spPr>
              <a:xfrm>
                <a:off x="1890730" y="4437855"/>
                <a:ext cx="10772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86FFF60-6056-4F41-ABA1-98EB3A7D3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730" y="4437855"/>
                <a:ext cx="1077218" cy="276999"/>
              </a:xfrm>
              <a:prstGeom prst="rect">
                <a:avLst/>
              </a:prstGeom>
              <a:blipFill>
                <a:blip r:embed="rId5"/>
                <a:stretch>
                  <a:fillRect l="-1695" r="-395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9226B4-0F0F-4262-B42A-D7648177EC06}"/>
                  </a:ext>
                </a:extLst>
              </p:cNvPr>
              <p:cNvSpPr txBox="1"/>
              <p:nvPr/>
            </p:nvSpPr>
            <p:spPr>
              <a:xfrm>
                <a:off x="1576822" y="3461958"/>
                <a:ext cx="469937" cy="3363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9226B4-0F0F-4262-B42A-D7648177E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822" y="3461958"/>
                <a:ext cx="469937" cy="336374"/>
              </a:xfrm>
              <a:prstGeom prst="rect">
                <a:avLst/>
              </a:prstGeom>
              <a:blipFill>
                <a:blip r:embed="rId6"/>
                <a:stretch>
                  <a:fillRect l="-2532" t="-1754" r="-6329" b="-1052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8FAB22-1C7D-4EC2-8F41-676F84B32E39}"/>
                  </a:ext>
                </a:extLst>
              </p:cNvPr>
              <p:cNvSpPr txBox="1"/>
              <p:nvPr/>
            </p:nvSpPr>
            <p:spPr>
              <a:xfrm>
                <a:off x="1689536" y="3952880"/>
                <a:ext cx="17711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8FAB22-1C7D-4EC2-8F41-676F84B32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36" y="3952880"/>
                <a:ext cx="17711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D3B266B-7520-4864-BA4B-E321110C14D8}"/>
                  </a:ext>
                </a:extLst>
              </p:cNvPr>
              <p:cNvSpPr txBox="1"/>
              <p:nvPr/>
            </p:nvSpPr>
            <p:spPr>
              <a:xfrm>
                <a:off x="1901833" y="4979555"/>
                <a:ext cx="673261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D3B266B-7520-4864-BA4B-E321110C1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833" y="4979555"/>
                <a:ext cx="673261" cy="276999"/>
              </a:xfrm>
              <a:prstGeom prst="rect">
                <a:avLst/>
              </a:prstGeom>
              <a:blipFill>
                <a:blip r:embed="rId8"/>
                <a:stretch>
                  <a:fillRect l="-1786" r="-5357" b="-638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88EBF8-1F55-4514-B72E-316D8A89AD51}"/>
                  </a:ext>
                </a:extLst>
              </p:cNvPr>
              <p:cNvSpPr txBox="1"/>
              <p:nvPr/>
            </p:nvSpPr>
            <p:spPr>
              <a:xfrm>
                <a:off x="2151404" y="3467905"/>
                <a:ext cx="21583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GT" dirty="0"/>
                  <a:t>Se hace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G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88EBF8-1F55-4514-B72E-316D8A89A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404" y="3467905"/>
                <a:ext cx="2158348" cy="369332"/>
              </a:xfrm>
              <a:prstGeom prst="rect">
                <a:avLst/>
              </a:prstGeom>
              <a:blipFill>
                <a:blip r:embed="rId9"/>
                <a:stretch>
                  <a:fillRect l="-2542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CFB1662-01A0-4A5A-BE7F-50DFA67CE6FE}"/>
                  </a:ext>
                </a:extLst>
              </p:cNvPr>
              <p:cNvSpPr txBox="1"/>
              <p:nvPr/>
            </p:nvSpPr>
            <p:spPr>
              <a:xfrm>
                <a:off x="5215040" y="3484384"/>
                <a:ext cx="1204625" cy="3363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CFB1662-01A0-4A5A-BE7F-50DFA67CE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040" y="3484384"/>
                <a:ext cx="1204625" cy="336374"/>
              </a:xfrm>
              <a:prstGeom prst="rect">
                <a:avLst/>
              </a:prstGeom>
              <a:blipFill>
                <a:blip r:embed="rId10"/>
                <a:stretch>
                  <a:fillRect t="-3636" b="-127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DC3383-FA9D-48A9-9BC9-C42BEDCD672D}"/>
              </a:ext>
            </a:extLst>
          </p:cNvPr>
          <p:cNvCxnSpPr/>
          <p:nvPr/>
        </p:nvCxnSpPr>
        <p:spPr>
          <a:xfrm>
            <a:off x="4734370" y="3429000"/>
            <a:ext cx="0" cy="2023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65D259-378F-4BAA-8742-859EF0E4DF11}"/>
                  </a:ext>
                </a:extLst>
              </p:cNvPr>
              <p:cNvSpPr txBox="1"/>
              <p:nvPr/>
            </p:nvSpPr>
            <p:spPr>
              <a:xfrm>
                <a:off x="5169271" y="4149662"/>
                <a:ext cx="1361335" cy="3363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65D259-378F-4BAA-8742-859EF0E4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271" y="4149662"/>
                <a:ext cx="1361335" cy="336374"/>
              </a:xfrm>
              <a:prstGeom prst="rect">
                <a:avLst/>
              </a:prstGeom>
              <a:blipFill>
                <a:blip r:embed="rId11"/>
                <a:stretch>
                  <a:fillRect l="-1345" t="-3636" b="-2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3C0A36-4FAE-4BBA-B54A-36C690DEB150}"/>
                  </a:ext>
                </a:extLst>
              </p:cNvPr>
              <p:cNvSpPr txBox="1"/>
              <p:nvPr/>
            </p:nvSpPr>
            <p:spPr>
              <a:xfrm>
                <a:off x="5169271" y="4814940"/>
                <a:ext cx="919291" cy="3363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3C0A36-4FAE-4BBA-B54A-36C690DEB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271" y="4814940"/>
                <a:ext cx="919291" cy="336374"/>
              </a:xfrm>
              <a:prstGeom prst="rect">
                <a:avLst/>
              </a:prstGeom>
              <a:blipFill>
                <a:blip r:embed="rId12"/>
                <a:stretch>
                  <a:fillRect l="-1307" t="-1754" r="-2614" b="-1052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ED7E98-1317-4329-BA4D-F1218869E70E}"/>
                  </a:ext>
                </a:extLst>
              </p:cNvPr>
              <p:cNvSpPr txBox="1"/>
              <p:nvPr/>
            </p:nvSpPr>
            <p:spPr>
              <a:xfrm>
                <a:off x="2951770" y="2337346"/>
                <a:ext cx="365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ED7E98-1317-4329-BA4D-F1218869E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70" y="2337346"/>
                <a:ext cx="365485" cy="276999"/>
              </a:xfrm>
              <a:prstGeom prst="rect">
                <a:avLst/>
              </a:prstGeom>
              <a:blipFill>
                <a:blip r:embed="rId13"/>
                <a:stretch>
                  <a:fillRect l="-18333" r="-2166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5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5F3A1BD-BCBA-4C8D-B0D3-1529647FEC25}"/>
              </a:ext>
            </a:extLst>
          </p:cNvPr>
          <p:cNvSpPr txBox="1">
            <a:spLocks/>
          </p:cNvSpPr>
          <p:nvPr/>
        </p:nvSpPr>
        <p:spPr>
          <a:xfrm>
            <a:off x="919119" y="745671"/>
            <a:ext cx="10353762" cy="6626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sz="2000" dirty="0">
                <a:solidFill>
                  <a:schemeClr val="tx1"/>
                </a:solidFill>
              </a:rPr>
              <a:t>Ejemplo No. 1 continuación…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296D39-F7AE-4075-B071-853491E260F0}"/>
              </a:ext>
            </a:extLst>
          </p:cNvPr>
          <p:cNvSpPr txBox="1"/>
          <p:nvPr/>
        </p:nvSpPr>
        <p:spPr>
          <a:xfrm>
            <a:off x="919119" y="1677112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9226B4-0F0F-4262-B42A-D7648177EC06}"/>
                  </a:ext>
                </a:extLst>
              </p:cNvPr>
              <p:cNvSpPr txBox="1"/>
              <p:nvPr/>
            </p:nvSpPr>
            <p:spPr>
              <a:xfrm>
                <a:off x="1576822" y="1710070"/>
                <a:ext cx="469295" cy="3363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9226B4-0F0F-4262-B42A-D7648177E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822" y="1710070"/>
                <a:ext cx="469295" cy="336374"/>
              </a:xfrm>
              <a:prstGeom prst="rect">
                <a:avLst/>
              </a:prstGeom>
              <a:blipFill>
                <a:blip r:embed="rId2"/>
                <a:stretch>
                  <a:fillRect l="-2532" t="-1754" r="-6329" b="-1052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88EBF8-1F55-4514-B72E-316D8A89AD51}"/>
                  </a:ext>
                </a:extLst>
              </p:cNvPr>
              <p:cNvSpPr txBox="1"/>
              <p:nvPr/>
            </p:nvSpPr>
            <p:spPr>
              <a:xfrm>
                <a:off x="2151403" y="1716017"/>
                <a:ext cx="68131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GT" dirty="0"/>
                  <a:t>Se busca una solución particular con la forma de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G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88EBF8-1F55-4514-B72E-316D8A89A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403" y="1716017"/>
                <a:ext cx="6813135" cy="369332"/>
              </a:xfrm>
              <a:prstGeom prst="rect">
                <a:avLst/>
              </a:prstGeom>
              <a:blipFill>
                <a:blip r:embed="rId3"/>
                <a:stretch>
                  <a:fillRect l="-80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04FB16-05A6-4DDF-AD62-5ECA8B536402}"/>
                  </a:ext>
                </a:extLst>
              </p:cNvPr>
              <p:cNvSpPr txBox="1"/>
              <p:nvPr/>
            </p:nvSpPr>
            <p:spPr>
              <a:xfrm>
                <a:off x="2643622" y="2253079"/>
                <a:ext cx="2170915" cy="3363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04FB16-05A6-4DDF-AD62-5ECA8B536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22" y="2253079"/>
                <a:ext cx="2170915" cy="336374"/>
              </a:xfrm>
              <a:prstGeom prst="rect">
                <a:avLst/>
              </a:prstGeom>
              <a:blipFill>
                <a:blip r:embed="rId4"/>
                <a:stretch>
                  <a:fillRect l="-562" t="-3636" r="-1124" b="-127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DC20A2-42AF-407D-B0CC-240AE41422D1}"/>
                  </a:ext>
                </a:extLst>
              </p:cNvPr>
              <p:cNvSpPr txBox="1"/>
              <p:nvPr/>
            </p:nvSpPr>
            <p:spPr>
              <a:xfrm>
                <a:off x="2151403" y="3059668"/>
                <a:ext cx="6813135" cy="7650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s-G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GT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GT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s-G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GT" dirty="0"/>
                  <a:t>debe ser linealmente independiente 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s-G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GT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s-GT" dirty="0"/>
                  <a:t> y para este caso no los es, por lo que se multiplica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s-G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GT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GT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s-GT" dirty="0"/>
                  <a:t> por </a:t>
                </a:r>
                <a14:m>
                  <m:oMath xmlns:m="http://schemas.openxmlformats.org/officeDocument/2006/math">
                    <m:r>
                      <a:rPr lang="es-GT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GT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DC20A2-42AF-407D-B0CC-240AE4142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403" y="3059668"/>
                <a:ext cx="6813135" cy="765081"/>
              </a:xfrm>
              <a:prstGeom prst="rect">
                <a:avLst/>
              </a:prstGeom>
              <a:blipFill>
                <a:blip r:embed="rId5"/>
                <a:stretch>
                  <a:fillRect l="-805" b="-1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EA3EB5-EEF7-4609-8902-629F6763E66B}"/>
                  </a:ext>
                </a:extLst>
              </p:cNvPr>
              <p:cNvSpPr txBox="1"/>
              <p:nvPr/>
            </p:nvSpPr>
            <p:spPr>
              <a:xfrm>
                <a:off x="2643621" y="4379557"/>
                <a:ext cx="2414764" cy="3363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EA3EB5-EEF7-4609-8902-629F6763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21" y="4379557"/>
                <a:ext cx="2414764" cy="336374"/>
              </a:xfrm>
              <a:prstGeom prst="rect">
                <a:avLst/>
              </a:prstGeom>
              <a:blipFill>
                <a:blip r:embed="rId6"/>
                <a:stretch>
                  <a:fillRect l="-505" t="-3571" r="-505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0B6791-736F-4E7D-9E51-D223640E0F65}"/>
                  </a:ext>
                </a:extLst>
              </p:cNvPr>
              <p:cNvSpPr txBox="1"/>
              <p:nvPr/>
            </p:nvSpPr>
            <p:spPr>
              <a:xfrm>
                <a:off x="2046117" y="4981048"/>
                <a:ext cx="6813135" cy="70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GT" dirty="0"/>
                  <a:t>Esta última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s-G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GT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GT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s-G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GT" dirty="0"/>
                  <a:t>si es linealmente independiente 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s-G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GT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s-GT" dirty="0"/>
                  <a:t> y por ello, esta es la que se utiliza.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0B6791-736F-4E7D-9E51-D223640E0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117" y="4981048"/>
                <a:ext cx="6813135" cy="705706"/>
              </a:xfrm>
              <a:prstGeom prst="rect">
                <a:avLst/>
              </a:prstGeom>
              <a:blipFill>
                <a:blip r:embed="rId7"/>
                <a:stretch>
                  <a:fillRect l="-806" b="-12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660E47A-DFFB-4432-B1D3-2EA2BF367CF2}"/>
              </a:ext>
            </a:extLst>
          </p:cNvPr>
          <p:cNvSpPr/>
          <p:nvPr/>
        </p:nvSpPr>
        <p:spPr>
          <a:xfrm>
            <a:off x="2447925" y="4238625"/>
            <a:ext cx="2867025" cy="638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2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5F3A1BD-BCBA-4C8D-B0D3-1529647FEC25}"/>
              </a:ext>
            </a:extLst>
          </p:cNvPr>
          <p:cNvSpPr txBox="1">
            <a:spLocks/>
          </p:cNvSpPr>
          <p:nvPr/>
        </p:nvSpPr>
        <p:spPr>
          <a:xfrm>
            <a:off x="919119" y="745671"/>
            <a:ext cx="7588777" cy="6626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sz="2000" dirty="0">
                <a:solidFill>
                  <a:schemeClr val="tx1"/>
                </a:solidFill>
              </a:rPr>
              <a:t>Ejemplo No. 1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EA3EB5-EEF7-4609-8902-629F6763E66B}"/>
                  </a:ext>
                </a:extLst>
              </p:cNvPr>
              <p:cNvSpPr txBox="1"/>
              <p:nvPr/>
            </p:nvSpPr>
            <p:spPr>
              <a:xfrm>
                <a:off x="9176942" y="745671"/>
                <a:ext cx="2414764" cy="3363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EA3EB5-EEF7-4609-8902-629F6763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942" y="745671"/>
                <a:ext cx="2414764" cy="336374"/>
              </a:xfrm>
              <a:prstGeom prst="rect">
                <a:avLst/>
              </a:prstGeom>
              <a:blipFill>
                <a:blip r:embed="rId2"/>
                <a:stretch>
                  <a:fillRect l="-504" t="-3571" r="-1259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0B6791-736F-4E7D-9E51-D223640E0F65}"/>
                  </a:ext>
                </a:extLst>
              </p:cNvPr>
              <p:cNvSpPr txBox="1"/>
              <p:nvPr/>
            </p:nvSpPr>
            <p:spPr>
              <a:xfrm>
                <a:off x="1173305" y="1408280"/>
                <a:ext cx="7440608" cy="428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GT" dirty="0"/>
                  <a:t>Reemplazar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𝐷𝑛</m:t>
                    </m:r>
                  </m:oMath>
                </a14:m>
                <a:r>
                  <a:rPr lang="es-GT" dirty="0"/>
                  <a:t>  en la relación de recurrencia </a:t>
                </a:r>
                <a:r>
                  <a:rPr lang="en-US" dirty="0"/>
                  <a:t>[1]</a:t>
                </a:r>
                <a:r>
                  <a:rPr lang="es-GT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0B6791-736F-4E7D-9E51-D223640E0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305" y="1408280"/>
                <a:ext cx="7440608" cy="428707"/>
              </a:xfrm>
              <a:prstGeom prst="rect">
                <a:avLst/>
              </a:prstGeom>
              <a:blipFill>
                <a:blip r:embed="rId3"/>
                <a:stretch>
                  <a:fillRect l="-655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6F3DE1-1231-43B6-A7CC-2A56D249977C}"/>
                  </a:ext>
                </a:extLst>
              </p:cNvPr>
              <p:cNvSpPr txBox="1"/>
              <p:nvPr/>
            </p:nvSpPr>
            <p:spPr>
              <a:xfrm>
                <a:off x="9305150" y="316964"/>
                <a:ext cx="2158348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6F3DE1-1231-43B6-A7CC-2A56D2499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150" y="316964"/>
                <a:ext cx="2158348" cy="276999"/>
              </a:xfrm>
              <a:prstGeom prst="rect">
                <a:avLst/>
              </a:prstGeom>
              <a:blipFill>
                <a:blip r:embed="rId4"/>
                <a:stretch>
                  <a:fillRect l="-281" r="-281" b="-1489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F97BE1-8AB5-4B09-9E7A-7A6F7DEA427C}"/>
                  </a:ext>
                </a:extLst>
              </p:cNvPr>
              <p:cNvSpPr txBox="1"/>
              <p:nvPr/>
            </p:nvSpPr>
            <p:spPr>
              <a:xfrm>
                <a:off x="2323685" y="2361096"/>
                <a:ext cx="658096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F97BE1-8AB5-4B09-9E7A-7A6F7DEA4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85" y="2361096"/>
                <a:ext cx="6580969" cy="276999"/>
              </a:xfrm>
              <a:prstGeom prst="rect">
                <a:avLst/>
              </a:prstGeom>
              <a:blipFill>
                <a:blip r:embed="rId5"/>
                <a:stretch>
                  <a:fillRect l="-185" t="-2174" b="-391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F321A9-453C-4362-BACC-47DB2D93FF0E}"/>
                  </a:ext>
                </a:extLst>
              </p:cNvPr>
              <p:cNvSpPr txBox="1"/>
              <p:nvPr/>
            </p:nvSpPr>
            <p:spPr>
              <a:xfrm>
                <a:off x="2323684" y="3023704"/>
                <a:ext cx="808349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F321A9-453C-4362-BACC-47DB2D93F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84" y="3023704"/>
                <a:ext cx="8083495" cy="276999"/>
              </a:xfrm>
              <a:prstGeom prst="rect">
                <a:avLst/>
              </a:prstGeom>
              <a:blipFill>
                <a:blip r:embed="rId6"/>
                <a:stretch>
                  <a:fillRect t="-2222" b="-3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1BC534-C507-4BBD-85A8-040F42ED6AB7}"/>
                  </a:ext>
                </a:extLst>
              </p:cNvPr>
              <p:cNvSpPr txBox="1"/>
              <p:nvPr/>
            </p:nvSpPr>
            <p:spPr>
              <a:xfrm>
                <a:off x="2323684" y="3557298"/>
                <a:ext cx="264290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1BC534-C507-4BBD-85A8-040F42ED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84" y="3557298"/>
                <a:ext cx="2642903" cy="276999"/>
              </a:xfrm>
              <a:prstGeom prst="rect">
                <a:avLst/>
              </a:prstGeom>
              <a:blipFill>
                <a:blip r:embed="rId7"/>
                <a:stretch>
                  <a:fillRect l="-1152" t="-2222" r="-922" b="-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35F541-9FC6-40DD-BAEC-989FD7ABC370}"/>
                  </a:ext>
                </a:extLst>
              </p:cNvPr>
              <p:cNvSpPr txBox="1"/>
              <p:nvPr/>
            </p:nvSpPr>
            <p:spPr>
              <a:xfrm>
                <a:off x="2951529" y="3906226"/>
                <a:ext cx="21579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35F541-9FC6-40DD-BAEC-989FD7ABC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529" y="3906226"/>
                <a:ext cx="21579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235A0A-B218-4EED-9856-103FE9878919}"/>
                  </a:ext>
                </a:extLst>
              </p:cNvPr>
              <p:cNvSpPr txBox="1"/>
              <p:nvPr/>
            </p:nvSpPr>
            <p:spPr>
              <a:xfrm>
                <a:off x="2638425" y="4309251"/>
                <a:ext cx="33432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235A0A-B218-4EED-9856-103FE9878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425" y="4309251"/>
                <a:ext cx="33432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F17EF0-E08D-4DB8-8825-FF969F97F96B}"/>
                  </a:ext>
                </a:extLst>
              </p:cNvPr>
              <p:cNvSpPr txBox="1"/>
              <p:nvPr/>
            </p:nvSpPr>
            <p:spPr>
              <a:xfrm>
                <a:off x="1133475" y="4668381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=3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F17EF0-E08D-4DB8-8825-FF969F97F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75" y="4668381"/>
                <a:ext cx="6096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DA244E-EECA-40F6-A969-5D0AD1977105}"/>
              </a:ext>
            </a:extLst>
          </p:cNvPr>
          <p:cNvCxnSpPr/>
          <p:nvPr/>
        </p:nvCxnSpPr>
        <p:spPr>
          <a:xfrm>
            <a:off x="2105025" y="5027511"/>
            <a:ext cx="415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BCE33C-251A-4CA3-AD7C-DAC5FDF96E53}"/>
              </a:ext>
            </a:extLst>
          </p:cNvPr>
          <p:cNvCxnSpPr/>
          <p:nvPr/>
        </p:nvCxnSpPr>
        <p:spPr>
          <a:xfrm>
            <a:off x="2000250" y="3695797"/>
            <a:ext cx="0" cy="114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5E10BB-5A66-4C05-970C-DA784DE57CFD}"/>
                  </a:ext>
                </a:extLst>
              </p:cNvPr>
              <p:cNvSpPr txBox="1"/>
              <p:nvPr/>
            </p:nvSpPr>
            <p:spPr>
              <a:xfrm>
                <a:off x="1750182" y="4066785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5E10BB-5A66-4C05-970C-DA784DE57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182" y="4066785"/>
                <a:ext cx="250068" cy="276999"/>
              </a:xfrm>
              <a:prstGeom prst="rect">
                <a:avLst/>
              </a:prstGeom>
              <a:blipFill>
                <a:blip r:embed="rId11"/>
                <a:stretch>
                  <a:fillRect l="-14634" r="-1463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963655-954B-4ED4-9801-A68CF7703DC2}"/>
                  </a:ext>
                </a:extLst>
              </p:cNvPr>
              <p:cNvSpPr txBox="1"/>
              <p:nvPr/>
            </p:nvSpPr>
            <p:spPr>
              <a:xfrm>
                <a:off x="2571750" y="5212177"/>
                <a:ext cx="54695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963655-954B-4ED4-9801-A68CF7703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50" y="5212177"/>
                <a:ext cx="5469591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01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5F3A1BD-BCBA-4C8D-B0D3-1529647FEC25}"/>
              </a:ext>
            </a:extLst>
          </p:cNvPr>
          <p:cNvSpPr txBox="1">
            <a:spLocks/>
          </p:cNvSpPr>
          <p:nvPr/>
        </p:nvSpPr>
        <p:spPr>
          <a:xfrm>
            <a:off x="919119" y="745671"/>
            <a:ext cx="7588777" cy="6626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sz="2000" dirty="0">
                <a:solidFill>
                  <a:schemeClr val="tx1"/>
                </a:solidFill>
              </a:rPr>
              <a:t>Ejemplo No. 1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963655-954B-4ED4-9801-A68CF7703DC2}"/>
                  </a:ext>
                </a:extLst>
              </p:cNvPr>
              <p:cNvSpPr txBox="1"/>
              <p:nvPr/>
            </p:nvSpPr>
            <p:spPr>
              <a:xfrm>
                <a:off x="1038225" y="1408280"/>
                <a:ext cx="54695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963655-954B-4ED4-9801-A68CF7703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25" y="1408280"/>
                <a:ext cx="5469591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8F2D41-A4A0-49CF-9D89-FC050F96E469}"/>
                  </a:ext>
                </a:extLst>
              </p:cNvPr>
              <p:cNvSpPr txBox="1"/>
              <p:nvPr/>
            </p:nvSpPr>
            <p:spPr>
              <a:xfrm>
                <a:off x="919119" y="1996559"/>
                <a:ext cx="1905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8F2D41-A4A0-49CF-9D89-FC050F96E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19" y="1996559"/>
                <a:ext cx="1905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260AD1-20C4-45A0-BDC9-7B7FE4668996}"/>
                  </a:ext>
                </a:extLst>
              </p:cNvPr>
              <p:cNvSpPr txBox="1"/>
              <p:nvPr/>
            </p:nvSpPr>
            <p:spPr>
              <a:xfrm>
                <a:off x="1433469" y="2584838"/>
                <a:ext cx="876300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260AD1-20C4-45A0-BDC9-7B7FE4668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469" y="2584838"/>
                <a:ext cx="8763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45D07D-562A-4361-BD93-B8E5FBCB66EE}"/>
              </a:ext>
            </a:extLst>
          </p:cNvPr>
          <p:cNvCxnSpPr>
            <a:cxnSpLocks/>
          </p:cNvCxnSpPr>
          <p:nvPr/>
        </p:nvCxnSpPr>
        <p:spPr>
          <a:xfrm>
            <a:off x="3124200" y="1996559"/>
            <a:ext cx="0" cy="2575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82DBEA8-E8BC-4E65-8DFB-C958C7C6656D}"/>
                  </a:ext>
                </a:extLst>
              </p:cNvPr>
              <p:cNvSpPr txBox="1"/>
              <p:nvPr/>
            </p:nvSpPr>
            <p:spPr>
              <a:xfrm>
                <a:off x="3248025" y="1996559"/>
                <a:ext cx="21335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82DBEA8-E8BC-4E65-8DFB-C958C7C66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025" y="1996559"/>
                <a:ext cx="21335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9C451A-6F91-4006-A7E7-83241D61E1D0}"/>
                  </a:ext>
                </a:extLst>
              </p:cNvPr>
              <p:cNvSpPr txBox="1"/>
              <p:nvPr/>
            </p:nvSpPr>
            <p:spPr>
              <a:xfrm>
                <a:off x="3248025" y="2478321"/>
                <a:ext cx="21335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9C451A-6F91-4006-A7E7-83241D61E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025" y="2478321"/>
                <a:ext cx="2133598" cy="369332"/>
              </a:xfrm>
              <a:prstGeom prst="rect">
                <a:avLst/>
              </a:prstGeom>
              <a:blipFill>
                <a:blip r:embed="rId6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D9EA37-DA95-4FFA-8CFC-7FA5092B1464}"/>
                  </a:ext>
                </a:extLst>
              </p:cNvPr>
              <p:cNvSpPr txBox="1"/>
              <p:nvPr/>
            </p:nvSpPr>
            <p:spPr>
              <a:xfrm>
                <a:off x="3248025" y="2954170"/>
                <a:ext cx="21335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D9EA37-DA95-4FFA-8CFC-7FA5092B1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025" y="2954170"/>
                <a:ext cx="213359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99EDBF8-5C67-4D1F-8DB8-994CE65F6C55}"/>
                  </a:ext>
                </a:extLst>
              </p:cNvPr>
              <p:cNvSpPr txBox="1"/>
              <p:nvPr/>
            </p:nvSpPr>
            <p:spPr>
              <a:xfrm>
                <a:off x="4010025" y="3434835"/>
                <a:ext cx="11715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99EDBF8-5C67-4D1F-8DB8-994CE65F6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025" y="3434835"/>
                <a:ext cx="11715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64F567-BAA0-425B-88BE-03A70F1A6FA1}"/>
                  </a:ext>
                </a:extLst>
              </p:cNvPr>
              <p:cNvSpPr txBox="1"/>
              <p:nvPr/>
            </p:nvSpPr>
            <p:spPr>
              <a:xfrm>
                <a:off x="4010025" y="3940385"/>
                <a:ext cx="117156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64F567-BAA0-425B-88BE-03A70F1A6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025" y="3940385"/>
                <a:ext cx="117156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910B45-81E6-4ADB-80F8-AC45F944EECC}"/>
              </a:ext>
            </a:extLst>
          </p:cNvPr>
          <p:cNvCxnSpPr>
            <a:cxnSpLocks/>
          </p:cNvCxnSpPr>
          <p:nvPr/>
        </p:nvCxnSpPr>
        <p:spPr>
          <a:xfrm>
            <a:off x="5810250" y="1996558"/>
            <a:ext cx="0" cy="2575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EAA86E-21E8-4FE5-9AC1-DD954596685E}"/>
                  </a:ext>
                </a:extLst>
              </p:cNvPr>
              <p:cNvSpPr txBox="1"/>
              <p:nvPr/>
            </p:nvSpPr>
            <p:spPr>
              <a:xfrm>
                <a:off x="5810250" y="1996559"/>
                <a:ext cx="22574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EAA86E-21E8-4FE5-9AC1-DD9545966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0" y="1996559"/>
                <a:ext cx="225742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6496402-CFBE-4446-A644-4793DF49ED0D}"/>
                  </a:ext>
                </a:extLst>
              </p:cNvPr>
              <p:cNvSpPr txBox="1"/>
              <p:nvPr/>
            </p:nvSpPr>
            <p:spPr>
              <a:xfrm>
                <a:off x="5791208" y="2511334"/>
                <a:ext cx="22574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1−2+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6496402-CFBE-4446-A644-4793DF49E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8" y="2511334"/>
                <a:ext cx="225742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1F82609-A919-4142-8440-BFB8C64DFF39}"/>
                  </a:ext>
                </a:extLst>
              </p:cNvPr>
              <p:cNvSpPr txBox="1"/>
              <p:nvPr/>
            </p:nvSpPr>
            <p:spPr>
              <a:xfrm>
                <a:off x="6848469" y="3043289"/>
                <a:ext cx="876306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1F82609-A919-4142-8440-BFB8C64DF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469" y="3043289"/>
                <a:ext cx="8763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A141B4-AA60-46C3-A161-F0B907AEDFFD}"/>
                  </a:ext>
                </a:extLst>
              </p:cNvPr>
              <p:cNvSpPr txBox="1"/>
              <p:nvPr/>
            </p:nvSpPr>
            <p:spPr>
              <a:xfrm>
                <a:off x="1433469" y="5387786"/>
                <a:ext cx="2076081" cy="3363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A141B4-AA60-46C3-A161-F0B907AED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469" y="5387786"/>
                <a:ext cx="2076081" cy="336374"/>
              </a:xfrm>
              <a:prstGeom prst="rect">
                <a:avLst/>
              </a:prstGeom>
              <a:blipFill>
                <a:blip r:embed="rId13"/>
                <a:stretch>
                  <a:fillRect l="-587" t="-3636" r="-293" b="-127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D06DAB3-3112-415D-B6F7-48E9D6E1B9E7}"/>
                  </a:ext>
                </a:extLst>
              </p:cNvPr>
              <p:cNvSpPr txBox="1"/>
              <p:nvPr/>
            </p:nvSpPr>
            <p:spPr>
              <a:xfrm>
                <a:off x="1235498" y="4619953"/>
                <a:ext cx="6813135" cy="428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GT" dirty="0"/>
                  <a:t>Por lo tanto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s-G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GT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GT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s-G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GT" dirty="0"/>
                  <a:t>queda de la siguiente manera: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D06DAB3-3112-415D-B6F7-48E9D6E1B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98" y="4619953"/>
                <a:ext cx="6813135" cy="428707"/>
              </a:xfrm>
              <a:prstGeom prst="rect">
                <a:avLst/>
              </a:prstGeom>
              <a:blipFill>
                <a:blip r:embed="rId14"/>
                <a:stretch>
                  <a:fillRect l="-806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row: Right 43">
            <a:extLst>
              <a:ext uri="{FF2B5EF4-FFF2-40B4-BE49-F238E27FC236}">
                <a16:creationId xmlns:a16="http://schemas.microsoft.com/office/drawing/2014/main" id="{16EE3990-2387-4665-B2A7-C2C2A5C49F65}"/>
              </a:ext>
            </a:extLst>
          </p:cNvPr>
          <p:cNvSpPr/>
          <p:nvPr/>
        </p:nvSpPr>
        <p:spPr>
          <a:xfrm>
            <a:off x="3760660" y="5453073"/>
            <a:ext cx="498729" cy="33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7B7E262-C15C-4437-BC43-7D1D2695A379}"/>
                  </a:ext>
                </a:extLst>
              </p:cNvPr>
              <p:cNvSpPr txBox="1"/>
              <p:nvPr/>
            </p:nvSpPr>
            <p:spPr>
              <a:xfrm>
                <a:off x="4595809" y="5408280"/>
                <a:ext cx="2305375" cy="3363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7B7E262-C15C-4437-BC43-7D1D2695A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809" y="5408280"/>
                <a:ext cx="2305375" cy="336374"/>
              </a:xfrm>
              <a:prstGeom prst="rect">
                <a:avLst/>
              </a:prstGeom>
              <a:blipFill>
                <a:blip r:embed="rId15"/>
                <a:stretch>
                  <a:fillRect l="-265" t="-3636" r="-2381" b="-2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row: Right 47">
            <a:extLst>
              <a:ext uri="{FF2B5EF4-FFF2-40B4-BE49-F238E27FC236}">
                <a16:creationId xmlns:a16="http://schemas.microsoft.com/office/drawing/2014/main" id="{0F9A8C42-8CAF-4885-8F50-BC31D43DCE3F}"/>
              </a:ext>
            </a:extLst>
          </p:cNvPr>
          <p:cNvSpPr/>
          <p:nvPr/>
        </p:nvSpPr>
        <p:spPr>
          <a:xfrm>
            <a:off x="7017596" y="5462024"/>
            <a:ext cx="498729" cy="33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002410-AA77-4482-879F-9E38016326CC}"/>
                  </a:ext>
                </a:extLst>
              </p:cNvPr>
              <p:cNvSpPr txBox="1"/>
              <p:nvPr/>
            </p:nvSpPr>
            <p:spPr>
              <a:xfrm>
                <a:off x="7852745" y="5417231"/>
                <a:ext cx="1748364" cy="3363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002410-AA77-4482-879F-9E3801632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745" y="5417231"/>
                <a:ext cx="1748364" cy="336374"/>
              </a:xfrm>
              <a:prstGeom prst="rect">
                <a:avLst/>
              </a:prstGeom>
              <a:blipFill>
                <a:blip r:embed="rId16"/>
                <a:stretch>
                  <a:fillRect l="-346" t="-1754" b="-2631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64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5F3A1BD-BCBA-4C8D-B0D3-1529647FEC25}"/>
              </a:ext>
            </a:extLst>
          </p:cNvPr>
          <p:cNvSpPr txBox="1">
            <a:spLocks/>
          </p:cNvSpPr>
          <p:nvPr/>
        </p:nvSpPr>
        <p:spPr>
          <a:xfrm>
            <a:off x="919119" y="745671"/>
            <a:ext cx="10353762" cy="6626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sz="2000" dirty="0">
                <a:solidFill>
                  <a:schemeClr val="tx1"/>
                </a:solidFill>
              </a:rPr>
              <a:t>Ejemplo No. 1 continuación…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296D39-F7AE-4075-B071-853491E260F0}"/>
              </a:ext>
            </a:extLst>
          </p:cNvPr>
          <p:cNvSpPr txBox="1"/>
          <p:nvPr/>
        </p:nvSpPr>
        <p:spPr>
          <a:xfrm>
            <a:off x="919119" y="1677112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3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88EBF8-1F55-4514-B72E-316D8A89AD51}"/>
              </a:ext>
            </a:extLst>
          </p:cNvPr>
          <p:cNvSpPr txBox="1"/>
          <p:nvPr/>
        </p:nvSpPr>
        <p:spPr>
          <a:xfrm>
            <a:off x="1407970" y="1669689"/>
            <a:ext cx="3614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/>
              <a:t>Solución 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04FB16-05A6-4DDF-AD62-5ECA8B536402}"/>
                  </a:ext>
                </a:extLst>
              </p:cNvPr>
              <p:cNvSpPr txBox="1"/>
              <p:nvPr/>
            </p:nvSpPr>
            <p:spPr>
              <a:xfrm>
                <a:off x="2643622" y="2253079"/>
                <a:ext cx="1689052" cy="3363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04FB16-05A6-4DDF-AD62-5ECA8B536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22" y="2253079"/>
                <a:ext cx="1689052" cy="336374"/>
              </a:xfrm>
              <a:prstGeom prst="rect">
                <a:avLst/>
              </a:prstGeom>
              <a:blipFill>
                <a:blip r:embed="rId2"/>
                <a:stretch>
                  <a:fillRect l="-1083" t="-3636" r="-1805" b="-127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49F85D-1D69-45FC-B2EF-F5445AE3A78B}"/>
                  </a:ext>
                </a:extLst>
              </p:cNvPr>
              <p:cNvSpPr txBox="1"/>
              <p:nvPr/>
            </p:nvSpPr>
            <p:spPr>
              <a:xfrm>
                <a:off x="2643622" y="2994203"/>
                <a:ext cx="2029402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49F85D-1D69-45FC-B2EF-F5445AE3A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22" y="2994203"/>
                <a:ext cx="2029402" cy="276999"/>
              </a:xfrm>
              <a:prstGeom prst="rect">
                <a:avLst/>
              </a:prstGeom>
              <a:blipFill>
                <a:blip r:embed="rId3"/>
                <a:stretch>
                  <a:fillRect l="-299" b="-31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C7A8061-00FA-432F-9F3C-A07E520C9AA4}"/>
              </a:ext>
            </a:extLst>
          </p:cNvPr>
          <p:cNvSpPr txBox="1"/>
          <p:nvPr/>
        </p:nvSpPr>
        <p:spPr>
          <a:xfrm>
            <a:off x="919119" y="3683375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4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1B845-145A-4EF5-844B-F58519E5EFA0}"/>
              </a:ext>
            </a:extLst>
          </p:cNvPr>
          <p:cNvSpPr txBox="1"/>
          <p:nvPr/>
        </p:nvSpPr>
        <p:spPr>
          <a:xfrm>
            <a:off x="1407970" y="3675952"/>
            <a:ext cx="3752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Valore iniciales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B9E5DC-74EA-49B9-B23D-091E78E2F229}"/>
                  </a:ext>
                </a:extLst>
              </p:cNvPr>
              <p:cNvSpPr txBox="1"/>
              <p:nvPr/>
            </p:nvSpPr>
            <p:spPr>
              <a:xfrm>
                <a:off x="2643622" y="4188142"/>
                <a:ext cx="208275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+(0)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B9E5DC-74EA-49B9-B23D-091E78E2F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22" y="4188142"/>
                <a:ext cx="2082750" cy="276999"/>
              </a:xfrm>
              <a:prstGeom prst="rect">
                <a:avLst/>
              </a:prstGeom>
              <a:blipFill>
                <a:blip r:embed="rId4"/>
                <a:stretch>
                  <a:fillRect l="-1760" t="-2222" r="-293" b="-3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8FAE06-B751-4FD4-9C33-5E92FF5B82C6}"/>
                  </a:ext>
                </a:extLst>
              </p:cNvPr>
              <p:cNvSpPr txBox="1"/>
              <p:nvPr/>
            </p:nvSpPr>
            <p:spPr>
              <a:xfrm>
                <a:off x="2878548" y="3683375"/>
                <a:ext cx="1219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8FAE06-B751-4FD4-9C33-5E92FF5B8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548" y="3683375"/>
                <a:ext cx="1219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069A429-BE13-4206-8010-2A2906F7E043}"/>
                  </a:ext>
                </a:extLst>
              </p:cNvPr>
              <p:cNvSpPr txBox="1"/>
              <p:nvPr/>
            </p:nvSpPr>
            <p:spPr>
              <a:xfrm>
                <a:off x="2643622" y="4631134"/>
                <a:ext cx="654538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069A429-BE13-4206-8010-2A2906F7E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22" y="4631134"/>
                <a:ext cx="654538" cy="276999"/>
              </a:xfrm>
              <a:prstGeom prst="rect">
                <a:avLst/>
              </a:prstGeom>
              <a:blipFill>
                <a:blip r:embed="rId6"/>
                <a:stretch>
                  <a:fillRect l="-5505" r="-5505" b="-638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1F7D36-7794-41B5-9EBB-69109890D0BF}"/>
              </a:ext>
            </a:extLst>
          </p:cNvPr>
          <p:cNvCxnSpPr>
            <a:stCxn id="5" idx="2"/>
          </p:cNvCxnSpPr>
          <p:nvPr/>
        </p:nvCxnSpPr>
        <p:spPr>
          <a:xfrm>
            <a:off x="6096000" y="1408280"/>
            <a:ext cx="0" cy="4053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EC177C-7669-46A2-A55E-BAD3AF79F780}"/>
              </a:ext>
            </a:extLst>
          </p:cNvPr>
          <p:cNvSpPr txBox="1"/>
          <p:nvPr/>
        </p:nvSpPr>
        <p:spPr>
          <a:xfrm>
            <a:off x="6976778" y="1684535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5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1498EE-ACFA-45B1-8069-A5742B9EA18C}"/>
              </a:ext>
            </a:extLst>
          </p:cNvPr>
          <p:cNvSpPr txBox="1"/>
          <p:nvPr/>
        </p:nvSpPr>
        <p:spPr>
          <a:xfrm>
            <a:off x="7465629" y="1677112"/>
            <a:ext cx="3614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Solución particular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A863C30-8D54-46FD-853A-AF936CC51923}"/>
                  </a:ext>
                </a:extLst>
              </p:cNvPr>
              <p:cNvSpPr txBox="1"/>
              <p:nvPr/>
            </p:nvSpPr>
            <p:spPr>
              <a:xfrm>
                <a:off x="7679614" y="2598544"/>
                <a:ext cx="2009653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A863C30-8D54-46FD-853A-AF936CC51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614" y="2598544"/>
                <a:ext cx="2009653" cy="276999"/>
              </a:xfrm>
              <a:prstGeom prst="rect">
                <a:avLst/>
              </a:prstGeom>
              <a:blipFill>
                <a:blip r:embed="rId7"/>
                <a:stretch>
                  <a:fillRect l="-302" b="-31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AE0AA41-2A4D-4997-9BA2-924E7B9BB4F9}"/>
                  </a:ext>
                </a:extLst>
              </p:cNvPr>
              <p:cNvSpPr txBox="1"/>
              <p:nvPr/>
            </p:nvSpPr>
            <p:spPr>
              <a:xfrm>
                <a:off x="10058399" y="2598544"/>
                <a:ext cx="643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AE0AA41-2A4D-4997-9BA2-924E7B9BB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399" y="2598544"/>
                <a:ext cx="643574" cy="276999"/>
              </a:xfrm>
              <a:prstGeom prst="rect">
                <a:avLst/>
              </a:prstGeom>
              <a:blipFill>
                <a:blip r:embed="rId8"/>
                <a:stretch>
                  <a:fillRect l="-2830" r="-566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2247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{1415E19A-60B8-4F67-8BD5-7DF50347A1F6}tf11437505_win32</Template>
  <TotalTime>85</TotalTime>
  <Words>572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Cambria Math</vt:lpstr>
      <vt:lpstr>Georgia Pro Cond Light</vt:lpstr>
      <vt:lpstr>Speak Pro</vt:lpstr>
      <vt:lpstr>RetrospectVTI</vt:lpstr>
      <vt:lpstr>R.R. No homogéneas</vt:lpstr>
      <vt:lpstr>R.R. No homogéneas</vt:lpstr>
      <vt:lpstr>Método de coeficientes indeterminados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R.R. No homogeneas</dc:title>
  <dc:creator>Mario Gustavo Lopez Hernandez</dc:creator>
  <cp:lastModifiedBy>Mario Gustavo Lopez Hernandez</cp:lastModifiedBy>
  <cp:revision>11</cp:revision>
  <dcterms:created xsi:type="dcterms:W3CDTF">2020-08-24T21:59:46Z</dcterms:created>
  <dcterms:modified xsi:type="dcterms:W3CDTF">2020-08-27T01:22:39Z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