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 Lopez Montepeque" initials="FLM" lastIdx="1" clrIdx="0">
    <p:extLst>
      <p:ext uri="{19B8F6BF-5375-455C-9EA6-DF929625EA0E}">
        <p15:presenceInfo xmlns:p15="http://schemas.microsoft.com/office/powerpoint/2012/main" userId="Fam Lopez Montepe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7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0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21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78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05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86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5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1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0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9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8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0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8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6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D65E-CECF-4D32-B637-8484CD9A5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695" y="1026942"/>
            <a:ext cx="9280328" cy="2969325"/>
          </a:xfrm>
        </p:spPr>
        <p:txBody>
          <a:bodyPr>
            <a:normAutofit/>
          </a:bodyPr>
          <a:lstStyle/>
          <a:p>
            <a:r>
              <a:rPr lang="es-GT" sz="11500" dirty="0"/>
              <a:t>2</a:t>
            </a:r>
            <a:r>
              <a:rPr lang="es-GT" sz="4000" dirty="0"/>
              <a:t>DA</a:t>
            </a:r>
            <a:r>
              <a:rPr lang="es-GT" sz="7300" dirty="0"/>
              <a:t>. UNIDAD</a:t>
            </a:r>
            <a:br>
              <a:rPr lang="es-GT" sz="7300" dirty="0"/>
            </a:br>
            <a:r>
              <a:rPr lang="es-GT" sz="7300" dirty="0"/>
              <a:t>GRAFOS</a:t>
            </a:r>
            <a:endParaRPr lang="es-G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F774-028E-41E8-AC5C-E1F8E5C57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854988" cy="1388534"/>
          </a:xfrm>
        </p:spPr>
        <p:txBody>
          <a:bodyPr/>
          <a:lstStyle/>
          <a:p>
            <a:r>
              <a:rPr lang="es-GT" dirty="0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309515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8168"/>
            <a:ext cx="10018713" cy="809188"/>
          </a:xfrm>
        </p:spPr>
        <p:txBody>
          <a:bodyPr/>
          <a:lstStyle/>
          <a:p>
            <a:r>
              <a:rPr lang="es-GT" dirty="0"/>
              <a:t>ORIGEN DE LOS GRAFOS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1478"/>
            <a:ext cx="10018713" cy="5309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GT" sz="2000" dirty="0"/>
              <a:t>La teoría de grafos inicia por una artículo, hecho en 1736 por el Suizo Leonhard Euler (1707-1783), en torno a la solución del problema de los 7 puentes de Königsberg (ciudad ubicada en Prusia Oriental) ver figura No.1.</a:t>
            </a:r>
          </a:p>
          <a:p>
            <a:pPr marL="0" indent="0" algn="ctr">
              <a:buNone/>
            </a:pPr>
            <a:endParaRPr lang="es-GT" dirty="0"/>
          </a:p>
          <a:p>
            <a:pPr marL="0" indent="0" algn="ctr">
              <a:buNone/>
            </a:pPr>
            <a:endParaRPr lang="es-GT" dirty="0"/>
          </a:p>
          <a:p>
            <a:pPr marL="0" indent="0" algn="ctr">
              <a:buNone/>
            </a:pPr>
            <a:endParaRPr lang="es-GT" dirty="0"/>
          </a:p>
          <a:p>
            <a:pPr marL="0" indent="0" algn="ctr">
              <a:buNone/>
            </a:pPr>
            <a:endParaRPr lang="es-GT" dirty="0"/>
          </a:p>
          <a:p>
            <a:pPr marL="0" indent="0" algn="ctr">
              <a:buNone/>
            </a:pPr>
            <a:endParaRPr lang="es-GT" dirty="0"/>
          </a:p>
          <a:p>
            <a:pPr marL="0" indent="0" algn="just">
              <a:buNone/>
            </a:pPr>
            <a:r>
              <a:rPr lang="es-GT" sz="2000" dirty="0"/>
              <a:t>El problema era determinar si los pueblerinos podían realizar un recorrido dominical de tal forma que iniciando en cualquier punto de la ciudad pudieran recorrer los 7 puentes, exactamente una vez, regresando al punto donde iniciaron su recorrido.</a:t>
            </a:r>
          </a:p>
          <a:p>
            <a:pPr marL="0" indent="0" algn="ctr">
              <a:buNone/>
            </a:pPr>
            <a:r>
              <a:rPr lang="es-GT" sz="2000" b="1" i="1" dirty="0">
                <a:solidFill>
                  <a:srgbClr val="FF0000"/>
                </a:solidFill>
              </a:rPr>
              <a:t>Un Mapa es un ejemplo de un grafo.</a:t>
            </a:r>
          </a:p>
          <a:p>
            <a:pPr marL="0" indent="0">
              <a:buNone/>
            </a:pPr>
            <a:endParaRPr lang="es-GT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071A75-4B37-4357-B0A2-C261D1FE1DC1}"/>
              </a:ext>
            </a:extLst>
          </p:cNvPr>
          <p:cNvGrpSpPr/>
          <p:nvPr/>
        </p:nvGrpSpPr>
        <p:grpSpPr>
          <a:xfrm>
            <a:off x="4386471" y="2538374"/>
            <a:ext cx="4250786" cy="2288234"/>
            <a:chOff x="4386471" y="2366098"/>
            <a:chExt cx="4250786" cy="22882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DDAFC4-1D7A-401D-80DD-3F681FC598D2}"/>
                </a:ext>
              </a:extLst>
            </p:cNvPr>
            <p:cNvSpPr txBox="1"/>
            <p:nvPr/>
          </p:nvSpPr>
          <p:spPr>
            <a:xfrm>
              <a:off x="4989750" y="4315778"/>
              <a:ext cx="30543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dirty="0"/>
                <a:t>Figura No. 1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389D5F-96F1-4E6D-B6A3-AE1793E67AE2}"/>
                </a:ext>
              </a:extLst>
            </p:cNvPr>
            <p:cNvGrpSpPr/>
            <p:nvPr/>
          </p:nvGrpSpPr>
          <p:grpSpPr>
            <a:xfrm>
              <a:off x="4386471" y="2366098"/>
              <a:ext cx="4250786" cy="1888993"/>
              <a:chOff x="4386471" y="2299838"/>
              <a:chExt cx="4250786" cy="188899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5A657B-0587-446C-B10A-7FF5116AAAEF}"/>
                  </a:ext>
                </a:extLst>
              </p:cNvPr>
              <p:cNvSpPr txBox="1"/>
              <p:nvPr/>
            </p:nvSpPr>
            <p:spPr>
              <a:xfrm>
                <a:off x="4386471" y="2299838"/>
                <a:ext cx="4240694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dirty="0"/>
                  <a:t>Zona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672EBF-7D45-42F1-96C0-C153507B1528}"/>
                  </a:ext>
                </a:extLst>
              </p:cNvPr>
              <p:cNvSpPr txBox="1"/>
              <p:nvPr/>
            </p:nvSpPr>
            <p:spPr>
              <a:xfrm>
                <a:off x="4386472" y="3084908"/>
                <a:ext cx="208059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dirty="0"/>
                  <a:t>Zona 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7C4CF8-487E-4E7D-B495-637575287D03}"/>
                  </a:ext>
                </a:extLst>
              </p:cNvPr>
              <p:cNvSpPr txBox="1"/>
              <p:nvPr/>
            </p:nvSpPr>
            <p:spPr>
              <a:xfrm>
                <a:off x="4396563" y="3819499"/>
                <a:ext cx="4240694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dirty="0"/>
                  <a:t>Zona 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115890-EE5B-4277-88D0-CF8EBEE079D8}"/>
                  </a:ext>
                </a:extLst>
              </p:cNvPr>
              <p:cNvSpPr txBox="1"/>
              <p:nvPr/>
            </p:nvSpPr>
            <p:spPr>
              <a:xfrm>
                <a:off x="7182677" y="3075917"/>
                <a:ext cx="1444488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dirty="0"/>
                  <a:t>Zona 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A582B9-E459-4148-A60C-EB62F1EF8855}"/>
                  </a:ext>
                </a:extLst>
              </p:cNvPr>
              <p:cNvSpPr/>
              <p:nvPr/>
            </p:nvSpPr>
            <p:spPr>
              <a:xfrm rot="20532122">
                <a:off x="4797286" y="2569500"/>
                <a:ext cx="192463" cy="580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26FA704-222A-4ACF-B5A8-DC54E4AD5731}"/>
                  </a:ext>
                </a:extLst>
              </p:cNvPr>
              <p:cNvSpPr/>
              <p:nvPr/>
            </p:nvSpPr>
            <p:spPr>
              <a:xfrm>
                <a:off x="5893750" y="2607318"/>
                <a:ext cx="192463" cy="580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E53BAF6-D045-49B7-AC7E-0C689CE5044C}"/>
                  </a:ext>
                </a:extLst>
              </p:cNvPr>
              <p:cNvSpPr/>
              <p:nvPr/>
            </p:nvSpPr>
            <p:spPr>
              <a:xfrm rot="1308993">
                <a:off x="4797286" y="3390020"/>
                <a:ext cx="192463" cy="580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8D73BF-41BB-4DAD-A664-F9A9FB01F606}"/>
                  </a:ext>
                </a:extLst>
              </p:cNvPr>
              <p:cNvSpPr/>
              <p:nvPr/>
            </p:nvSpPr>
            <p:spPr>
              <a:xfrm>
                <a:off x="5913933" y="3363271"/>
                <a:ext cx="192463" cy="580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3A5F19C-0E6D-4746-8A1D-68C892EC1DA9}"/>
                  </a:ext>
                </a:extLst>
              </p:cNvPr>
              <p:cNvSpPr/>
              <p:nvPr/>
            </p:nvSpPr>
            <p:spPr>
              <a:xfrm rot="20532122">
                <a:off x="7878109" y="2579556"/>
                <a:ext cx="192463" cy="580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E280584-06CF-4B06-8FB0-DF9F27193356}"/>
                  </a:ext>
                </a:extLst>
              </p:cNvPr>
              <p:cNvSpPr/>
              <p:nvPr/>
            </p:nvSpPr>
            <p:spPr>
              <a:xfrm rot="1308993">
                <a:off x="7227025" y="3378231"/>
                <a:ext cx="192463" cy="580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B3053C4-6815-471D-9027-ED8A2E054287}"/>
                  </a:ext>
                </a:extLst>
              </p:cNvPr>
              <p:cNvSpPr/>
              <p:nvPr/>
            </p:nvSpPr>
            <p:spPr>
              <a:xfrm rot="5400000">
                <a:off x="6731055" y="2819232"/>
                <a:ext cx="199060" cy="9125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99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8168"/>
            <a:ext cx="10018713" cy="679151"/>
          </a:xfrm>
        </p:spPr>
        <p:txBody>
          <a:bodyPr>
            <a:normAutofit fontScale="90000"/>
          </a:bodyPr>
          <a:lstStyle/>
          <a:p>
            <a:r>
              <a:rPr lang="es-GT" dirty="0"/>
              <a:t>GRAFO DIRIGIDO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87355"/>
                <a:ext cx="10018713" cy="551369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r>
                  <a:rPr lang="es-GT" sz="2000" dirty="0"/>
                  <a:t>Un grafo dirigido o </a:t>
                </a:r>
                <a:r>
                  <a:rPr lang="es-GT" sz="2000" dirty="0" err="1"/>
                  <a:t>digrafo</a:t>
                </a:r>
                <a:r>
                  <a:rPr lang="es-GT" sz="2000" dirty="0"/>
                  <a:t> es un conjunto de vértices (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GT" sz="2000" dirty="0"/>
                  <a:t>) y un conjunto de aristas (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s-GT" sz="2000" dirty="0"/>
                  <a:t>), las cuales son pares ordenados donde la dirección importa. Un grafo dirigido es denotado por:</a:t>
                </a:r>
              </a:p>
              <a:p>
                <a:pPr marL="0" indent="0" algn="ctr">
                  <a:buNone/>
                </a:pPr>
                <a:endParaRPr lang="es-GT" dirty="0"/>
              </a:p>
              <a:p>
                <a:pPr marL="0" indent="0">
                  <a:buNone/>
                </a:pPr>
                <a:endParaRPr lang="es-GT" sz="2000" dirty="0"/>
              </a:p>
              <a:p>
                <a:pPr marL="0" indent="0" algn="just">
                  <a:buNone/>
                </a:pPr>
                <a:r>
                  <a:rPr lang="es-GT" sz="2000" dirty="0"/>
                  <a:t>En la figura No. 2 se puede ver un ejemplo de un grafo dirigido, donde el conjunto de vértices es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s-GT" sz="2000" dirty="0"/>
                  <a:t> y el conjunto de aristas 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GT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G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s-G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GT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s-G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GT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s-GT" sz="2000" dirty="0"/>
                  <a:t>.</a:t>
                </a: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87355"/>
                <a:ext cx="10018713" cy="5513695"/>
              </a:xfrm>
              <a:blipFill>
                <a:blip r:embed="rId2"/>
                <a:stretch>
                  <a:fillRect l="-608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AC1973E-C8CC-4F70-9960-167E91A2C367}"/>
              </a:ext>
            </a:extLst>
          </p:cNvPr>
          <p:cNvSpPr txBox="1"/>
          <p:nvPr/>
        </p:nvSpPr>
        <p:spPr>
          <a:xfrm>
            <a:off x="6048587" y="5853845"/>
            <a:ext cx="13923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Figura No. 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A0B67C-044B-4CF8-BE94-7D24392AE555}"/>
              </a:ext>
            </a:extLst>
          </p:cNvPr>
          <p:cNvSpPr/>
          <p:nvPr/>
        </p:nvSpPr>
        <p:spPr>
          <a:xfrm>
            <a:off x="4863548" y="4731026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C0D123-1683-4E2B-9B6C-A6219AE42722}"/>
              </a:ext>
            </a:extLst>
          </p:cNvPr>
          <p:cNvSpPr/>
          <p:nvPr/>
        </p:nvSpPr>
        <p:spPr>
          <a:xfrm>
            <a:off x="6361144" y="4061791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6EF299-2C36-4AB4-BE8D-4C4C8AB3CB36}"/>
              </a:ext>
            </a:extLst>
          </p:cNvPr>
          <p:cNvSpPr/>
          <p:nvPr/>
        </p:nvSpPr>
        <p:spPr>
          <a:xfrm>
            <a:off x="5943358" y="5188226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B57A7C-569A-429B-95F7-FA922030EDFE}"/>
              </a:ext>
            </a:extLst>
          </p:cNvPr>
          <p:cNvSpPr/>
          <p:nvPr/>
        </p:nvSpPr>
        <p:spPr>
          <a:xfrm>
            <a:off x="7440954" y="4518991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48A1D1-689B-4E2F-AE3A-7AA8EB78412E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4976663" y="4163594"/>
            <a:ext cx="1403888" cy="584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218CFFC-320D-4A26-B1B7-33FC763FA922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rot="16200000" flipH="1">
            <a:off x="6696542" y="3856975"/>
            <a:ext cx="541536" cy="986102"/>
          </a:xfrm>
          <a:prstGeom prst="curvedConnector5">
            <a:avLst>
              <a:gd name="adj1" fmla="val -42213"/>
              <a:gd name="adj2" fmla="val 50000"/>
              <a:gd name="adj3" fmla="val 1422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F428EB-B579-49E6-A8E9-8696847414BF}"/>
              </a:ext>
            </a:extLst>
          </p:cNvPr>
          <p:cNvCxnSpPr>
            <a:cxnSpLocks/>
            <a:endCxn id="9" idx="7"/>
          </p:cNvCxnSpPr>
          <p:nvPr/>
        </p:nvCxnSpPr>
        <p:spPr>
          <a:xfrm rot="5400000">
            <a:off x="5710716" y="4509351"/>
            <a:ext cx="1042099" cy="3505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1C7626-BDCA-464C-A1C5-697B38D30C05}"/>
              </a:ext>
            </a:extLst>
          </p:cNvPr>
          <p:cNvSpPr txBox="1"/>
          <p:nvPr/>
        </p:nvSpPr>
        <p:spPr>
          <a:xfrm>
            <a:off x="4764207" y="4878529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E962BA-773B-433A-84C5-8879EC87F00C}"/>
              </a:ext>
            </a:extLst>
          </p:cNvPr>
          <p:cNvSpPr txBox="1"/>
          <p:nvPr/>
        </p:nvSpPr>
        <p:spPr>
          <a:xfrm>
            <a:off x="6068707" y="3665270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40E355-3219-438B-89BD-28173588D363}"/>
              </a:ext>
            </a:extLst>
          </p:cNvPr>
          <p:cNvSpPr txBox="1"/>
          <p:nvPr/>
        </p:nvSpPr>
        <p:spPr>
          <a:xfrm>
            <a:off x="5890742" y="5357942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24726B-9CCB-4BD9-8C39-FEA3C9E7CB1D}"/>
              </a:ext>
            </a:extLst>
          </p:cNvPr>
          <p:cNvSpPr txBox="1"/>
          <p:nvPr/>
        </p:nvSpPr>
        <p:spPr>
          <a:xfrm>
            <a:off x="7574246" y="4209294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18FA08-8781-468C-A7F7-BAF240768CFF}"/>
              </a:ext>
            </a:extLst>
          </p:cNvPr>
          <p:cNvSpPr/>
          <p:nvPr/>
        </p:nvSpPr>
        <p:spPr>
          <a:xfrm>
            <a:off x="6937371" y="5298307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0E748B-9944-444F-892D-0D21CB526EB4}"/>
              </a:ext>
            </a:extLst>
          </p:cNvPr>
          <p:cNvSpPr txBox="1"/>
          <p:nvPr/>
        </p:nvSpPr>
        <p:spPr>
          <a:xfrm>
            <a:off x="7232180" y="5315696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C1E7E6B-A4D2-4FD1-A984-85ABCD2264C2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10800000" flipH="1">
            <a:off x="4863547" y="4731027"/>
            <a:ext cx="66261" cy="59635"/>
          </a:xfrm>
          <a:prstGeom prst="curvedConnector4">
            <a:avLst>
              <a:gd name="adj1" fmla="val -864999"/>
              <a:gd name="adj2" fmla="val 9944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allout: Double Bent Line 34">
            <a:extLst>
              <a:ext uri="{FF2B5EF4-FFF2-40B4-BE49-F238E27FC236}">
                <a16:creationId xmlns:a16="http://schemas.microsoft.com/office/drawing/2014/main" id="{1E20148C-304A-4063-AB40-1737A9CE7F4F}"/>
              </a:ext>
            </a:extLst>
          </p:cNvPr>
          <p:cNvSpPr/>
          <p:nvPr/>
        </p:nvSpPr>
        <p:spPr>
          <a:xfrm>
            <a:off x="3445516" y="5051618"/>
            <a:ext cx="914400" cy="365959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44927"/>
              <a:gd name="adj6" fmla="val -55797"/>
              <a:gd name="adj7" fmla="val -131660"/>
              <a:gd name="adj8" fmla="val 87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Lazo</a:t>
            </a:r>
          </a:p>
        </p:txBody>
      </p:sp>
      <p:sp>
        <p:nvSpPr>
          <p:cNvPr id="36" name="Callout: Double Bent Line 35">
            <a:extLst>
              <a:ext uri="{FF2B5EF4-FFF2-40B4-BE49-F238E27FC236}">
                <a16:creationId xmlns:a16="http://schemas.microsoft.com/office/drawing/2014/main" id="{5113AFBF-1D75-40A8-89EE-A92D9D53445A}"/>
              </a:ext>
            </a:extLst>
          </p:cNvPr>
          <p:cNvSpPr/>
          <p:nvPr/>
        </p:nvSpPr>
        <p:spPr>
          <a:xfrm>
            <a:off x="8328047" y="5299460"/>
            <a:ext cx="2022837" cy="36933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6558"/>
              <a:gd name="adj6" fmla="val -25006"/>
              <a:gd name="adj7" fmla="val 1016"/>
              <a:gd name="adj8" fmla="val -58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Vértice aislado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9C1A3E-1898-43D0-912F-7BA8F7A6EB49}"/>
              </a:ext>
            </a:extLst>
          </p:cNvPr>
          <p:cNvSpPr txBox="1"/>
          <p:nvPr/>
        </p:nvSpPr>
        <p:spPr>
          <a:xfrm>
            <a:off x="2517914" y="6223177"/>
            <a:ext cx="85476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sz="1400" dirty="0"/>
              <a:t>Grafo G1=(V1, E1)</a:t>
            </a:r>
          </a:p>
          <a:p>
            <a:pPr algn="ctr"/>
            <a:r>
              <a:rPr lang="es-GT" sz="1400" dirty="0"/>
              <a:t>El vértice donde inicia una arista se llama vértice origen y donde finaliza, vértice terminal. La arista (</a:t>
            </a:r>
            <a:r>
              <a:rPr lang="es-GT" sz="1400" dirty="0" err="1"/>
              <a:t>a,b</a:t>
            </a:r>
            <a:r>
              <a:rPr lang="es-GT" sz="1400" dirty="0"/>
              <a:t>)≠(</a:t>
            </a:r>
            <a:r>
              <a:rPr lang="es-GT" sz="1400" dirty="0" err="1"/>
              <a:t>b,a</a:t>
            </a:r>
            <a:r>
              <a:rPr lang="es-GT" sz="1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6B10B4-2BC1-48B6-9FDF-9F7ACAD0669C}"/>
                  </a:ext>
                </a:extLst>
              </p:cNvPr>
              <p:cNvSpPr txBox="1"/>
              <p:nvPr/>
            </p:nvSpPr>
            <p:spPr>
              <a:xfrm>
                <a:off x="5857304" y="2112309"/>
                <a:ext cx="4361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GT" dirty="0"/>
                  <a:t>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𝑐𝑜𝑛𝑗𝑢𝑛𝑡𝑜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𝑓𝑖𝑛𝑖𝑡𝑜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𝑣𝑎𝑐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𝑟𝑡𝑖𝑐𝑒𝑠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6B10B4-2BC1-48B6-9FDF-9F7ACAD06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304" y="2112309"/>
                <a:ext cx="436105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BB8D50-A0F3-41D3-AB21-B622BB0B86D9}"/>
                  </a:ext>
                </a:extLst>
              </p:cNvPr>
              <p:cNvSpPr txBox="1"/>
              <p:nvPr/>
            </p:nvSpPr>
            <p:spPr>
              <a:xfrm>
                <a:off x="2776255" y="2355732"/>
                <a:ext cx="2657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dirty="0"/>
                  <a:t>         Donde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BB8D50-A0F3-41D3-AB21-B622BB0B8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55" y="2355732"/>
                <a:ext cx="265729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6EA612-54D6-4663-8872-F6EBBA53A0DE}"/>
                  </a:ext>
                </a:extLst>
              </p:cNvPr>
              <p:cNvSpPr txBox="1"/>
              <p:nvPr/>
            </p:nvSpPr>
            <p:spPr>
              <a:xfrm>
                <a:off x="5856515" y="2555274"/>
                <a:ext cx="4441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𝑉𝑥𝑉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𝑃𝑎𝑟𝑒𝑠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𝑜𝑟𝑑𝑒𝑛𝑎𝑑𝑜𝑠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𝑟𝑡𝑖𝑐𝑒𝑠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6EA612-54D6-4663-8872-F6EBBA53A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515" y="2555274"/>
                <a:ext cx="44413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1E0BC4AB-81FD-4ABB-BBF4-F39D5A8A08FA}"/>
              </a:ext>
            </a:extLst>
          </p:cNvPr>
          <p:cNvSpPr/>
          <p:nvPr/>
        </p:nvSpPr>
        <p:spPr>
          <a:xfrm>
            <a:off x="5605670" y="2112309"/>
            <a:ext cx="79513" cy="85617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288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8168"/>
            <a:ext cx="10018713" cy="679151"/>
          </a:xfrm>
        </p:spPr>
        <p:txBody>
          <a:bodyPr>
            <a:normAutofit fontScale="90000"/>
          </a:bodyPr>
          <a:lstStyle/>
          <a:p>
            <a:r>
              <a:rPr lang="es-GT" dirty="0"/>
              <a:t>GRAFO NO DIRIGIDO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87355"/>
                <a:ext cx="10018713" cy="551369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s-GT" dirty="0"/>
              </a:p>
              <a:p>
                <a:pPr marL="0" indent="0" algn="just">
                  <a:buNone/>
                </a:pPr>
                <a:r>
                  <a:rPr lang="es-GT" sz="2000" dirty="0"/>
                  <a:t>Un grafo no dirigido es aquel en el que la dirección de las aristas no importa, es decir, no son pares ordenados.</a:t>
                </a:r>
              </a:p>
              <a:p>
                <a:pPr marL="0" indent="0" algn="just">
                  <a:buNone/>
                </a:pPr>
                <a:r>
                  <a:rPr lang="es-GT" sz="2000" dirty="0"/>
                  <a:t>En la figura No. 3 se puede ver el mismo grafo de la figura No.2 pero en este caso es no dirigido. El conjunto de vértices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s-GT" sz="2000" dirty="0"/>
                  <a:t> y el conjunto de aristas 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G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GT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G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GT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GT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s-GT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s-GT" sz="2000" dirty="0"/>
                  <a:t>.</a:t>
                </a: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87355"/>
                <a:ext cx="10018713" cy="5513695"/>
              </a:xfrm>
              <a:blipFill>
                <a:blip r:embed="rId2"/>
                <a:stretch>
                  <a:fillRect l="-608" r="-60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AC1973E-C8CC-4F70-9960-167E91A2C367}"/>
              </a:ext>
            </a:extLst>
          </p:cNvPr>
          <p:cNvSpPr txBox="1"/>
          <p:nvPr/>
        </p:nvSpPr>
        <p:spPr>
          <a:xfrm>
            <a:off x="5313435" y="5916945"/>
            <a:ext cx="13923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Figura No. 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A0B67C-044B-4CF8-BE94-7D24392AE555}"/>
              </a:ext>
            </a:extLst>
          </p:cNvPr>
          <p:cNvSpPr/>
          <p:nvPr/>
        </p:nvSpPr>
        <p:spPr>
          <a:xfrm>
            <a:off x="4863548" y="4731026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C0D123-1683-4E2B-9B6C-A6219AE42722}"/>
              </a:ext>
            </a:extLst>
          </p:cNvPr>
          <p:cNvSpPr/>
          <p:nvPr/>
        </p:nvSpPr>
        <p:spPr>
          <a:xfrm>
            <a:off x="6361144" y="4061791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6EF299-2C36-4AB4-BE8D-4C4C8AB3CB36}"/>
              </a:ext>
            </a:extLst>
          </p:cNvPr>
          <p:cNvSpPr/>
          <p:nvPr/>
        </p:nvSpPr>
        <p:spPr>
          <a:xfrm>
            <a:off x="5943358" y="5188226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B57A7C-569A-429B-95F7-FA922030EDFE}"/>
              </a:ext>
            </a:extLst>
          </p:cNvPr>
          <p:cNvSpPr/>
          <p:nvPr/>
        </p:nvSpPr>
        <p:spPr>
          <a:xfrm>
            <a:off x="7440954" y="4518991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48A1D1-689B-4E2F-AE3A-7AA8EB78412E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4976663" y="4163594"/>
            <a:ext cx="1403888" cy="58489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218CFFC-320D-4A26-B1B7-33FC763FA922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rot="16200000" flipH="1">
            <a:off x="6696542" y="3856975"/>
            <a:ext cx="541536" cy="986102"/>
          </a:xfrm>
          <a:prstGeom prst="curvedConnector5">
            <a:avLst>
              <a:gd name="adj1" fmla="val -42213"/>
              <a:gd name="adj2" fmla="val 50000"/>
              <a:gd name="adj3" fmla="val 14221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F428EB-B579-49E6-A8E9-8696847414BF}"/>
              </a:ext>
            </a:extLst>
          </p:cNvPr>
          <p:cNvCxnSpPr>
            <a:cxnSpLocks/>
            <a:endCxn id="9" idx="7"/>
          </p:cNvCxnSpPr>
          <p:nvPr/>
        </p:nvCxnSpPr>
        <p:spPr>
          <a:xfrm rot="5400000">
            <a:off x="5710716" y="4509351"/>
            <a:ext cx="1042099" cy="350584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1C7626-BDCA-464C-A1C5-697B38D30C05}"/>
              </a:ext>
            </a:extLst>
          </p:cNvPr>
          <p:cNvSpPr txBox="1"/>
          <p:nvPr/>
        </p:nvSpPr>
        <p:spPr>
          <a:xfrm>
            <a:off x="4764207" y="4878529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E962BA-773B-433A-84C5-8879EC87F00C}"/>
              </a:ext>
            </a:extLst>
          </p:cNvPr>
          <p:cNvSpPr txBox="1"/>
          <p:nvPr/>
        </p:nvSpPr>
        <p:spPr>
          <a:xfrm>
            <a:off x="6068707" y="3665270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40E355-3219-438B-89BD-28173588D363}"/>
              </a:ext>
            </a:extLst>
          </p:cNvPr>
          <p:cNvSpPr txBox="1"/>
          <p:nvPr/>
        </p:nvSpPr>
        <p:spPr>
          <a:xfrm>
            <a:off x="5890742" y="5357942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24726B-9CCB-4BD9-8C39-FEA3C9E7CB1D}"/>
              </a:ext>
            </a:extLst>
          </p:cNvPr>
          <p:cNvSpPr txBox="1"/>
          <p:nvPr/>
        </p:nvSpPr>
        <p:spPr>
          <a:xfrm>
            <a:off x="7574246" y="4209294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18FA08-8781-468C-A7F7-BAF240768CFF}"/>
              </a:ext>
            </a:extLst>
          </p:cNvPr>
          <p:cNvSpPr/>
          <p:nvPr/>
        </p:nvSpPr>
        <p:spPr>
          <a:xfrm>
            <a:off x="6937371" y="5298307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0E748B-9944-444F-892D-0D21CB526EB4}"/>
              </a:ext>
            </a:extLst>
          </p:cNvPr>
          <p:cNvSpPr txBox="1"/>
          <p:nvPr/>
        </p:nvSpPr>
        <p:spPr>
          <a:xfrm>
            <a:off x="7232180" y="5315696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C1E7E6B-A4D2-4FD1-A984-85ABCD2264C2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10800000" flipH="1">
            <a:off x="4863547" y="4731027"/>
            <a:ext cx="66261" cy="59635"/>
          </a:xfrm>
          <a:prstGeom prst="curvedConnector4">
            <a:avLst>
              <a:gd name="adj1" fmla="val -864999"/>
              <a:gd name="adj2" fmla="val 99444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allout: Double Bent Line 34">
            <a:extLst>
              <a:ext uri="{FF2B5EF4-FFF2-40B4-BE49-F238E27FC236}">
                <a16:creationId xmlns:a16="http://schemas.microsoft.com/office/drawing/2014/main" id="{1E20148C-304A-4063-AB40-1737A9CE7F4F}"/>
              </a:ext>
            </a:extLst>
          </p:cNvPr>
          <p:cNvSpPr/>
          <p:nvPr/>
        </p:nvSpPr>
        <p:spPr>
          <a:xfrm>
            <a:off x="3445516" y="5051618"/>
            <a:ext cx="914400" cy="365959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44927"/>
              <a:gd name="adj6" fmla="val -55797"/>
              <a:gd name="adj7" fmla="val -131660"/>
              <a:gd name="adj8" fmla="val 87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Lazo</a:t>
            </a:r>
          </a:p>
        </p:txBody>
      </p:sp>
      <p:sp>
        <p:nvSpPr>
          <p:cNvPr id="36" name="Callout: Double Bent Line 35">
            <a:extLst>
              <a:ext uri="{FF2B5EF4-FFF2-40B4-BE49-F238E27FC236}">
                <a16:creationId xmlns:a16="http://schemas.microsoft.com/office/drawing/2014/main" id="{5113AFBF-1D75-40A8-89EE-A92D9D53445A}"/>
              </a:ext>
            </a:extLst>
          </p:cNvPr>
          <p:cNvSpPr/>
          <p:nvPr/>
        </p:nvSpPr>
        <p:spPr>
          <a:xfrm>
            <a:off x="8328047" y="5299460"/>
            <a:ext cx="2022837" cy="36933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6558"/>
              <a:gd name="adj6" fmla="val -25006"/>
              <a:gd name="adj7" fmla="val 1016"/>
              <a:gd name="adj8" fmla="val -58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Vértice aislado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9C1A3E-1898-43D0-912F-7BA8F7A6EB49}"/>
              </a:ext>
            </a:extLst>
          </p:cNvPr>
          <p:cNvSpPr txBox="1"/>
          <p:nvPr/>
        </p:nvSpPr>
        <p:spPr>
          <a:xfrm>
            <a:off x="2517914" y="6223177"/>
            <a:ext cx="703690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sz="1400" dirty="0"/>
              <a:t>Grafo G2=(V2, E2)</a:t>
            </a:r>
          </a:p>
          <a:p>
            <a:pPr algn="ctr"/>
            <a:r>
              <a:rPr lang="es-GT" sz="1400" dirty="0"/>
              <a:t>La arista {a, b}={b, a}={(a, b), (b, a)}</a:t>
            </a:r>
          </a:p>
        </p:txBody>
      </p:sp>
    </p:spTree>
    <p:extLst>
      <p:ext uri="{BB962C8B-B14F-4D97-AF65-F5344CB8AC3E}">
        <p14:creationId xmlns:p14="http://schemas.microsoft.com/office/powerpoint/2010/main" val="250995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5D49B0-DA1F-4DBD-8E3D-7CB94498EA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84310" y="378168"/>
                <a:ext cx="10018713" cy="679151"/>
              </a:xfrm>
            </p:spPr>
            <p:txBody>
              <a:bodyPr>
                <a:normAutofit fontScale="90000"/>
              </a:bodyPr>
              <a:lstStyle/>
              <a:p>
                <a:r>
                  <a:rPr lang="es-GT" dirty="0"/>
                  <a:t>CAMINO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5D49B0-DA1F-4DBD-8E3D-7CB94498E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84310" y="378168"/>
                <a:ext cx="10018713" cy="679151"/>
              </a:xfrm>
              <a:blipFill>
                <a:blip r:embed="rId2"/>
                <a:stretch>
                  <a:fillRect t="-10811" b="-31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87355"/>
                <a:ext cx="10018713" cy="551369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s-GT" dirty="0"/>
              </a:p>
              <a:p>
                <a:pPr marL="0" indent="0">
                  <a:buNone/>
                </a:pPr>
                <a:r>
                  <a:rPr lang="es-GT" sz="2000" dirty="0"/>
                  <a:t>Es una sucesión alternada finita (sin lazos) de vértices y aristas, de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 sz="2000" dirty="0"/>
                  <a:t>, iniciando en el vértices  </a:t>
                </a: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GT" sz="2000" dirty="0"/>
                  <a:t> y terminando en el vértice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GT" sz="2000" dirty="0"/>
                  <a:t>.</a:t>
                </a:r>
              </a:p>
              <a:p>
                <a:pPr marL="0" indent="0">
                  <a:buNone/>
                </a:pPr>
                <a:r>
                  <a:rPr lang="es-GT" sz="2000" b="1" dirty="0"/>
                  <a:t>LONGITUD DE UN CAMINO (</a:t>
                </a:r>
                <a14:m>
                  <m:oMath xmlns:m="http://schemas.openxmlformats.org/officeDocument/2006/math">
                    <m:r>
                      <a:rPr lang="es-GT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s-GT" sz="2000" b="1" dirty="0"/>
                  <a:t>):</a:t>
                </a:r>
              </a:p>
              <a:p>
                <a:pPr marL="0" indent="0">
                  <a:buNone/>
                </a:pPr>
                <a:r>
                  <a:rPr lang="es-GT" sz="2000" dirty="0"/>
                  <a:t>Es el número de aristas que hay entre el vértice </a:t>
                </a:r>
                <a14:m>
                  <m:oMath xmlns:m="http://schemas.openxmlformats.org/officeDocument/2006/math">
                    <m:r>
                      <a:rPr lang="es-GT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s-GT" sz="2000" dirty="0"/>
                  <a:t> y el vértice </a:t>
                </a:r>
                <a14:m>
                  <m:oMath xmlns:m="http://schemas.openxmlformats.org/officeDocument/2006/math">
                    <m:r>
                      <a:rPr lang="es-GT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s-GT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s-GT" sz="2000" dirty="0"/>
                  <a:t>del camino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GT" sz="2000" dirty="0"/>
                  <a:t>.</a:t>
                </a:r>
              </a:p>
              <a:p>
                <a:pPr marL="0" indent="0">
                  <a:buNone/>
                </a:pPr>
                <a:r>
                  <a:rPr lang="es-GT" sz="2000" dirty="0"/>
                  <a:t>La longitud del camino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GT" sz="2000" dirty="0"/>
                  <a:t>, del grafo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GT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GT" sz="2000" dirty="0"/>
                  <a:t> que se aprecia en la figura No. 4, es 3.</a:t>
                </a: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87355"/>
                <a:ext cx="10018713" cy="5513695"/>
              </a:xfrm>
              <a:blipFill>
                <a:blip r:embed="rId3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AC1973E-C8CC-4F70-9960-167E91A2C367}"/>
              </a:ext>
            </a:extLst>
          </p:cNvPr>
          <p:cNvSpPr txBox="1"/>
          <p:nvPr/>
        </p:nvSpPr>
        <p:spPr>
          <a:xfrm>
            <a:off x="5313435" y="5916945"/>
            <a:ext cx="13923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Figura No. 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A0B67C-044B-4CF8-BE94-7D24392AE555}"/>
              </a:ext>
            </a:extLst>
          </p:cNvPr>
          <p:cNvSpPr/>
          <p:nvPr/>
        </p:nvSpPr>
        <p:spPr>
          <a:xfrm>
            <a:off x="4863548" y="4731026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C0D123-1683-4E2B-9B6C-A6219AE42722}"/>
              </a:ext>
            </a:extLst>
          </p:cNvPr>
          <p:cNvSpPr/>
          <p:nvPr/>
        </p:nvSpPr>
        <p:spPr>
          <a:xfrm>
            <a:off x="6361144" y="4061791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6EF299-2C36-4AB4-BE8D-4C4C8AB3CB36}"/>
              </a:ext>
            </a:extLst>
          </p:cNvPr>
          <p:cNvSpPr/>
          <p:nvPr/>
        </p:nvSpPr>
        <p:spPr>
          <a:xfrm>
            <a:off x="5943358" y="5188226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B57A7C-569A-429B-95F7-FA922030EDFE}"/>
              </a:ext>
            </a:extLst>
          </p:cNvPr>
          <p:cNvSpPr/>
          <p:nvPr/>
        </p:nvSpPr>
        <p:spPr>
          <a:xfrm>
            <a:off x="7440954" y="4518991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48A1D1-689B-4E2F-AE3A-7AA8EB78412E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4976663" y="4163594"/>
            <a:ext cx="1403888" cy="58489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218CFFC-320D-4A26-B1B7-33FC763FA922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6096000" y="4620794"/>
            <a:ext cx="1364361" cy="627067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F428EB-B579-49E6-A8E9-8696847414BF}"/>
              </a:ext>
            </a:extLst>
          </p:cNvPr>
          <p:cNvCxnSpPr>
            <a:cxnSpLocks/>
            <a:endCxn id="9" idx="7"/>
          </p:cNvCxnSpPr>
          <p:nvPr/>
        </p:nvCxnSpPr>
        <p:spPr>
          <a:xfrm rot="5400000">
            <a:off x="5710716" y="4509351"/>
            <a:ext cx="1042099" cy="350584"/>
          </a:xfrm>
          <a:prstGeom prst="curvedConnector3">
            <a:avLst>
              <a:gd name="adj1" fmla="val 6653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1C7626-BDCA-464C-A1C5-697B38D30C05}"/>
              </a:ext>
            </a:extLst>
          </p:cNvPr>
          <p:cNvSpPr txBox="1"/>
          <p:nvPr/>
        </p:nvSpPr>
        <p:spPr>
          <a:xfrm>
            <a:off x="4764207" y="4878529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E962BA-773B-433A-84C5-8879EC87F00C}"/>
              </a:ext>
            </a:extLst>
          </p:cNvPr>
          <p:cNvSpPr txBox="1"/>
          <p:nvPr/>
        </p:nvSpPr>
        <p:spPr>
          <a:xfrm>
            <a:off x="6068707" y="3665270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40E355-3219-438B-89BD-28173588D363}"/>
              </a:ext>
            </a:extLst>
          </p:cNvPr>
          <p:cNvSpPr txBox="1"/>
          <p:nvPr/>
        </p:nvSpPr>
        <p:spPr>
          <a:xfrm>
            <a:off x="5890742" y="5357942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24726B-9CCB-4BD9-8C39-FEA3C9E7CB1D}"/>
              </a:ext>
            </a:extLst>
          </p:cNvPr>
          <p:cNvSpPr txBox="1"/>
          <p:nvPr/>
        </p:nvSpPr>
        <p:spPr>
          <a:xfrm>
            <a:off x="7574246" y="4209294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9C1A3E-1898-43D0-912F-7BA8F7A6EB49}"/>
                  </a:ext>
                </a:extLst>
              </p:cNvPr>
              <p:cNvSpPr txBox="1"/>
              <p:nvPr/>
            </p:nvSpPr>
            <p:spPr>
              <a:xfrm>
                <a:off x="2517914" y="6223177"/>
                <a:ext cx="703690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sz="1400" dirty="0"/>
                  <a:t>Grafo G3=(V3, E3)</a:t>
                </a:r>
              </a:p>
              <a:p>
                <a:pPr algn="ctr"/>
                <a:r>
                  <a:rPr lang="es-GT" sz="1400" dirty="0"/>
                  <a:t>El camino a-d puede escribirse: </a:t>
                </a:r>
                <a14:m>
                  <m:oMath xmlns:m="http://schemas.openxmlformats.org/officeDocument/2006/math"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GT" sz="1400" dirty="0"/>
                  <a:t> .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9C1A3E-1898-43D0-912F-7BA8F7A6E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14" y="6223177"/>
                <a:ext cx="7036903" cy="523220"/>
              </a:xfrm>
              <a:prstGeom prst="rect">
                <a:avLst/>
              </a:prstGeom>
              <a:blipFill>
                <a:blip r:embed="rId4"/>
                <a:stretch>
                  <a:fillRect t="-2326" b="-104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68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8168"/>
            <a:ext cx="10018713" cy="679151"/>
          </a:xfrm>
        </p:spPr>
        <p:txBody>
          <a:bodyPr>
            <a:normAutofit fontScale="90000"/>
          </a:bodyPr>
          <a:lstStyle/>
          <a:p>
            <a:r>
              <a:rPr lang="es-GT" dirty="0"/>
              <a:t>CAMINO ABIERTO Y CERRADO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87355"/>
                <a:ext cx="10018713" cy="551369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s-GT" dirty="0"/>
              </a:p>
              <a:p>
                <a:pPr marL="0" indent="0">
                  <a:buNone/>
                </a:pPr>
                <a:r>
                  <a:rPr lang="es-GT" sz="2000" b="1" dirty="0"/>
                  <a:t>CAMINO ABIERTO:</a:t>
                </a:r>
              </a:p>
              <a:p>
                <a:pPr marL="0" indent="0">
                  <a:buNone/>
                </a:pPr>
                <a:r>
                  <a:rPr lang="es-GT" sz="2000" dirty="0"/>
                  <a:t>Es un camino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GT" sz="2000" dirty="0"/>
                  <a:t> donde </a:t>
                </a: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sz="2000" dirty="0"/>
                  <a:t> y la longitud del camino es mayor o igual que uno (</a:t>
                </a:r>
                <a14:m>
                  <m:oMath xmlns:m="http://schemas.openxmlformats.org/officeDocument/2006/math"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G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s-GT" sz="2000" dirty="0"/>
                  <a:t>).</a:t>
                </a: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s-GT" sz="2000" b="1" dirty="0"/>
                  <a:t>CAMINO CERRADO:</a:t>
                </a:r>
              </a:p>
              <a:p>
                <a:pPr marL="0" indent="0">
                  <a:buNone/>
                </a:pPr>
                <a:r>
                  <a:rPr lang="es-GT" sz="2000" dirty="0"/>
                  <a:t>Es un camino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GT" sz="2000" dirty="0"/>
                  <a:t> donde 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GT" sz="2000" dirty="0"/>
                  <a:t> y la longitud del camino es mayor que uno (</a:t>
                </a:r>
                <a14:m>
                  <m:oMath xmlns:m="http://schemas.openxmlformats.org/officeDocument/2006/math">
                    <m:r>
                      <a:rPr lang="es-GT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G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G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GT" sz="2000" dirty="0"/>
                  <a:t>).</a:t>
                </a: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GT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87355"/>
                <a:ext cx="10018713" cy="5513695"/>
              </a:xfrm>
              <a:blipFill>
                <a:blip r:embed="rId2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AC1973E-C8CC-4F70-9960-167E91A2C367}"/>
              </a:ext>
            </a:extLst>
          </p:cNvPr>
          <p:cNvSpPr txBox="1"/>
          <p:nvPr/>
        </p:nvSpPr>
        <p:spPr>
          <a:xfrm>
            <a:off x="5313435" y="5619518"/>
            <a:ext cx="13923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Figura No. 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A0B67C-044B-4CF8-BE94-7D24392AE555}"/>
              </a:ext>
            </a:extLst>
          </p:cNvPr>
          <p:cNvSpPr/>
          <p:nvPr/>
        </p:nvSpPr>
        <p:spPr>
          <a:xfrm>
            <a:off x="4863548" y="4731026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C0D123-1683-4E2B-9B6C-A6219AE42722}"/>
              </a:ext>
            </a:extLst>
          </p:cNvPr>
          <p:cNvSpPr/>
          <p:nvPr/>
        </p:nvSpPr>
        <p:spPr>
          <a:xfrm>
            <a:off x="6361144" y="4061791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6EF299-2C36-4AB4-BE8D-4C4C8AB3CB36}"/>
              </a:ext>
            </a:extLst>
          </p:cNvPr>
          <p:cNvSpPr/>
          <p:nvPr/>
        </p:nvSpPr>
        <p:spPr>
          <a:xfrm>
            <a:off x="5943358" y="5188226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B57A7C-569A-429B-95F7-FA922030EDFE}"/>
              </a:ext>
            </a:extLst>
          </p:cNvPr>
          <p:cNvSpPr/>
          <p:nvPr/>
        </p:nvSpPr>
        <p:spPr>
          <a:xfrm>
            <a:off x="7440954" y="4518991"/>
            <a:ext cx="132522" cy="1192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48A1D1-689B-4E2F-AE3A-7AA8EB78412E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4976663" y="4163594"/>
            <a:ext cx="1403888" cy="58489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218CFFC-320D-4A26-B1B7-33FC763FA922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6075880" y="4181061"/>
            <a:ext cx="351525" cy="1066800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F428EB-B579-49E6-A8E9-8696847414B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407058" y="4163593"/>
            <a:ext cx="1033896" cy="41503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1C7626-BDCA-464C-A1C5-697B38D30C05}"/>
              </a:ext>
            </a:extLst>
          </p:cNvPr>
          <p:cNvSpPr txBox="1"/>
          <p:nvPr/>
        </p:nvSpPr>
        <p:spPr>
          <a:xfrm>
            <a:off x="4764207" y="4878529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E962BA-773B-433A-84C5-8879EC87F00C}"/>
              </a:ext>
            </a:extLst>
          </p:cNvPr>
          <p:cNvSpPr txBox="1"/>
          <p:nvPr/>
        </p:nvSpPr>
        <p:spPr>
          <a:xfrm>
            <a:off x="6068707" y="3665270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40E355-3219-438B-89BD-28173588D363}"/>
              </a:ext>
            </a:extLst>
          </p:cNvPr>
          <p:cNvSpPr txBox="1"/>
          <p:nvPr/>
        </p:nvSpPr>
        <p:spPr>
          <a:xfrm>
            <a:off x="5890742" y="5357942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24726B-9CCB-4BD9-8C39-FEA3C9E7CB1D}"/>
              </a:ext>
            </a:extLst>
          </p:cNvPr>
          <p:cNvSpPr txBox="1"/>
          <p:nvPr/>
        </p:nvSpPr>
        <p:spPr>
          <a:xfrm>
            <a:off x="7574246" y="4209294"/>
            <a:ext cx="4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9C1A3E-1898-43D0-912F-7BA8F7A6EB49}"/>
                  </a:ext>
                </a:extLst>
              </p:cNvPr>
              <p:cNvSpPr txBox="1"/>
              <p:nvPr/>
            </p:nvSpPr>
            <p:spPr>
              <a:xfrm>
                <a:off x="2491166" y="6030659"/>
                <a:ext cx="7036903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sz="1400" dirty="0"/>
                  <a:t>Grafo G4=(V4, E4)</a:t>
                </a:r>
              </a:p>
              <a:p>
                <a:pPr algn="ctr"/>
                <a:r>
                  <a:rPr lang="es-GT" sz="1400" dirty="0"/>
                  <a:t>El camino: </a:t>
                </a:r>
                <a14:m>
                  <m:oMath xmlns:m="http://schemas.openxmlformats.org/officeDocument/2006/math">
                    <m:r>
                      <a:rPr lang="es-GT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GT" sz="1400" dirty="0"/>
                  <a:t>  es un camino cerrado de longitud 3.</a:t>
                </a:r>
              </a:p>
              <a:p>
                <a:pPr algn="ctr"/>
                <a:r>
                  <a:rPr lang="es-GT" sz="1400" dirty="0"/>
                  <a:t>El camino: </a:t>
                </a:r>
                <a14:m>
                  <m:oMath xmlns:m="http://schemas.openxmlformats.org/officeDocument/2006/math">
                    <m:r>
                      <a:rPr lang="es-GT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G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G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GT" sz="1400" dirty="0"/>
                  <a:t>  es un camino abierto de longitud 2.</a:t>
                </a:r>
              </a:p>
              <a:p>
                <a:pPr algn="ctr"/>
                <a:endParaRPr lang="es-GT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19C1A3E-1898-43D0-912F-7BA8F7A6E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166" y="6030659"/>
                <a:ext cx="7036903" cy="954107"/>
              </a:xfrm>
              <a:prstGeom prst="rect">
                <a:avLst/>
              </a:prstGeom>
              <a:blipFill>
                <a:blip r:embed="rId3"/>
                <a:stretch>
                  <a:fillRect t="-6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FE5BB7A-C9E7-42A2-A4DD-9E7BBCA9CB4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996070" y="4790661"/>
            <a:ext cx="999545" cy="48543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A4A11-9E4E-4DD0-91B1-A8BEB039EA13}"/>
                  </a:ext>
                </a:extLst>
              </p:cNvPr>
              <p:cNvSpPr txBox="1"/>
              <p:nvPr/>
            </p:nvSpPr>
            <p:spPr>
              <a:xfrm>
                <a:off x="8587025" y="4075766"/>
                <a:ext cx="26505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b="1" dirty="0">
                    <a:solidFill>
                      <a:srgbClr val="FF0000"/>
                    </a:solidFill>
                  </a:rPr>
                  <a:t>Nota</a:t>
                </a:r>
                <a:r>
                  <a:rPr lang="es-GT" dirty="0">
                    <a:solidFill>
                      <a:srgbClr val="FF0000"/>
                    </a:solidFill>
                  </a:rPr>
                  <a:t>:</a:t>
                </a:r>
                <a:r>
                  <a:rPr lang="es-GT" dirty="0"/>
                  <a:t> Si  </a:t>
                </a:r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G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GT" dirty="0"/>
                  <a:t> entonces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G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G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G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GT" dirty="0"/>
                  <a:t>, por lo que no hay aristas y el camino se llama </a:t>
                </a:r>
                <a:r>
                  <a:rPr lang="es-GT" b="1" i="1" dirty="0"/>
                  <a:t>trivial</a:t>
                </a:r>
                <a:r>
                  <a:rPr lang="es-GT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A4A11-9E4E-4DD0-91B1-A8BEB039E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025" y="4075766"/>
                <a:ext cx="2650540" cy="1200329"/>
              </a:xfrm>
              <a:prstGeom prst="rect">
                <a:avLst/>
              </a:prstGeom>
              <a:blipFill>
                <a:blip r:embed="rId4"/>
                <a:stretch>
                  <a:fillRect l="-2074" t="-3046" r="-2074" b="-710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239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388</TotalTime>
  <Words>633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Corbel</vt:lpstr>
      <vt:lpstr>Parallax</vt:lpstr>
      <vt:lpstr>2DA. UNIDAD GRAFOS</vt:lpstr>
      <vt:lpstr>ORIGEN DE LOS GRAFOS</vt:lpstr>
      <vt:lpstr>GRAFO DIRIGIDO</vt:lpstr>
      <vt:lpstr>GRAFO NO DIRIGIDO</vt:lpstr>
      <vt:lpstr>CAMINO x-y</vt:lpstr>
      <vt:lpstr>CAMINO ABIERTO Y CERRADO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ECUACIONES REDUCIBLES A EXACTAS </dc:title>
  <dc:creator>Fam Lopez Montepeque</dc:creator>
  <cp:lastModifiedBy>Mario Gustavo Lopez Hernandez</cp:lastModifiedBy>
  <cp:revision>76</cp:revision>
  <dcterms:created xsi:type="dcterms:W3CDTF">2019-08-06T20:40:59Z</dcterms:created>
  <dcterms:modified xsi:type="dcterms:W3CDTF">2020-09-02T22:35:38Z</dcterms:modified>
</cp:coreProperties>
</file>