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61" r:id="rId3"/>
    <p:sldId id="266" r:id="rId4"/>
    <p:sldId id="262" r:id="rId5"/>
    <p:sldId id="265" r:id="rId6"/>
    <p:sldId id="264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24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2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09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2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1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5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6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6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9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8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050" y="3465550"/>
            <a:ext cx="6974911" cy="861420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Ing. Mario López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sz="5600"/>
              <a:t>CAMINOS</a:t>
            </a:r>
            <a:br>
              <a:rPr lang="es-GT" sz="5600"/>
            </a:br>
            <a:br>
              <a:rPr lang="es-GT" sz="5600" dirty="0"/>
            </a:br>
            <a:endParaRPr lang="es-GT" sz="5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781878"/>
                <a:ext cx="10018713" cy="57779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b="1" dirty="0"/>
                  <a:t>Ejemplo 2</a:t>
                </a:r>
              </a:p>
              <a:p>
                <a:pPr marL="0" indent="0" algn="just">
                  <a:buNone/>
                </a:pPr>
                <a:r>
                  <a:rPr lang="es-GT" dirty="0"/>
                  <a:t>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 de la figura No. 7 es disconexo con 3 componentes, es decir: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GT" dirty="0"/>
                  <a:t> </a:t>
                </a:r>
              </a:p>
              <a:p>
                <a:pPr marL="0" indent="0" algn="just">
                  <a:buNone/>
                </a:pPr>
                <a:endParaRPr lang="es-GT" sz="800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Figura No. 7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 disconexo con tres componentes.</a:t>
                </a:r>
              </a:p>
              <a:p>
                <a:pPr marL="0" indent="0" algn="just">
                  <a:buNone/>
                </a:pPr>
                <a:endParaRPr lang="es-G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781878"/>
                <a:ext cx="10018713" cy="5777948"/>
              </a:xfrm>
              <a:blipFill>
                <a:blip r:embed="rId2"/>
                <a:stretch>
                  <a:fillRect l="-608"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A41FA78-218E-47D6-8EA5-7B986DAC978E}"/>
              </a:ext>
            </a:extLst>
          </p:cNvPr>
          <p:cNvSpPr/>
          <p:nvPr/>
        </p:nvSpPr>
        <p:spPr>
          <a:xfrm>
            <a:off x="3461609" y="2568847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2CE661-9B37-418A-9CDE-92C13F6B19CE}"/>
              </a:ext>
            </a:extLst>
          </p:cNvPr>
          <p:cNvSpPr/>
          <p:nvPr/>
        </p:nvSpPr>
        <p:spPr>
          <a:xfrm>
            <a:off x="4014007" y="428027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6BD4D-A215-417C-ACC7-5D0BE816AF59}"/>
              </a:ext>
            </a:extLst>
          </p:cNvPr>
          <p:cNvSpPr/>
          <p:nvPr/>
        </p:nvSpPr>
        <p:spPr>
          <a:xfrm>
            <a:off x="6001833" y="283787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BB81C-3670-4228-A981-4B74DA21DB08}"/>
              </a:ext>
            </a:extLst>
          </p:cNvPr>
          <p:cNvSpPr/>
          <p:nvPr/>
        </p:nvSpPr>
        <p:spPr>
          <a:xfrm>
            <a:off x="5995208" y="4273647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FA094-A16B-411F-8BD4-1ADE9D6D789A}"/>
              </a:ext>
            </a:extLst>
          </p:cNvPr>
          <p:cNvSpPr txBox="1"/>
          <p:nvPr/>
        </p:nvSpPr>
        <p:spPr>
          <a:xfrm>
            <a:off x="3333726" y="2046032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C9694-B0DE-42D4-8526-124E4A43B770}"/>
              </a:ext>
            </a:extLst>
          </p:cNvPr>
          <p:cNvSpPr txBox="1"/>
          <p:nvPr/>
        </p:nvSpPr>
        <p:spPr>
          <a:xfrm>
            <a:off x="5925703" y="2373183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3F136-0E66-4153-B93E-1A0D520F82A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647139" y="2661612"/>
            <a:ext cx="2354694" cy="2690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609C97-8AF1-4920-9943-D71B36201AC5}"/>
              </a:ext>
            </a:extLst>
          </p:cNvPr>
          <p:cNvCxnSpPr>
            <a:cxnSpLocks/>
          </p:cNvCxnSpPr>
          <p:nvPr/>
        </p:nvCxnSpPr>
        <p:spPr>
          <a:xfrm>
            <a:off x="4206162" y="4377489"/>
            <a:ext cx="179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A76C87-1DA6-4DC7-951F-C2922FB4E05D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3554374" y="2754377"/>
            <a:ext cx="552398" cy="15258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4E132D-FED0-4010-995C-AD78132A1690}"/>
              </a:ext>
            </a:extLst>
          </p:cNvPr>
          <p:cNvCxnSpPr>
            <a:cxnSpLocks/>
          </p:cNvCxnSpPr>
          <p:nvPr/>
        </p:nvCxnSpPr>
        <p:spPr>
          <a:xfrm flipV="1">
            <a:off x="6087575" y="2998352"/>
            <a:ext cx="6625" cy="1258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BC51C73-8140-4CD4-B241-8186492FD28D}"/>
              </a:ext>
            </a:extLst>
          </p:cNvPr>
          <p:cNvSpPr/>
          <p:nvPr/>
        </p:nvSpPr>
        <p:spPr>
          <a:xfrm>
            <a:off x="7410689" y="3670852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2F2063-9C21-4D89-A2DF-E34270AEE26A}"/>
              </a:ext>
            </a:extLst>
          </p:cNvPr>
          <p:cNvSpPr/>
          <p:nvPr/>
        </p:nvSpPr>
        <p:spPr>
          <a:xfrm>
            <a:off x="8134547" y="2835787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F8F5B7-3A5B-4011-BE79-FE8A17F3C34B}"/>
              </a:ext>
            </a:extLst>
          </p:cNvPr>
          <p:cNvSpPr/>
          <p:nvPr/>
        </p:nvSpPr>
        <p:spPr>
          <a:xfrm>
            <a:off x="8591749" y="3982101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14176-8C86-41FF-8D46-75A0E6F4C03E}"/>
              </a:ext>
            </a:extLst>
          </p:cNvPr>
          <p:cNvSpPr txBox="1"/>
          <p:nvPr/>
        </p:nvSpPr>
        <p:spPr>
          <a:xfrm>
            <a:off x="6983194" y="3569455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AFEDF2-406F-4964-A247-4CAE546A6819}"/>
              </a:ext>
            </a:extLst>
          </p:cNvPr>
          <p:cNvSpPr txBox="1"/>
          <p:nvPr/>
        </p:nvSpPr>
        <p:spPr>
          <a:xfrm>
            <a:off x="8100998" y="2373183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D12D28-EFF2-44A9-B112-764E02A35923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7569049" y="2928552"/>
            <a:ext cx="674682" cy="769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9D30DF-7A01-4D97-9FE6-06B0884F8C7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259258" y="2928552"/>
            <a:ext cx="425256" cy="1053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727003-C3A9-45F5-BE53-BE4099743F65}"/>
              </a:ext>
            </a:extLst>
          </p:cNvPr>
          <p:cNvCxnSpPr>
            <a:cxnSpLocks/>
            <a:stCxn id="14" idx="5"/>
            <a:endCxn id="16" idx="2"/>
          </p:cNvCxnSpPr>
          <p:nvPr/>
        </p:nvCxnSpPr>
        <p:spPr>
          <a:xfrm>
            <a:off x="7569049" y="3829212"/>
            <a:ext cx="1022700" cy="245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AD60D5-5EF2-4B70-8CB0-48738FAD2775}"/>
              </a:ext>
            </a:extLst>
          </p:cNvPr>
          <p:cNvSpPr txBox="1"/>
          <p:nvPr/>
        </p:nvSpPr>
        <p:spPr>
          <a:xfrm>
            <a:off x="3885610" y="4585937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5D45B-BCE0-45E9-B2A9-6A4AB699A5B6}"/>
              </a:ext>
            </a:extLst>
          </p:cNvPr>
          <p:cNvSpPr txBox="1"/>
          <p:nvPr/>
        </p:nvSpPr>
        <p:spPr>
          <a:xfrm>
            <a:off x="5926516" y="458593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3D5CD-6A1C-486E-B721-42A4FB909102}"/>
              </a:ext>
            </a:extLst>
          </p:cNvPr>
          <p:cNvSpPr txBox="1"/>
          <p:nvPr/>
        </p:nvSpPr>
        <p:spPr>
          <a:xfrm>
            <a:off x="8706209" y="4188417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C4B15F-BBC9-490C-9083-E373627FA9F0}"/>
              </a:ext>
            </a:extLst>
          </p:cNvPr>
          <p:cNvSpPr/>
          <p:nvPr/>
        </p:nvSpPr>
        <p:spPr>
          <a:xfrm>
            <a:off x="1333737" y="4318986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6A2688F-3060-43D8-9CB7-4ACCDB720400}"/>
              </a:ext>
            </a:extLst>
          </p:cNvPr>
          <p:cNvSpPr/>
          <p:nvPr/>
        </p:nvSpPr>
        <p:spPr>
          <a:xfrm>
            <a:off x="2057595" y="3483921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E8E461-17AD-484E-A18A-CAD3A549EDBC}"/>
              </a:ext>
            </a:extLst>
          </p:cNvPr>
          <p:cNvSpPr/>
          <p:nvPr/>
        </p:nvSpPr>
        <p:spPr>
          <a:xfrm>
            <a:off x="2514797" y="4630235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E3A66F-59F5-4802-98FD-B24FBE25DEB0}"/>
              </a:ext>
            </a:extLst>
          </p:cNvPr>
          <p:cNvSpPr txBox="1"/>
          <p:nvPr/>
        </p:nvSpPr>
        <p:spPr>
          <a:xfrm>
            <a:off x="906242" y="4217589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3AB71-F6DE-445B-AC7B-9D2732A02CFF}"/>
              </a:ext>
            </a:extLst>
          </p:cNvPr>
          <p:cNvSpPr txBox="1"/>
          <p:nvPr/>
        </p:nvSpPr>
        <p:spPr>
          <a:xfrm>
            <a:off x="2024046" y="3021317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1C7772-33F4-4948-B1FD-55CE80EA79F9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1492097" y="3576686"/>
            <a:ext cx="674682" cy="769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8B429-ADF6-4F85-BAD5-54AEA12616E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182306" y="3576686"/>
            <a:ext cx="425256" cy="1053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207D97-A2F1-4577-BE8F-7D7E74669313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1492097" y="4477346"/>
            <a:ext cx="1022700" cy="245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F38FA6-1FB0-4DA1-93D2-B329C4194ACF}"/>
              </a:ext>
            </a:extLst>
          </p:cNvPr>
          <p:cNvSpPr txBox="1"/>
          <p:nvPr/>
        </p:nvSpPr>
        <p:spPr>
          <a:xfrm>
            <a:off x="2629257" y="4836551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192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81878"/>
            <a:ext cx="10018713" cy="57779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400" b="1" dirty="0"/>
              <a:t>RECORRIDO</a:t>
            </a:r>
          </a:p>
          <a:p>
            <a:pPr marL="0" indent="0" algn="just">
              <a:buNone/>
            </a:pPr>
            <a:r>
              <a:rPr lang="es-GT" dirty="0"/>
              <a:t>Es un camino x-y en el que no se repite ninguna arista.</a:t>
            </a:r>
          </a:p>
          <a:p>
            <a:pPr marL="0" indent="0" algn="just">
              <a:buNone/>
            </a:pPr>
            <a:endParaRPr lang="es-GT" sz="800" dirty="0"/>
          </a:p>
          <a:p>
            <a:pPr marL="0" indent="0" algn="just">
              <a:buNone/>
            </a:pPr>
            <a:r>
              <a:rPr lang="es-GT" sz="2400" b="1" dirty="0"/>
              <a:t>CIRCUITO</a:t>
            </a:r>
          </a:p>
          <a:p>
            <a:pPr marL="0" indent="0" algn="just">
              <a:buNone/>
            </a:pPr>
            <a:r>
              <a:rPr lang="es-GT" dirty="0"/>
              <a:t>Es un recorrido cerrado x-x.</a:t>
            </a:r>
          </a:p>
          <a:p>
            <a:pPr marL="0" indent="0" algn="just">
              <a:buNone/>
            </a:pPr>
            <a:r>
              <a:rPr lang="es-GT" dirty="0"/>
              <a:t>Debe haber almeno una arista (si es así es un lazo).</a:t>
            </a:r>
          </a:p>
          <a:p>
            <a:pPr marL="0" indent="0" algn="just">
              <a:buNone/>
            </a:pPr>
            <a:endParaRPr lang="es-GT" sz="800" dirty="0"/>
          </a:p>
          <a:p>
            <a:pPr marL="0" indent="0" algn="just">
              <a:buNone/>
            </a:pPr>
            <a:r>
              <a:rPr lang="es-GT" sz="2400" b="1" dirty="0"/>
              <a:t>CAMINO SIMPLE</a:t>
            </a:r>
          </a:p>
          <a:p>
            <a:pPr marL="0" indent="0" algn="just">
              <a:buNone/>
            </a:pPr>
            <a:r>
              <a:rPr lang="es-GT" dirty="0"/>
              <a:t>Es un camino x-y en el que no se repite ningún vértice.</a:t>
            </a:r>
          </a:p>
          <a:p>
            <a:pPr marL="0" indent="0" algn="just">
              <a:buNone/>
            </a:pPr>
            <a:endParaRPr lang="es-GT" sz="800" dirty="0"/>
          </a:p>
          <a:p>
            <a:pPr marL="0" indent="0" algn="just">
              <a:buNone/>
            </a:pPr>
            <a:r>
              <a:rPr lang="es-GT" sz="2400" b="1" dirty="0"/>
              <a:t>CICLO</a:t>
            </a:r>
          </a:p>
          <a:p>
            <a:pPr marL="0" indent="0" algn="just">
              <a:buNone/>
            </a:pPr>
            <a:r>
              <a:rPr lang="es-GT" dirty="0"/>
              <a:t>Es un camino simple cerrado x-x.</a:t>
            </a:r>
          </a:p>
          <a:p>
            <a:pPr marL="0" indent="0" algn="just">
              <a:buNone/>
            </a:pPr>
            <a:r>
              <a:rPr lang="es-GT" dirty="0"/>
              <a:t>Convenio: Un ciclo implicará siempre al menos 3 aristas distintas.</a:t>
            </a:r>
          </a:p>
          <a:p>
            <a:pPr marL="0" indent="0" algn="just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0558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781878"/>
                <a:ext cx="10018713" cy="57779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400" b="1" dirty="0"/>
                  <a:t>Ejemplo</a:t>
                </a:r>
              </a:p>
              <a:p>
                <a:pPr marL="0" indent="0" algn="just">
                  <a:buNone/>
                </a:pPr>
                <a:r>
                  <a:rPr lang="es-GT" dirty="0"/>
                  <a:t>Sea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que se muestra en la figura No.1.</a:t>
                </a:r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Figura No. 1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781878"/>
                <a:ext cx="10018713" cy="5777948"/>
              </a:xfrm>
              <a:blipFill>
                <a:blip r:embed="rId2"/>
                <a:stretch>
                  <a:fillRect l="-912" t="-84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31EEF5-2E8A-4DED-AFF6-31B1BBD30F7D}"/>
              </a:ext>
            </a:extLst>
          </p:cNvPr>
          <p:cNvGrpSpPr/>
          <p:nvPr/>
        </p:nvGrpSpPr>
        <p:grpSpPr>
          <a:xfrm>
            <a:off x="3556634" y="2373183"/>
            <a:ext cx="5874064" cy="2595338"/>
            <a:chOff x="3556634" y="2373183"/>
            <a:chExt cx="5874064" cy="25953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8393C9-0F74-4897-B261-4450CDACF8D4}"/>
                </a:ext>
              </a:extLst>
            </p:cNvPr>
            <p:cNvSpPr/>
            <p:nvPr/>
          </p:nvSpPr>
          <p:spPr>
            <a:xfrm>
              <a:off x="5160117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D00498-0142-4CD5-99E8-F3CE4798E15A}"/>
                </a:ext>
              </a:extLst>
            </p:cNvPr>
            <p:cNvSpPr/>
            <p:nvPr/>
          </p:nvSpPr>
          <p:spPr>
            <a:xfrm>
              <a:off x="5153492" y="4280273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821204-0AA0-42E3-AE21-A832B6BF7901}"/>
                </a:ext>
              </a:extLst>
            </p:cNvPr>
            <p:cNvSpPr/>
            <p:nvPr/>
          </p:nvSpPr>
          <p:spPr>
            <a:xfrm>
              <a:off x="4106601" y="356465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7F00EB-6C50-45E1-82C0-22793EBEB508}"/>
                </a:ext>
              </a:extLst>
            </p:cNvPr>
            <p:cNvSpPr/>
            <p:nvPr/>
          </p:nvSpPr>
          <p:spPr>
            <a:xfrm>
              <a:off x="7141318" y="28378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6136E4-6482-45B6-9880-E31CE0E5BA07}"/>
                </a:ext>
              </a:extLst>
            </p:cNvPr>
            <p:cNvSpPr/>
            <p:nvPr/>
          </p:nvSpPr>
          <p:spPr>
            <a:xfrm>
              <a:off x="7134693" y="427364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8696C9-9505-4593-9108-14E50D59BB7E}"/>
                </a:ext>
              </a:extLst>
            </p:cNvPr>
            <p:cNvSpPr/>
            <p:nvPr/>
          </p:nvSpPr>
          <p:spPr>
            <a:xfrm>
              <a:off x="8393644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86BBAB-1F37-4B55-9DD8-E2CF84E2BA8B}"/>
                </a:ext>
              </a:extLst>
            </p:cNvPr>
            <p:cNvSpPr/>
            <p:nvPr/>
          </p:nvSpPr>
          <p:spPr>
            <a:xfrm>
              <a:off x="8850846" y="398210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08F127-EB42-4757-B68C-033C0523C7B6}"/>
                </a:ext>
              </a:extLst>
            </p:cNvPr>
            <p:cNvSpPr txBox="1"/>
            <p:nvPr/>
          </p:nvSpPr>
          <p:spPr>
            <a:xfrm>
              <a:off x="3556634" y="34661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D2D180-FBB6-43B5-8328-9EAB5191E97B}"/>
                </a:ext>
              </a:extLst>
            </p:cNvPr>
            <p:cNvSpPr txBox="1"/>
            <p:nvPr/>
          </p:nvSpPr>
          <p:spPr>
            <a:xfrm>
              <a:off x="5024282" y="237318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15282A-5D5C-4D89-9F58-D379503DE173}"/>
                </a:ext>
              </a:extLst>
            </p:cNvPr>
            <p:cNvSpPr txBox="1"/>
            <p:nvPr/>
          </p:nvSpPr>
          <p:spPr>
            <a:xfrm>
              <a:off x="5011030" y="458593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84F09A-B119-4D2C-92E6-9DDB587EEDF5}"/>
                </a:ext>
              </a:extLst>
            </p:cNvPr>
            <p:cNvSpPr txBox="1"/>
            <p:nvPr/>
          </p:nvSpPr>
          <p:spPr>
            <a:xfrm>
              <a:off x="7065188" y="237318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E90C31-A3B1-423B-8739-3E920EB71F12}"/>
                </a:ext>
              </a:extLst>
            </p:cNvPr>
            <p:cNvSpPr txBox="1"/>
            <p:nvPr/>
          </p:nvSpPr>
          <p:spPr>
            <a:xfrm>
              <a:off x="7051936" y="458593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93276C-2285-4F9A-A3D5-4B3861E9493E}"/>
                </a:ext>
              </a:extLst>
            </p:cNvPr>
            <p:cNvSpPr txBox="1"/>
            <p:nvPr/>
          </p:nvSpPr>
          <p:spPr>
            <a:xfrm>
              <a:off x="8289755" y="237318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9D2B8C-2D95-48B5-81F2-95C179B23044}"/>
                </a:ext>
              </a:extLst>
            </p:cNvPr>
            <p:cNvSpPr txBox="1"/>
            <p:nvPr/>
          </p:nvSpPr>
          <p:spPr>
            <a:xfrm>
              <a:off x="8973498" y="411807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A12280-ACB3-418D-B521-BDA6743F3831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>
              <a:off x="5345647" y="2928552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61FBA9-0976-48C7-ABED-F52D355FA400}"/>
                </a:ext>
              </a:extLst>
            </p:cNvPr>
            <p:cNvCxnSpPr>
              <a:cxnSpLocks/>
            </p:cNvCxnSpPr>
            <p:nvPr/>
          </p:nvCxnSpPr>
          <p:spPr>
            <a:xfrm>
              <a:off x="5345647" y="4377489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52931A-4C64-470A-A0A9-0F11B4999E52}"/>
                </a:ext>
              </a:extLst>
            </p:cNvPr>
            <p:cNvCxnSpPr>
              <a:cxnSpLocks/>
              <a:stCxn id="14" idx="7"/>
              <a:endCxn id="12" idx="3"/>
            </p:cNvCxnSpPr>
            <p:nvPr/>
          </p:nvCxnSpPr>
          <p:spPr>
            <a:xfrm flipV="1">
              <a:off x="4264961" y="2994147"/>
              <a:ext cx="922326" cy="5976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8711A5-3C1C-46C8-A640-41774DF56F50}"/>
                </a:ext>
              </a:extLst>
            </p:cNvPr>
            <p:cNvCxnSpPr>
              <a:cxnSpLocks/>
              <a:stCxn id="14" idx="5"/>
              <a:endCxn id="13" idx="2"/>
            </p:cNvCxnSpPr>
            <p:nvPr/>
          </p:nvCxnSpPr>
          <p:spPr>
            <a:xfrm>
              <a:off x="4264961" y="3723016"/>
              <a:ext cx="888531" cy="650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CBDBB-5C67-4EC1-BB67-622164B4CFF0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5246257" y="3021317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E5F58-5D63-4B03-9DED-CD2687AAF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060" y="2998352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04AE7E-5F0F-482B-B881-EC96684B7092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7134693" y="2928552"/>
              <a:ext cx="1258951" cy="102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93890B-7139-4411-AD5D-F046146DF2CC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8518355" y="2928552"/>
              <a:ext cx="425256" cy="10535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CE96C4-3F3E-44B7-B7EA-05822212BAE5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>
            <a:xfrm>
              <a:off x="7299678" y="2996230"/>
              <a:ext cx="1551168" cy="10786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19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29032"/>
                <a:ext cx="10018713" cy="494232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dirty="0"/>
                  <a:t>1.</a:t>
                </a:r>
                <a:r>
                  <a:rPr lang="en-US" dirty="0"/>
                  <a:t>] </a:t>
                </a:r>
                <a:r>
                  <a:rPr lang="es-GT" dirty="0"/>
                  <a:t>Determinar un recorrido a-e pero que no sea camino simple.</a:t>
                </a:r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Figura No. 2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Recorrido: </a:t>
                </a:r>
                <a14:m>
                  <m:oMath xmlns:m="http://schemas.openxmlformats.org/officeDocument/2006/math"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29032"/>
                <a:ext cx="10018713" cy="4942321"/>
              </a:xfrm>
              <a:blipFill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98393C9-0F74-4897-B261-4450CDACF8D4}"/>
              </a:ext>
            </a:extLst>
          </p:cNvPr>
          <p:cNvSpPr/>
          <p:nvPr/>
        </p:nvSpPr>
        <p:spPr>
          <a:xfrm>
            <a:off x="5036196" y="337036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821204-0AA0-42E3-AE21-A832B6BF7901}"/>
              </a:ext>
            </a:extLst>
          </p:cNvPr>
          <p:cNvSpPr/>
          <p:nvPr/>
        </p:nvSpPr>
        <p:spPr>
          <a:xfrm>
            <a:off x="3982680" y="409922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7F00EB-6C50-45E1-82C0-22793EBEB508}"/>
              </a:ext>
            </a:extLst>
          </p:cNvPr>
          <p:cNvSpPr/>
          <p:nvPr/>
        </p:nvSpPr>
        <p:spPr>
          <a:xfrm>
            <a:off x="7017397" y="337244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696C9-9505-4593-9108-14E50D59BB7E}"/>
              </a:ext>
            </a:extLst>
          </p:cNvPr>
          <p:cNvSpPr/>
          <p:nvPr/>
        </p:nvSpPr>
        <p:spPr>
          <a:xfrm>
            <a:off x="8269723" y="337036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86BBAB-1F37-4B55-9DD8-E2CF84E2BA8B}"/>
              </a:ext>
            </a:extLst>
          </p:cNvPr>
          <p:cNvSpPr/>
          <p:nvPr/>
        </p:nvSpPr>
        <p:spPr>
          <a:xfrm>
            <a:off x="8726925" y="4516674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8F127-EB42-4757-B68C-033C0523C7B6}"/>
              </a:ext>
            </a:extLst>
          </p:cNvPr>
          <p:cNvSpPr txBox="1"/>
          <p:nvPr/>
        </p:nvSpPr>
        <p:spPr>
          <a:xfrm>
            <a:off x="3432713" y="4000702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2D180-FBB6-43B5-8328-9EAB5191E97B}"/>
              </a:ext>
            </a:extLst>
          </p:cNvPr>
          <p:cNvSpPr txBox="1"/>
          <p:nvPr/>
        </p:nvSpPr>
        <p:spPr>
          <a:xfrm>
            <a:off x="4900361" y="290775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4F09A-B119-4D2C-92E6-9DDB587EEDF5}"/>
              </a:ext>
            </a:extLst>
          </p:cNvPr>
          <p:cNvSpPr txBox="1"/>
          <p:nvPr/>
        </p:nvSpPr>
        <p:spPr>
          <a:xfrm>
            <a:off x="6941267" y="290775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93276C-2285-4F9A-A3D5-4B3861E9493E}"/>
              </a:ext>
            </a:extLst>
          </p:cNvPr>
          <p:cNvSpPr txBox="1"/>
          <p:nvPr/>
        </p:nvSpPr>
        <p:spPr>
          <a:xfrm>
            <a:off x="8165834" y="290775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D2B8C-2D95-48B5-81F2-95C179B23044}"/>
              </a:ext>
            </a:extLst>
          </p:cNvPr>
          <p:cNvSpPr txBox="1"/>
          <p:nvPr/>
        </p:nvSpPr>
        <p:spPr>
          <a:xfrm>
            <a:off x="8849577" y="4652650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12280-ACB3-418D-B521-BDA6743F3831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5221726" y="3463125"/>
            <a:ext cx="179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52931A-4C64-470A-A0A9-0F11B4999E52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4141040" y="3528720"/>
            <a:ext cx="922326" cy="597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04AE7E-5F0F-482B-B881-EC96684B709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010772" y="3463125"/>
            <a:ext cx="1258951" cy="10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93890B-7139-4411-AD5D-F046146DF2C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94434" y="3463125"/>
            <a:ext cx="425256" cy="1053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CE96C4-3F3E-44B7-B7EA-05822212BAE5}"/>
              </a:ext>
            </a:extLst>
          </p:cNvPr>
          <p:cNvCxnSpPr>
            <a:cxnSpLocks/>
            <a:stCxn id="16" idx="5"/>
            <a:endCxn id="19" idx="2"/>
          </p:cNvCxnSpPr>
          <p:nvPr/>
        </p:nvCxnSpPr>
        <p:spPr>
          <a:xfrm>
            <a:off x="7175757" y="3530803"/>
            <a:ext cx="1551168" cy="1078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BB29B3-CC2A-480D-B1A4-E6273E5ED47F}"/>
              </a:ext>
            </a:extLst>
          </p:cNvPr>
          <p:cNvGrpSpPr/>
          <p:nvPr/>
        </p:nvGrpSpPr>
        <p:grpSpPr>
          <a:xfrm>
            <a:off x="263844" y="223686"/>
            <a:ext cx="2900437" cy="1337085"/>
            <a:chOff x="3556634" y="2373183"/>
            <a:chExt cx="5874064" cy="287439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31EA099-07CC-45D6-B5F8-994E818202C8}"/>
                </a:ext>
              </a:extLst>
            </p:cNvPr>
            <p:cNvSpPr/>
            <p:nvPr/>
          </p:nvSpPr>
          <p:spPr>
            <a:xfrm>
              <a:off x="5160117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EBDE1A9-4C62-43F0-B7B4-4C37462732A3}"/>
                </a:ext>
              </a:extLst>
            </p:cNvPr>
            <p:cNvSpPr/>
            <p:nvPr/>
          </p:nvSpPr>
          <p:spPr>
            <a:xfrm>
              <a:off x="5153492" y="4280273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0CE570-6881-4CD3-B6B0-A5AA245ED3DA}"/>
                </a:ext>
              </a:extLst>
            </p:cNvPr>
            <p:cNvSpPr/>
            <p:nvPr/>
          </p:nvSpPr>
          <p:spPr>
            <a:xfrm>
              <a:off x="4106601" y="356465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F084DAF-D8AB-475B-995C-15C1B1FA17AF}"/>
                </a:ext>
              </a:extLst>
            </p:cNvPr>
            <p:cNvSpPr/>
            <p:nvPr/>
          </p:nvSpPr>
          <p:spPr>
            <a:xfrm>
              <a:off x="7141318" y="28378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E25D4A9-FC06-45B0-B593-C32A860B2694}"/>
                </a:ext>
              </a:extLst>
            </p:cNvPr>
            <p:cNvSpPr/>
            <p:nvPr/>
          </p:nvSpPr>
          <p:spPr>
            <a:xfrm>
              <a:off x="7134693" y="427364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707C41A-C9D6-4209-AEE0-386284270451}"/>
                </a:ext>
              </a:extLst>
            </p:cNvPr>
            <p:cNvSpPr/>
            <p:nvPr/>
          </p:nvSpPr>
          <p:spPr>
            <a:xfrm>
              <a:off x="8393644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78BC34C-C33E-45DC-A2F9-27ABC5CC9CA1}"/>
                </a:ext>
              </a:extLst>
            </p:cNvPr>
            <p:cNvSpPr/>
            <p:nvPr/>
          </p:nvSpPr>
          <p:spPr>
            <a:xfrm>
              <a:off x="8850846" y="398210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2D69A6-74F8-4008-A0A6-47A141EEFF19}"/>
                </a:ext>
              </a:extLst>
            </p:cNvPr>
            <p:cNvSpPr txBox="1"/>
            <p:nvPr/>
          </p:nvSpPr>
          <p:spPr>
            <a:xfrm>
              <a:off x="3556634" y="3466128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3FA7D9-07C2-4B72-8E87-9108FEC8658A}"/>
                </a:ext>
              </a:extLst>
            </p:cNvPr>
            <p:cNvSpPr txBox="1"/>
            <p:nvPr/>
          </p:nvSpPr>
          <p:spPr>
            <a:xfrm>
              <a:off x="5024283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7F9678-5FA2-4BE6-852B-1A30DE7C1309}"/>
                </a:ext>
              </a:extLst>
            </p:cNvPr>
            <p:cNvSpPr txBox="1"/>
            <p:nvPr/>
          </p:nvSpPr>
          <p:spPr>
            <a:xfrm>
              <a:off x="5011030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2C8EB6-ACA8-4C6D-931B-BBE4485496C4}"/>
                </a:ext>
              </a:extLst>
            </p:cNvPr>
            <p:cNvSpPr txBox="1"/>
            <p:nvPr/>
          </p:nvSpPr>
          <p:spPr>
            <a:xfrm>
              <a:off x="7065188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5E981A-3246-4BAE-AAF5-FDD27FD46525}"/>
                </a:ext>
              </a:extLst>
            </p:cNvPr>
            <p:cNvSpPr txBox="1"/>
            <p:nvPr/>
          </p:nvSpPr>
          <p:spPr>
            <a:xfrm>
              <a:off x="7051937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0F1876-CAAF-4F49-9D05-6779DBC1E8CF}"/>
                </a:ext>
              </a:extLst>
            </p:cNvPr>
            <p:cNvSpPr txBox="1"/>
            <p:nvPr/>
          </p:nvSpPr>
          <p:spPr>
            <a:xfrm>
              <a:off x="8289754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f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C8E44A-0C5D-4C66-85A8-D217BBEDDBF8}"/>
                </a:ext>
              </a:extLst>
            </p:cNvPr>
            <p:cNvSpPr txBox="1"/>
            <p:nvPr/>
          </p:nvSpPr>
          <p:spPr>
            <a:xfrm>
              <a:off x="8973497" y="4118076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g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AA529A-6E3E-48E4-BDDD-63CEA89DA115}"/>
                </a:ext>
              </a:extLst>
            </p:cNvPr>
            <p:cNvCxnSpPr>
              <a:cxnSpLocks/>
              <a:stCxn id="24" idx="6"/>
              <a:endCxn id="30" idx="2"/>
            </p:cNvCxnSpPr>
            <p:nvPr/>
          </p:nvCxnSpPr>
          <p:spPr>
            <a:xfrm>
              <a:off x="5345647" y="2928552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316E3E-A800-4B72-BC83-A58F68C8B0DA}"/>
                </a:ext>
              </a:extLst>
            </p:cNvPr>
            <p:cNvCxnSpPr>
              <a:cxnSpLocks/>
            </p:cNvCxnSpPr>
            <p:nvPr/>
          </p:nvCxnSpPr>
          <p:spPr>
            <a:xfrm>
              <a:off x="5345647" y="4377489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629C9C7-D88A-42BC-A926-9AC78DA14519}"/>
                </a:ext>
              </a:extLst>
            </p:cNvPr>
            <p:cNvCxnSpPr>
              <a:cxnSpLocks/>
              <a:stCxn id="28" idx="7"/>
              <a:endCxn id="24" idx="3"/>
            </p:cNvCxnSpPr>
            <p:nvPr/>
          </p:nvCxnSpPr>
          <p:spPr>
            <a:xfrm flipV="1">
              <a:off x="4264961" y="2994147"/>
              <a:ext cx="922326" cy="5976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BF2CBA-2363-446B-A5C4-7C04BFCE1587}"/>
                </a:ext>
              </a:extLst>
            </p:cNvPr>
            <p:cNvCxnSpPr>
              <a:cxnSpLocks/>
              <a:stCxn id="28" idx="5"/>
              <a:endCxn id="27" idx="2"/>
            </p:cNvCxnSpPr>
            <p:nvPr/>
          </p:nvCxnSpPr>
          <p:spPr>
            <a:xfrm>
              <a:off x="4264961" y="3723016"/>
              <a:ext cx="888531" cy="650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1CD98F-BF6F-4AD0-8112-2CFE25ED78D5}"/>
                </a:ext>
              </a:extLst>
            </p:cNvPr>
            <p:cNvCxnSpPr>
              <a:cxnSpLocks/>
              <a:stCxn id="27" idx="0"/>
              <a:endCxn id="24" idx="4"/>
            </p:cNvCxnSpPr>
            <p:nvPr/>
          </p:nvCxnSpPr>
          <p:spPr>
            <a:xfrm flipV="1">
              <a:off x="5246257" y="3021317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59D942F-D31B-4E77-9D16-2383CE6E8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060" y="2998352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FFB753-9996-4A7A-BEDC-09F99D49769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7134693" y="2928552"/>
              <a:ext cx="1258951" cy="102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842A104-8CF5-46C2-9F52-B98A8E1D68C8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18355" y="2928552"/>
              <a:ext cx="425256" cy="10535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8B11FB-076E-424E-A3E9-7813E65A0CD6}"/>
                </a:ext>
              </a:extLst>
            </p:cNvPr>
            <p:cNvCxnSpPr>
              <a:cxnSpLocks/>
              <a:stCxn id="30" idx="5"/>
              <a:endCxn id="33" idx="2"/>
            </p:cNvCxnSpPr>
            <p:nvPr/>
          </p:nvCxnSpPr>
          <p:spPr>
            <a:xfrm>
              <a:off x="7299678" y="2996230"/>
              <a:ext cx="1551168" cy="10786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5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19" grpId="0" animBg="1"/>
      <p:bldP spid="20" grpId="0"/>
      <p:bldP spid="21" grpId="0"/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0320" y="1111348"/>
                <a:ext cx="8942703" cy="544847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dirty="0"/>
                  <a:t>2.</a:t>
                </a:r>
                <a:r>
                  <a:rPr lang="en-US" dirty="0"/>
                  <a:t>] </a:t>
                </a:r>
                <a:r>
                  <a:rPr lang="es-GT" dirty="0"/>
                  <a:t>Determinar un circuito e-e de longitud 3.</a:t>
                </a:r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Figura No. 3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Circuito: </a:t>
                </a:r>
                <a14:m>
                  <m:oMath xmlns:m="http://schemas.openxmlformats.org/officeDocument/2006/math"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s-GT" sz="1400" dirty="0"/>
              </a:p>
              <a:p>
                <a:pPr marL="0" indent="0" algn="ctr">
                  <a:buNone/>
                </a:pPr>
                <a:r>
                  <a:rPr lang="es-GT" sz="1400" dirty="0"/>
                  <a:t>También es un circuito f-f y g-g.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También es un ciclo e-e, f-f y g-g.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320" y="1111348"/>
                <a:ext cx="8942703" cy="5448478"/>
              </a:xfrm>
              <a:blipFill>
                <a:blip r:embed="rId2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047F00EB-6C50-45E1-82C0-22793EBEB508}"/>
              </a:ext>
            </a:extLst>
          </p:cNvPr>
          <p:cNvSpPr/>
          <p:nvPr/>
        </p:nvSpPr>
        <p:spPr>
          <a:xfrm>
            <a:off x="5799005" y="3006682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696C9-9505-4593-9108-14E50D59BB7E}"/>
              </a:ext>
            </a:extLst>
          </p:cNvPr>
          <p:cNvSpPr/>
          <p:nvPr/>
        </p:nvSpPr>
        <p:spPr>
          <a:xfrm>
            <a:off x="7051331" y="300459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86BBAB-1F37-4B55-9DD8-E2CF84E2BA8B}"/>
              </a:ext>
            </a:extLst>
          </p:cNvPr>
          <p:cNvSpPr/>
          <p:nvPr/>
        </p:nvSpPr>
        <p:spPr>
          <a:xfrm>
            <a:off x="7508533" y="415091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4F09A-B119-4D2C-92E6-9DDB587EEDF5}"/>
              </a:ext>
            </a:extLst>
          </p:cNvPr>
          <p:cNvSpPr txBox="1"/>
          <p:nvPr/>
        </p:nvSpPr>
        <p:spPr>
          <a:xfrm>
            <a:off x="5722875" y="2541995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93276C-2285-4F9A-A3D5-4B3861E9493E}"/>
              </a:ext>
            </a:extLst>
          </p:cNvPr>
          <p:cNvSpPr txBox="1"/>
          <p:nvPr/>
        </p:nvSpPr>
        <p:spPr>
          <a:xfrm>
            <a:off x="6947442" y="2541995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D2B8C-2D95-48B5-81F2-95C179B23044}"/>
              </a:ext>
            </a:extLst>
          </p:cNvPr>
          <p:cNvSpPr txBox="1"/>
          <p:nvPr/>
        </p:nvSpPr>
        <p:spPr>
          <a:xfrm>
            <a:off x="7631185" y="4286889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04AE7E-5F0F-482B-B881-EC96684B7092}"/>
              </a:ext>
            </a:extLst>
          </p:cNvPr>
          <p:cNvCxnSpPr>
            <a:cxnSpLocks/>
          </p:cNvCxnSpPr>
          <p:nvPr/>
        </p:nvCxnSpPr>
        <p:spPr>
          <a:xfrm flipV="1">
            <a:off x="5901564" y="3097364"/>
            <a:ext cx="1258951" cy="10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93890B-7139-4411-AD5D-F046146DF2C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176042" y="3097364"/>
            <a:ext cx="425256" cy="1053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CE96C4-3F3E-44B7-B7EA-05822212BAE5}"/>
              </a:ext>
            </a:extLst>
          </p:cNvPr>
          <p:cNvCxnSpPr>
            <a:cxnSpLocks/>
            <a:stCxn id="16" idx="5"/>
            <a:endCxn id="19" idx="2"/>
          </p:cNvCxnSpPr>
          <p:nvPr/>
        </p:nvCxnSpPr>
        <p:spPr>
          <a:xfrm>
            <a:off x="5957365" y="3165042"/>
            <a:ext cx="1551168" cy="1078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8BF5A-64B0-4E0D-8148-543AA3E05685}"/>
              </a:ext>
            </a:extLst>
          </p:cNvPr>
          <p:cNvGrpSpPr/>
          <p:nvPr/>
        </p:nvGrpSpPr>
        <p:grpSpPr>
          <a:xfrm>
            <a:off x="263844" y="223686"/>
            <a:ext cx="2900437" cy="1337085"/>
            <a:chOff x="3556634" y="2373183"/>
            <a:chExt cx="5874064" cy="28743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B9F189-4564-44B1-AE1B-95B81CE5A3E6}"/>
                </a:ext>
              </a:extLst>
            </p:cNvPr>
            <p:cNvSpPr/>
            <p:nvPr/>
          </p:nvSpPr>
          <p:spPr>
            <a:xfrm>
              <a:off x="5160117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97BECF-63EC-4AE2-8828-E864CD3124BD}"/>
                </a:ext>
              </a:extLst>
            </p:cNvPr>
            <p:cNvSpPr/>
            <p:nvPr/>
          </p:nvSpPr>
          <p:spPr>
            <a:xfrm>
              <a:off x="5153492" y="4280273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975381-10DF-4093-9C60-A7FA29107ACB}"/>
                </a:ext>
              </a:extLst>
            </p:cNvPr>
            <p:cNvSpPr/>
            <p:nvPr/>
          </p:nvSpPr>
          <p:spPr>
            <a:xfrm>
              <a:off x="4106601" y="356465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BB206F-5F8D-4431-9A7A-22EA67CDB73C}"/>
                </a:ext>
              </a:extLst>
            </p:cNvPr>
            <p:cNvSpPr/>
            <p:nvPr/>
          </p:nvSpPr>
          <p:spPr>
            <a:xfrm>
              <a:off x="7141318" y="28378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A8EE5-346B-4BCC-8D03-B6B8E54D5E18}"/>
                </a:ext>
              </a:extLst>
            </p:cNvPr>
            <p:cNvSpPr/>
            <p:nvPr/>
          </p:nvSpPr>
          <p:spPr>
            <a:xfrm>
              <a:off x="7134693" y="427364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F30158-CF1A-487F-BD3C-0346C3443671}"/>
                </a:ext>
              </a:extLst>
            </p:cNvPr>
            <p:cNvSpPr/>
            <p:nvPr/>
          </p:nvSpPr>
          <p:spPr>
            <a:xfrm>
              <a:off x="8393644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AA684F-71EA-474B-8D95-E3B961998522}"/>
                </a:ext>
              </a:extLst>
            </p:cNvPr>
            <p:cNvSpPr/>
            <p:nvPr/>
          </p:nvSpPr>
          <p:spPr>
            <a:xfrm>
              <a:off x="8850846" y="398210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D60FDC-A827-4143-88E4-E011E2382E2D}"/>
                </a:ext>
              </a:extLst>
            </p:cNvPr>
            <p:cNvSpPr txBox="1"/>
            <p:nvPr/>
          </p:nvSpPr>
          <p:spPr>
            <a:xfrm>
              <a:off x="3556634" y="3466128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631998-801C-472F-B8AF-1479284EF0BB}"/>
                </a:ext>
              </a:extLst>
            </p:cNvPr>
            <p:cNvSpPr txBox="1"/>
            <p:nvPr/>
          </p:nvSpPr>
          <p:spPr>
            <a:xfrm>
              <a:off x="5024283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EDD6C2-06ED-4B8D-A7F6-69CF859C632D}"/>
                </a:ext>
              </a:extLst>
            </p:cNvPr>
            <p:cNvSpPr txBox="1"/>
            <p:nvPr/>
          </p:nvSpPr>
          <p:spPr>
            <a:xfrm>
              <a:off x="5011030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0089C2-5064-4CC1-B47D-B1ACE99871F4}"/>
                </a:ext>
              </a:extLst>
            </p:cNvPr>
            <p:cNvSpPr txBox="1"/>
            <p:nvPr/>
          </p:nvSpPr>
          <p:spPr>
            <a:xfrm>
              <a:off x="7065188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5FCC2A-346C-4065-89B2-3BB7FF66D021}"/>
                </a:ext>
              </a:extLst>
            </p:cNvPr>
            <p:cNvSpPr txBox="1"/>
            <p:nvPr/>
          </p:nvSpPr>
          <p:spPr>
            <a:xfrm>
              <a:off x="7051937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894BC-AF1E-40E3-A1F7-026C8812D628}"/>
                </a:ext>
              </a:extLst>
            </p:cNvPr>
            <p:cNvSpPr txBox="1"/>
            <p:nvPr/>
          </p:nvSpPr>
          <p:spPr>
            <a:xfrm>
              <a:off x="8289754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f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AFA8D4-7131-4D54-A630-BDFB25100453}"/>
                </a:ext>
              </a:extLst>
            </p:cNvPr>
            <p:cNvSpPr txBox="1"/>
            <p:nvPr/>
          </p:nvSpPr>
          <p:spPr>
            <a:xfrm>
              <a:off x="8973497" y="4118076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g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A49298-954E-4CE5-AD51-D19F9035A743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5345647" y="2928552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FBD3EF-61EE-4494-861A-97C52DCD8646}"/>
                </a:ext>
              </a:extLst>
            </p:cNvPr>
            <p:cNvCxnSpPr>
              <a:cxnSpLocks/>
            </p:cNvCxnSpPr>
            <p:nvPr/>
          </p:nvCxnSpPr>
          <p:spPr>
            <a:xfrm>
              <a:off x="5345647" y="4377489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4F112B-ED80-4D33-8D1A-FA1F2362656A}"/>
                </a:ext>
              </a:extLst>
            </p:cNvPr>
            <p:cNvCxnSpPr>
              <a:cxnSpLocks/>
              <a:stCxn id="15" idx="7"/>
              <a:endCxn id="13" idx="3"/>
            </p:cNvCxnSpPr>
            <p:nvPr/>
          </p:nvCxnSpPr>
          <p:spPr>
            <a:xfrm flipV="1">
              <a:off x="4264961" y="2994147"/>
              <a:ext cx="922326" cy="5976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09697B-8A06-4499-A9BE-B33C634703C9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4264961" y="3723016"/>
              <a:ext cx="888531" cy="650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B15F0-0D87-4A1D-BC48-91704EFC6176}"/>
                </a:ext>
              </a:extLst>
            </p:cNvPr>
            <p:cNvCxnSpPr>
              <a:cxnSpLocks/>
              <a:stCxn id="14" idx="0"/>
              <a:endCxn id="13" idx="4"/>
            </p:cNvCxnSpPr>
            <p:nvPr/>
          </p:nvCxnSpPr>
          <p:spPr>
            <a:xfrm flipV="1">
              <a:off x="5246257" y="3021317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011DDE-CC16-45A4-AF35-7E6A950A2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060" y="2998352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E829CE-818C-4B89-91B1-5F616A9B9C1B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7134693" y="2928552"/>
              <a:ext cx="1258951" cy="102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C61E46-0030-48D4-BEF9-9E4226E15219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8518355" y="2928552"/>
              <a:ext cx="425256" cy="10535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EA2CC5-2973-4A7F-80A8-CE5D6316E05C}"/>
                </a:ext>
              </a:extLst>
            </p:cNvPr>
            <p:cNvCxnSpPr>
              <a:cxnSpLocks/>
              <a:stCxn id="17" idx="5"/>
              <a:endCxn id="22" idx="2"/>
            </p:cNvCxnSpPr>
            <p:nvPr/>
          </p:nvCxnSpPr>
          <p:spPr>
            <a:xfrm>
              <a:off x="7299678" y="2996230"/>
              <a:ext cx="1551168" cy="10786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5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3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8117" y="1153960"/>
                <a:ext cx="8984906" cy="540586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dirty="0"/>
                  <a:t>3.</a:t>
                </a:r>
                <a:r>
                  <a:rPr lang="en-US" dirty="0"/>
                  <a:t>] </a:t>
                </a:r>
                <a:r>
                  <a:rPr lang="es-GT" dirty="0"/>
                  <a:t>Determinar un camino simple a-e de longitud 4 que también sea recorrido a-e.</a:t>
                </a:r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Figura No. 4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Camino simple y recorrido: </a:t>
                </a:r>
                <a14:m>
                  <m:oMath xmlns:m="http://schemas.openxmlformats.org/officeDocument/2006/math">
                    <m:r>
                      <a:rPr lang="es-GT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8117" y="1153960"/>
                <a:ext cx="8984906" cy="5405866"/>
              </a:xfrm>
              <a:blipFill>
                <a:blip r:embed="rId2"/>
                <a:stretch>
                  <a:fillRect l="-678" r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98393C9-0F74-4897-B261-4450CDACF8D4}"/>
              </a:ext>
            </a:extLst>
          </p:cNvPr>
          <p:cNvSpPr/>
          <p:nvPr/>
        </p:nvSpPr>
        <p:spPr>
          <a:xfrm>
            <a:off x="6158923" y="2835787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D00498-0142-4CD5-99E8-F3CE4798E15A}"/>
              </a:ext>
            </a:extLst>
          </p:cNvPr>
          <p:cNvSpPr/>
          <p:nvPr/>
        </p:nvSpPr>
        <p:spPr>
          <a:xfrm>
            <a:off x="6152298" y="428027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821204-0AA0-42E3-AE21-A832B6BF7901}"/>
              </a:ext>
            </a:extLst>
          </p:cNvPr>
          <p:cNvSpPr/>
          <p:nvPr/>
        </p:nvSpPr>
        <p:spPr>
          <a:xfrm>
            <a:off x="5105407" y="3564656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7F00EB-6C50-45E1-82C0-22793EBEB508}"/>
              </a:ext>
            </a:extLst>
          </p:cNvPr>
          <p:cNvSpPr/>
          <p:nvPr/>
        </p:nvSpPr>
        <p:spPr>
          <a:xfrm>
            <a:off x="8140124" y="283787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136E4-6482-45B6-9880-E31CE0E5BA07}"/>
              </a:ext>
            </a:extLst>
          </p:cNvPr>
          <p:cNvSpPr/>
          <p:nvPr/>
        </p:nvSpPr>
        <p:spPr>
          <a:xfrm>
            <a:off x="8133499" y="4273647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8F127-EB42-4757-B68C-033C0523C7B6}"/>
              </a:ext>
            </a:extLst>
          </p:cNvPr>
          <p:cNvSpPr txBox="1"/>
          <p:nvPr/>
        </p:nvSpPr>
        <p:spPr>
          <a:xfrm>
            <a:off x="4555440" y="3466129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2D180-FBB6-43B5-8328-9EAB5191E97B}"/>
              </a:ext>
            </a:extLst>
          </p:cNvPr>
          <p:cNvSpPr txBox="1"/>
          <p:nvPr/>
        </p:nvSpPr>
        <p:spPr>
          <a:xfrm>
            <a:off x="6023088" y="2373183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15282A-5D5C-4D89-9F58-D379503DE173}"/>
              </a:ext>
            </a:extLst>
          </p:cNvPr>
          <p:cNvSpPr txBox="1"/>
          <p:nvPr/>
        </p:nvSpPr>
        <p:spPr>
          <a:xfrm>
            <a:off x="6009836" y="4585937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4F09A-B119-4D2C-92E6-9DDB587EEDF5}"/>
              </a:ext>
            </a:extLst>
          </p:cNvPr>
          <p:cNvSpPr txBox="1"/>
          <p:nvPr/>
        </p:nvSpPr>
        <p:spPr>
          <a:xfrm>
            <a:off x="8063994" y="2373183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90C31-A3B1-423B-8739-3E920EB71F12}"/>
              </a:ext>
            </a:extLst>
          </p:cNvPr>
          <p:cNvSpPr txBox="1"/>
          <p:nvPr/>
        </p:nvSpPr>
        <p:spPr>
          <a:xfrm>
            <a:off x="8050742" y="458593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61FBA9-0976-48C7-ABED-F52D355FA400}"/>
              </a:ext>
            </a:extLst>
          </p:cNvPr>
          <p:cNvCxnSpPr>
            <a:cxnSpLocks/>
          </p:cNvCxnSpPr>
          <p:nvPr/>
        </p:nvCxnSpPr>
        <p:spPr>
          <a:xfrm>
            <a:off x="6344453" y="4377489"/>
            <a:ext cx="179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52931A-4C64-470A-A0A9-0F11B4999E52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5263767" y="2994147"/>
            <a:ext cx="922326" cy="597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0CBDBB-5C67-4EC1-BB67-622164B4CFF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6245063" y="3021317"/>
            <a:ext cx="6625" cy="1258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1E5F58-5D63-4B03-9DED-CD2687AAF10B}"/>
              </a:ext>
            </a:extLst>
          </p:cNvPr>
          <p:cNvCxnSpPr>
            <a:cxnSpLocks/>
          </p:cNvCxnSpPr>
          <p:nvPr/>
        </p:nvCxnSpPr>
        <p:spPr>
          <a:xfrm flipV="1">
            <a:off x="8225866" y="2998352"/>
            <a:ext cx="6625" cy="1258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CF0FEA-67CB-44E4-BC0E-2A61EA5D39D8}"/>
              </a:ext>
            </a:extLst>
          </p:cNvPr>
          <p:cNvGrpSpPr/>
          <p:nvPr/>
        </p:nvGrpSpPr>
        <p:grpSpPr>
          <a:xfrm>
            <a:off x="263844" y="223686"/>
            <a:ext cx="2900437" cy="1337085"/>
            <a:chOff x="3556634" y="2373183"/>
            <a:chExt cx="5874064" cy="287439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AC1BC9-EBFE-432D-8687-4313D301CC5A}"/>
                </a:ext>
              </a:extLst>
            </p:cNvPr>
            <p:cNvSpPr/>
            <p:nvPr/>
          </p:nvSpPr>
          <p:spPr>
            <a:xfrm>
              <a:off x="5160117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B1CC64-0A3C-4F16-82EB-9AA37BD94B60}"/>
                </a:ext>
              </a:extLst>
            </p:cNvPr>
            <p:cNvSpPr/>
            <p:nvPr/>
          </p:nvSpPr>
          <p:spPr>
            <a:xfrm>
              <a:off x="5153492" y="4280273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0957BD-4D46-45EA-9C7E-270C77A2D722}"/>
                </a:ext>
              </a:extLst>
            </p:cNvPr>
            <p:cNvSpPr/>
            <p:nvPr/>
          </p:nvSpPr>
          <p:spPr>
            <a:xfrm>
              <a:off x="4106601" y="356465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01731A-F48A-4D9F-9A64-8C06200AC428}"/>
                </a:ext>
              </a:extLst>
            </p:cNvPr>
            <p:cNvSpPr/>
            <p:nvPr/>
          </p:nvSpPr>
          <p:spPr>
            <a:xfrm>
              <a:off x="7141318" y="28378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314CCC-CD63-47E7-9D43-DE7992FAF5A2}"/>
                </a:ext>
              </a:extLst>
            </p:cNvPr>
            <p:cNvSpPr/>
            <p:nvPr/>
          </p:nvSpPr>
          <p:spPr>
            <a:xfrm>
              <a:off x="7134693" y="427364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56FE93-0BBE-44BA-B3B6-6315781A407E}"/>
                </a:ext>
              </a:extLst>
            </p:cNvPr>
            <p:cNvSpPr/>
            <p:nvPr/>
          </p:nvSpPr>
          <p:spPr>
            <a:xfrm>
              <a:off x="8393644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051D1B-5D15-4DAC-B826-21EB493D86D9}"/>
                </a:ext>
              </a:extLst>
            </p:cNvPr>
            <p:cNvSpPr/>
            <p:nvPr/>
          </p:nvSpPr>
          <p:spPr>
            <a:xfrm>
              <a:off x="8850846" y="398210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47CFF-85F6-4775-B842-B603A911C59A}"/>
                </a:ext>
              </a:extLst>
            </p:cNvPr>
            <p:cNvSpPr txBox="1"/>
            <p:nvPr/>
          </p:nvSpPr>
          <p:spPr>
            <a:xfrm>
              <a:off x="3556634" y="3466128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5D593D-5351-40D7-8FDB-140C8F235AC4}"/>
                </a:ext>
              </a:extLst>
            </p:cNvPr>
            <p:cNvSpPr txBox="1"/>
            <p:nvPr/>
          </p:nvSpPr>
          <p:spPr>
            <a:xfrm>
              <a:off x="5024283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78FA8D-EFDA-4E6C-8B46-11F084C9EE16}"/>
                </a:ext>
              </a:extLst>
            </p:cNvPr>
            <p:cNvSpPr txBox="1"/>
            <p:nvPr/>
          </p:nvSpPr>
          <p:spPr>
            <a:xfrm>
              <a:off x="5011030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0ED55A-2BE3-42D9-A318-C12BF23BD914}"/>
                </a:ext>
              </a:extLst>
            </p:cNvPr>
            <p:cNvSpPr txBox="1"/>
            <p:nvPr/>
          </p:nvSpPr>
          <p:spPr>
            <a:xfrm>
              <a:off x="7065188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C88763-B899-4054-B975-1FA14D2AB5BD}"/>
                </a:ext>
              </a:extLst>
            </p:cNvPr>
            <p:cNvSpPr txBox="1"/>
            <p:nvPr/>
          </p:nvSpPr>
          <p:spPr>
            <a:xfrm>
              <a:off x="7051937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6A59B0-5437-486B-A405-53ABCF79D752}"/>
                </a:ext>
              </a:extLst>
            </p:cNvPr>
            <p:cNvSpPr txBox="1"/>
            <p:nvPr/>
          </p:nvSpPr>
          <p:spPr>
            <a:xfrm>
              <a:off x="8289754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46560B-C45A-4B64-8BD7-786A2F978685}"/>
                </a:ext>
              </a:extLst>
            </p:cNvPr>
            <p:cNvSpPr txBox="1"/>
            <p:nvPr/>
          </p:nvSpPr>
          <p:spPr>
            <a:xfrm>
              <a:off x="8973497" y="4118076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F9D17D-C7C9-4E8F-B158-31D2DE82679B}"/>
                </a:ext>
              </a:extLst>
            </p:cNvPr>
            <p:cNvCxnSpPr>
              <a:cxnSpLocks/>
              <a:stCxn id="19" idx="6"/>
              <a:endCxn id="27" idx="2"/>
            </p:cNvCxnSpPr>
            <p:nvPr/>
          </p:nvCxnSpPr>
          <p:spPr>
            <a:xfrm>
              <a:off x="5345647" y="2928552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DA67FE-F606-40A5-8C9A-FB6919BE5FBA}"/>
                </a:ext>
              </a:extLst>
            </p:cNvPr>
            <p:cNvCxnSpPr>
              <a:cxnSpLocks/>
            </p:cNvCxnSpPr>
            <p:nvPr/>
          </p:nvCxnSpPr>
          <p:spPr>
            <a:xfrm>
              <a:off x="5345647" y="4377489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90DFCC1-F43A-4717-9900-37EFDCD5141F}"/>
                </a:ext>
              </a:extLst>
            </p:cNvPr>
            <p:cNvCxnSpPr>
              <a:cxnSpLocks/>
              <a:stCxn id="26" idx="7"/>
              <a:endCxn id="19" idx="3"/>
            </p:cNvCxnSpPr>
            <p:nvPr/>
          </p:nvCxnSpPr>
          <p:spPr>
            <a:xfrm flipV="1">
              <a:off x="4264961" y="2994147"/>
              <a:ext cx="922326" cy="5976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7AA7FF-2062-4E2A-9FE5-0F029825F0C0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4264961" y="3723016"/>
              <a:ext cx="888531" cy="650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AA19A5-EEC4-401F-939E-2B880FDA5D64}"/>
                </a:ext>
              </a:extLst>
            </p:cNvPr>
            <p:cNvCxnSpPr>
              <a:cxnSpLocks/>
              <a:stCxn id="25" idx="0"/>
              <a:endCxn id="19" idx="4"/>
            </p:cNvCxnSpPr>
            <p:nvPr/>
          </p:nvCxnSpPr>
          <p:spPr>
            <a:xfrm flipV="1">
              <a:off x="5246257" y="3021317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DA495E-A986-4061-810E-C999B25C1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060" y="2998352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861A470-8EF7-4F78-B784-92D03818C35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7134693" y="2928552"/>
              <a:ext cx="1258951" cy="102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F566FF-137D-4E1D-A56E-A1EEE766055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8518355" y="2928552"/>
              <a:ext cx="425256" cy="10535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5C74DF-B6D8-4F73-89DC-3437F0D10547}"/>
                </a:ext>
              </a:extLst>
            </p:cNvPr>
            <p:cNvCxnSpPr>
              <a:cxnSpLocks/>
              <a:stCxn id="27" idx="5"/>
              <a:endCxn id="32" idx="2"/>
            </p:cNvCxnSpPr>
            <p:nvPr/>
          </p:nvCxnSpPr>
          <p:spPr>
            <a:xfrm>
              <a:off x="7299678" y="2996230"/>
              <a:ext cx="1551168" cy="10786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99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6982" y="1406388"/>
                <a:ext cx="8406041" cy="51534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dirty="0"/>
                  <a:t>4.</a:t>
                </a:r>
                <a:r>
                  <a:rPr lang="en-US" dirty="0"/>
                  <a:t>] </a:t>
                </a:r>
                <a:r>
                  <a:rPr lang="es-GT" dirty="0"/>
                  <a:t>Determinar un ciclo b-b de longitud 4 que también sea circuito b-b.</a:t>
                </a:r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Figura No. 5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Ciclo y circuito: </a:t>
                </a:r>
                <a14:m>
                  <m:oMath xmlns:m="http://schemas.openxmlformats.org/officeDocument/2006/math"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s-GT" sz="1400" dirty="0"/>
              </a:p>
              <a:p>
                <a:pPr marL="0" indent="0" algn="ctr">
                  <a:buNone/>
                </a:pPr>
                <a:r>
                  <a:rPr lang="es-GT" sz="1400" dirty="0"/>
                  <a:t>También es un circuito e-e, d-d y c-c.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También es un ciclo e-e, d-d y c-c.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6982" y="1406388"/>
                <a:ext cx="8406041" cy="5153438"/>
              </a:xfrm>
              <a:blipFill>
                <a:blip r:embed="rId2"/>
                <a:stretch>
                  <a:fillRect l="-653" r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98393C9-0F74-4897-B261-4450CDACF8D4}"/>
              </a:ext>
            </a:extLst>
          </p:cNvPr>
          <p:cNvSpPr/>
          <p:nvPr/>
        </p:nvSpPr>
        <p:spPr>
          <a:xfrm>
            <a:off x="6088585" y="2807652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D00498-0142-4CD5-99E8-F3CE4798E15A}"/>
              </a:ext>
            </a:extLst>
          </p:cNvPr>
          <p:cNvSpPr/>
          <p:nvPr/>
        </p:nvSpPr>
        <p:spPr>
          <a:xfrm>
            <a:off x="6081960" y="4252138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7F00EB-6C50-45E1-82C0-22793EBEB508}"/>
              </a:ext>
            </a:extLst>
          </p:cNvPr>
          <p:cNvSpPr/>
          <p:nvPr/>
        </p:nvSpPr>
        <p:spPr>
          <a:xfrm>
            <a:off x="8069786" y="2809735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136E4-6482-45B6-9880-E31CE0E5BA07}"/>
              </a:ext>
            </a:extLst>
          </p:cNvPr>
          <p:cNvSpPr/>
          <p:nvPr/>
        </p:nvSpPr>
        <p:spPr>
          <a:xfrm>
            <a:off x="8063161" y="4245512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2D180-FBB6-43B5-8328-9EAB5191E97B}"/>
              </a:ext>
            </a:extLst>
          </p:cNvPr>
          <p:cNvSpPr txBox="1"/>
          <p:nvPr/>
        </p:nvSpPr>
        <p:spPr>
          <a:xfrm>
            <a:off x="5952750" y="2345048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15282A-5D5C-4D89-9F58-D379503DE173}"/>
              </a:ext>
            </a:extLst>
          </p:cNvPr>
          <p:cNvSpPr txBox="1"/>
          <p:nvPr/>
        </p:nvSpPr>
        <p:spPr>
          <a:xfrm>
            <a:off x="5939498" y="4557802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4F09A-B119-4D2C-92E6-9DDB587EEDF5}"/>
              </a:ext>
            </a:extLst>
          </p:cNvPr>
          <p:cNvSpPr txBox="1"/>
          <p:nvPr/>
        </p:nvSpPr>
        <p:spPr>
          <a:xfrm>
            <a:off x="7993656" y="2345048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90C31-A3B1-423B-8739-3E920EB71F12}"/>
              </a:ext>
            </a:extLst>
          </p:cNvPr>
          <p:cNvSpPr txBox="1"/>
          <p:nvPr/>
        </p:nvSpPr>
        <p:spPr>
          <a:xfrm>
            <a:off x="7980404" y="45578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12280-ACB3-418D-B521-BDA6743F3831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6274115" y="2900417"/>
            <a:ext cx="179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61FBA9-0976-48C7-ABED-F52D355FA400}"/>
              </a:ext>
            </a:extLst>
          </p:cNvPr>
          <p:cNvCxnSpPr>
            <a:cxnSpLocks/>
          </p:cNvCxnSpPr>
          <p:nvPr/>
        </p:nvCxnSpPr>
        <p:spPr>
          <a:xfrm>
            <a:off x="6274115" y="4349354"/>
            <a:ext cx="179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0CBDBB-5C67-4EC1-BB67-622164B4CFF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6174725" y="2993182"/>
            <a:ext cx="6625" cy="1258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1E5F58-5D63-4B03-9DED-CD2687AAF10B}"/>
              </a:ext>
            </a:extLst>
          </p:cNvPr>
          <p:cNvCxnSpPr>
            <a:cxnSpLocks/>
          </p:cNvCxnSpPr>
          <p:nvPr/>
        </p:nvCxnSpPr>
        <p:spPr>
          <a:xfrm flipV="1">
            <a:off x="8155528" y="2970217"/>
            <a:ext cx="6625" cy="1258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6FD6A-5B42-40E4-A6D6-167967FAF380}"/>
              </a:ext>
            </a:extLst>
          </p:cNvPr>
          <p:cNvGrpSpPr/>
          <p:nvPr/>
        </p:nvGrpSpPr>
        <p:grpSpPr>
          <a:xfrm>
            <a:off x="263844" y="223686"/>
            <a:ext cx="2900437" cy="1337085"/>
            <a:chOff x="3556634" y="2373183"/>
            <a:chExt cx="5874064" cy="287439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C898AE-D539-4352-AA04-8FAF9BCC1AA0}"/>
                </a:ext>
              </a:extLst>
            </p:cNvPr>
            <p:cNvSpPr/>
            <p:nvPr/>
          </p:nvSpPr>
          <p:spPr>
            <a:xfrm>
              <a:off x="5160117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A6261F-947C-4B51-9FA9-0D47B406391C}"/>
                </a:ext>
              </a:extLst>
            </p:cNvPr>
            <p:cNvSpPr/>
            <p:nvPr/>
          </p:nvSpPr>
          <p:spPr>
            <a:xfrm>
              <a:off x="5153492" y="4280273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D5A4C1-3F74-4F30-80B0-A5A05DE2A343}"/>
                </a:ext>
              </a:extLst>
            </p:cNvPr>
            <p:cNvSpPr/>
            <p:nvPr/>
          </p:nvSpPr>
          <p:spPr>
            <a:xfrm>
              <a:off x="4106601" y="356465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A51438-32F1-46CC-9F2D-933FC796EECF}"/>
                </a:ext>
              </a:extLst>
            </p:cNvPr>
            <p:cNvSpPr/>
            <p:nvPr/>
          </p:nvSpPr>
          <p:spPr>
            <a:xfrm>
              <a:off x="7141318" y="28378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AE6CE7D-A347-4074-865A-1CD8628D040B}"/>
                </a:ext>
              </a:extLst>
            </p:cNvPr>
            <p:cNvSpPr/>
            <p:nvPr/>
          </p:nvSpPr>
          <p:spPr>
            <a:xfrm>
              <a:off x="7134693" y="427364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C752CC-23A8-42FF-BAEE-04E26943229D}"/>
                </a:ext>
              </a:extLst>
            </p:cNvPr>
            <p:cNvSpPr/>
            <p:nvPr/>
          </p:nvSpPr>
          <p:spPr>
            <a:xfrm>
              <a:off x="8393644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9A7FBF-FFD7-4B2A-89EC-9EAA75F9F0DF}"/>
                </a:ext>
              </a:extLst>
            </p:cNvPr>
            <p:cNvSpPr/>
            <p:nvPr/>
          </p:nvSpPr>
          <p:spPr>
            <a:xfrm>
              <a:off x="8850846" y="398210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ABFA98-3A99-4526-BA24-7BB61435E7B2}"/>
                </a:ext>
              </a:extLst>
            </p:cNvPr>
            <p:cNvSpPr txBox="1"/>
            <p:nvPr/>
          </p:nvSpPr>
          <p:spPr>
            <a:xfrm>
              <a:off x="3556634" y="3466128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8DF9BB-4F6D-43F7-A110-BE12FCBD1346}"/>
                </a:ext>
              </a:extLst>
            </p:cNvPr>
            <p:cNvSpPr txBox="1"/>
            <p:nvPr/>
          </p:nvSpPr>
          <p:spPr>
            <a:xfrm>
              <a:off x="5024283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3FE2B8-FEDD-4979-BC2A-5A5C2EBD066F}"/>
                </a:ext>
              </a:extLst>
            </p:cNvPr>
            <p:cNvSpPr txBox="1"/>
            <p:nvPr/>
          </p:nvSpPr>
          <p:spPr>
            <a:xfrm>
              <a:off x="5011030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301CAA-542A-4612-A9EE-9D0A91FA9999}"/>
                </a:ext>
              </a:extLst>
            </p:cNvPr>
            <p:cNvSpPr txBox="1"/>
            <p:nvPr/>
          </p:nvSpPr>
          <p:spPr>
            <a:xfrm>
              <a:off x="7065188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636FAC-617D-4E46-829C-BB3BE9F7F335}"/>
                </a:ext>
              </a:extLst>
            </p:cNvPr>
            <p:cNvSpPr txBox="1"/>
            <p:nvPr/>
          </p:nvSpPr>
          <p:spPr>
            <a:xfrm>
              <a:off x="7051937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F96CAE-7E8C-47DA-A971-6E99D477CAB9}"/>
                </a:ext>
              </a:extLst>
            </p:cNvPr>
            <p:cNvSpPr txBox="1"/>
            <p:nvPr/>
          </p:nvSpPr>
          <p:spPr>
            <a:xfrm>
              <a:off x="8289754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f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095E0E-E81D-434E-AFEA-1935760B47A6}"/>
                </a:ext>
              </a:extLst>
            </p:cNvPr>
            <p:cNvSpPr txBox="1"/>
            <p:nvPr/>
          </p:nvSpPr>
          <p:spPr>
            <a:xfrm>
              <a:off x="8973497" y="4118076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g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C82DF8-CD21-43C4-B0EA-78CA3FFDAE6A}"/>
                </a:ext>
              </a:extLst>
            </p:cNvPr>
            <p:cNvCxnSpPr>
              <a:cxnSpLocks/>
              <a:stCxn id="18" idx="6"/>
              <a:endCxn id="25" idx="2"/>
            </p:cNvCxnSpPr>
            <p:nvPr/>
          </p:nvCxnSpPr>
          <p:spPr>
            <a:xfrm>
              <a:off x="5345647" y="2928552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BA48D9-C8B0-4846-B53A-0CD56485C8E7}"/>
                </a:ext>
              </a:extLst>
            </p:cNvPr>
            <p:cNvCxnSpPr>
              <a:cxnSpLocks/>
            </p:cNvCxnSpPr>
            <p:nvPr/>
          </p:nvCxnSpPr>
          <p:spPr>
            <a:xfrm>
              <a:off x="5345647" y="4377489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6B60B5-E26B-4EAA-A9FB-91A8343CA29A}"/>
                </a:ext>
              </a:extLst>
            </p:cNvPr>
            <p:cNvCxnSpPr>
              <a:cxnSpLocks/>
              <a:stCxn id="20" idx="7"/>
              <a:endCxn id="18" idx="3"/>
            </p:cNvCxnSpPr>
            <p:nvPr/>
          </p:nvCxnSpPr>
          <p:spPr>
            <a:xfrm flipV="1">
              <a:off x="4264961" y="2994147"/>
              <a:ext cx="922326" cy="5976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13F782-BCEB-4A08-B23E-2CF7106DC77D}"/>
                </a:ext>
              </a:extLst>
            </p:cNvPr>
            <p:cNvCxnSpPr>
              <a:cxnSpLocks/>
              <a:stCxn id="20" idx="5"/>
              <a:endCxn id="19" idx="2"/>
            </p:cNvCxnSpPr>
            <p:nvPr/>
          </p:nvCxnSpPr>
          <p:spPr>
            <a:xfrm>
              <a:off x="4264961" y="3723016"/>
              <a:ext cx="888531" cy="650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250F48-A2BC-49D6-BFE1-828A1B14B40C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V="1">
              <a:off x="5246257" y="3021317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B8ADDE-BA8E-4C14-AF66-88DF362D3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060" y="2998352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A37DA5-5DB5-4983-8545-840A6C81CE56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7134693" y="2928552"/>
              <a:ext cx="1258951" cy="102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E25430-8EA5-41D6-AAE4-4D2C150386F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8518355" y="2928552"/>
              <a:ext cx="425256" cy="10535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2DE06F-5A7A-4671-8573-698B814048BC}"/>
                </a:ext>
              </a:extLst>
            </p:cNvPr>
            <p:cNvCxnSpPr>
              <a:cxnSpLocks/>
              <a:stCxn id="25" idx="5"/>
              <a:endCxn id="29" idx="2"/>
            </p:cNvCxnSpPr>
            <p:nvPr/>
          </p:nvCxnSpPr>
          <p:spPr>
            <a:xfrm>
              <a:off x="7299678" y="2996230"/>
              <a:ext cx="1551168" cy="10786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0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2523" y="1305082"/>
                <a:ext cx="8900500" cy="525474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dirty="0"/>
                  <a:t>5.</a:t>
                </a:r>
                <a:r>
                  <a:rPr lang="en-US" dirty="0"/>
                  <a:t>] </a:t>
                </a:r>
                <a:r>
                  <a:rPr lang="es-GT" dirty="0"/>
                  <a:t>Determinar un circuito b-b pero que no sea ciclo.</a:t>
                </a:r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r>
                  <a:rPr lang="es-GT" sz="1600" b="1" dirty="0"/>
                  <a:t>Figura No. 6</a:t>
                </a:r>
              </a:p>
              <a:p>
                <a:pPr marL="0" indent="0" algn="ctr">
                  <a:buNone/>
                </a:pPr>
                <a:r>
                  <a:rPr lang="es-GT" sz="1400" dirty="0"/>
                  <a:t>Circuito: </a:t>
                </a:r>
                <a14:m>
                  <m:oMath xmlns:m="http://schemas.openxmlformats.org/officeDocument/2006/math"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2523" y="1305082"/>
                <a:ext cx="8900500" cy="5254744"/>
              </a:xfrm>
              <a:blipFill>
                <a:blip r:embed="rId2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98393C9-0F74-4897-B261-4450CDACF8D4}"/>
              </a:ext>
            </a:extLst>
          </p:cNvPr>
          <p:cNvSpPr/>
          <p:nvPr/>
        </p:nvSpPr>
        <p:spPr>
          <a:xfrm>
            <a:off x="5318896" y="2976464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D00498-0142-4CD5-99E8-F3CE4798E15A}"/>
              </a:ext>
            </a:extLst>
          </p:cNvPr>
          <p:cNvSpPr/>
          <p:nvPr/>
        </p:nvSpPr>
        <p:spPr>
          <a:xfrm>
            <a:off x="5312271" y="442095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7F00EB-6C50-45E1-82C0-22793EBEB508}"/>
              </a:ext>
            </a:extLst>
          </p:cNvPr>
          <p:cNvSpPr/>
          <p:nvPr/>
        </p:nvSpPr>
        <p:spPr>
          <a:xfrm>
            <a:off x="7300097" y="2978547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136E4-6482-45B6-9880-E31CE0E5BA07}"/>
              </a:ext>
            </a:extLst>
          </p:cNvPr>
          <p:cNvSpPr/>
          <p:nvPr/>
        </p:nvSpPr>
        <p:spPr>
          <a:xfrm>
            <a:off x="7293472" y="4414324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696C9-9505-4593-9108-14E50D59BB7E}"/>
              </a:ext>
            </a:extLst>
          </p:cNvPr>
          <p:cNvSpPr/>
          <p:nvPr/>
        </p:nvSpPr>
        <p:spPr>
          <a:xfrm>
            <a:off x="8552423" y="2976464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86BBAB-1F37-4B55-9DD8-E2CF84E2BA8B}"/>
              </a:ext>
            </a:extLst>
          </p:cNvPr>
          <p:cNvSpPr/>
          <p:nvPr/>
        </p:nvSpPr>
        <p:spPr>
          <a:xfrm>
            <a:off x="9009625" y="4122778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2D180-FBB6-43B5-8328-9EAB5191E97B}"/>
              </a:ext>
            </a:extLst>
          </p:cNvPr>
          <p:cNvSpPr txBox="1"/>
          <p:nvPr/>
        </p:nvSpPr>
        <p:spPr>
          <a:xfrm>
            <a:off x="5183061" y="2513860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15282A-5D5C-4D89-9F58-D379503DE173}"/>
              </a:ext>
            </a:extLst>
          </p:cNvPr>
          <p:cNvSpPr txBox="1"/>
          <p:nvPr/>
        </p:nvSpPr>
        <p:spPr>
          <a:xfrm>
            <a:off x="5169809" y="4726614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4F09A-B119-4D2C-92E6-9DDB587EEDF5}"/>
              </a:ext>
            </a:extLst>
          </p:cNvPr>
          <p:cNvSpPr txBox="1"/>
          <p:nvPr/>
        </p:nvSpPr>
        <p:spPr>
          <a:xfrm>
            <a:off x="7223967" y="2513860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90C31-A3B1-423B-8739-3E920EB71F12}"/>
              </a:ext>
            </a:extLst>
          </p:cNvPr>
          <p:cNvSpPr txBox="1"/>
          <p:nvPr/>
        </p:nvSpPr>
        <p:spPr>
          <a:xfrm>
            <a:off x="7210715" y="47266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93276C-2285-4F9A-A3D5-4B3861E9493E}"/>
              </a:ext>
            </a:extLst>
          </p:cNvPr>
          <p:cNvSpPr txBox="1"/>
          <p:nvPr/>
        </p:nvSpPr>
        <p:spPr>
          <a:xfrm>
            <a:off x="8448534" y="2513860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D2B8C-2D95-48B5-81F2-95C179B23044}"/>
              </a:ext>
            </a:extLst>
          </p:cNvPr>
          <p:cNvSpPr txBox="1"/>
          <p:nvPr/>
        </p:nvSpPr>
        <p:spPr>
          <a:xfrm>
            <a:off x="9132277" y="4258754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12280-ACB3-418D-B521-BDA6743F3831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5504426" y="3069229"/>
            <a:ext cx="179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61FBA9-0976-48C7-ABED-F52D355FA400}"/>
              </a:ext>
            </a:extLst>
          </p:cNvPr>
          <p:cNvCxnSpPr>
            <a:cxnSpLocks/>
          </p:cNvCxnSpPr>
          <p:nvPr/>
        </p:nvCxnSpPr>
        <p:spPr>
          <a:xfrm>
            <a:off x="5504426" y="4518166"/>
            <a:ext cx="1795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0CBDBB-5C67-4EC1-BB67-622164B4CFF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405036" y="3161994"/>
            <a:ext cx="6625" cy="1258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1E5F58-5D63-4B03-9DED-CD2687AAF10B}"/>
              </a:ext>
            </a:extLst>
          </p:cNvPr>
          <p:cNvCxnSpPr>
            <a:cxnSpLocks/>
          </p:cNvCxnSpPr>
          <p:nvPr/>
        </p:nvCxnSpPr>
        <p:spPr>
          <a:xfrm flipV="1">
            <a:off x="7385839" y="3139029"/>
            <a:ext cx="6625" cy="1258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04AE7E-5F0F-482B-B881-EC96684B709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93472" y="3069229"/>
            <a:ext cx="1258951" cy="10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93890B-7139-4411-AD5D-F046146DF2C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77134" y="3069229"/>
            <a:ext cx="425256" cy="1053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CE96C4-3F3E-44B7-B7EA-05822212BAE5}"/>
              </a:ext>
            </a:extLst>
          </p:cNvPr>
          <p:cNvCxnSpPr>
            <a:cxnSpLocks/>
            <a:stCxn id="16" idx="5"/>
            <a:endCxn id="19" idx="2"/>
          </p:cNvCxnSpPr>
          <p:nvPr/>
        </p:nvCxnSpPr>
        <p:spPr>
          <a:xfrm>
            <a:off x="7458457" y="3136907"/>
            <a:ext cx="1551168" cy="1078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6C4F-0DDD-4529-BF36-72AED1A71D09}"/>
              </a:ext>
            </a:extLst>
          </p:cNvPr>
          <p:cNvGrpSpPr/>
          <p:nvPr/>
        </p:nvGrpSpPr>
        <p:grpSpPr>
          <a:xfrm>
            <a:off x="263844" y="223686"/>
            <a:ext cx="2900437" cy="1337085"/>
            <a:chOff x="3556634" y="2373183"/>
            <a:chExt cx="5874064" cy="287439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D947B9-E2A6-4DDE-B37B-F1BFD5FCFB32}"/>
                </a:ext>
              </a:extLst>
            </p:cNvPr>
            <p:cNvSpPr/>
            <p:nvPr/>
          </p:nvSpPr>
          <p:spPr>
            <a:xfrm>
              <a:off x="5160117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948530-77A5-4DA6-9387-BCB3DC852BC3}"/>
                </a:ext>
              </a:extLst>
            </p:cNvPr>
            <p:cNvSpPr/>
            <p:nvPr/>
          </p:nvSpPr>
          <p:spPr>
            <a:xfrm>
              <a:off x="5153492" y="4280273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40A9BE-2E48-4B20-9A58-22FCFB2E245A}"/>
                </a:ext>
              </a:extLst>
            </p:cNvPr>
            <p:cNvSpPr/>
            <p:nvPr/>
          </p:nvSpPr>
          <p:spPr>
            <a:xfrm>
              <a:off x="4106601" y="356465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A68BBC-805A-488F-A094-DE52DD3E54A1}"/>
                </a:ext>
              </a:extLst>
            </p:cNvPr>
            <p:cNvSpPr/>
            <p:nvPr/>
          </p:nvSpPr>
          <p:spPr>
            <a:xfrm>
              <a:off x="7141318" y="28378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BB2E33-5CDC-44EA-B029-4D8BC4363907}"/>
                </a:ext>
              </a:extLst>
            </p:cNvPr>
            <p:cNvSpPr/>
            <p:nvPr/>
          </p:nvSpPr>
          <p:spPr>
            <a:xfrm>
              <a:off x="7134693" y="427364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8E147CA-6973-4118-9FA6-18829E8545D0}"/>
                </a:ext>
              </a:extLst>
            </p:cNvPr>
            <p:cNvSpPr/>
            <p:nvPr/>
          </p:nvSpPr>
          <p:spPr>
            <a:xfrm>
              <a:off x="8393644" y="283578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A5A6A08-CC03-45C9-A814-3B72E456D1E4}"/>
                </a:ext>
              </a:extLst>
            </p:cNvPr>
            <p:cNvSpPr/>
            <p:nvPr/>
          </p:nvSpPr>
          <p:spPr>
            <a:xfrm>
              <a:off x="8850846" y="398210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9DBAE7-59D4-4F92-B7CF-F2AEABEEEE2D}"/>
                </a:ext>
              </a:extLst>
            </p:cNvPr>
            <p:cNvSpPr txBox="1"/>
            <p:nvPr/>
          </p:nvSpPr>
          <p:spPr>
            <a:xfrm>
              <a:off x="3556634" y="3466128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4AB3BE-FD7B-4311-AFB1-DCA2F12D4820}"/>
                </a:ext>
              </a:extLst>
            </p:cNvPr>
            <p:cNvSpPr txBox="1"/>
            <p:nvPr/>
          </p:nvSpPr>
          <p:spPr>
            <a:xfrm>
              <a:off x="5024283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C43099-CAE3-48CB-A989-1907DCD6665E}"/>
                </a:ext>
              </a:extLst>
            </p:cNvPr>
            <p:cNvSpPr txBox="1"/>
            <p:nvPr/>
          </p:nvSpPr>
          <p:spPr>
            <a:xfrm>
              <a:off x="5011030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20023-9F98-4151-9EC8-5FC5AE945240}"/>
                </a:ext>
              </a:extLst>
            </p:cNvPr>
            <p:cNvSpPr txBox="1"/>
            <p:nvPr/>
          </p:nvSpPr>
          <p:spPr>
            <a:xfrm>
              <a:off x="7065188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1DBC69-66FC-4712-BE31-7D4C7C285308}"/>
                </a:ext>
              </a:extLst>
            </p:cNvPr>
            <p:cNvSpPr txBox="1"/>
            <p:nvPr/>
          </p:nvSpPr>
          <p:spPr>
            <a:xfrm>
              <a:off x="7051937" y="4585937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C28EA3-BB41-49F4-A0D8-7EF9B206ECA6}"/>
                </a:ext>
              </a:extLst>
            </p:cNvPr>
            <p:cNvSpPr txBox="1"/>
            <p:nvPr/>
          </p:nvSpPr>
          <p:spPr>
            <a:xfrm>
              <a:off x="8289754" y="2373183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428938-B0B9-4C8F-B444-9A9C58ECD09C}"/>
                </a:ext>
              </a:extLst>
            </p:cNvPr>
            <p:cNvSpPr txBox="1"/>
            <p:nvPr/>
          </p:nvSpPr>
          <p:spPr>
            <a:xfrm>
              <a:off x="8973497" y="4118076"/>
              <a:ext cx="457201" cy="66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g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A4D048-62F5-4C9D-80C3-51DE9C840C6D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>
              <a:off x="5345647" y="2928552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6320C97-A6D2-4A4D-8B40-F9879DB8A92B}"/>
                </a:ext>
              </a:extLst>
            </p:cNvPr>
            <p:cNvCxnSpPr>
              <a:cxnSpLocks/>
            </p:cNvCxnSpPr>
            <p:nvPr/>
          </p:nvCxnSpPr>
          <p:spPr>
            <a:xfrm>
              <a:off x="5345647" y="4377489"/>
              <a:ext cx="1795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D72FD2-61AC-470F-9402-4395DBBE37C3}"/>
                </a:ext>
              </a:extLst>
            </p:cNvPr>
            <p:cNvCxnSpPr>
              <a:cxnSpLocks/>
              <a:stCxn id="31" idx="7"/>
              <a:endCxn id="29" idx="3"/>
            </p:cNvCxnSpPr>
            <p:nvPr/>
          </p:nvCxnSpPr>
          <p:spPr>
            <a:xfrm flipV="1">
              <a:off x="4264961" y="2994147"/>
              <a:ext cx="922326" cy="5976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750053-AB19-4F17-86D0-8F81C95219C9}"/>
                </a:ext>
              </a:extLst>
            </p:cNvPr>
            <p:cNvCxnSpPr>
              <a:cxnSpLocks/>
              <a:stCxn id="31" idx="5"/>
              <a:endCxn id="30" idx="2"/>
            </p:cNvCxnSpPr>
            <p:nvPr/>
          </p:nvCxnSpPr>
          <p:spPr>
            <a:xfrm>
              <a:off x="4264961" y="3723016"/>
              <a:ext cx="888531" cy="650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33FEAD-872B-46B8-A260-9E809071A473}"/>
                </a:ext>
              </a:extLst>
            </p:cNvPr>
            <p:cNvCxnSpPr>
              <a:cxnSpLocks/>
              <a:stCxn id="30" idx="0"/>
              <a:endCxn id="29" idx="4"/>
            </p:cNvCxnSpPr>
            <p:nvPr/>
          </p:nvCxnSpPr>
          <p:spPr>
            <a:xfrm flipV="1">
              <a:off x="5246257" y="3021317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6934F52-5332-4914-81C4-BE9D41BFB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060" y="2998352"/>
              <a:ext cx="6625" cy="1258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E5E8B83-BFB1-45AA-A67E-621072F3E426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7134693" y="2928552"/>
              <a:ext cx="1258951" cy="102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12340D-8854-4950-A3D6-C7A395C2F78F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8518355" y="2928552"/>
              <a:ext cx="425256" cy="10535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91CD51-E996-4B83-AA26-01EBD7EAB195}"/>
                </a:ext>
              </a:extLst>
            </p:cNvPr>
            <p:cNvCxnSpPr>
              <a:cxnSpLocks/>
              <a:stCxn id="32" idx="5"/>
              <a:endCxn id="36" idx="2"/>
            </p:cNvCxnSpPr>
            <p:nvPr/>
          </p:nvCxnSpPr>
          <p:spPr>
            <a:xfrm>
              <a:off x="7299678" y="2996230"/>
              <a:ext cx="1551168" cy="10786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8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781878"/>
                <a:ext cx="10018713" cy="57779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400" b="1" dirty="0"/>
                  <a:t>TOREMA</a:t>
                </a:r>
              </a:p>
              <a:p>
                <a:pPr marL="0" indent="0" algn="just">
                  <a:buNone/>
                </a:pPr>
                <a:r>
                  <a:rPr lang="es-GT" dirty="0"/>
                  <a:t>Sea 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GT" dirty="0"/>
                  <a:t> un grafo no dirigido con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 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0" indent="0" algn="just">
                  <a:buNone/>
                </a:pPr>
                <a:r>
                  <a:rPr lang="es-GT" dirty="0"/>
                  <a:t>Si existe un recorrido a-b, entonces existe un camino simple a-b.</a:t>
                </a:r>
              </a:p>
              <a:p>
                <a:pPr marL="0" indent="0" algn="just">
                  <a:buNone/>
                </a:pPr>
                <a:endParaRPr lang="es-GT" sz="800" dirty="0"/>
              </a:p>
              <a:p>
                <a:pPr marL="0" indent="0" algn="just">
                  <a:buNone/>
                </a:pPr>
                <a:endParaRPr lang="es-GT" sz="800" dirty="0"/>
              </a:p>
              <a:p>
                <a:pPr marL="0" indent="0" algn="just">
                  <a:buNone/>
                </a:pPr>
                <a:r>
                  <a:rPr lang="es-GT" sz="2400" b="1" dirty="0"/>
                  <a:t>GRAFO CONEXO</a:t>
                </a:r>
              </a:p>
              <a:p>
                <a:pPr marL="0" indent="0" algn="just">
                  <a:buNone/>
                </a:pPr>
                <a:r>
                  <a:rPr lang="es-GT" dirty="0"/>
                  <a:t>Sea 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GT" dirty="0"/>
                  <a:t> un grafo no dirigido. 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dirty="0"/>
                  <a:t> es conexo si existe un camino simple entre cualesquiera 2 vértices distintos.  De lo contrario es </a:t>
                </a:r>
                <a:r>
                  <a:rPr lang="es-GT" dirty="0" err="1"/>
                  <a:t>disconexo</a:t>
                </a:r>
                <a:r>
                  <a:rPr lang="es-GT" dirty="0"/>
                  <a:t>.</a:t>
                </a:r>
              </a:p>
              <a:p>
                <a:pPr marL="0" indent="0" algn="just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b="1" dirty="0"/>
                  <a:t>Ejemplo 1</a:t>
                </a:r>
              </a:p>
              <a:p>
                <a:pPr marL="0" indent="0" algn="just">
                  <a:buNone/>
                </a:pPr>
                <a:r>
                  <a:rPr lang="es-GT" dirty="0"/>
                  <a:t>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de la figura No. 1 es conexo, pues existe un camino simple entre cualesquiera dos vértices distintos.  Este grafo tiene una sola componente, que se denota de la siguiente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s-GT" dirty="0"/>
                  <a:t> </a:t>
                </a:r>
              </a:p>
              <a:p>
                <a:pPr marL="0" indent="0" algn="just">
                  <a:buNone/>
                </a:pPr>
                <a:endParaRPr lang="es-GT" sz="800" dirty="0"/>
              </a:p>
              <a:p>
                <a:pPr marL="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781878"/>
                <a:ext cx="10018713" cy="5777948"/>
              </a:xfrm>
              <a:blipFill>
                <a:blip r:embed="rId2"/>
                <a:stretch>
                  <a:fillRect l="-912" t="-844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09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529</Words>
  <Application>Microsoft Office PowerPoint</Application>
  <PresentationFormat>Widescreen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</vt:lpstr>
      <vt:lpstr>CAMINOS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HOMOGÉNEAS </dc:title>
  <dc:creator>Fam Lopez Montepeque</dc:creator>
  <cp:lastModifiedBy>Mario Gustavo Lopez Hernandez</cp:lastModifiedBy>
  <cp:revision>82</cp:revision>
  <dcterms:created xsi:type="dcterms:W3CDTF">2019-08-07T23:38:23Z</dcterms:created>
  <dcterms:modified xsi:type="dcterms:W3CDTF">2020-09-04T22:20:11Z</dcterms:modified>
</cp:coreProperties>
</file>