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74" r:id="rId12"/>
    <p:sldId id="275" r:id="rId13"/>
    <p:sldId id="276" r:id="rId14"/>
    <p:sldId id="277" r:id="rId15"/>
    <p:sldId id="27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6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3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965" y="1376017"/>
            <a:ext cx="7050157" cy="3262243"/>
          </a:xfrm>
        </p:spPr>
        <p:txBody>
          <a:bodyPr anchor="ctr">
            <a:normAutofit/>
          </a:bodyPr>
          <a:lstStyle/>
          <a:p>
            <a:r>
              <a:rPr lang="es-GT" sz="5000" dirty="0"/>
              <a:t>SUBGRAFOS,</a:t>
            </a:r>
            <a:br>
              <a:rPr lang="es-GT" sz="5000" dirty="0"/>
            </a:br>
            <a:r>
              <a:rPr lang="es-GT" sz="5000" dirty="0"/>
              <a:t>GRAFOS COMPLETOS Y LOCURA INSTANTÁNEA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233" y="4518990"/>
            <a:ext cx="2398645" cy="789102"/>
          </a:xfrm>
        </p:spPr>
        <p:txBody>
          <a:bodyPr anchor="ctr">
            <a:normAutofit/>
          </a:bodyPr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LOCURA INSTANTÁNEA </a:t>
            </a:r>
            <a:r>
              <a:rPr lang="es-GT" sz="2000" dirty="0"/>
              <a:t>continuación…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3.] Se construyen dos subgrafos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GT" sz="2000" dirty="0"/>
                  <a:t> (si existen) que representarán las soluciones de caras opuestas. A estos subgrafos se les llama solución horizontal y solución vertical.  Se deben seguir las siguientes reglas:</a:t>
                </a:r>
              </a:p>
              <a:p>
                <a:pPr algn="just"/>
                <a:r>
                  <a:rPr lang="es-GT" sz="2000" dirty="0"/>
                  <a:t>Cada subgrafo debe contener los 4 vértice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GT" sz="2000" dirty="0"/>
                  <a:t>.</a:t>
                </a:r>
              </a:p>
              <a:p>
                <a:pPr algn="just"/>
                <a:r>
                  <a:rPr lang="es-GT" sz="2000" dirty="0"/>
                  <a:t>Cada subgrafo debe tener únicamente 4 aristas.</a:t>
                </a:r>
              </a:p>
              <a:p>
                <a:pPr algn="just"/>
                <a:r>
                  <a:rPr lang="es-GT" sz="2000" dirty="0"/>
                  <a:t>Cada subgrafo debe tener aristas etiquetadas 1, 2, 3 y 4.  No puede faltar ninguna etiqueta.</a:t>
                </a:r>
              </a:p>
              <a:p>
                <a:pPr algn="just"/>
                <a:r>
                  <a:rPr lang="es-GT" sz="2000" dirty="0"/>
                  <a:t>El número de aristas que inciden en cada vértice (grado del vértice) debe ser exactamente igual a dos.</a:t>
                </a:r>
              </a:p>
              <a:p>
                <a:pPr algn="just"/>
                <a:r>
                  <a:rPr lang="es-GT" sz="2000" dirty="0"/>
                  <a:t>Las aristas que se utilizan en el primer subgrafo no pueden ser utilizadas en el segundo subgrafo.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95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CA1EAC-0090-46C5-953E-DAAEA847DB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7222" y="5982368"/>
                <a:ext cx="8245801" cy="56787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Wingdings 3" charset="2"/>
                  <a:buNone/>
                </a:pPr>
                <a:r>
                  <a:rPr lang="es-GT" sz="1600" b="1" dirty="0"/>
                  <a:t>Figura No. 7</a:t>
                </a:r>
              </a:p>
              <a:p>
                <a:pPr marL="0" indent="0" algn="ctr">
                  <a:spcBef>
                    <a:spcPts val="0"/>
                  </a:spcBef>
                  <a:buFont typeface="Wingdings 3" charset="2"/>
                  <a:buNone/>
                </a:pPr>
                <a:r>
                  <a:rPr lang="es-GT" sz="1400" dirty="0"/>
                  <a:t>Subgrafos obtenidos a partir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GT" sz="1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4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14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s-GT" sz="1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G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40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14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1400" dirty="0"/>
                  <a:t> de la figura No. 6.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CA1EAC-0090-46C5-953E-DAAEA847D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222" y="5982368"/>
                <a:ext cx="8245801" cy="567874"/>
              </a:xfrm>
              <a:prstGeom prst="rect">
                <a:avLst/>
              </a:prstGeom>
              <a:blipFill>
                <a:blip r:embed="rId2"/>
                <a:stretch>
                  <a:fillRect t="-3191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A827E9-8C20-4F79-9A59-64BF62EB5931}"/>
              </a:ext>
            </a:extLst>
          </p:cNvPr>
          <p:cNvSpPr txBox="1"/>
          <p:nvPr/>
        </p:nvSpPr>
        <p:spPr>
          <a:xfrm>
            <a:off x="6203945" y="459863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A214A3-1817-4342-A12E-6B556A4689F0}"/>
              </a:ext>
            </a:extLst>
          </p:cNvPr>
          <p:cNvSpPr/>
          <p:nvPr/>
        </p:nvSpPr>
        <p:spPr>
          <a:xfrm>
            <a:off x="4520036" y="2708415"/>
            <a:ext cx="1858297" cy="442452"/>
          </a:xfrm>
          <a:custGeom>
            <a:avLst/>
            <a:gdLst>
              <a:gd name="connsiteX0" fmla="*/ 0 w 1858297"/>
              <a:gd name="connsiteY0" fmla="*/ 442452 h 442452"/>
              <a:gd name="connsiteX1" fmla="*/ 848032 w 1858297"/>
              <a:gd name="connsiteY1" fmla="*/ 0 h 442452"/>
              <a:gd name="connsiteX2" fmla="*/ 1858297 w 1858297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442452">
                <a:moveTo>
                  <a:pt x="0" y="442452"/>
                </a:moveTo>
                <a:cubicBezTo>
                  <a:pt x="269158" y="221226"/>
                  <a:pt x="538316" y="0"/>
                  <a:pt x="848032" y="0"/>
                </a:cubicBezTo>
                <a:cubicBezTo>
                  <a:pt x="1157748" y="0"/>
                  <a:pt x="1667797" y="369939"/>
                  <a:pt x="1858297" y="442452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0DD3B64-D639-411C-9DA4-2008FA7176BC}"/>
              </a:ext>
            </a:extLst>
          </p:cNvPr>
          <p:cNvSpPr/>
          <p:nvPr/>
        </p:nvSpPr>
        <p:spPr>
          <a:xfrm>
            <a:off x="3989090" y="3136118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7D05B2-DFEA-4025-98E3-EF76C871B015}"/>
              </a:ext>
            </a:extLst>
          </p:cNvPr>
          <p:cNvSpPr txBox="1">
            <a:spLocks/>
          </p:cNvSpPr>
          <p:nvPr/>
        </p:nvSpPr>
        <p:spPr>
          <a:xfrm>
            <a:off x="4244661" y="685801"/>
            <a:ext cx="7258363" cy="11281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</a:t>
            </a:r>
          </a:p>
          <a:p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BB297-92D2-4973-BE05-35C3A00CB105}"/>
              </a:ext>
            </a:extLst>
          </p:cNvPr>
          <p:cNvSpPr txBox="1"/>
          <p:nvPr/>
        </p:nvSpPr>
        <p:spPr>
          <a:xfrm>
            <a:off x="6219639" y="272331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E52CC-AB96-466E-B867-66B1F6E244E7}"/>
              </a:ext>
            </a:extLst>
          </p:cNvPr>
          <p:cNvSpPr txBox="1"/>
          <p:nvPr/>
        </p:nvSpPr>
        <p:spPr>
          <a:xfrm>
            <a:off x="4334547" y="272331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506A5-42F7-4854-9F7D-97D00D9AB23A}"/>
              </a:ext>
            </a:extLst>
          </p:cNvPr>
          <p:cNvSpPr txBox="1"/>
          <p:nvPr/>
        </p:nvSpPr>
        <p:spPr>
          <a:xfrm>
            <a:off x="4342462" y="461607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DD689-682A-4F8C-B056-B13736AAF3E0}"/>
              </a:ext>
            </a:extLst>
          </p:cNvPr>
          <p:cNvSpPr txBox="1"/>
          <p:nvPr/>
        </p:nvSpPr>
        <p:spPr>
          <a:xfrm>
            <a:off x="5241810" y="248145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BDDE8-6BCD-4B72-BC56-EC551974FC8C}"/>
              </a:ext>
            </a:extLst>
          </p:cNvPr>
          <p:cNvSpPr txBox="1"/>
          <p:nvPr/>
        </p:nvSpPr>
        <p:spPr>
          <a:xfrm>
            <a:off x="3791727" y="363192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9E9277-D0C7-43A4-A72B-22AF5298DECC}"/>
              </a:ext>
            </a:extLst>
          </p:cNvPr>
          <p:cNvSpPr/>
          <p:nvPr/>
        </p:nvSpPr>
        <p:spPr>
          <a:xfrm>
            <a:off x="6175171" y="3172073"/>
            <a:ext cx="233430" cy="1338730"/>
          </a:xfrm>
          <a:custGeom>
            <a:avLst/>
            <a:gdLst>
              <a:gd name="connsiteX0" fmla="*/ 191594 w 233430"/>
              <a:gd name="connsiteY0" fmla="*/ 0 h 1338730"/>
              <a:gd name="connsiteX1" fmla="*/ 347 w 233430"/>
              <a:gd name="connsiteY1" fmla="*/ 567765 h 1338730"/>
              <a:gd name="connsiteX2" fmla="*/ 233430 w 233430"/>
              <a:gd name="connsiteY2" fmla="*/ 1338730 h 13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30" h="1338730">
                <a:moveTo>
                  <a:pt x="191594" y="0"/>
                </a:moveTo>
                <a:cubicBezTo>
                  <a:pt x="92484" y="172322"/>
                  <a:pt x="-6626" y="344644"/>
                  <a:pt x="347" y="567765"/>
                </a:cubicBezTo>
                <a:cubicBezTo>
                  <a:pt x="7320" y="790886"/>
                  <a:pt x="120375" y="1064808"/>
                  <a:pt x="233430" y="133873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B9A58-DC58-40FC-B17A-DF3084683A6A}"/>
              </a:ext>
            </a:extLst>
          </p:cNvPr>
          <p:cNvSpPr txBox="1"/>
          <p:nvPr/>
        </p:nvSpPr>
        <p:spPr>
          <a:xfrm>
            <a:off x="6143011" y="355120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F22CE4-9A59-4451-844D-52AE55CFF4AD}"/>
              </a:ext>
            </a:extLst>
          </p:cNvPr>
          <p:cNvSpPr/>
          <p:nvPr/>
        </p:nvSpPr>
        <p:spPr>
          <a:xfrm>
            <a:off x="4514060" y="4510803"/>
            <a:ext cx="1864658" cy="292894"/>
          </a:xfrm>
          <a:custGeom>
            <a:avLst/>
            <a:gdLst>
              <a:gd name="connsiteX0" fmla="*/ 0 w 1864658"/>
              <a:gd name="connsiteY0" fmla="*/ 0 h 292894"/>
              <a:gd name="connsiteX1" fmla="*/ 812800 w 1864658"/>
              <a:gd name="connsiteY1" fmla="*/ 292847 h 292894"/>
              <a:gd name="connsiteX2" fmla="*/ 1864658 w 1864658"/>
              <a:gd name="connsiteY2" fmla="*/ 17929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8" h="292894">
                <a:moveTo>
                  <a:pt x="0" y="0"/>
                </a:moveTo>
                <a:cubicBezTo>
                  <a:pt x="251012" y="144929"/>
                  <a:pt x="502024" y="289859"/>
                  <a:pt x="812800" y="292847"/>
                </a:cubicBezTo>
                <a:cubicBezTo>
                  <a:pt x="1123576" y="295835"/>
                  <a:pt x="1494117" y="156882"/>
                  <a:pt x="1864658" y="1792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BC233-5C30-4A12-9A72-AF55696D2753}"/>
              </a:ext>
            </a:extLst>
          </p:cNvPr>
          <p:cNvSpPr txBox="1"/>
          <p:nvPr/>
        </p:nvSpPr>
        <p:spPr>
          <a:xfrm>
            <a:off x="5109367" y="4765357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CB01EC-0F5C-472D-9866-48274FAD1E27}"/>
              </a:ext>
            </a:extLst>
          </p:cNvPr>
          <p:cNvSpPr/>
          <p:nvPr/>
        </p:nvSpPr>
        <p:spPr>
          <a:xfrm>
            <a:off x="4463309" y="309265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E4354A-5ECF-4D13-B6E1-99D39FCBFF61}"/>
              </a:ext>
            </a:extLst>
          </p:cNvPr>
          <p:cNvSpPr/>
          <p:nvPr/>
        </p:nvSpPr>
        <p:spPr>
          <a:xfrm>
            <a:off x="6308404" y="309265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0ED3C-E05E-45C3-B4B4-82DF57CD99A4}"/>
              </a:ext>
            </a:extLst>
          </p:cNvPr>
          <p:cNvSpPr/>
          <p:nvPr/>
        </p:nvSpPr>
        <p:spPr>
          <a:xfrm>
            <a:off x="4454410" y="44425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FD9E03-6698-4E9A-9EFF-B9BC455F0123}"/>
              </a:ext>
            </a:extLst>
          </p:cNvPr>
          <p:cNvSpPr/>
          <p:nvPr/>
        </p:nvSpPr>
        <p:spPr>
          <a:xfrm>
            <a:off x="6308404" y="445265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3F8E99-244D-4E32-9986-DFFF65AA067B}"/>
              </a:ext>
            </a:extLst>
          </p:cNvPr>
          <p:cNvSpPr txBox="1"/>
          <p:nvPr/>
        </p:nvSpPr>
        <p:spPr>
          <a:xfrm>
            <a:off x="9910602" y="457360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0A3EE-C4B6-4E41-8B86-A413B6957990}"/>
              </a:ext>
            </a:extLst>
          </p:cNvPr>
          <p:cNvSpPr/>
          <p:nvPr/>
        </p:nvSpPr>
        <p:spPr>
          <a:xfrm>
            <a:off x="8226693" y="3117819"/>
            <a:ext cx="1858297" cy="1364226"/>
          </a:xfrm>
          <a:custGeom>
            <a:avLst/>
            <a:gdLst>
              <a:gd name="connsiteX0" fmla="*/ 0 w 1858297"/>
              <a:gd name="connsiteY0" fmla="*/ 0 h 1364226"/>
              <a:gd name="connsiteX1" fmla="*/ 1231490 w 1858297"/>
              <a:gd name="connsiteY1" fmla="*/ 368710 h 1364226"/>
              <a:gd name="connsiteX2" fmla="*/ 1858297 w 1858297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1364226">
                <a:moveTo>
                  <a:pt x="0" y="0"/>
                </a:moveTo>
                <a:cubicBezTo>
                  <a:pt x="460887" y="70669"/>
                  <a:pt x="921774" y="141339"/>
                  <a:pt x="1231490" y="368710"/>
                </a:cubicBezTo>
                <a:cubicBezTo>
                  <a:pt x="1541206" y="596081"/>
                  <a:pt x="1699751" y="980153"/>
                  <a:pt x="1858297" y="136422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72B4DC-F80A-4AE9-A8B3-7B0BC65C0BF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8280337" y="4483810"/>
            <a:ext cx="1734724" cy="1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9CF352-A063-452F-9F64-D6AD92EF45A6}"/>
              </a:ext>
            </a:extLst>
          </p:cNvPr>
          <p:cNvSpPr txBox="1"/>
          <p:nvPr/>
        </p:nvSpPr>
        <p:spPr>
          <a:xfrm>
            <a:off x="9926296" y="269829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E44A0-274D-4F06-9E71-4ACB47252CED}"/>
              </a:ext>
            </a:extLst>
          </p:cNvPr>
          <p:cNvSpPr txBox="1"/>
          <p:nvPr/>
        </p:nvSpPr>
        <p:spPr>
          <a:xfrm>
            <a:off x="8041204" y="269829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C76DCB-94A5-4727-9176-E15B7F7FD49C}"/>
              </a:ext>
            </a:extLst>
          </p:cNvPr>
          <p:cNvSpPr txBox="1"/>
          <p:nvPr/>
        </p:nvSpPr>
        <p:spPr>
          <a:xfrm>
            <a:off x="8049119" y="459104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BC651-AE61-4607-91A4-219757B3E469}"/>
              </a:ext>
            </a:extLst>
          </p:cNvPr>
          <p:cNvSpPr txBox="1"/>
          <p:nvPr/>
        </p:nvSpPr>
        <p:spPr>
          <a:xfrm>
            <a:off x="9412065" y="331166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3CBEC-5FC3-4316-9C49-A738D333E1FC}"/>
              </a:ext>
            </a:extLst>
          </p:cNvPr>
          <p:cNvSpPr txBox="1"/>
          <p:nvPr/>
        </p:nvSpPr>
        <p:spPr>
          <a:xfrm>
            <a:off x="8847849" y="4267245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DC58C4-A7F0-46BE-AD1B-D5A27197DC6D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8220702" y="3200148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6D1E00-44BA-4984-95FF-06BE79EA6A4C}"/>
              </a:ext>
            </a:extLst>
          </p:cNvPr>
          <p:cNvSpPr txBox="1"/>
          <p:nvPr/>
        </p:nvSpPr>
        <p:spPr>
          <a:xfrm>
            <a:off x="8037319" y="3607625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41710-C797-4AEF-9771-4C3B0A9F802F}"/>
              </a:ext>
            </a:extLst>
          </p:cNvPr>
          <p:cNvSpPr/>
          <p:nvPr/>
        </p:nvSpPr>
        <p:spPr>
          <a:xfrm>
            <a:off x="10084990" y="2922317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4FECEC-2C53-4A9B-8E90-707F512221E2}"/>
              </a:ext>
            </a:extLst>
          </p:cNvPr>
          <p:cNvSpPr txBox="1"/>
          <p:nvPr/>
        </p:nvSpPr>
        <p:spPr>
          <a:xfrm>
            <a:off x="10533291" y="297259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F23DDA-8537-445D-8330-9CC61B0E146A}"/>
              </a:ext>
            </a:extLst>
          </p:cNvPr>
          <p:cNvSpPr/>
          <p:nvPr/>
        </p:nvSpPr>
        <p:spPr>
          <a:xfrm>
            <a:off x="8169966" y="306762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6E2118-8C96-480A-9D77-8FE5E479480F}"/>
              </a:ext>
            </a:extLst>
          </p:cNvPr>
          <p:cNvSpPr/>
          <p:nvPr/>
        </p:nvSpPr>
        <p:spPr>
          <a:xfrm>
            <a:off x="10015061" y="306762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781D84-6C1C-41F9-BE44-E7A0AA2D3723}"/>
              </a:ext>
            </a:extLst>
          </p:cNvPr>
          <p:cNvSpPr/>
          <p:nvPr/>
        </p:nvSpPr>
        <p:spPr>
          <a:xfrm>
            <a:off x="8161067" y="441754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243307-8943-492C-95BD-85B85C7F0FA1}"/>
              </a:ext>
            </a:extLst>
          </p:cNvPr>
          <p:cNvSpPr/>
          <p:nvPr/>
        </p:nvSpPr>
        <p:spPr>
          <a:xfrm>
            <a:off x="10015061" y="442763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5A69C2-8AB5-469C-9378-1387557DC0DA}"/>
                  </a:ext>
                </a:extLst>
              </p:cNvPr>
              <p:cNvSpPr txBox="1"/>
              <p:nvPr/>
            </p:nvSpPr>
            <p:spPr>
              <a:xfrm>
                <a:off x="4046381" y="5160297"/>
                <a:ext cx="2616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GT" sz="14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GT" sz="1400" b="1" dirty="0"/>
                  <a:t>Solución Horizontal</a:t>
                </a:r>
                <a:endParaRPr lang="es-GT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5A69C2-8AB5-469C-9378-1387557D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381" y="5160297"/>
                <a:ext cx="261677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31524E-A0BA-4450-BA7C-9FD007EE033F}"/>
                  </a:ext>
                </a:extLst>
              </p:cNvPr>
              <p:cNvSpPr txBox="1"/>
              <p:nvPr/>
            </p:nvSpPr>
            <p:spPr>
              <a:xfrm>
                <a:off x="8161068" y="5188468"/>
                <a:ext cx="2383128" cy="31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400" b="1" dirty="0"/>
                  <a:t>: Solución vertical </a:t>
                </a:r>
                <a:endParaRPr lang="es-GT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31524E-A0BA-4450-BA7C-9FD007EE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68" y="5188468"/>
                <a:ext cx="2383128" cy="319628"/>
              </a:xfrm>
              <a:prstGeom prst="rect">
                <a:avLst/>
              </a:prstGeom>
              <a:blipFill>
                <a:blip r:embed="rId4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D8284BF-7C86-4557-B483-C5AA8862D0E8}"/>
              </a:ext>
            </a:extLst>
          </p:cNvPr>
          <p:cNvSpPr txBox="1"/>
          <p:nvPr/>
        </p:nvSpPr>
        <p:spPr>
          <a:xfrm>
            <a:off x="2634533" y="2634913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66D48CB-D3AB-4249-A622-20DFB10D11CE}"/>
              </a:ext>
            </a:extLst>
          </p:cNvPr>
          <p:cNvSpPr/>
          <p:nvPr/>
        </p:nvSpPr>
        <p:spPr>
          <a:xfrm>
            <a:off x="950624" y="744698"/>
            <a:ext cx="1858297" cy="442452"/>
          </a:xfrm>
          <a:custGeom>
            <a:avLst/>
            <a:gdLst>
              <a:gd name="connsiteX0" fmla="*/ 0 w 1858297"/>
              <a:gd name="connsiteY0" fmla="*/ 442452 h 442452"/>
              <a:gd name="connsiteX1" fmla="*/ 848032 w 1858297"/>
              <a:gd name="connsiteY1" fmla="*/ 0 h 442452"/>
              <a:gd name="connsiteX2" fmla="*/ 1858297 w 1858297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442452">
                <a:moveTo>
                  <a:pt x="0" y="442452"/>
                </a:moveTo>
                <a:cubicBezTo>
                  <a:pt x="269158" y="221226"/>
                  <a:pt x="538316" y="0"/>
                  <a:pt x="848032" y="0"/>
                </a:cubicBezTo>
                <a:cubicBezTo>
                  <a:pt x="1157748" y="0"/>
                  <a:pt x="1667797" y="369939"/>
                  <a:pt x="1858297" y="442452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D5D49CE-3331-4454-8ADC-52F06A430D67}"/>
              </a:ext>
            </a:extLst>
          </p:cNvPr>
          <p:cNvSpPr/>
          <p:nvPr/>
        </p:nvSpPr>
        <p:spPr>
          <a:xfrm>
            <a:off x="950624" y="1179126"/>
            <a:ext cx="1858297" cy="1364226"/>
          </a:xfrm>
          <a:custGeom>
            <a:avLst/>
            <a:gdLst>
              <a:gd name="connsiteX0" fmla="*/ 0 w 1858297"/>
              <a:gd name="connsiteY0" fmla="*/ 0 h 1364226"/>
              <a:gd name="connsiteX1" fmla="*/ 1231490 w 1858297"/>
              <a:gd name="connsiteY1" fmla="*/ 368710 h 1364226"/>
              <a:gd name="connsiteX2" fmla="*/ 1858297 w 1858297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1364226">
                <a:moveTo>
                  <a:pt x="0" y="0"/>
                </a:moveTo>
                <a:cubicBezTo>
                  <a:pt x="460887" y="70669"/>
                  <a:pt x="921774" y="141339"/>
                  <a:pt x="1231490" y="368710"/>
                </a:cubicBezTo>
                <a:cubicBezTo>
                  <a:pt x="1541206" y="596081"/>
                  <a:pt x="1699751" y="980153"/>
                  <a:pt x="1858297" y="136422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562551-0551-4DB9-AD73-147116D353FE}"/>
              </a:ext>
            </a:extLst>
          </p:cNvPr>
          <p:cNvSpPr/>
          <p:nvPr/>
        </p:nvSpPr>
        <p:spPr>
          <a:xfrm>
            <a:off x="957998" y="2234220"/>
            <a:ext cx="1858297" cy="324530"/>
          </a:xfrm>
          <a:custGeom>
            <a:avLst/>
            <a:gdLst>
              <a:gd name="connsiteX0" fmla="*/ 0 w 1858297"/>
              <a:gd name="connsiteY0" fmla="*/ 302407 h 324530"/>
              <a:gd name="connsiteX1" fmla="*/ 752168 w 1858297"/>
              <a:gd name="connsiteY1" fmla="*/ 65 h 324530"/>
              <a:gd name="connsiteX2" fmla="*/ 1858297 w 1858297"/>
              <a:gd name="connsiteY2" fmla="*/ 324530 h 32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324530">
                <a:moveTo>
                  <a:pt x="0" y="302407"/>
                </a:moveTo>
                <a:cubicBezTo>
                  <a:pt x="221226" y="149392"/>
                  <a:pt x="442452" y="-3622"/>
                  <a:pt x="752168" y="65"/>
                </a:cubicBezTo>
                <a:cubicBezTo>
                  <a:pt x="1061884" y="3752"/>
                  <a:pt x="1460090" y="164141"/>
                  <a:pt x="1858297" y="32453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50AC91-BD59-472E-81A0-008E432CE4F3}"/>
              </a:ext>
            </a:extLst>
          </p:cNvPr>
          <p:cNvSpPr/>
          <p:nvPr/>
        </p:nvSpPr>
        <p:spPr>
          <a:xfrm>
            <a:off x="419678" y="1172401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509261-B8AE-4DD0-81CA-32C55B3B18FE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004268" y="2545117"/>
            <a:ext cx="1734724" cy="1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CC6BF43-CCF0-4B93-B2EC-F1336CB15CD7}"/>
              </a:ext>
            </a:extLst>
          </p:cNvPr>
          <p:cNvSpPr/>
          <p:nvPr/>
        </p:nvSpPr>
        <p:spPr>
          <a:xfrm>
            <a:off x="2808921" y="2343416"/>
            <a:ext cx="459206" cy="4424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8DCE2-85DF-47B4-9D50-820D49454E79}"/>
              </a:ext>
            </a:extLst>
          </p:cNvPr>
          <p:cNvSpPr txBox="1"/>
          <p:nvPr/>
        </p:nvSpPr>
        <p:spPr>
          <a:xfrm>
            <a:off x="2650227" y="759601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ECA17E-0486-4BA5-B5FD-6D21B14C945A}"/>
              </a:ext>
            </a:extLst>
          </p:cNvPr>
          <p:cNvSpPr txBox="1"/>
          <p:nvPr/>
        </p:nvSpPr>
        <p:spPr>
          <a:xfrm>
            <a:off x="765135" y="759601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3D36B1-B1BC-4F94-B6EE-76D35DDE939A}"/>
              </a:ext>
            </a:extLst>
          </p:cNvPr>
          <p:cNvSpPr txBox="1"/>
          <p:nvPr/>
        </p:nvSpPr>
        <p:spPr>
          <a:xfrm>
            <a:off x="773050" y="2652353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3896C9-BF7B-481A-B1EA-0C522A6AE334}"/>
              </a:ext>
            </a:extLst>
          </p:cNvPr>
          <p:cNvSpPr txBox="1"/>
          <p:nvPr/>
        </p:nvSpPr>
        <p:spPr>
          <a:xfrm>
            <a:off x="1672398" y="517741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D030FB-206F-4EBE-BDDB-149C6F9B113C}"/>
              </a:ext>
            </a:extLst>
          </p:cNvPr>
          <p:cNvSpPr txBox="1"/>
          <p:nvPr/>
        </p:nvSpPr>
        <p:spPr>
          <a:xfrm>
            <a:off x="2135996" y="1372975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549F9-BE79-4912-B3E2-C183BD198C5B}"/>
              </a:ext>
            </a:extLst>
          </p:cNvPr>
          <p:cNvSpPr txBox="1"/>
          <p:nvPr/>
        </p:nvSpPr>
        <p:spPr>
          <a:xfrm>
            <a:off x="1582346" y="2002117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C981B7-837A-4DAD-AB76-648D872C9787}"/>
              </a:ext>
            </a:extLst>
          </p:cNvPr>
          <p:cNvSpPr txBox="1"/>
          <p:nvPr/>
        </p:nvSpPr>
        <p:spPr>
          <a:xfrm>
            <a:off x="222315" y="1668206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FB016-F434-4436-95DE-041CC57C4DCD}"/>
              </a:ext>
            </a:extLst>
          </p:cNvPr>
          <p:cNvSpPr txBox="1"/>
          <p:nvPr/>
        </p:nvSpPr>
        <p:spPr>
          <a:xfrm>
            <a:off x="1571780" y="232855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79A633-173A-4C40-8C21-71C74AD4B46F}"/>
              </a:ext>
            </a:extLst>
          </p:cNvPr>
          <p:cNvSpPr txBox="1"/>
          <p:nvPr/>
        </p:nvSpPr>
        <p:spPr>
          <a:xfrm>
            <a:off x="3259343" y="2454007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53E1A38-99CA-4390-BAA9-BBCA4E78224C}"/>
              </a:ext>
            </a:extLst>
          </p:cNvPr>
          <p:cNvSpPr/>
          <p:nvPr/>
        </p:nvSpPr>
        <p:spPr>
          <a:xfrm>
            <a:off x="2605759" y="1208356"/>
            <a:ext cx="233430" cy="1338730"/>
          </a:xfrm>
          <a:custGeom>
            <a:avLst/>
            <a:gdLst>
              <a:gd name="connsiteX0" fmla="*/ 191594 w 233430"/>
              <a:gd name="connsiteY0" fmla="*/ 0 h 1338730"/>
              <a:gd name="connsiteX1" fmla="*/ 347 w 233430"/>
              <a:gd name="connsiteY1" fmla="*/ 567765 h 1338730"/>
              <a:gd name="connsiteX2" fmla="*/ 233430 w 233430"/>
              <a:gd name="connsiteY2" fmla="*/ 1338730 h 13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30" h="1338730">
                <a:moveTo>
                  <a:pt x="191594" y="0"/>
                </a:moveTo>
                <a:cubicBezTo>
                  <a:pt x="92484" y="172322"/>
                  <a:pt x="-6626" y="344644"/>
                  <a:pt x="347" y="567765"/>
                </a:cubicBezTo>
                <a:cubicBezTo>
                  <a:pt x="7320" y="790886"/>
                  <a:pt x="120375" y="1064808"/>
                  <a:pt x="233430" y="133873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C009EF-07DD-458A-83F8-BB1371F37BD6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995700" y="1242048"/>
            <a:ext cx="1760759" cy="12663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816C80-875A-4127-90FC-D56D491EBEFA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 flipH="1">
            <a:off x="944633" y="1261455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90509B-E3AA-4AB9-8A39-A43430B41CDF}"/>
              </a:ext>
            </a:extLst>
          </p:cNvPr>
          <p:cNvSpPr txBox="1"/>
          <p:nvPr/>
        </p:nvSpPr>
        <p:spPr>
          <a:xfrm>
            <a:off x="761250" y="166893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7BC37C-E94D-446E-B733-3DF22B7F73F3}"/>
              </a:ext>
            </a:extLst>
          </p:cNvPr>
          <p:cNvSpPr txBox="1"/>
          <p:nvPr/>
        </p:nvSpPr>
        <p:spPr>
          <a:xfrm>
            <a:off x="1804841" y="165709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25595-E4C6-4496-A514-CC54C962A3E9}"/>
              </a:ext>
            </a:extLst>
          </p:cNvPr>
          <p:cNvSpPr txBox="1"/>
          <p:nvPr/>
        </p:nvSpPr>
        <p:spPr>
          <a:xfrm>
            <a:off x="2573599" y="1587491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50F62F-A8A8-4978-A02A-9FE086D9ACE5}"/>
              </a:ext>
            </a:extLst>
          </p:cNvPr>
          <p:cNvSpPr/>
          <p:nvPr/>
        </p:nvSpPr>
        <p:spPr>
          <a:xfrm>
            <a:off x="2808921" y="983624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547C74D-2333-4001-B77A-AE7B0DD4074D}"/>
              </a:ext>
            </a:extLst>
          </p:cNvPr>
          <p:cNvSpPr/>
          <p:nvPr/>
        </p:nvSpPr>
        <p:spPr>
          <a:xfrm>
            <a:off x="944648" y="1208356"/>
            <a:ext cx="358604" cy="1332753"/>
          </a:xfrm>
          <a:custGeom>
            <a:avLst/>
            <a:gdLst>
              <a:gd name="connsiteX0" fmla="*/ 11952 w 358604"/>
              <a:gd name="connsiteY0" fmla="*/ 0 h 1332753"/>
              <a:gd name="connsiteX1" fmla="*/ 358588 w 358604"/>
              <a:gd name="connsiteY1" fmla="*/ 567765 h 1332753"/>
              <a:gd name="connsiteX2" fmla="*/ 0 w 358604"/>
              <a:gd name="connsiteY2" fmla="*/ 1332753 h 133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604" h="1332753">
                <a:moveTo>
                  <a:pt x="11952" y="0"/>
                </a:moveTo>
                <a:cubicBezTo>
                  <a:pt x="186266" y="172820"/>
                  <a:pt x="360580" y="345640"/>
                  <a:pt x="358588" y="567765"/>
                </a:cubicBezTo>
                <a:cubicBezTo>
                  <a:pt x="356596" y="789890"/>
                  <a:pt x="178298" y="1061321"/>
                  <a:pt x="0" y="133275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BA45E07-E005-46CB-B6DE-B405290E10FC}"/>
              </a:ext>
            </a:extLst>
          </p:cNvPr>
          <p:cNvSpPr/>
          <p:nvPr/>
        </p:nvSpPr>
        <p:spPr>
          <a:xfrm>
            <a:off x="944648" y="2547086"/>
            <a:ext cx="1864658" cy="292894"/>
          </a:xfrm>
          <a:custGeom>
            <a:avLst/>
            <a:gdLst>
              <a:gd name="connsiteX0" fmla="*/ 0 w 1864658"/>
              <a:gd name="connsiteY0" fmla="*/ 0 h 292894"/>
              <a:gd name="connsiteX1" fmla="*/ 812800 w 1864658"/>
              <a:gd name="connsiteY1" fmla="*/ 292847 h 292894"/>
              <a:gd name="connsiteX2" fmla="*/ 1864658 w 1864658"/>
              <a:gd name="connsiteY2" fmla="*/ 17929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8" h="292894">
                <a:moveTo>
                  <a:pt x="0" y="0"/>
                </a:moveTo>
                <a:cubicBezTo>
                  <a:pt x="251012" y="144929"/>
                  <a:pt x="502024" y="289859"/>
                  <a:pt x="812800" y="292847"/>
                </a:cubicBezTo>
                <a:cubicBezTo>
                  <a:pt x="1123576" y="295835"/>
                  <a:pt x="1494117" y="156882"/>
                  <a:pt x="1864658" y="1792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9FB4-DABA-46F8-90E1-6348EA58F24B}"/>
              </a:ext>
            </a:extLst>
          </p:cNvPr>
          <p:cNvSpPr txBox="1"/>
          <p:nvPr/>
        </p:nvSpPr>
        <p:spPr>
          <a:xfrm>
            <a:off x="1094152" y="167441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AE2350-7C61-4297-9B14-AA708D848272}"/>
              </a:ext>
            </a:extLst>
          </p:cNvPr>
          <p:cNvSpPr txBox="1"/>
          <p:nvPr/>
        </p:nvSpPr>
        <p:spPr>
          <a:xfrm>
            <a:off x="3257222" y="1033901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8533EE-4720-4977-A74F-DD740A2B928C}"/>
              </a:ext>
            </a:extLst>
          </p:cNvPr>
          <p:cNvSpPr txBox="1"/>
          <p:nvPr/>
        </p:nvSpPr>
        <p:spPr>
          <a:xfrm>
            <a:off x="1539955" y="2801640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D7A203-2C14-447A-8248-EAB57ACE30D9}"/>
              </a:ext>
            </a:extLst>
          </p:cNvPr>
          <p:cNvSpPr/>
          <p:nvPr/>
        </p:nvSpPr>
        <p:spPr>
          <a:xfrm>
            <a:off x="893897" y="112893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5F60E8-D6AB-4AC2-83DB-B52A2CE294D2}"/>
              </a:ext>
            </a:extLst>
          </p:cNvPr>
          <p:cNvSpPr/>
          <p:nvPr/>
        </p:nvSpPr>
        <p:spPr>
          <a:xfrm>
            <a:off x="2738992" y="112893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8A87E-484C-4287-BB7E-912946E7BD86}"/>
              </a:ext>
            </a:extLst>
          </p:cNvPr>
          <p:cNvSpPr/>
          <p:nvPr/>
        </p:nvSpPr>
        <p:spPr>
          <a:xfrm>
            <a:off x="884998" y="247885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DD624C-1502-4373-BB61-16E2CB22CA07}"/>
              </a:ext>
            </a:extLst>
          </p:cNvPr>
          <p:cNvSpPr/>
          <p:nvPr/>
        </p:nvSpPr>
        <p:spPr>
          <a:xfrm>
            <a:off x="2738992" y="248894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79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E839E2-D9F8-47F1-904C-7926A5732B52}"/>
              </a:ext>
            </a:extLst>
          </p:cNvPr>
          <p:cNvSpPr txBox="1">
            <a:spLocks/>
          </p:cNvSpPr>
          <p:nvPr/>
        </p:nvSpPr>
        <p:spPr>
          <a:xfrm>
            <a:off x="4244661" y="685801"/>
            <a:ext cx="7258363" cy="97081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</a:t>
            </a:r>
          </a:p>
          <a:p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6E003-5A92-4822-850D-CACBB031F6C3}"/>
              </a:ext>
            </a:extLst>
          </p:cNvPr>
          <p:cNvSpPr txBox="1"/>
          <p:nvPr/>
        </p:nvSpPr>
        <p:spPr>
          <a:xfrm>
            <a:off x="2726227" y="255955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9C3474-08BB-48DF-BB95-1C929E132D26}"/>
              </a:ext>
            </a:extLst>
          </p:cNvPr>
          <p:cNvSpPr/>
          <p:nvPr/>
        </p:nvSpPr>
        <p:spPr>
          <a:xfrm>
            <a:off x="1042318" y="669341"/>
            <a:ext cx="1858297" cy="442452"/>
          </a:xfrm>
          <a:custGeom>
            <a:avLst/>
            <a:gdLst>
              <a:gd name="connsiteX0" fmla="*/ 0 w 1858297"/>
              <a:gd name="connsiteY0" fmla="*/ 442452 h 442452"/>
              <a:gd name="connsiteX1" fmla="*/ 848032 w 1858297"/>
              <a:gd name="connsiteY1" fmla="*/ 0 h 442452"/>
              <a:gd name="connsiteX2" fmla="*/ 1858297 w 1858297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442452">
                <a:moveTo>
                  <a:pt x="0" y="442452"/>
                </a:moveTo>
                <a:cubicBezTo>
                  <a:pt x="269158" y="221226"/>
                  <a:pt x="538316" y="0"/>
                  <a:pt x="848032" y="0"/>
                </a:cubicBezTo>
                <a:cubicBezTo>
                  <a:pt x="1157748" y="0"/>
                  <a:pt x="1667797" y="369939"/>
                  <a:pt x="1858297" y="442452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BA7417-47D7-4B37-B923-73A095E6383D}"/>
              </a:ext>
            </a:extLst>
          </p:cNvPr>
          <p:cNvSpPr/>
          <p:nvPr/>
        </p:nvSpPr>
        <p:spPr>
          <a:xfrm>
            <a:off x="511372" y="1097044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87999-6C61-4698-BB8E-BD580BE56474}"/>
              </a:ext>
            </a:extLst>
          </p:cNvPr>
          <p:cNvSpPr txBox="1"/>
          <p:nvPr/>
        </p:nvSpPr>
        <p:spPr>
          <a:xfrm>
            <a:off x="2741921" y="68424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D9CBE-7F77-4E26-BC7A-43C6872BF05A}"/>
              </a:ext>
            </a:extLst>
          </p:cNvPr>
          <p:cNvSpPr txBox="1"/>
          <p:nvPr/>
        </p:nvSpPr>
        <p:spPr>
          <a:xfrm>
            <a:off x="856829" y="68424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86BCC-122E-43D2-BFB0-F901FD0BF17B}"/>
              </a:ext>
            </a:extLst>
          </p:cNvPr>
          <p:cNvSpPr txBox="1"/>
          <p:nvPr/>
        </p:nvSpPr>
        <p:spPr>
          <a:xfrm>
            <a:off x="864744" y="257699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7855B-402A-43A3-A753-FE6FE28E95C8}"/>
              </a:ext>
            </a:extLst>
          </p:cNvPr>
          <p:cNvSpPr txBox="1"/>
          <p:nvPr/>
        </p:nvSpPr>
        <p:spPr>
          <a:xfrm>
            <a:off x="1764092" y="44238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1277F-7CEF-41DD-9CF8-BC21F4C539D8}"/>
              </a:ext>
            </a:extLst>
          </p:cNvPr>
          <p:cNvSpPr txBox="1"/>
          <p:nvPr/>
        </p:nvSpPr>
        <p:spPr>
          <a:xfrm>
            <a:off x="314009" y="159284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9A17F0-47DC-4F93-B0ED-79AB8C1F8F6B}"/>
              </a:ext>
            </a:extLst>
          </p:cNvPr>
          <p:cNvSpPr/>
          <p:nvPr/>
        </p:nvSpPr>
        <p:spPr>
          <a:xfrm>
            <a:off x="2697453" y="1132999"/>
            <a:ext cx="233430" cy="1338730"/>
          </a:xfrm>
          <a:custGeom>
            <a:avLst/>
            <a:gdLst>
              <a:gd name="connsiteX0" fmla="*/ 191594 w 233430"/>
              <a:gd name="connsiteY0" fmla="*/ 0 h 1338730"/>
              <a:gd name="connsiteX1" fmla="*/ 347 w 233430"/>
              <a:gd name="connsiteY1" fmla="*/ 567765 h 1338730"/>
              <a:gd name="connsiteX2" fmla="*/ 233430 w 233430"/>
              <a:gd name="connsiteY2" fmla="*/ 1338730 h 13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30" h="1338730">
                <a:moveTo>
                  <a:pt x="191594" y="0"/>
                </a:moveTo>
                <a:cubicBezTo>
                  <a:pt x="92484" y="172322"/>
                  <a:pt x="-6626" y="344644"/>
                  <a:pt x="347" y="567765"/>
                </a:cubicBezTo>
                <a:cubicBezTo>
                  <a:pt x="7320" y="790886"/>
                  <a:pt x="120375" y="1064808"/>
                  <a:pt x="233430" y="133873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FC6C9-6DCB-41EF-9401-2E24BC4C984E}"/>
              </a:ext>
            </a:extLst>
          </p:cNvPr>
          <p:cNvSpPr txBox="1"/>
          <p:nvPr/>
        </p:nvSpPr>
        <p:spPr>
          <a:xfrm>
            <a:off x="2665293" y="151213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B8EC3C4-3DAB-4230-8EC6-AFFA2BE4C262}"/>
              </a:ext>
            </a:extLst>
          </p:cNvPr>
          <p:cNvSpPr/>
          <p:nvPr/>
        </p:nvSpPr>
        <p:spPr>
          <a:xfrm>
            <a:off x="1036342" y="2471729"/>
            <a:ext cx="1864658" cy="292894"/>
          </a:xfrm>
          <a:custGeom>
            <a:avLst/>
            <a:gdLst>
              <a:gd name="connsiteX0" fmla="*/ 0 w 1864658"/>
              <a:gd name="connsiteY0" fmla="*/ 0 h 292894"/>
              <a:gd name="connsiteX1" fmla="*/ 812800 w 1864658"/>
              <a:gd name="connsiteY1" fmla="*/ 292847 h 292894"/>
              <a:gd name="connsiteX2" fmla="*/ 1864658 w 1864658"/>
              <a:gd name="connsiteY2" fmla="*/ 17929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8" h="292894">
                <a:moveTo>
                  <a:pt x="0" y="0"/>
                </a:moveTo>
                <a:cubicBezTo>
                  <a:pt x="251012" y="144929"/>
                  <a:pt x="502024" y="289859"/>
                  <a:pt x="812800" y="292847"/>
                </a:cubicBezTo>
                <a:cubicBezTo>
                  <a:pt x="1123576" y="295835"/>
                  <a:pt x="1494117" y="156882"/>
                  <a:pt x="1864658" y="1792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7DC7A-1F61-4B78-A7A2-01AE0088081B}"/>
              </a:ext>
            </a:extLst>
          </p:cNvPr>
          <p:cNvSpPr txBox="1"/>
          <p:nvPr/>
        </p:nvSpPr>
        <p:spPr>
          <a:xfrm>
            <a:off x="1631649" y="272628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A639DF-5309-41E7-8093-93229200B2C9}"/>
              </a:ext>
            </a:extLst>
          </p:cNvPr>
          <p:cNvSpPr/>
          <p:nvPr/>
        </p:nvSpPr>
        <p:spPr>
          <a:xfrm>
            <a:off x="985591" y="105357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C77F05-AE09-4BA2-868E-07D929F1C0A1}"/>
              </a:ext>
            </a:extLst>
          </p:cNvPr>
          <p:cNvSpPr/>
          <p:nvPr/>
        </p:nvSpPr>
        <p:spPr>
          <a:xfrm>
            <a:off x="2830686" y="105357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83D7CC-1CF7-4252-A2D6-76DF7D9BC32F}"/>
              </a:ext>
            </a:extLst>
          </p:cNvPr>
          <p:cNvSpPr/>
          <p:nvPr/>
        </p:nvSpPr>
        <p:spPr>
          <a:xfrm>
            <a:off x="976692" y="24034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49A33E-2FD5-454D-B6CA-3219AA840C60}"/>
              </a:ext>
            </a:extLst>
          </p:cNvPr>
          <p:cNvSpPr/>
          <p:nvPr/>
        </p:nvSpPr>
        <p:spPr>
          <a:xfrm>
            <a:off x="2830686" y="241358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E61041-8453-4437-974A-6C8078858E05}"/>
                  </a:ext>
                </a:extLst>
              </p:cNvPr>
              <p:cNvSpPr txBox="1"/>
              <p:nvPr/>
            </p:nvSpPr>
            <p:spPr>
              <a:xfrm>
                <a:off x="568663" y="3121223"/>
                <a:ext cx="2616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GT" sz="14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GT" sz="1400" b="1" dirty="0"/>
                  <a:t>Solución Horizontal</a:t>
                </a:r>
                <a:endParaRPr lang="es-GT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E61041-8453-4437-974A-6C807885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3" y="3121223"/>
                <a:ext cx="261677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F4DA9CC5-398B-4FA5-8539-6FCCF9D26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3658" y="1789134"/>
                <a:ext cx="8139365" cy="33871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charset="2"/>
                  <a:buNone/>
                </a:pPr>
                <a:r>
                  <a:rPr lang="es-GT" sz="1600" dirty="0"/>
                  <a:t>3.] Se construye la solución a través de la lectura adecuada de los subgrafos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1600" dirty="0"/>
                  <a:t> de la figura No. 7:</a:t>
                </a:r>
              </a:p>
              <a:p>
                <a:pPr marL="0" indent="0" algn="just">
                  <a:buFont typeface="Wingdings 3" charset="2"/>
                  <a:buNone/>
                </a:pPr>
                <a:r>
                  <a:rPr lang="es-GT" sz="1600" b="1" dirty="0"/>
                  <a:t>Solución Horizontal: (Grafo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GT" sz="1600" b="1" dirty="0"/>
                  <a:t>- recorrido a favor de las agujas del reloj)</a:t>
                </a:r>
              </a:p>
              <a:p>
                <a:pPr algn="just"/>
                <a:r>
                  <a:rPr lang="es-GT" sz="1600" dirty="0"/>
                  <a:t>Se localiza la arista 1(que representa al cubo 1) y se observa que a la izquierda tiene R y a la derecha B, por lo que en el cubo 1 se colocan estos dos colores, de izquierda a derecha.</a:t>
                </a:r>
              </a:p>
              <a:p>
                <a:pPr algn="just"/>
                <a:r>
                  <a:rPr lang="es-GT" sz="1600" dirty="0"/>
                  <a:t>La arista 1 termina en el vértice B, y se aprecia que hacia abajo le sigue la arista 3 (que representa al cubo 3).  Como el color B del cubo 1 termino del lado derecho, ahora en el cubo 3, el color B, debe colocarse del lado izquierdo, y como la arista 3 termina en el color A, este debe ir a la derecha en el cubo 3 (Ver figura No. 8).</a:t>
                </a: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F4DA9CC5-398B-4FA5-8539-6FCCF9D2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58" y="1789134"/>
                <a:ext cx="8139365" cy="3387128"/>
              </a:xfrm>
              <a:prstGeom prst="rect">
                <a:avLst/>
              </a:prstGeom>
              <a:blipFill>
                <a:blip r:embed="rId3"/>
                <a:stretch>
                  <a:fillRect l="-449" t="-540" r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81BC6DA-DE33-46B6-9D20-B29C7684339F}"/>
              </a:ext>
            </a:extLst>
          </p:cNvPr>
          <p:cNvGrpSpPr/>
          <p:nvPr/>
        </p:nvGrpSpPr>
        <p:grpSpPr>
          <a:xfrm>
            <a:off x="1780512" y="4868904"/>
            <a:ext cx="8630976" cy="1478748"/>
            <a:chOff x="1746906" y="4336641"/>
            <a:chExt cx="8630976" cy="14787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831E1D1-E4E3-4085-BC2D-220A3B206254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393D74D-D0C9-4111-A24D-0329696DFBC5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6D1ED8-4F72-4FC4-A8D4-986F7C1247D5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F51C2-5677-4229-9B5D-F8D38BDAC0A5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4B81C8-043E-451E-A6EA-F5452FC7639E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8BE392-6068-4A45-AB47-CC3C5CEB0BDD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5FDD90-9DDE-44BE-8A86-05BAA4DC2322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BEA7EDC-882F-4CC6-9194-DC425174498E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95FAA7-F1B4-441D-AC30-435D01F6CBDF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C7E812-3024-4839-9CF3-967156BFC090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EBB621-7E0F-47E5-B08C-17E1C0B43733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E00372-B970-4FCB-82C3-8FCADE70C84D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A3405C-EB93-4CD0-AB2E-8C960AE8608E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ADC4253-9CBB-4EFE-A381-C8C8FDEC74EA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007ED2-4A2B-44C5-8F23-FBE09665C518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EC8ADA-6FE2-4076-9BBC-A50F1982B0DD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3B5FA9-1C2C-4083-85B4-AA5AE4985BCE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1F2500-201F-4BF7-BAAE-E0FE2E2419D1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EAEF76-B1DF-4512-B874-ECFD92B3999B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752DF23-3D0A-488E-B410-DD95B9B89A12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FBF274-7BFC-4B47-8EFB-6F73C3294A56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BDA603-8B55-48EE-8CCA-BE5FF0E51DF9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9EDBE6-B4B8-4DB7-9731-7E7BFC0B5515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CA794F-4C25-47DB-85AE-3F1543D6F237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B7863F8D-6FF1-46EF-8638-9163CA887337}"/>
              </a:ext>
            </a:extLst>
          </p:cNvPr>
          <p:cNvSpPr/>
          <p:nvPr/>
        </p:nvSpPr>
        <p:spPr>
          <a:xfrm>
            <a:off x="3117994" y="603941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1400" b="1" dirty="0"/>
              <a:t>Figura No. 8</a:t>
            </a:r>
          </a:p>
          <a:p>
            <a:pPr algn="ctr"/>
            <a:r>
              <a:rPr lang="es-GT" sz="1200" dirty="0"/>
              <a:t>Primera parte de la solución horizontal.</a:t>
            </a:r>
          </a:p>
        </p:txBody>
      </p:sp>
    </p:spTree>
    <p:extLst>
      <p:ext uri="{BB962C8B-B14F-4D97-AF65-F5344CB8AC3E}">
        <p14:creationId xmlns:p14="http://schemas.microsoft.com/office/powerpoint/2010/main" val="205008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E839E2-D9F8-47F1-904C-7926A5732B52}"/>
              </a:ext>
            </a:extLst>
          </p:cNvPr>
          <p:cNvSpPr txBox="1">
            <a:spLocks/>
          </p:cNvSpPr>
          <p:nvPr/>
        </p:nvSpPr>
        <p:spPr>
          <a:xfrm>
            <a:off x="4244661" y="685801"/>
            <a:ext cx="7258363" cy="11281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</a:t>
            </a:r>
          </a:p>
          <a:p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6E003-5A92-4822-850D-CACBB031F6C3}"/>
              </a:ext>
            </a:extLst>
          </p:cNvPr>
          <p:cNvSpPr txBox="1"/>
          <p:nvPr/>
        </p:nvSpPr>
        <p:spPr>
          <a:xfrm>
            <a:off x="2726227" y="255955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9C3474-08BB-48DF-BB95-1C929E132D26}"/>
              </a:ext>
            </a:extLst>
          </p:cNvPr>
          <p:cNvSpPr/>
          <p:nvPr/>
        </p:nvSpPr>
        <p:spPr>
          <a:xfrm>
            <a:off x="1042318" y="669341"/>
            <a:ext cx="1858297" cy="442452"/>
          </a:xfrm>
          <a:custGeom>
            <a:avLst/>
            <a:gdLst>
              <a:gd name="connsiteX0" fmla="*/ 0 w 1858297"/>
              <a:gd name="connsiteY0" fmla="*/ 442452 h 442452"/>
              <a:gd name="connsiteX1" fmla="*/ 848032 w 1858297"/>
              <a:gd name="connsiteY1" fmla="*/ 0 h 442452"/>
              <a:gd name="connsiteX2" fmla="*/ 1858297 w 1858297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442452">
                <a:moveTo>
                  <a:pt x="0" y="442452"/>
                </a:moveTo>
                <a:cubicBezTo>
                  <a:pt x="269158" y="221226"/>
                  <a:pt x="538316" y="0"/>
                  <a:pt x="848032" y="0"/>
                </a:cubicBezTo>
                <a:cubicBezTo>
                  <a:pt x="1157748" y="0"/>
                  <a:pt x="1667797" y="369939"/>
                  <a:pt x="1858297" y="442452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BA7417-47D7-4B37-B923-73A095E6383D}"/>
              </a:ext>
            </a:extLst>
          </p:cNvPr>
          <p:cNvSpPr/>
          <p:nvPr/>
        </p:nvSpPr>
        <p:spPr>
          <a:xfrm>
            <a:off x="511372" y="1097044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87999-6C61-4698-BB8E-BD580BE56474}"/>
              </a:ext>
            </a:extLst>
          </p:cNvPr>
          <p:cNvSpPr txBox="1"/>
          <p:nvPr/>
        </p:nvSpPr>
        <p:spPr>
          <a:xfrm>
            <a:off x="2741921" y="68424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D9CBE-7F77-4E26-BC7A-43C6872BF05A}"/>
              </a:ext>
            </a:extLst>
          </p:cNvPr>
          <p:cNvSpPr txBox="1"/>
          <p:nvPr/>
        </p:nvSpPr>
        <p:spPr>
          <a:xfrm>
            <a:off x="856829" y="68424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86BCC-122E-43D2-BFB0-F901FD0BF17B}"/>
              </a:ext>
            </a:extLst>
          </p:cNvPr>
          <p:cNvSpPr txBox="1"/>
          <p:nvPr/>
        </p:nvSpPr>
        <p:spPr>
          <a:xfrm>
            <a:off x="864744" y="257699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7855B-402A-43A3-A753-FE6FE28E95C8}"/>
              </a:ext>
            </a:extLst>
          </p:cNvPr>
          <p:cNvSpPr txBox="1"/>
          <p:nvPr/>
        </p:nvSpPr>
        <p:spPr>
          <a:xfrm>
            <a:off x="1764092" y="44238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1277F-7CEF-41DD-9CF8-BC21F4C539D8}"/>
              </a:ext>
            </a:extLst>
          </p:cNvPr>
          <p:cNvSpPr txBox="1"/>
          <p:nvPr/>
        </p:nvSpPr>
        <p:spPr>
          <a:xfrm>
            <a:off x="314009" y="159284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9A17F0-47DC-4F93-B0ED-79AB8C1F8F6B}"/>
              </a:ext>
            </a:extLst>
          </p:cNvPr>
          <p:cNvSpPr/>
          <p:nvPr/>
        </p:nvSpPr>
        <p:spPr>
          <a:xfrm>
            <a:off x="2697453" y="1132999"/>
            <a:ext cx="233430" cy="1338730"/>
          </a:xfrm>
          <a:custGeom>
            <a:avLst/>
            <a:gdLst>
              <a:gd name="connsiteX0" fmla="*/ 191594 w 233430"/>
              <a:gd name="connsiteY0" fmla="*/ 0 h 1338730"/>
              <a:gd name="connsiteX1" fmla="*/ 347 w 233430"/>
              <a:gd name="connsiteY1" fmla="*/ 567765 h 1338730"/>
              <a:gd name="connsiteX2" fmla="*/ 233430 w 233430"/>
              <a:gd name="connsiteY2" fmla="*/ 1338730 h 13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30" h="1338730">
                <a:moveTo>
                  <a:pt x="191594" y="0"/>
                </a:moveTo>
                <a:cubicBezTo>
                  <a:pt x="92484" y="172322"/>
                  <a:pt x="-6626" y="344644"/>
                  <a:pt x="347" y="567765"/>
                </a:cubicBezTo>
                <a:cubicBezTo>
                  <a:pt x="7320" y="790886"/>
                  <a:pt x="120375" y="1064808"/>
                  <a:pt x="233430" y="133873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FC6C9-6DCB-41EF-9401-2E24BC4C984E}"/>
              </a:ext>
            </a:extLst>
          </p:cNvPr>
          <p:cNvSpPr txBox="1"/>
          <p:nvPr/>
        </p:nvSpPr>
        <p:spPr>
          <a:xfrm>
            <a:off x="2665293" y="1512134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B8EC3C4-3DAB-4230-8EC6-AFFA2BE4C262}"/>
              </a:ext>
            </a:extLst>
          </p:cNvPr>
          <p:cNvSpPr/>
          <p:nvPr/>
        </p:nvSpPr>
        <p:spPr>
          <a:xfrm>
            <a:off x="1036342" y="2471729"/>
            <a:ext cx="1864658" cy="292894"/>
          </a:xfrm>
          <a:custGeom>
            <a:avLst/>
            <a:gdLst>
              <a:gd name="connsiteX0" fmla="*/ 0 w 1864658"/>
              <a:gd name="connsiteY0" fmla="*/ 0 h 292894"/>
              <a:gd name="connsiteX1" fmla="*/ 812800 w 1864658"/>
              <a:gd name="connsiteY1" fmla="*/ 292847 h 292894"/>
              <a:gd name="connsiteX2" fmla="*/ 1864658 w 1864658"/>
              <a:gd name="connsiteY2" fmla="*/ 17929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8" h="292894">
                <a:moveTo>
                  <a:pt x="0" y="0"/>
                </a:moveTo>
                <a:cubicBezTo>
                  <a:pt x="251012" y="144929"/>
                  <a:pt x="502024" y="289859"/>
                  <a:pt x="812800" y="292847"/>
                </a:cubicBezTo>
                <a:cubicBezTo>
                  <a:pt x="1123576" y="295835"/>
                  <a:pt x="1494117" y="156882"/>
                  <a:pt x="1864658" y="1792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7DC7A-1F61-4B78-A7A2-01AE0088081B}"/>
              </a:ext>
            </a:extLst>
          </p:cNvPr>
          <p:cNvSpPr txBox="1"/>
          <p:nvPr/>
        </p:nvSpPr>
        <p:spPr>
          <a:xfrm>
            <a:off x="1631649" y="272628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A639DF-5309-41E7-8093-93229200B2C9}"/>
              </a:ext>
            </a:extLst>
          </p:cNvPr>
          <p:cNvSpPr/>
          <p:nvPr/>
        </p:nvSpPr>
        <p:spPr>
          <a:xfrm>
            <a:off x="985591" y="105357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C77F05-AE09-4BA2-868E-07D929F1C0A1}"/>
              </a:ext>
            </a:extLst>
          </p:cNvPr>
          <p:cNvSpPr/>
          <p:nvPr/>
        </p:nvSpPr>
        <p:spPr>
          <a:xfrm>
            <a:off x="2830686" y="105357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83D7CC-1CF7-4252-A2D6-76DF7D9BC32F}"/>
              </a:ext>
            </a:extLst>
          </p:cNvPr>
          <p:cNvSpPr/>
          <p:nvPr/>
        </p:nvSpPr>
        <p:spPr>
          <a:xfrm>
            <a:off x="976692" y="24034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49A33E-2FD5-454D-B6CA-3219AA840C60}"/>
              </a:ext>
            </a:extLst>
          </p:cNvPr>
          <p:cNvSpPr/>
          <p:nvPr/>
        </p:nvSpPr>
        <p:spPr>
          <a:xfrm>
            <a:off x="2830686" y="241358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E61041-8453-4437-974A-6C8078858E05}"/>
                  </a:ext>
                </a:extLst>
              </p:cNvPr>
              <p:cNvSpPr txBox="1"/>
              <p:nvPr/>
            </p:nvSpPr>
            <p:spPr>
              <a:xfrm>
                <a:off x="568663" y="3121223"/>
                <a:ext cx="2616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GT" sz="14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GT" sz="1400" b="1" dirty="0"/>
                  <a:t>Solución Horizontal</a:t>
                </a:r>
                <a:endParaRPr lang="es-GT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E61041-8453-4437-974A-6C807885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3" y="3121223"/>
                <a:ext cx="261677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04FD0CE-C540-4E68-9B73-DFE61E5F19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5083" y="1869849"/>
                <a:ext cx="8257940" cy="33026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s-GT" sz="1600" b="1" dirty="0"/>
                  <a:t>Solución Horizontal: (Grafo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GT" sz="1600" b="1" dirty="0"/>
                  <a:t>- recorrido a favor de las agujas del reloj) continuación…</a:t>
                </a:r>
              </a:p>
              <a:p>
                <a:pPr algn="just"/>
                <a:r>
                  <a:rPr lang="es-GT" sz="1600" dirty="0"/>
                  <a:t>A la arista 3 le sigue la arista 4 (que representa el cubo 4) y como en el cubo 3 el color A termino del lado derecho, ahora se debe colocar, este mismo color, en el cubo 4 pero del lado izquierdo.</a:t>
                </a:r>
              </a:p>
              <a:p>
                <a:pPr algn="just"/>
                <a:r>
                  <a:rPr lang="es-GT" sz="1600" dirty="0"/>
                  <a:t>La arista 4 termina en V por lo que este color se coloca al lado derecho del cubo 4.</a:t>
                </a:r>
              </a:p>
              <a:p>
                <a:pPr algn="just"/>
                <a:r>
                  <a:rPr lang="es-GT" sz="1600" dirty="0"/>
                  <a:t>Finalmente a la arista 4 le sigue la arista 2, que representa al cubo 2, el cual deberá tener el color V del lado izquierdo y el color R del lado derecho pues en ese vértice finaliza la arista 2 (Ver figura No. 9).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04FD0CE-C540-4E68-9B73-DFE61E5F1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83" y="1869849"/>
                <a:ext cx="8257940" cy="3302650"/>
              </a:xfrm>
              <a:prstGeom prst="rect">
                <a:avLst/>
              </a:prstGeom>
              <a:blipFill>
                <a:blip r:embed="rId3"/>
                <a:stretch>
                  <a:fillRect l="-369" t="-554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69F34DA-8E01-4877-B219-41F28E42DB56}"/>
              </a:ext>
            </a:extLst>
          </p:cNvPr>
          <p:cNvGrpSpPr/>
          <p:nvPr/>
        </p:nvGrpSpPr>
        <p:grpSpPr>
          <a:xfrm>
            <a:off x="1780512" y="4787016"/>
            <a:ext cx="8630976" cy="1478748"/>
            <a:chOff x="1746906" y="4336641"/>
            <a:chExt cx="8630976" cy="147874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19A557-D891-452B-87DC-988F65999DB0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4C3D6-5240-4028-A6DE-59E80CBA8190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FAAE70-7D96-44F9-9149-2407CB748C05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4CF890-10D2-43B4-B325-25DA973B1ABB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A2D127-06CE-443A-85E7-9ACBE7EA5099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0F9277-B15A-4151-AFBF-CB6269CFD352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197890-A9AE-4F44-8348-875D930FFC51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E20E7CC-5E9C-4F5E-A63A-F9826D7DADCB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FCE77E-833F-48BC-AADB-EB5F74A3AB04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C6A08D-0E29-40A1-A1D4-3CAB2D680374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99A91E-96BA-4A22-8E96-B62CBB326228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32B6E3-81D6-4657-B038-645F2D777438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BD053E-8D5C-47D0-8C42-84513BFEF548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9D532F-39FB-427F-B6E6-4B9E61B1985C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1703D3-A6CF-47CE-9C16-6FA82B93EED8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84E691-F42B-491F-87FA-CCCB558199D6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B8FED0-3F0F-48A0-B960-C3365472ED28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C66E9F-C22A-44D6-B85D-FAA7671899AF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C45A70-4A9D-45DA-8014-5FA1395D575F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A59B18E-A4B0-4E18-A10E-40D458F6F9B2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481AFA-E4DD-49D6-8A58-1DC092E7F238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267803-ED81-417C-9F9B-3CE25EC82374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0D31C-F37F-4576-9B36-1C67BB364AB7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6361D9-7F6E-4F2A-9FAE-99613D0B3632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752C383-F56C-4FB0-9A62-D44B21E41009}"/>
              </a:ext>
            </a:extLst>
          </p:cNvPr>
          <p:cNvSpPr/>
          <p:nvPr/>
        </p:nvSpPr>
        <p:spPr>
          <a:xfrm>
            <a:off x="3117994" y="603941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1400" b="1" dirty="0"/>
              <a:t>Figura No. 9</a:t>
            </a:r>
          </a:p>
          <a:p>
            <a:pPr algn="ctr"/>
            <a:r>
              <a:rPr lang="es-GT" sz="1200" dirty="0"/>
              <a:t>Segunda parte de la solución horizontal.</a:t>
            </a:r>
          </a:p>
        </p:txBody>
      </p:sp>
    </p:spTree>
    <p:extLst>
      <p:ext uri="{BB962C8B-B14F-4D97-AF65-F5344CB8AC3E}">
        <p14:creationId xmlns:p14="http://schemas.microsoft.com/office/powerpoint/2010/main" val="76418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E839E2-D9F8-47F1-904C-7926A5732B52}"/>
              </a:ext>
            </a:extLst>
          </p:cNvPr>
          <p:cNvSpPr txBox="1">
            <a:spLocks/>
          </p:cNvSpPr>
          <p:nvPr/>
        </p:nvSpPr>
        <p:spPr>
          <a:xfrm>
            <a:off x="4244661" y="685801"/>
            <a:ext cx="7258363" cy="11281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</a:t>
            </a:r>
          </a:p>
          <a:p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A96D9E-293E-40BE-A164-2271471D89C5}"/>
              </a:ext>
            </a:extLst>
          </p:cNvPr>
          <p:cNvSpPr txBox="1"/>
          <p:nvPr/>
        </p:nvSpPr>
        <p:spPr>
          <a:xfrm>
            <a:off x="2415519" y="214520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7D737E7-4310-4B90-B96E-BA2E3C89293A}"/>
              </a:ext>
            </a:extLst>
          </p:cNvPr>
          <p:cNvSpPr/>
          <p:nvPr/>
        </p:nvSpPr>
        <p:spPr>
          <a:xfrm>
            <a:off x="731610" y="689413"/>
            <a:ext cx="1858297" cy="1364226"/>
          </a:xfrm>
          <a:custGeom>
            <a:avLst/>
            <a:gdLst>
              <a:gd name="connsiteX0" fmla="*/ 0 w 1858297"/>
              <a:gd name="connsiteY0" fmla="*/ 0 h 1364226"/>
              <a:gd name="connsiteX1" fmla="*/ 1231490 w 1858297"/>
              <a:gd name="connsiteY1" fmla="*/ 368710 h 1364226"/>
              <a:gd name="connsiteX2" fmla="*/ 1858297 w 1858297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1364226">
                <a:moveTo>
                  <a:pt x="0" y="0"/>
                </a:moveTo>
                <a:cubicBezTo>
                  <a:pt x="460887" y="70669"/>
                  <a:pt x="921774" y="141339"/>
                  <a:pt x="1231490" y="368710"/>
                </a:cubicBezTo>
                <a:cubicBezTo>
                  <a:pt x="1541206" y="596081"/>
                  <a:pt x="1699751" y="980153"/>
                  <a:pt x="1858297" y="136422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7D456F-4136-4FF8-B843-E8828626BF36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785254" y="2055404"/>
            <a:ext cx="1734724" cy="1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BCF060-B022-438C-9943-BCB76BEF7F87}"/>
              </a:ext>
            </a:extLst>
          </p:cNvPr>
          <p:cNvSpPr txBox="1"/>
          <p:nvPr/>
        </p:nvSpPr>
        <p:spPr>
          <a:xfrm>
            <a:off x="2431213" y="26988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F953E3-4518-4E14-BF72-E0D307B5E907}"/>
              </a:ext>
            </a:extLst>
          </p:cNvPr>
          <p:cNvSpPr txBox="1"/>
          <p:nvPr/>
        </p:nvSpPr>
        <p:spPr>
          <a:xfrm>
            <a:off x="546121" y="26988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9EFBB1-292C-4385-B57A-F28ED2DBD66A}"/>
              </a:ext>
            </a:extLst>
          </p:cNvPr>
          <p:cNvSpPr txBox="1"/>
          <p:nvPr/>
        </p:nvSpPr>
        <p:spPr>
          <a:xfrm>
            <a:off x="554036" y="216264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E6AA-49DE-4A75-8563-A4D5A4A21657}"/>
              </a:ext>
            </a:extLst>
          </p:cNvPr>
          <p:cNvSpPr txBox="1"/>
          <p:nvPr/>
        </p:nvSpPr>
        <p:spPr>
          <a:xfrm>
            <a:off x="1916982" y="88326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C37C3C-4414-4F72-B4F0-7356667FD158}"/>
              </a:ext>
            </a:extLst>
          </p:cNvPr>
          <p:cNvSpPr txBox="1"/>
          <p:nvPr/>
        </p:nvSpPr>
        <p:spPr>
          <a:xfrm>
            <a:off x="1352766" y="183883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C0C7DA-9EC7-4236-B8FD-8DE6538D4A16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 flipH="1">
            <a:off x="725619" y="771742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DEEAFC-1171-4534-897A-533BC9BAF2AF}"/>
              </a:ext>
            </a:extLst>
          </p:cNvPr>
          <p:cNvSpPr txBox="1"/>
          <p:nvPr/>
        </p:nvSpPr>
        <p:spPr>
          <a:xfrm>
            <a:off x="542236" y="117921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734919-120A-4945-AA40-D0385B25AAAB}"/>
              </a:ext>
            </a:extLst>
          </p:cNvPr>
          <p:cNvSpPr/>
          <p:nvPr/>
        </p:nvSpPr>
        <p:spPr>
          <a:xfrm>
            <a:off x="2589907" y="493911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798227-A26E-483E-9914-B5FDC124A3F1}"/>
              </a:ext>
            </a:extLst>
          </p:cNvPr>
          <p:cNvSpPr txBox="1"/>
          <p:nvPr/>
        </p:nvSpPr>
        <p:spPr>
          <a:xfrm>
            <a:off x="3038208" y="54418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9A456-0352-4608-85BC-903A8F03B86C}"/>
              </a:ext>
            </a:extLst>
          </p:cNvPr>
          <p:cNvSpPr/>
          <p:nvPr/>
        </p:nvSpPr>
        <p:spPr>
          <a:xfrm>
            <a:off x="674883" y="6392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CA6F4EC-BD2F-4221-A663-5F765EE3AA50}"/>
              </a:ext>
            </a:extLst>
          </p:cNvPr>
          <p:cNvSpPr/>
          <p:nvPr/>
        </p:nvSpPr>
        <p:spPr>
          <a:xfrm>
            <a:off x="2519978" y="6392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16ECEF-243A-4398-BBB0-9833967937ED}"/>
              </a:ext>
            </a:extLst>
          </p:cNvPr>
          <p:cNvSpPr/>
          <p:nvPr/>
        </p:nvSpPr>
        <p:spPr>
          <a:xfrm>
            <a:off x="665984" y="198914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179AB7-0C13-468E-A061-FF076683F62C}"/>
              </a:ext>
            </a:extLst>
          </p:cNvPr>
          <p:cNvSpPr/>
          <p:nvPr/>
        </p:nvSpPr>
        <p:spPr>
          <a:xfrm>
            <a:off x="2519978" y="199922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B8085-52A4-4231-A993-92C94EE3C788}"/>
                  </a:ext>
                </a:extLst>
              </p:cNvPr>
              <p:cNvSpPr txBox="1"/>
              <p:nvPr/>
            </p:nvSpPr>
            <p:spPr>
              <a:xfrm>
                <a:off x="665985" y="2760062"/>
                <a:ext cx="2383128" cy="31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400" b="1" dirty="0"/>
                  <a:t>: Solución vertical </a:t>
                </a:r>
                <a:endParaRPr lang="es-GT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B8085-52A4-4231-A993-92C94EE3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5" y="2760062"/>
                <a:ext cx="2383128" cy="319628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3A986640-C261-491E-8B34-3A4B4165C3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3149" y="1813977"/>
                <a:ext cx="8464815" cy="261318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charset="2"/>
                  <a:buNone/>
                </a:pPr>
                <a:r>
                  <a:rPr lang="es-GT" sz="1600" b="1" dirty="0"/>
                  <a:t>Solución Vertical: (Grafo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600" b="1" dirty="0"/>
                  <a:t>- recorrido a favor de las agujas del reloj)</a:t>
                </a:r>
              </a:p>
              <a:p>
                <a:pPr algn="just"/>
                <a:r>
                  <a:rPr lang="es-GT" sz="1600" dirty="0"/>
                  <a:t>Se localiza la arista 1(que representa al cubo 1) y se observa que a la izquierda tiene el color R y a la derecha el color A, por lo que en el cubo 1 se colocan estos dos colores, de arriba hacia abajo.</a:t>
                </a:r>
              </a:p>
              <a:p>
                <a:pPr algn="just"/>
                <a:r>
                  <a:rPr lang="es-GT" sz="1600" dirty="0"/>
                  <a:t>La arista 1 termina en el vértice A, y se aprecia que a su izquierda le sigue la arista 2 (que representa al cubo 2).  Como el color A del cubo 1 termino abajo, ahora en el cubo 2, el color A, debe ir arriba, y como la arista 2 termina en el color V, este debe ir abajo en el cubo 2 (Ver figura No. 10).</a:t>
                </a: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3A986640-C261-491E-8B34-3A4B4165C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49" y="1813977"/>
                <a:ext cx="8464815" cy="2613182"/>
              </a:xfrm>
              <a:prstGeom prst="rect">
                <a:avLst/>
              </a:prstGeom>
              <a:blipFill>
                <a:blip r:embed="rId3"/>
                <a:stretch>
                  <a:fillRect l="-432" t="-701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740B2D3-1EE8-4A4E-89C5-EBB2DF6479B3}"/>
              </a:ext>
            </a:extLst>
          </p:cNvPr>
          <p:cNvGrpSpPr/>
          <p:nvPr/>
        </p:nvGrpSpPr>
        <p:grpSpPr>
          <a:xfrm>
            <a:off x="1780512" y="4595944"/>
            <a:ext cx="8630976" cy="1478748"/>
            <a:chOff x="1746906" y="4336641"/>
            <a:chExt cx="8630976" cy="147874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4EEABF9-B666-462A-965B-5E8D00C2698B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DE41572-F10D-452B-97BA-A990877C0E1D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9A87DE-99A8-4FBF-B9B7-0766212B0FEA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C571AC5-A304-4211-A39A-FD348DE2BDD0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610AB21-FBF8-41D1-99B9-EE965F423E69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0657843-E830-4660-B112-C079802A61BF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C63ADB7-7142-4ECD-B451-FE1E66E79876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D4E60A6-36C9-4A6F-B770-28CBB33C76E6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5AC9D7-73E8-46DD-98CA-E1333B868B83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BCC9FBF-6910-4C9B-BF22-90AF0F398FDD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14CA33B-CEA3-4D72-946B-F34B7ED655F2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55729-E7B9-48B7-A063-1F1C9B9599D7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C1DD5A-4E47-4F2F-86F2-39549B75E279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0A03C31-AB14-4C66-8D9A-D5DB11E3FFDF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0990AF-660C-4940-831B-E77FBA8660B8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3673CB8-4538-4277-B5A7-DFAC269D1CBD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F099A58-813C-46AF-BA2A-683BB17A6E41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FD4EC83-B8C5-47E9-960E-3D44A15FE7C7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0F384C2-FF0E-4372-8A01-68FEBB5FF344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A9B83C6-9292-4F64-8839-F554D0E29788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06AB35-D359-46E7-A86C-459FB55E6613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E683DC4-BB73-4608-B424-7BE9BCF1A986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3DF0C70-A25B-4B00-8C20-0F81AA522FCE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1EEBCD-269C-48D8-8606-53FEA82F01C4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3C11FC-3E68-4D4A-8F9C-79A302572E6A}"/>
              </a:ext>
            </a:extLst>
          </p:cNvPr>
          <p:cNvSpPr/>
          <p:nvPr/>
        </p:nvSpPr>
        <p:spPr>
          <a:xfrm>
            <a:off x="3117994" y="603941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1400" b="1" dirty="0"/>
              <a:t>Figura No. 10</a:t>
            </a:r>
          </a:p>
          <a:p>
            <a:pPr algn="ctr"/>
            <a:r>
              <a:rPr lang="es-GT" sz="1200" dirty="0"/>
              <a:t>Primera parte de la solución vertical.</a:t>
            </a:r>
          </a:p>
        </p:txBody>
      </p:sp>
    </p:spTree>
    <p:extLst>
      <p:ext uri="{BB962C8B-B14F-4D97-AF65-F5344CB8AC3E}">
        <p14:creationId xmlns:p14="http://schemas.microsoft.com/office/powerpoint/2010/main" val="211862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E839E2-D9F8-47F1-904C-7926A5732B52}"/>
              </a:ext>
            </a:extLst>
          </p:cNvPr>
          <p:cNvSpPr txBox="1">
            <a:spLocks/>
          </p:cNvSpPr>
          <p:nvPr/>
        </p:nvSpPr>
        <p:spPr>
          <a:xfrm>
            <a:off x="4244661" y="685801"/>
            <a:ext cx="7258363" cy="11281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</a:t>
            </a:r>
          </a:p>
          <a:p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A96D9E-293E-40BE-A164-2271471D89C5}"/>
              </a:ext>
            </a:extLst>
          </p:cNvPr>
          <p:cNvSpPr txBox="1"/>
          <p:nvPr/>
        </p:nvSpPr>
        <p:spPr>
          <a:xfrm>
            <a:off x="2415519" y="214520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7D737E7-4310-4B90-B96E-BA2E3C89293A}"/>
              </a:ext>
            </a:extLst>
          </p:cNvPr>
          <p:cNvSpPr/>
          <p:nvPr/>
        </p:nvSpPr>
        <p:spPr>
          <a:xfrm>
            <a:off x="731610" y="689413"/>
            <a:ext cx="1858297" cy="1364226"/>
          </a:xfrm>
          <a:custGeom>
            <a:avLst/>
            <a:gdLst>
              <a:gd name="connsiteX0" fmla="*/ 0 w 1858297"/>
              <a:gd name="connsiteY0" fmla="*/ 0 h 1364226"/>
              <a:gd name="connsiteX1" fmla="*/ 1231490 w 1858297"/>
              <a:gd name="connsiteY1" fmla="*/ 368710 h 1364226"/>
              <a:gd name="connsiteX2" fmla="*/ 1858297 w 1858297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1364226">
                <a:moveTo>
                  <a:pt x="0" y="0"/>
                </a:moveTo>
                <a:cubicBezTo>
                  <a:pt x="460887" y="70669"/>
                  <a:pt x="921774" y="141339"/>
                  <a:pt x="1231490" y="368710"/>
                </a:cubicBezTo>
                <a:cubicBezTo>
                  <a:pt x="1541206" y="596081"/>
                  <a:pt x="1699751" y="980153"/>
                  <a:pt x="1858297" y="136422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7D456F-4136-4FF8-B843-E8828626BF36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785254" y="2055404"/>
            <a:ext cx="1734724" cy="1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BCF060-B022-438C-9943-BCB76BEF7F87}"/>
              </a:ext>
            </a:extLst>
          </p:cNvPr>
          <p:cNvSpPr txBox="1"/>
          <p:nvPr/>
        </p:nvSpPr>
        <p:spPr>
          <a:xfrm>
            <a:off x="2431213" y="26988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F953E3-4518-4E14-BF72-E0D307B5E907}"/>
              </a:ext>
            </a:extLst>
          </p:cNvPr>
          <p:cNvSpPr txBox="1"/>
          <p:nvPr/>
        </p:nvSpPr>
        <p:spPr>
          <a:xfrm>
            <a:off x="546121" y="26988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9EFBB1-292C-4385-B57A-F28ED2DBD66A}"/>
              </a:ext>
            </a:extLst>
          </p:cNvPr>
          <p:cNvSpPr txBox="1"/>
          <p:nvPr/>
        </p:nvSpPr>
        <p:spPr>
          <a:xfrm>
            <a:off x="554036" y="216264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E6AA-49DE-4A75-8563-A4D5A4A21657}"/>
              </a:ext>
            </a:extLst>
          </p:cNvPr>
          <p:cNvSpPr txBox="1"/>
          <p:nvPr/>
        </p:nvSpPr>
        <p:spPr>
          <a:xfrm>
            <a:off x="1916982" y="88326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C37C3C-4414-4F72-B4F0-7356667FD158}"/>
              </a:ext>
            </a:extLst>
          </p:cNvPr>
          <p:cNvSpPr txBox="1"/>
          <p:nvPr/>
        </p:nvSpPr>
        <p:spPr>
          <a:xfrm>
            <a:off x="1352766" y="183883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C0C7DA-9EC7-4236-B8FD-8DE6538D4A16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 flipH="1">
            <a:off x="725619" y="771742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DEEAFC-1171-4534-897A-533BC9BAF2AF}"/>
              </a:ext>
            </a:extLst>
          </p:cNvPr>
          <p:cNvSpPr txBox="1"/>
          <p:nvPr/>
        </p:nvSpPr>
        <p:spPr>
          <a:xfrm>
            <a:off x="542236" y="1179219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734919-120A-4945-AA40-D0385B25AAAB}"/>
              </a:ext>
            </a:extLst>
          </p:cNvPr>
          <p:cNvSpPr/>
          <p:nvPr/>
        </p:nvSpPr>
        <p:spPr>
          <a:xfrm>
            <a:off x="2589907" y="493911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798227-A26E-483E-9914-B5FDC124A3F1}"/>
              </a:ext>
            </a:extLst>
          </p:cNvPr>
          <p:cNvSpPr txBox="1"/>
          <p:nvPr/>
        </p:nvSpPr>
        <p:spPr>
          <a:xfrm>
            <a:off x="3038208" y="54418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9A456-0352-4608-85BC-903A8F03B86C}"/>
              </a:ext>
            </a:extLst>
          </p:cNvPr>
          <p:cNvSpPr/>
          <p:nvPr/>
        </p:nvSpPr>
        <p:spPr>
          <a:xfrm>
            <a:off x="674883" y="6392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CA6F4EC-BD2F-4221-A663-5F765EE3AA50}"/>
              </a:ext>
            </a:extLst>
          </p:cNvPr>
          <p:cNvSpPr/>
          <p:nvPr/>
        </p:nvSpPr>
        <p:spPr>
          <a:xfrm>
            <a:off x="2519978" y="6392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16ECEF-243A-4398-BBB0-9833967937ED}"/>
              </a:ext>
            </a:extLst>
          </p:cNvPr>
          <p:cNvSpPr/>
          <p:nvPr/>
        </p:nvSpPr>
        <p:spPr>
          <a:xfrm>
            <a:off x="665984" y="198914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179AB7-0C13-468E-A061-FF076683F62C}"/>
              </a:ext>
            </a:extLst>
          </p:cNvPr>
          <p:cNvSpPr/>
          <p:nvPr/>
        </p:nvSpPr>
        <p:spPr>
          <a:xfrm>
            <a:off x="2519978" y="199922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B8085-52A4-4231-A993-92C94EE3C788}"/>
                  </a:ext>
                </a:extLst>
              </p:cNvPr>
              <p:cNvSpPr txBox="1"/>
              <p:nvPr/>
            </p:nvSpPr>
            <p:spPr>
              <a:xfrm>
                <a:off x="665985" y="2760062"/>
                <a:ext cx="2383128" cy="31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400" b="1" dirty="0"/>
                  <a:t>: Solución vertical </a:t>
                </a:r>
                <a:endParaRPr lang="es-GT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B8085-52A4-4231-A993-92C94EE3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5" y="2760062"/>
                <a:ext cx="2383128" cy="319628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DC324EC-8F33-4202-A7DB-78C889ACD1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2495" y="1765116"/>
                <a:ext cx="8270527" cy="275804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s-GT" sz="1600" b="1" dirty="0"/>
                  <a:t>Solución Vertical: (Grafo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600" b="1" dirty="0"/>
                  <a:t>- recorrido a favor de las agujas del reloj) continuación…</a:t>
                </a:r>
              </a:p>
              <a:p>
                <a:pPr algn="just"/>
                <a:r>
                  <a:rPr lang="es-GT" sz="1600" dirty="0"/>
                  <a:t>A la arista 2 le sigue la arista 3 (que representa el cubo 3) y como en el cubo 2 el color V terminó abajo, ahora se debe colocar, este mismo color, en el cubo 3 pero arriba.</a:t>
                </a:r>
              </a:p>
              <a:p>
                <a:pPr algn="just"/>
                <a:r>
                  <a:rPr lang="es-GT" sz="1600" dirty="0"/>
                  <a:t>La arista 3 termina en R por lo que este color se coloca abajo del cubo 3.</a:t>
                </a:r>
              </a:p>
              <a:p>
                <a:pPr algn="just"/>
                <a:r>
                  <a:rPr lang="es-GT" sz="1600" dirty="0"/>
                  <a:t>Finalmente la arista 4 (que representa al cubo 4) entra y sale del vértice B, por lo que este color debe colocarse arriba y abajo del cubo 4 (Ver figura No. 11).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DC324EC-8F33-4202-A7DB-78C889AC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95" y="1765116"/>
                <a:ext cx="8270527" cy="2758046"/>
              </a:xfrm>
              <a:prstGeom prst="rect">
                <a:avLst/>
              </a:prstGeom>
              <a:blipFill>
                <a:blip r:embed="rId3"/>
                <a:stretch>
                  <a:fillRect l="-368" t="-664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ACB9739E-C271-462F-8DFC-FEB1C5CAA5D0}"/>
              </a:ext>
            </a:extLst>
          </p:cNvPr>
          <p:cNvSpPr/>
          <p:nvPr/>
        </p:nvSpPr>
        <p:spPr>
          <a:xfrm>
            <a:off x="3117994" y="603941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1400" b="1" dirty="0"/>
              <a:t>Figura No. 11</a:t>
            </a:r>
          </a:p>
          <a:p>
            <a:pPr algn="ctr"/>
            <a:r>
              <a:rPr lang="es-GT" sz="1200" dirty="0"/>
              <a:t>Segunda parte de la solución vertical.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51DBAD-8A58-43AE-83CC-93DA697C1718}"/>
              </a:ext>
            </a:extLst>
          </p:cNvPr>
          <p:cNvGrpSpPr/>
          <p:nvPr/>
        </p:nvGrpSpPr>
        <p:grpSpPr>
          <a:xfrm>
            <a:off x="2149003" y="4705128"/>
            <a:ext cx="8630976" cy="1478748"/>
            <a:chOff x="1746906" y="4336641"/>
            <a:chExt cx="8630976" cy="147874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CDD10B-E1C9-4567-A433-B4DE63A21988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52CB27E-D7AE-4D29-A516-46799F071C32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633C12-0CF3-41B7-9282-5A79C8A66F43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4D70C4-B05E-4EAB-AA1A-1C1F1EF790E6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48EF4EE-C2EA-4A60-8F5F-A471E8DE7836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2627995-0E02-40F5-8485-7F3DA53DF581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6195B0-4527-4CD3-8D47-431C006D820A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096D67E-3511-4B62-959B-E74D6BB048DC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044C885-2E2E-4EE3-949B-09E4A30EF6A7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54BAAD9-C8B2-4765-BEB2-5DDF9CCCE6E9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D51047-04BD-403A-8B31-9E0A95A4DE7A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174A21-CDA5-45AF-9015-C1970D714F57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2C4236-033A-4C16-ADE4-DDE699F55919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E6B0D47-6354-4B14-A1DB-49F01380A887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974B4F-EED4-46EB-9C1C-FFACE6B8173D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B61C76-D756-4215-9B19-E6AE14214EEC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6E29B5-087C-4A88-A892-CAB16F3F53B9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D1E8EE-C13D-417B-8A20-7C369B59BD69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BE7B74-93DF-4DE7-95A2-356E3CA4DB2A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36B8AE-A1D5-4FD9-88C9-4D31B1DEE333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294A06-E92B-4B6D-9543-99F346EC66DF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D78DB-137B-498B-BFE7-84B8205B9DC0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4CC5A0-ED04-47BF-8F48-44FC5DFEC661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AE9C6E-F261-4437-BC6C-25C59B4E650B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3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LOCURA INSTANTÁNEA </a:t>
            </a:r>
            <a:r>
              <a:rPr lang="es-GT" sz="2000" dirty="0"/>
              <a:t>continuación…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5"/>
            <a:ext cx="10018713" cy="4271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1600" b="1" dirty="0"/>
              <a:t>Unión de soluciones Horizontal y Vertical:</a:t>
            </a:r>
          </a:p>
          <a:p>
            <a:pPr algn="just"/>
            <a:r>
              <a:rPr lang="es-GT" sz="1600" dirty="0"/>
              <a:t>Las soluciones gráficas que se muestran en las figuras 9 y 11 se unen en una única gráfica, llegando a la solución que se muestra en la figura No. 12.</a:t>
            </a:r>
          </a:p>
          <a:p>
            <a:pPr algn="just"/>
            <a:r>
              <a:rPr lang="es-GT" sz="1600" dirty="0"/>
              <a:t>La figura No. 12 muestra la forma en que hay que apilar los cubos, en el orden indicado (1, 2, 3 y 4) para obtener los cuatro colores distintos en las cuatro caras de la torre.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87D87D-70AE-4124-B357-F72963D24641}"/>
              </a:ext>
            </a:extLst>
          </p:cNvPr>
          <p:cNvSpPr/>
          <p:nvPr/>
        </p:nvSpPr>
        <p:spPr>
          <a:xfrm>
            <a:off x="3117994" y="603941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1400" b="1" dirty="0"/>
              <a:t>Figura No. 12</a:t>
            </a:r>
          </a:p>
          <a:p>
            <a:pPr algn="ctr"/>
            <a:r>
              <a:rPr lang="es-GT" sz="1200" dirty="0"/>
              <a:t>Solución final del juego de “Locura Instantánea” de la figura No. 5.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CE5E7-F709-4FD5-A25B-112D73627F44}"/>
              </a:ext>
            </a:extLst>
          </p:cNvPr>
          <p:cNvGrpSpPr/>
          <p:nvPr/>
        </p:nvGrpSpPr>
        <p:grpSpPr>
          <a:xfrm>
            <a:off x="2149003" y="4500408"/>
            <a:ext cx="8630976" cy="1478748"/>
            <a:chOff x="1746906" y="4336641"/>
            <a:chExt cx="8630976" cy="1478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35E801-9ABA-4C82-98AE-17EBBBAF2986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7013EE-2DEE-4F2B-9BB3-095ADC92D475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F63B15-A912-4C09-BF3E-74CCFB41C51C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5A0439-3264-401E-96B2-D32C84483A8E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4FA00A-06EA-42A6-BDF4-C407E8C1BC28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1C3A645-2362-4CB3-A132-CA8F5AC01187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38944FC-335D-4ADB-B611-8216BC4747F6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50E843-8D48-4545-92DF-D18D656B9740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6BFB95-00B8-42C8-858C-7DE373563F2C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2DD403-2023-460B-A24C-59D42E21C52D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774BD0-B09F-4FDF-8F8E-78C0A50BB241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7B5AAC-7B93-4BB3-A730-A4A95B3D9899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452109-CFD6-4916-8AD7-DF47751E53B1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56C9C-5C88-4889-9F59-2DD884C6A360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806F6E-924C-4D45-9C0F-08BAB4FABD9C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19C8D9-67B3-4FB8-802F-59F4035CD439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335E0B-8DDD-4706-99AE-339939AA9211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E1C8A-9E18-4ACD-BAF4-55EE2CC47823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EA0BA2-3D70-4007-8ADB-0C3B05CA34E8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349EE7D-A0B6-405E-A119-242F634AB458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D683C7-6B48-4CF4-85A3-40452F6C6B62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CEB4A8-FABF-468E-8786-9CE9569197DB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C94211-D65C-454F-9436-ECECBBC1F1E4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BDDBF3-FD97-4F89-BB65-5368DDCAADB3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0D268-3FE8-44FA-87FD-35BD60BCB562}"/>
              </a:ext>
            </a:extLst>
          </p:cNvPr>
          <p:cNvGrpSpPr/>
          <p:nvPr/>
        </p:nvGrpSpPr>
        <p:grpSpPr>
          <a:xfrm>
            <a:off x="2149008" y="4500408"/>
            <a:ext cx="8630976" cy="1478748"/>
            <a:chOff x="1746906" y="4336641"/>
            <a:chExt cx="8630976" cy="147874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6DE4E0-912D-4F0C-BCFB-E3A5F18B2334}"/>
                </a:ext>
              </a:extLst>
            </p:cNvPr>
            <p:cNvGrpSpPr/>
            <p:nvPr/>
          </p:nvGrpSpPr>
          <p:grpSpPr>
            <a:xfrm>
              <a:off x="1746906" y="4336641"/>
              <a:ext cx="1733269" cy="1476476"/>
              <a:chOff x="2634015" y="4336641"/>
              <a:chExt cx="1733269" cy="147647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F86ACA-0F45-4368-8A6A-49C9D363009C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DBE4DD-21F6-4A7A-82FB-512B4D0526E0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4CC390-A82C-45E7-AD96-7A69743A3CA6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E87392-3F9D-477F-B01E-0871386FB3F3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A104C0-D91E-4792-B15D-DFBAE95683E8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426A9B-3A2F-40F2-A1E0-8E7116606020}"/>
                </a:ext>
              </a:extLst>
            </p:cNvPr>
            <p:cNvGrpSpPr/>
            <p:nvPr/>
          </p:nvGrpSpPr>
          <p:grpSpPr>
            <a:xfrm>
              <a:off x="4056674" y="4336641"/>
              <a:ext cx="1733269" cy="1476476"/>
              <a:chOff x="2634015" y="4336641"/>
              <a:chExt cx="1733269" cy="147647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82CE1A3-876E-4DC8-9FC1-55140C24E103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2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2D7889-53D8-4225-8722-390407A1CE5C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R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E7008B-C159-4C3D-A3E0-10279D4B0B95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85EF45-18DF-4FDE-8BD9-0DA2339B0881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79014F-24BE-4548-8146-1D7399C5B6E6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9116315-2DFC-4E5D-9473-E4A593D405B9}"/>
                </a:ext>
              </a:extLst>
            </p:cNvPr>
            <p:cNvGrpSpPr/>
            <p:nvPr/>
          </p:nvGrpSpPr>
          <p:grpSpPr>
            <a:xfrm>
              <a:off x="6334845" y="4338913"/>
              <a:ext cx="1733269" cy="1476476"/>
              <a:chOff x="2634015" y="4336641"/>
              <a:chExt cx="1733269" cy="147647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76239A-DB4D-402A-BCD9-31936D817770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08D139-E914-45D3-A3CD-420E59750A4D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5F1F50-C14E-4BEE-B5CE-5ABCE9F02A00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55621C-A369-47DD-8CC4-A2113A176CC5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56143D-4D1C-49FE-955F-75B2B1A3046D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7BCAC5-CD59-4053-9511-6D3A2670D8A3}"/>
                </a:ext>
              </a:extLst>
            </p:cNvPr>
            <p:cNvGrpSpPr/>
            <p:nvPr/>
          </p:nvGrpSpPr>
          <p:grpSpPr>
            <a:xfrm>
              <a:off x="8644613" y="4338913"/>
              <a:ext cx="1733269" cy="1476476"/>
              <a:chOff x="2634015" y="4336641"/>
              <a:chExt cx="1733269" cy="147647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5DAF63-3AC3-4CD7-B6D1-D8CAD3FBEB59}"/>
                  </a:ext>
                </a:extLst>
              </p:cNvPr>
              <p:cNvSpPr/>
              <p:nvPr/>
            </p:nvSpPr>
            <p:spPr>
              <a:xfrm>
                <a:off x="3029803" y="4722125"/>
                <a:ext cx="791570" cy="7069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b="1" dirty="0"/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29AE67-5167-447E-949E-B63426FB1AB1}"/>
                  </a:ext>
                </a:extLst>
              </p:cNvPr>
              <p:cNvSpPr txBox="1"/>
              <p:nvPr/>
            </p:nvSpPr>
            <p:spPr>
              <a:xfrm>
                <a:off x="3821373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V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43C8-8356-41C5-95DE-AEC00EF247EB}"/>
                  </a:ext>
                </a:extLst>
              </p:cNvPr>
              <p:cNvSpPr txBox="1"/>
              <p:nvPr/>
            </p:nvSpPr>
            <p:spPr>
              <a:xfrm>
                <a:off x="2634015" y="4890909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03655-D72E-4801-B2A2-1D7E09835B1E}"/>
                  </a:ext>
                </a:extLst>
              </p:cNvPr>
              <p:cNvSpPr txBox="1"/>
              <p:nvPr/>
            </p:nvSpPr>
            <p:spPr>
              <a:xfrm>
                <a:off x="3248167" y="4336641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76CDF68-8115-44A5-8951-BFDF6175415E}"/>
                  </a:ext>
                </a:extLst>
              </p:cNvPr>
              <p:cNvSpPr txBox="1"/>
              <p:nvPr/>
            </p:nvSpPr>
            <p:spPr>
              <a:xfrm>
                <a:off x="3248167" y="5443785"/>
                <a:ext cx="54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GT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7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SUBGRAFOS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Un subgrafo es una porción de un grafo mayor, es decir, que los vértices y aristas del subgrafo son subconjuntos de los vértices y aristas del grafo principal.</a:t>
                </a:r>
              </a:p>
              <a:p>
                <a:pPr marL="0" indent="0" algn="just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:r>
                  <a:rPr lang="es-GT" sz="2000" dirty="0"/>
                  <a:t>Estrictamente esto se expresa de la siguiente forma:</a:t>
                </a:r>
              </a:p>
              <a:p>
                <a:pPr marL="0" indent="0" algn="ctr">
                  <a:buNone/>
                </a:pPr>
                <a:r>
                  <a:rPr lang="es-GT" sz="2000" dirty="0"/>
                  <a:t>Sea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un grafo dirigido o no dirigido, </a:t>
                </a:r>
                <a:endParaRPr lang="es-GT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GT" sz="2000" dirty="0">
                    <a:ea typeface="Cambria Math" panose="02040503050406030204" pitchFamily="18" charset="0"/>
                  </a:rPr>
                  <a:t>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es un subgrafo de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si:</a:t>
                </a:r>
              </a:p>
              <a:p>
                <a:pPr marL="0" indent="0" algn="ctr">
                  <a:buNone/>
                </a:pPr>
                <a:endParaRPr lang="es-GT" sz="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GT" sz="20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GT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s-GT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Sea el grafo, no dirigido,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sz="2000" dirty="0"/>
                  <a:t>de la figura No. 1.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1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Grafo no dirigido </a:t>
                </a:r>
                <a14:m>
                  <m:oMath xmlns:m="http://schemas.openxmlformats.org/officeDocument/2006/math">
                    <m:r>
                      <a:rPr lang="es-GT" sz="1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s-GT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GT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C5B061C-86A7-4C04-8BC6-48855E36DE00}"/>
              </a:ext>
            </a:extLst>
          </p:cNvPr>
          <p:cNvSpPr/>
          <p:nvPr/>
        </p:nvSpPr>
        <p:spPr>
          <a:xfrm>
            <a:off x="3940168" y="348555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02CE38-486B-4033-BF66-6401275A3394}"/>
              </a:ext>
            </a:extLst>
          </p:cNvPr>
          <p:cNvSpPr/>
          <p:nvPr/>
        </p:nvSpPr>
        <p:spPr>
          <a:xfrm>
            <a:off x="7394678" y="344588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86583-AADF-4B5F-8464-C0886CB80278}"/>
              </a:ext>
            </a:extLst>
          </p:cNvPr>
          <p:cNvSpPr/>
          <p:nvPr/>
        </p:nvSpPr>
        <p:spPr>
          <a:xfrm>
            <a:off x="4940195" y="483930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172C02-5490-4741-B78D-17E9F59E7435}"/>
              </a:ext>
            </a:extLst>
          </p:cNvPr>
          <p:cNvSpPr/>
          <p:nvPr/>
        </p:nvSpPr>
        <p:spPr>
          <a:xfrm>
            <a:off x="6573144" y="483677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E50D0-13B2-46F1-8D39-FC37C92C4C26}"/>
              </a:ext>
            </a:extLst>
          </p:cNvPr>
          <p:cNvSpPr txBox="1"/>
          <p:nvPr/>
        </p:nvSpPr>
        <p:spPr>
          <a:xfrm>
            <a:off x="3811406" y="311622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82E9B-8A40-4F71-A798-F913BA72484F}"/>
              </a:ext>
            </a:extLst>
          </p:cNvPr>
          <p:cNvSpPr txBox="1"/>
          <p:nvPr/>
        </p:nvSpPr>
        <p:spPr>
          <a:xfrm>
            <a:off x="4807080" y="510386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33261-2877-4733-89D9-484ABE4EE308}"/>
              </a:ext>
            </a:extLst>
          </p:cNvPr>
          <p:cNvSpPr txBox="1"/>
          <p:nvPr/>
        </p:nvSpPr>
        <p:spPr>
          <a:xfrm>
            <a:off x="6506789" y="510181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7F288-16CB-4F11-9707-980EF4855D16}"/>
              </a:ext>
            </a:extLst>
          </p:cNvPr>
          <p:cNvSpPr/>
          <p:nvPr/>
        </p:nvSpPr>
        <p:spPr>
          <a:xfrm>
            <a:off x="7327350" y="425483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3CE5F-EB31-4D3F-A620-4B85C00AF28D}"/>
              </a:ext>
            </a:extLst>
          </p:cNvPr>
          <p:cNvSpPr txBox="1"/>
          <p:nvPr/>
        </p:nvSpPr>
        <p:spPr>
          <a:xfrm>
            <a:off x="7611370" y="432082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61A75-C399-4009-B17D-362E55185E51}"/>
              </a:ext>
            </a:extLst>
          </p:cNvPr>
          <p:cNvSpPr txBox="1"/>
          <p:nvPr/>
        </p:nvSpPr>
        <p:spPr>
          <a:xfrm>
            <a:off x="7266878" y="299001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95083F5-55F3-4A61-B35F-F2E87D0CBB92}"/>
              </a:ext>
            </a:extLst>
          </p:cNvPr>
          <p:cNvSpPr/>
          <p:nvPr/>
        </p:nvSpPr>
        <p:spPr>
          <a:xfrm>
            <a:off x="3988904" y="3114188"/>
            <a:ext cx="3472070" cy="424141"/>
          </a:xfrm>
          <a:custGeom>
            <a:avLst/>
            <a:gdLst>
              <a:gd name="connsiteX0" fmla="*/ 0 w 3472070"/>
              <a:gd name="connsiteY0" fmla="*/ 424141 h 424141"/>
              <a:gd name="connsiteX1" fmla="*/ 1497496 w 3472070"/>
              <a:gd name="connsiteY1" fmla="*/ 71 h 424141"/>
              <a:gd name="connsiteX2" fmla="*/ 3472070 w 3472070"/>
              <a:gd name="connsiteY2" fmla="*/ 397636 h 42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424141">
                <a:moveTo>
                  <a:pt x="0" y="424141"/>
                </a:moveTo>
                <a:cubicBezTo>
                  <a:pt x="459409" y="214314"/>
                  <a:pt x="918818" y="4488"/>
                  <a:pt x="1497496" y="71"/>
                </a:cubicBezTo>
                <a:cubicBezTo>
                  <a:pt x="2076174" y="-4346"/>
                  <a:pt x="2774122" y="196645"/>
                  <a:pt x="3472070" y="397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C46A3A-1842-455E-B665-A4FC36CE4553}"/>
              </a:ext>
            </a:extLst>
          </p:cNvPr>
          <p:cNvSpPr/>
          <p:nvPr/>
        </p:nvSpPr>
        <p:spPr>
          <a:xfrm>
            <a:off x="4996070" y="3511824"/>
            <a:ext cx="2464904" cy="1364974"/>
          </a:xfrm>
          <a:custGeom>
            <a:avLst/>
            <a:gdLst>
              <a:gd name="connsiteX0" fmla="*/ 0 w 2464904"/>
              <a:gd name="connsiteY0" fmla="*/ 1364974 h 1364974"/>
              <a:gd name="connsiteX1" fmla="*/ 437321 w 2464904"/>
              <a:gd name="connsiteY1" fmla="*/ 569844 h 1364974"/>
              <a:gd name="connsiteX2" fmla="*/ 2464904 w 2464904"/>
              <a:gd name="connsiteY2" fmla="*/ 0 h 136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4904" h="1364974">
                <a:moveTo>
                  <a:pt x="0" y="1364974"/>
                </a:moveTo>
                <a:cubicBezTo>
                  <a:pt x="13252" y="1081157"/>
                  <a:pt x="26504" y="797340"/>
                  <a:pt x="437321" y="569844"/>
                </a:cubicBezTo>
                <a:cubicBezTo>
                  <a:pt x="848138" y="342348"/>
                  <a:pt x="2104887" y="90556"/>
                  <a:pt x="2464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00DE8B7-5E7F-43D9-9E37-BF6DF83188DE}"/>
              </a:ext>
            </a:extLst>
          </p:cNvPr>
          <p:cNvSpPr/>
          <p:nvPr/>
        </p:nvSpPr>
        <p:spPr>
          <a:xfrm>
            <a:off x="4996070" y="4903303"/>
            <a:ext cx="1643269" cy="331318"/>
          </a:xfrm>
          <a:custGeom>
            <a:avLst/>
            <a:gdLst>
              <a:gd name="connsiteX0" fmla="*/ 0 w 1643269"/>
              <a:gd name="connsiteY0" fmla="*/ 0 h 331318"/>
              <a:gd name="connsiteX1" fmla="*/ 887895 w 1643269"/>
              <a:gd name="connsiteY1" fmla="*/ 331304 h 331318"/>
              <a:gd name="connsiteX2" fmla="*/ 1643269 w 1643269"/>
              <a:gd name="connsiteY2" fmla="*/ 13252 h 33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269" h="331318">
                <a:moveTo>
                  <a:pt x="0" y="0"/>
                </a:moveTo>
                <a:cubicBezTo>
                  <a:pt x="307008" y="164547"/>
                  <a:pt x="614017" y="329095"/>
                  <a:pt x="887895" y="331304"/>
                </a:cubicBezTo>
                <a:cubicBezTo>
                  <a:pt x="1161773" y="333513"/>
                  <a:pt x="1501913" y="79513"/>
                  <a:pt x="1643269" y="13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604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Ejemplo 1 </a:t>
            </a:r>
            <a:r>
              <a:rPr lang="es-GT" sz="1600" dirty="0"/>
              <a:t>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3471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Los 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sz="20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, que se muestran en la figura No. 2, son subgrafos de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2000" dirty="0"/>
                  <a:t> recibe el nombre de </a:t>
                </a:r>
                <a:r>
                  <a:rPr lang="es-GT" sz="2000" b="1" i="1" dirty="0"/>
                  <a:t>subgrafo</a:t>
                </a:r>
                <a:r>
                  <a:rPr lang="es-GT" sz="2000" dirty="0"/>
                  <a:t> </a:t>
                </a:r>
                <a:r>
                  <a:rPr lang="es-GT" sz="2000" b="1" i="1" dirty="0" err="1"/>
                  <a:t>recubridor</a:t>
                </a:r>
                <a:r>
                  <a:rPr lang="es-GT" sz="2000" dirty="0"/>
                  <a:t> de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, pues posee todos los vértices de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2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GT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GT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347122"/>
              </a:xfrm>
              <a:blipFill>
                <a:blip r:embed="rId2"/>
                <a:stretch>
                  <a:fillRect l="-365" t="-1122" b="-5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C5B061C-86A7-4C04-8BC6-48855E36DE00}"/>
              </a:ext>
            </a:extLst>
          </p:cNvPr>
          <p:cNvSpPr/>
          <p:nvPr/>
        </p:nvSpPr>
        <p:spPr>
          <a:xfrm>
            <a:off x="2031857" y="381685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02CE38-486B-4033-BF66-6401275A3394}"/>
              </a:ext>
            </a:extLst>
          </p:cNvPr>
          <p:cNvSpPr/>
          <p:nvPr/>
        </p:nvSpPr>
        <p:spPr>
          <a:xfrm>
            <a:off x="5486367" y="377718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86583-AADF-4B5F-8464-C0886CB80278}"/>
              </a:ext>
            </a:extLst>
          </p:cNvPr>
          <p:cNvSpPr/>
          <p:nvPr/>
        </p:nvSpPr>
        <p:spPr>
          <a:xfrm>
            <a:off x="3031884" y="517060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E50D0-13B2-46F1-8D39-FC37C92C4C26}"/>
              </a:ext>
            </a:extLst>
          </p:cNvPr>
          <p:cNvSpPr txBox="1"/>
          <p:nvPr/>
        </p:nvSpPr>
        <p:spPr>
          <a:xfrm>
            <a:off x="1903095" y="344752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82E9B-8A40-4F71-A798-F913BA72484F}"/>
              </a:ext>
            </a:extLst>
          </p:cNvPr>
          <p:cNvSpPr txBox="1"/>
          <p:nvPr/>
        </p:nvSpPr>
        <p:spPr>
          <a:xfrm>
            <a:off x="2898769" y="543516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61A75-C399-4009-B17D-362E55185E51}"/>
              </a:ext>
            </a:extLst>
          </p:cNvPr>
          <p:cNvSpPr txBox="1"/>
          <p:nvPr/>
        </p:nvSpPr>
        <p:spPr>
          <a:xfrm>
            <a:off x="5358567" y="332131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95083F5-55F3-4A61-B35F-F2E87D0CBB92}"/>
              </a:ext>
            </a:extLst>
          </p:cNvPr>
          <p:cNvSpPr/>
          <p:nvPr/>
        </p:nvSpPr>
        <p:spPr>
          <a:xfrm>
            <a:off x="2080593" y="3445488"/>
            <a:ext cx="3472070" cy="424141"/>
          </a:xfrm>
          <a:custGeom>
            <a:avLst/>
            <a:gdLst>
              <a:gd name="connsiteX0" fmla="*/ 0 w 3472070"/>
              <a:gd name="connsiteY0" fmla="*/ 424141 h 424141"/>
              <a:gd name="connsiteX1" fmla="*/ 1497496 w 3472070"/>
              <a:gd name="connsiteY1" fmla="*/ 71 h 424141"/>
              <a:gd name="connsiteX2" fmla="*/ 3472070 w 3472070"/>
              <a:gd name="connsiteY2" fmla="*/ 397636 h 42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424141">
                <a:moveTo>
                  <a:pt x="0" y="424141"/>
                </a:moveTo>
                <a:cubicBezTo>
                  <a:pt x="459409" y="214314"/>
                  <a:pt x="918818" y="4488"/>
                  <a:pt x="1497496" y="71"/>
                </a:cubicBezTo>
                <a:cubicBezTo>
                  <a:pt x="2076174" y="-4346"/>
                  <a:pt x="2774122" y="196645"/>
                  <a:pt x="3472070" y="397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C46A3A-1842-455E-B665-A4FC36CE4553}"/>
              </a:ext>
            </a:extLst>
          </p:cNvPr>
          <p:cNvSpPr/>
          <p:nvPr/>
        </p:nvSpPr>
        <p:spPr>
          <a:xfrm>
            <a:off x="3087759" y="3843124"/>
            <a:ext cx="2464904" cy="1364974"/>
          </a:xfrm>
          <a:custGeom>
            <a:avLst/>
            <a:gdLst>
              <a:gd name="connsiteX0" fmla="*/ 0 w 2464904"/>
              <a:gd name="connsiteY0" fmla="*/ 1364974 h 1364974"/>
              <a:gd name="connsiteX1" fmla="*/ 437321 w 2464904"/>
              <a:gd name="connsiteY1" fmla="*/ 569844 h 1364974"/>
              <a:gd name="connsiteX2" fmla="*/ 2464904 w 2464904"/>
              <a:gd name="connsiteY2" fmla="*/ 0 h 136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4904" h="1364974">
                <a:moveTo>
                  <a:pt x="0" y="1364974"/>
                </a:moveTo>
                <a:cubicBezTo>
                  <a:pt x="13252" y="1081157"/>
                  <a:pt x="26504" y="797340"/>
                  <a:pt x="437321" y="569844"/>
                </a:cubicBezTo>
                <a:cubicBezTo>
                  <a:pt x="848138" y="342348"/>
                  <a:pt x="2104887" y="90556"/>
                  <a:pt x="2464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C58740-88F3-4D3A-8494-D86A2A12F21E}"/>
              </a:ext>
            </a:extLst>
          </p:cNvPr>
          <p:cNvSpPr/>
          <p:nvPr/>
        </p:nvSpPr>
        <p:spPr>
          <a:xfrm>
            <a:off x="7027922" y="361807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ED2FCE-B0B2-49B1-98E2-A49D61FDBAA9}"/>
              </a:ext>
            </a:extLst>
          </p:cNvPr>
          <p:cNvSpPr/>
          <p:nvPr/>
        </p:nvSpPr>
        <p:spPr>
          <a:xfrm>
            <a:off x="10482432" y="357840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1DA465-814F-4AD9-A266-A204317CD496}"/>
              </a:ext>
            </a:extLst>
          </p:cNvPr>
          <p:cNvSpPr/>
          <p:nvPr/>
        </p:nvSpPr>
        <p:spPr>
          <a:xfrm>
            <a:off x="8027949" y="49718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19FCB2-6CC1-45E5-9C13-88C912D94379}"/>
              </a:ext>
            </a:extLst>
          </p:cNvPr>
          <p:cNvSpPr/>
          <p:nvPr/>
        </p:nvSpPr>
        <p:spPr>
          <a:xfrm>
            <a:off x="9660898" y="49692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C9EB2-EDA5-4893-86D6-114CC611F95B}"/>
              </a:ext>
            </a:extLst>
          </p:cNvPr>
          <p:cNvSpPr txBox="1"/>
          <p:nvPr/>
        </p:nvSpPr>
        <p:spPr>
          <a:xfrm>
            <a:off x="6899160" y="324874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FF52C-4909-4AA8-B5F5-C1835E88DBE4}"/>
              </a:ext>
            </a:extLst>
          </p:cNvPr>
          <p:cNvSpPr txBox="1"/>
          <p:nvPr/>
        </p:nvSpPr>
        <p:spPr>
          <a:xfrm>
            <a:off x="7894834" y="523638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580B0B-BCA3-4353-81F7-778B1B880E91}"/>
              </a:ext>
            </a:extLst>
          </p:cNvPr>
          <p:cNvSpPr txBox="1"/>
          <p:nvPr/>
        </p:nvSpPr>
        <p:spPr>
          <a:xfrm>
            <a:off x="9594543" y="523433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0B4B1-6803-42A9-8FD3-83FF3A199AE7}"/>
              </a:ext>
            </a:extLst>
          </p:cNvPr>
          <p:cNvSpPr/>
          <p:nvPr/>
        </p:nvSpPr>
        <p:spPr>
          <a:xfrm>
            <a:off x="10415104" y="438735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0B1005-F5BC-4312-A6B2-356A081CD987}"/>
              </a:ext>
            </a:extLst>
          </p:cNvPr>
          <p:cNvSpPr txBox="1"/>
          <p:nvPr/>
        </p:nvSpPr>
        <p:spPr>
          <a:xfrm>
            <a:off x="10699124" y="445334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5AC73-343E-40A8-B8FD-2EFB92024B74}"/>
              </a:ext>
            </a:extLst>
          </p:cNvPr>
          <p:cNvSpPr txBox="1"/>
          <p:nvPr/>
        </p:nvSpPr>
        <p:spPr>
          <a:xfrm>
            <a:off x="10354632" y="312253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818473-CB6B-4856-9DAA-A86884A907AF}"/>
              </a:ext>
            </a:extLst>
          </p:cNvPr>
          <p:cNvSpPr/>
          <p:nvPr/>
        </p:nvSpPr>
        <p:spPr>
          <a:xfrm>
            <a:off x="8083824" y="3644344"/>
            <a:ext cx="2464904" cy="1364974"/>
          </a:xfrm>
          <a:custGeom>
            <a:avLst/>
            <a:gdLst>
              <a:gd name="connsiteX0" fmla="*/ 0 w 2464904"/>
              <a:gd name="connsiteY0" fmla="*/ 1364974 h 1364974"/>
              <a:gd name="connsiteX1" fmla="*/ 437321 w 2464904"/>
              <a:gd name="connsiteY1" fmla="*/ 569844 h 1364974"/>
              <a:gd name="connsiteX2" fmla="*/ 2464904 w 2464904"/>
              <a:gd name="connsiteY2" fmla="*/ 0 h 136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4904" h="1364974">
                <a:moveTo>
                  <a:pt x="0" y="1364974"/>
                </a:moveTo>
                <a:cubicBezTo>
                  <a:pt x="13252" y="1081157"/>
                  <a:pt x="26504" y="797340"/>
                  <a:pt x="437321" y="569844"/>
                </a:cubicBezTo>
                <a:cubicBezTo>
                  <a:pt x="848138" y="342348"/>
                  <a:pt x="2104887" y="90556"/>
                  <a:pt x="2464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9637AF-EA47-49D7-945C-D70C0FE55352}"/>
              </a:ext>
            </a:extLst>
          </p:cNvPr>
          <p:cNvSpPr/>
          <p:nvPr/>
        </p:nvSpPr>
        <p:spPr>
          <a:xfrm>
            <a:off x="8083824" y="5035823"/>
            <a:ext cx="1643269" cy="331318"/>
          </a:xfrm>
          <a:custGeom>
            <a:avLst/>
            <a:gdLst>
              <a:gd name="connsiteX0" fmla="*/ 0 w 1643269"/>
              <a:gd name="connsiteY0" fmla="*/ 0 h 331318"/>
              <a:gd name="connsiteX1" fmla="*/ 887895 w 1643269"/>
              <a:gd name="connsiteY1" fmla="*/ 331304 h 331318"/>
              <a:gd name="connsiteX2" fmla="*/ 1643269 w 1643269"/>
              <a:gd name="connsiteY2" fmla="*/ 13252 h 33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269" h="331318">
                <a:moveTo>
                  <a:pt x="0" y="0"/>
                </a:moveTo>
                <a:cubicBezTo>
                  <a:pt x="307008" y="164547"/>
                  <a:pt x="614017" y="329095"/>
                  <a:pt x="887895" y="331304"/>
                </a:cubicBezTo>
                <a:cubicBezTo>
                  <a:pt x="1161773" y="333513"/>
                  <a:pt x="1501913" y="79513"/>
                  <a:pt x="1643269" y="13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10D463-B16A-4AB9-BFB3-4A41A8533D77}"/>
              </a:ext>
            </a:extLst>
          </p:cNvPr>
          <p:cNvCxnSpPr/>
          <p:nvPr/>
        </p:nvCxnSpPr>
        <p:spPr>
          <a:xfrm>
            <a:off x="6283976" y="3122537"/>
            <a:ext cx="0" cy="2481127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C102C-2060-4603-9F6C-A0D321E1FA5B}"/>
                  </a:ext>
                </a:extLst>
              </p:cNvPr>
              <p:cNvSpPr txBox="1"/>
              <p:nvPr/>
            </p:nvSpPr>
            <p:spPr>
              <a:xfrm>
                <a:off x="2187612" y="5856325"/>
                <a:ext cx="2106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GT" sz="14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GT" sz="1400" b="1" dirty="0"/>
                  <a:t>Subgrafo de </a:t>
                </a:r>
                <a14:m>
                  <m:oMath xmlns:m="http://schemas.openxmlformats.org/officeDocument/2006/math">
                    <m:r>
                      <a:rPr lang="es-GT" sz="1400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s-GT" sz="1400" b="1" dirty="0"/>
                  <a:t> </a:t>
                </a:r>
                <a:endParaRPr lang="es-G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C102C-2060-4603-9F6C-A0D321E1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12" y="5856325"/>
                <a:ext cx="2106254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2439D-C194-4D3A-93B0-54AE59783D66}"/>
                  </a:ext>
                </a:extLst>
              </p:cNvPr>
              <p:cNvSpPr txBox="1"/>
              <p:nvPr/>
            </p:nvSpPr>
            <p:spPr>
              <a:xfrm>
                <a:off x="7538053" y="5861398"/>
                <a:ext cx="3275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GT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GT" sz="1400" b="1" dirty="0"/>
                  <a:t>: Subgrafo </a:t>
                </a:r>
                <a:r>
                  <a:rPr lang="es-GT" sz="1400" b="1" dirty="0" err="1"/>
                  <a:t>recubridor</a:t>
                </a:r>
                <a:r>
                  <a:rPr lang="es-GT" sz="1400" b="1" dirty="0"/>
                  <a:t> de </a:t>
                </a:r>
                <a14:m>
                  <m:oMath xmlns:m="http://schemas.openxmlformats.org/officeDocument/2006/math">
                    <m:r>
                      <a:rPr lang="es-GT" sz="1400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s-GT" sz="1400" b="1" dirty="0"/>
                  <a:t> </a:t>
                </a:r>
                <a:endParaRPr lang="es-GT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2439D-C194-4D3A-93B0-54AE59783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3" y="5861398"/>
                <a:ext cx="3275785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9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D49B0-DA1F-4DBD-8E3D-7CB94498E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1" y="685801"/>
                <a:ext cx="10018713" cy="706901"/>
              </a:xfrm>
            </p:spPr>
            <p:txBody>
              <a:bodyPr/>
              <a:lstStyle/>
              <a:p>
                <a:r>
                  <a:rPr lang="es-GT" dirty="0"/>
                  <a:t>GRAFOS COMPLETOS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GT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D49B0-DA1F-4DBD-8E3D-7CB94498E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1" y="685801"/>
                <a:ext cx="10018713" cy="706901"/>
              </a:xfrm>
              <a:blipFill>
                <a:blip r:embed="rId2"/>
                <a:stretch>
                  <a:fillRect l="-1825" t="-9565" b="-2869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39856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GT" sz="1900" dirty="0"/>
                  <a:t>Un </a:t>
                </a:r>
                <a:r>
                  <a:rPr lang="es-GT" sz="1900" b="1" i="1" dirty="0"/>
                  <a:t>grafo completo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GT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1900" dirty="0"/>
                  <a:t> sobre un conjunto de </a:t>
                </a:r>
                <a14:m>
                  <m:oMath xmlns:m="http://schemas.openxmlformats.org/officeDocument/2006/math">
                    <m:r>
                      <a:rPr lang="es-GT" sz="1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1900" dirty="0"/>
                  <a:t>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GT" sz="1900" dirty="0"/>
                  <a:t>, es un grafo no dirigido sin lazos tal que para todo par de vértices </a:t>
                </a:r>
                <a14:m>
                  <m:oMath xmlns:m="http://schemas.openxmlformats.org/officeDocument/2006/math">
                    <m:r>
                      <a:rPr lang="es-GT" sz="19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G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GT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1900" dirty="0"/>
                  <a:t>, donde </a:t>
                </a:r>
                <a14:m>
                  <m:oMath xmlns:m="http://schemas.openxmlformats.org/officeDocument/2006/math">
                    <m:r>
                      <a:rPr lang="es-GT" sz="1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GT" sz="19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1900" dirty="0"/>
                  <a:t>existe una arista de la forma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GT" sz="1900" dirty="0"/>
                  <a:t>.</a:t>
                </a:r>
              </a:p>
              <a:p>
                <a:pPr marL="0" indent="0" algn="just">
                  <a:buNone/>
                </a:pPr>
                <a:r>
                  <a:rPr lang="es-GT" sz="1900" dirty="0"/>
                  <a:t>En la figura No. 3 se muestran los grafos completos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1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sz="19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9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GT" sz="1900" dirty="0"/>
                  <a:t>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3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Grafos completos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sz="1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GT" sz="1600" dirty="0"/>
                  <a:t>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398561"/>
              </a:xfrm>
              <a:blipFill>
                <a:blip r:embed="rId3"/>
                <a:stretch>
                  <a:fillRect l="-487" t="-1526" r="-48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544D703-DAA7-4BC4-8BB4-186012D0B703}"/>
              </a:ext>
            </a:extLst>
          </p:cNvPr>
          <p:cNvSpPr/>
          <p:nvPr/>
        </p:nvSpPr>
        <p:spPr>
          <a:xfrm>
            <a:off x="2031857" y="462207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1AA483-5A8E-40F1-B0DC-289DFF8DAB71}"/>
              </a:ext>
            </a:extLst>
          </p:cNvPr>
          <p:cNvSpPr/>
          <p:nvPr/>
        </p:nvSpPr>
        <p:spPr>
          <a:xfrm>
            <a:off x="3174714" y="42882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860B5-8C39-40DA-996A-5A506197EFC7}"/>
              </a:ext>
            </a:extLst>
          </p:cNvPr>
          <p:cNvSpPr/>
          <p:nvPr/>
        </p:nvSpPr>
        <p:spPr>
          <a:xfrm>
            <a:off x="3659683" y="500682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BD0A5-4471-483F-A641-2DD4879CF6E2}"/>
              </a:ext>
            </a:extLst>
          </p:cNvPr>
          <p:cNvSpPr txBox="1"/>
          <p:nvPr/>
        </p:nvSpPr>
        <p:spPr>
          <a:xfrm>
            <a:off x="1903095" y="4252746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F5979-A68F-4C6F-BEBF-C2CAA5EC1F79}"/>
              </a:ext>
            </a:extLst>
          </p:cNvPr>
          <p:cNvSpPr txBox="1"/>
          <p:nvPr/>
        </p:nvSpPr>
        <p:spPr>
          <a:xfrm>
            <a:off x="3526568" y="527138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06DC7-3183-491D-AEB1-D89EDD93FF53}"/>
              </a:ext>
            </a:extLst>
          </p:cNvPr>
          <p:cNvSpPr txBox="1"/>
          <p:nvPr/>
        </p:nvSpPr>
        <p:spPr>
          <a:xfrm>
            <a:off x="3069330" y="381865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151972-C684-4FA7-B2CD-2476209C9B6E}"/>
              </a:ext>
            </a:extLst>
          </p:cNvPr>
          <p:cNvSpPr/>
          <p:nvPr/>
        </p:nvSpPr>
        <p:spPr>
          <a:xfrm>
            <a:off x="6055906" y="408026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C65D72-6919-406C-A339-B84C2E177ADE}"/>
              </a:ext>
            </a:extLst>
          </p:cNvPr>
          <p:cNvSpPr/>
          <p:nvPr/>
        </p:nvSpPr>
        <p:spPr>
          <a:xfrm>
            <a:off x="6685067" y="49692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106F0C-8018-40B7-8A14-B87B1F5BAF54}"/>
              </a:ext>
            </a:extLst>
          </p:cNvPr>
          <p:cNvSpPr/>
          <p:nvPr/>
        </p:nvSpPr>
        <p:spPr>
          <a:xfrm>
            <a:off x="5554756" y="497175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21A00B-2901-4AB2-9B64-2EDAA5B6EF45}"/>
              </a:ext>
            </a:extLst>
          </p:cNvPr>
          <p:cNvSpPr/>
          <p:nvPr/>
        </p:nvSpPr>
        <p:spPr>
          <a:xfrm>
            <a:off x="9660898" y="49692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90236-C6E7-4F42-B04F-4197DB2B23A2}"/>
              </a:ext>
            </a:extLst>
          </p:cNvPr>
          <p:cNvSpPr txBox="1"/>
          <p:nvPr/>
        </p:nvSpPr>
        <p:spPr>
          <a:xfrm>
            <a:off x="5927144" y="371093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2B640-68A0-4B3C-8031-F81D01B839C5}"/>
              </a:ext>
            </a:extLst>
          </p:cNvPr>
          <p:cNvSpPr txBox="1"/>
          <p:nvPr/>
        </p:nvSpPr>
        <p:spPr>
          <a:xfrm>
            <a:off x="5421641" y="523632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49FE0-0545-48F8-B6B3-61BB150AF08F}"/>
              </a:ext>
            </a:extLst>
          </p:cNvPr>
          <p:cNvSpPr txBox="1"/>
          <p:nvPr/>
        </p:nvSpPr>
        <p:spPr>
          <a:xfrm>
            <a:off x="9556439" y="511526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60D66B-197D-46AA-BF06-AC966C92C9D0}"/>
              </a:ext>
            </a:extLst>
          </p:cNvPr>
          <p:cNvSpPr/>
          <p:nvPr/>
        </p:nvSpPr>
        <p:spPr>
          <a:xfrm>
            <a:off x="9660898" y="407852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83295-F671-4591-BA6D-AF8EB2D13730}"/>
              </a:ext>
            </a:extLst>
          </p:cNvPr>
          <p:cNvSpPr txBox="1"/>
          <p:nvPr/>
        </p:nvSpPr>
        <p:spPr>
          <a:xfrm>
            <a:off x="9572133" y="370919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52117-F8AE-498B-90F8-CF1D8977FA95}"/>
              </a:ext>
            </a:extLst>
          </p:cNvPr>
          <p:cNvSpPr txBox="1"/>
          <p:nvPr/>
        </p:nvSpPr>
        <p:spPr>
          <a:xfrm>
            <a:off x="6648634" y="527138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C0DF8C-1B05-4F5A-A079-D22F3773E609}"/>
              </a:ext>
            </a:extLst>
          </p:cNvPr>
          <p:cNvCxnSpPr>
            <a:cxnSpLocks/>
          </p:cNvCxnSpPr>
          <p:nvPr/>
        </p:nvCxnSpPr>
        <p:spPr>
          <a:xfrm>
            <a:off x="2667319" y="3818654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F832F5-1D9F-49AD-AB3C-A968C45C8580}"/>
                  </a:ext>
                </a:extLst>
              </p:cNvPr>
              <p:cNvSpPr txBox="1"/>
              <p:nvPr/>
            </p:nvSpPr>
            <p:spPr>
              <a:xfrm>
                <a:off x="1903095" y="5640721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F832F5-1D9F-49AD-AB3C-A968C45C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95" y="5640721"/>
                <a:ext cx="355563" cy="307777"/>
              </a:xfrm>
              <a:prstGeom prst="rect">
                <a:avLst/>
              </a:prstGeom>
              <a:blipFill>
                <a:blip r:embed="rId4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F46643-3A9F-4FA3-B54E-B4E9E8D754D7}"/>
              </a:ext>
            </a:extLst>
          </p:cNvPr>
          <p:cNvCxnSpPr>
            <a:cxnSpLocks/>
          </p:cNvCxnSpPr>
          <p:nvPr/>
        </p:nvCxnSpPr>
        <p:spPr>
          <a:xfrm>
            <a:off x="4716758" y="3826108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8682D-5461-421C-8E50-AC8A265AEAF4}"/>
              </a:ext>
            </a:extLst>
          </p:cNvPr>
          <p:cNvCxnSpPr>
            <a:cxnSpLocks/>
          </p:cNvCxnSpPr>
          <p:nvPr/>
        </p:nvCxnSpPr>
        <p:spPr>
          <a:xfrm>
            <a:off x="7505390" y="3855711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B0C1EA-790C-42EB-89F7-4006437A580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76517" y="4401414"/>
            <a:ext cx="400633" cy="6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F4CB0F-3EC7-4746-ABC9-AC62743CBCE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5656559" y="4212305"/>
            <a:ext cx="439441" cy="77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1D682-044C-479B-A86A-21123C4E50E0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6157709" y="4193377"/>
            <a:ext cx="544825" cy="79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55ECA3-B476-4202-A0AC-84321CBFBE37}"/>
              </a:ext>
            </a:extLst>
          </p:cNvPr>
          <p:cNvCxnSpPr>
            <a:endCxn id="13" idx="2"/>
          </p:cNvCxnSpPr>
          <p:nvPr/>
        </p:nvCxnSpPr>
        <p:spPr>
          <a:xfrm>
            <a:off x="5684043" y="5035552"/>
            <a:ext cx="100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3363916-4B2E-4DBC-A0A2-EE048D3DBE98}"/>
              </a:ext>
            </a:extLst>
          </p:cNvPr>
          <p:cNvSpPr/>
          <p:nvPr/>
        </p:nvSpPr>
        <p:spPr>
          <a:xfrm>
            <a:off x="8790365" y="407852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CB4D3C-F701-4BFF-BC93-1642F7435EC4}"/>
              </a:ext>
            </a:extLst>
          </p:cNvPr>
          <p:cNvSpPr/>
          <p:nvPr/>
        </p:nvSpPr>
        <p:spPr>
          <a:xfrm>
            <a:off x="8781466" y="495920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E7E1AC-574C-40BD-A8B7-2F6079EE016E}"/>
              </a:ext>
            </a:extLst>
          </p:cNvPr>
          <p:cNvSpPr txBox="1"/>
          <p:nvPr/>
        </p:nvSpPr>
        <p:spPr>
          <a:xfrm>
            <a:off x="8661603" y="370919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497F8A-2288-41C5-AEC8-55F8A20F07B9}"/>
              </a:ext>
            </a:extLst>
          </p:cNvPr>
          <p:cNvSpPr txBox="1"/>
          <p:nvPr/>
        </p:nvSpPr>
        <p:spPr>
          <a:xfrm>
            <a:off x="8669518" y="513270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A7C0D-9D1E-4F4A-B60F-6C1AF3DAFB43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 flipH="1">
            <a:off x="8841101" y="4211044"/>
            <a:ext cx="8899" cy="74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C24020-07BE-44B5-A996-80BB09E5A2F7}"/>
              </a:ext>
            </a:extLst>
          </p:cNvPr>
          <p:cNvCxnSpPr>
            <a:stCxn id="45" idx="6"/>
            <a:endCxn id="19" idx="2"/>
          </p:cNvCxnSpPr>
          <p:nvPr/>
        </p:nvCxnSpPr>
        <p:spPr>
          <a:xfrm>
            <a:off x="8909635" y="4144783"/>
            <a:ext cx="751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33224F-DB7E-4E2F-BE85-01236B7B44F4}"/>
              </a:ext>
            </a:extLst>
          </p:cNvPr>
          <p:cNvCxnSpPr>
            <a:stCxn id="45" idx="5"/>
            <a:endCxn id="15" idx="1"/>
          </p:cNvCxnSpPr>
          <p:nvPr/>
        </p:nvCxnSpPr>
        <p:spPr>
          <a:xfrm>
            <a:off x="8892168" y="4191637"/>
            <a:ext cx="786197" cy="7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2CBFC5-36F6-4F6F-A326-A67072D174B3}"/>
              </a:ext>
            </a:extLst>
          </p:cNvPr>
          <p:cNvCxnSpPr>
            <a:stCxn id="19" idx="4"/>
            <a:endCxn id="15" idx="0"/>
          </p:cNvCxnSpPr>
          <p:nvPr/>
        </p:nvCxnSpPr>
        <p:spPr>
          <a:xfrm>
            <a:off x="9720533" y="4211044"/>
            <a:ext cx="0" cy="75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5871C0-B189-476C-8BDB-D3D80417ABB4}"/>
              </a:ext>
            </a:extLst>
          </p:cNvPr>
          <p:cNvCxnSpPr>
            <a:cxnSpLocks/>
          </p:cNvCxnSpPr>
          <p:nvPr/>
        </p:nvCxnSpPr>
        <p:spPr>
          <a:xfrm flipH="1" flipV="1">
            <a:off x="8909469" y="5035551"/>
            <a:ext cx="751429" cy="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433E367-272D-4807-B3CA-84C13DF54C78}"/>
              </a:ext>
            </a:extLst>
          </p:cNvPr>
          <p:cNvSpPr/>
          <p:nvPr/>
        </p:nvSpPr>
        <p:spPr>
          <a:xfrm>
            <a:off x="8858250" y="4138613"/>
            <a:ext cx="1467433" cy="1523674"/>
          </a:xfrm>
          <a:custGeom>
            <a:avLst/>
            <a:gdLst>
              <a:gd name="connsiteX0" fmla="*/ 876300 w 1467433"/>
              <a:gd name="connsiteY0" fmla="*/ 0 h 1523674"/>
              <a:gd name="connsiteX1" fmla="*/ 1433513 w 1467433"/>
              <a:gd name="connsiteY1" fmla="*/ 1500187 h 1523674"/>
              <a:gd name="connsiteX2" fmla="*/ 0 w 1467433"/>
              <a:gd name="connsiteY2" fmla="*/ 904875 h 152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433" h="1523674">
                <a:moveTo>
                  <a:pt x="876300" y="0"/>
                </a:moveTo>
                <a:cubicBezTo>
                  <a:pt x="1227931" y="674687"/>
                  <a:pt x="1579563" y="1349375"/>
                  <a:pt x="1433513" y="1500187"/>
                </a:cubicBezTo>
                <a:cubicBezTo>
                  <a:pt x="1287463" y="1650999"/>
                  <a:pt x="283369" y="1031081"/>
                  <a:pt x="0" y="90487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A03A31-A406-4811-8CEB-60274768D319}"/>
                  </a:ext>
                </a:extLst>
              </p:cNvPr>
              <p:cNvSpPr txBox="1"/>
              <p:nvPr/>
            </p:nvSpPr>
            <p:spPr>
              <a:xfrm>
                <a:off x="3541536" y="5640720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A03A31-A406-4811-8CEB-60274768D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36" y="5640720"/>
                <a:ext cx="355563" cy="307777"/>
              </a:xfrm>
              <a:prstGeom prst="rect">
                <a:avLst/>
              </a:prstGeom>
              <a:blipFill>
                <a:blip r:embed="rId5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7F0383-750C-420A-A4D6-8D70BCE366F8}"/>
                  </a:ext>
                </a:extLst>
              </p:cNvPr>
              <p:cNvSpPr txBox="1"/>
              <p:nvPr/>
            </p:nvSpPr>
            <p:spPr>
              <a:xfrm>
                <a:off x="6047521" y="5640721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7F0383-750C-420A-A4D6-8D70BCE36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21" y="5640721"/>
                <a:ext cx="355563" cy="307777"/>
              </a:xfrm>
              <a:prstGeom prst="rect">
                <a:avLst/>
              </a:prstGeom>
              <a:blipFill>
                <a:blip r:embed="rId6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6F48F7-A293-48CB-9311-2F3F3D09C1C8}"/>
                  </a:ext>
                </a:extLst>
              </p:cNvPr>
              <p:cNvSpPr txBox="1"/>
              <p:nvPr/>
            </p:nvSpPr>
            <p:spPr>
              <a:xfrm>
                <a:off x="9142522" y="5640720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6F48F7-A293-48CB-9311-2F3F3D09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22" y="5640720"/>
                <a:ext cx="355563" cy="307777"/>
              </a:xfrm>
              <a:prstGeom prst="rect">
                <a:avLst/>
              </a:prstGeom>
              <a:blipFill>
                <a:blip r:embed="rId7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44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LOCURA INSTANTANEA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5"/>
            <a:ext cx="10018713" cy="42712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GT" dirty="0"/>
              <a:t>Este es un juego en el que se tienen 4 cubos donde las caras de cada uno de ellos, en forma arbitraria, </a:t>
            </a:r>
            <a:r>
              <a:rPr lang="es-GT"/>
              <a:t>están pintadas </a:t>
            </a:r>
            <a:r>
              <a:rPr lang="es-GT" dirty="0"/>
              <a:t>de hasta 4 colores distintos, por ejemplo: rojo, celeste, verde y amarillo.</a:t>
            </a:r>
          </a:p>
          <a:p>
            <a:pPr marL="0" indent="0" algn="just">
              <a:buNone/>
            </a:pPr>
            <a:r>
              <a:rPr lang="es-GT" dirty="0"/>
              <a:t>El juego consiste en apilar los cuatro cubos, en forma vertical, de tal manera que los cuatro colores se puedan ver en las caras de adelante, atrás, izquierda y derecha de la torre resultante(Ver figura No. 4).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4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400" dirty="0"/>
              <a:t>Cubos para jugar la “Locura instantánea”.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5F28E7-34FB-42FF-8787-BC94E417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2" y="4009291"/>
            <a:ext cx="4690872" cy="19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LOCURA INSTANTÁNEA </a:t>
            </a:r>
            <a:r>
              <a:rPr lang="es-GT" sz="2000" dirty="0"/>
              <a:t>continuación…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5"/>
            <a:ext cx="10018713" cy="4271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dirty="0"/>
              <a:t>Para poder resolver este juego de una forma adecuada, se aplicará teoría de grafos.</a:t>
            </a:r>
          </a:p>
          <a:p>
            <a:pPr marL="0" indent="0" algn="just">
              <a:buNone/>
            </a:pPr>
            <a:r>
              <a:rPr lang="es-GT" dirty="0"/>
              <a:t>1.] Primero se numerarán los cubos del 1 al 4 y se dibujan las seis caras, de cada uno de los cubos, como si se deseara construirlos de papel (ver figura No. 5).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5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400" dirty="0"/>
              <a:t>Caras de los 4 cubos de la “Locura instantánea”.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46B6D9-0A57-4F01-965C-3D1A2FB4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14909"/>
              </p:ext>
            </p:extLst>
          </p:nvPr>
        </p:nvGraphicFramePr>
        <p:xfrm>
          <a:off x="3191666" y="3712649"/>
          <a:ext cx="6273800" cy="18732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396728829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963826225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303539088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514938506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219424456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035799662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1547388945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188593393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1772271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91803662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0160494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6412268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58498982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15972884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08649414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8501722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75852386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134125229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84267906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906835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39545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[1]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R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B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A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[2]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7618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99198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55873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61319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55087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[3]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[4]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43634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3211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43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55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LOCURA INSTANTÁNEA </a:t>
            </a:r>
            <a:r>
              <a:rPr lang="es-GT" sz="2000" dirty="0"/>
              <a:t>continuación…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2.] Se construye un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GT" sz="2000" dirty="0"/>
                  <a:t> que represente a los cuatro cubos siguiendo las siguientes reglas:</a:t>
                </a:r>
              </a:p>
              <a:p>
                <a:pPr algn="just"/>
                <a:r>
                  <a:rPr lang="es-GT" sz="2000" dirty="0"/>
                  <a:t>El grafo tiene únicamente 4 vértices que representan los 4 colores posibles en que se pueden pintar las caras de los cubos (Siempre se seguirá el orden R, B, V, A).</a:t>
                </a:r>
              </a:p>
              <a:p>
                <a:pPr algn="just"/>
                <a:r>
                  <a:rPr lang="es-GT" sz="2000" dirty="0"/>
                  <a:t>Las aristas representan caras opuestas de cada cubo, por lo que cada cubo tendrá 3 aristas.</a:t>
                </a:r>
              </a:p>
              <a:p>
                <a:pPr algn="just"/>
                <a:r>
                  <a:rPr lang="es-GT" sz="2000" dirty="0"/>
                  <a:t>Las aristas de cada cubo deben estar etiquetadas con el número que identifica a cada uno de ellos (1, 2, 3 y 4).</a:t>
                </a:r>
              </a:p>
              <a:p>
                <a:pPr algn="just"/>
                <a:r>
                  <a:rPr lang="es-GT" sz="2000" dirty="0"/>
                  <a:t>Colocar las aristas de izquierda a derecha y de arriba hacia abajo (Ver figura No. 6).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78965"/>
                <a:ext cx="10018713" cy="4271277"/>
              </a:xfrm>
              <a:blipFill>
                <a:blip r:embed="rId2"/>
                <a:stretch>
                  <a:fillRect l="-608" t="-856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284D8-57E7-47A9-836B-97690E218190}"/>
              </a:ext>
            </a:extLst>
          </p:cNvPr>
          <p:cNvSpPr txBox="1"/>
          <p:nvPr/>
        </p:nvSpPr>
        <p:spPr>
          <a:xfrm>
            <a:off x="9741227" y="431579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23A5C6B-08D9-40C8-9FEB-BD58BA464F1B}"/>
              </a:ext>
            </a:extLst>
          </p:cNvPr>
          <p:cNvSpPr/>
          <p:nvPr/>
        </p:nvSpPr>
        <p:spPr>
          <a:xfrm>
            <a:off x="8057318" y="2425579"/>
            <a:ext cx="1858297" cy="442452"/>
          </a:xfrm>
          <a:custGeom>
            <a:avLst/>
            <a:gdLst>
              <a:gd name="connsiteX0" fmla="*/ 0 w 1858297"/>
              <a:gd name="connsiteY0" fmla="*/ 442452 h 442452"/>
              <a:gd name="connsiteX1" fmla="*/ 848032 w 1858297"/>
              <a:gd name="connsiteY1" fmla="*/ 0 h 442452"/>
              <a:gd name="connsiteX2" fmla="*/ 1858297 w 1858297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442452">
                <a:moveTo>
                  <a:pt x="0" y="442452"/>
                </a:moveTo>
                <a:cubicBezTo>
                  <a:pt x="269158" y="221226"/>
                  <a:pt x="538316" y="0"/>
                  <a:pt x="848032" y="0"/>
                </a:cubicBezTo>
                <a:cubicBezTo>
                  <a:pt x="1157748" y="0"/>
                  <a:pt x="1667797" y="369939"/>
                  <a:pt x="1858297" y="442452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4EE5B3-EFD1-4E68-A327-1F7C5ADE0D2C}"/>
              </a:ext>
            </a:extLst>
          </p:cNvPr>
          <p:cNvSpPr/>
          <p:nvPr/>
        </p:nvSpPr>
        <p:spPr>
          <a:xfrm>
            <a:off x="8057318" y="2860007"/>
            <a:ext cx="1858297" cy="1364226"/>
          </a:xfrm>
          <a:custGeom>
            <a:avLst/>
            <a:gdLst>
              <a:gd name="connsiteX0" fmla="*/ 0 w 1858297"/>
              <a:gd name="connsiteY0" fmla="*/ 0 h 1364226"/>
              <a:gd name="connsiteX1" fmla="*/ 1231490 w 1858297"/>
              <a:gd name="connsiteY1" fmla="*/ 368710 h 1364226"/>
              <a:gd name="connsiteX2" fmla="*/ 1858297 w 1858297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1364226">
                <a:moveTo>
                  <a:pt x="0" y="0"/>
                </a:moveTo>
                <a:cubicBezTo>
                  <a:pt x="460887" y="70669"/>
                  <a:pt x="921774" y="141339"/>
                  <a:pt x="1231490" y="368710"/>
                </a:cubicBezTo>
                <a:cubicBezTo>
                  <a:pt x="1541206" y="596081"/>
                  <a:pt x="1699751" y="980153"/>
                  <a:pt x="1858297" y="136422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EAEC53-C50D-4FDC-81B6-CF11EBF51AA3}"/>
              </a:ext>
            </a:extLst>
          </p:cNvPr>
          <p:cNvSpPr/>
          <p:nvPr/>
        </p:nvSpPr>
        <p:spPr>
          <a:xfrm>
            <a:off x="8064692" y="3915101"/>
            <a:ext cx="1858297" cy="324530"/>
          </a:xfrm>
          <a:custGeom>
            <a:avLst/>
            <a:gdLst>
              <a:gd name="connsiteX0" fmla="*/ 0 w 1858297"/>
              <a:gd name="connsiteY0" fmla="*/ 302407 h 324530"/>
              <a:gd name="connsiteX1" fmla="*/ 752168 w 1858297"/>
              <a:gd name="connsiteY1" fmla="*/ 65 h 324530"/>
              <a:gd name="connsiteX2" fmla="*/ 1858297 w 1858297"/>
              <a:gd name="connsiteY2" fmla="*/ 324530 h 32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297" h="324530">
                <a:moveTo>
                  <a:pt x="0" y="302407"/>
                </a:moveTo>
                <a:cubicBezTo>
                  <a:pt x="221226" y="149392"/>
                  <a:pt x="442452" y="-3622"/>
                  <a:pt x="752168" y="65"/>
                </a:cubicBezTo>
                <a:cubicBezTo>
                  <a:pt x="1061884" y="3752"/>
                  <a:pt x="1460090" y="164141"/>
                  <a:pt x="1858297" y="32453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CFB352-DE19-4E2D-8EC0-E235565CA668}"/>
              </a:ext>
            </a:extLst>
          </p:cNvPr>
          <p:cNvSpPr/>
          <p:nvPr/>
        </p:nvSpPr>
        <p:spPr>
          <a:xfrm>
            <a:off x="7526372" y="2853282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5B551-BE04-45E0-A7BF-1B4FA0EC7D2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8110962" y="4225998"/>
            <a:ext cx="1734724" cy="1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CC312C-C98B-43D1-B642-32C7B5FEABDE}"/>
              </a:ext>
            </a:extLst>
          </p:cNvPr>
          <p:cNvSpPr/>
          <p:nvPr/>
        </p:nvSpPr>
        <p:spPr>
          <a:xfrm>
            <a:off x="9915615" y="4024297"/>
            <a:ext cx="459206" cy="4424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9174D9-15D8-40E0-A387-B7A3B325397B}"/>
              </a:ext>
            </a:extLst>
          </p:cNvPr>
          <p:cNvSpPr txBox="1">
            <a:spLocks/>
          </p:cNvSpPr>
          <p:nvPr/>
        </p:nvSpPr>
        <p:spPr>
          <a:xfrm>
            <a:off x="1484310" y="434868"/>
            <a:ext cx="10018713" cy="70690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>
                <a:solidFill>
                  <a:schemeClr val="tx1"/>
                </a:solidFill>
              </a:rPr>
              <a:t>LOCURA INSTANTÁNEA </a:t>
            </a:r>
            <a:r>
              <a:rPr lang="es-GT" sz="2000" dirty="0">
                <a:solidFill>
                  <a:schemeClr val="tx1"/>
                </a:solidFill>
              </a:rPr>
              <a:t>continuación…</a:t>
            </a:r>
            <a:endParaRPr lang="es-G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6C7954F-DE25-4F97-B9B0-33008D7A45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7161" y="5407015"/>
                <a:ext cx="4161641" cy="82517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spcBef>
                    <a:spcPts val="0"/>
                  </a:spcBef>
                  <a:buFont typeface="Wingdings 3" charset="2"/>
                  <a:buNone/>
                </a:pPr>
                <a:r>
                  <a:rPr lang="es-GT" sz="1600" b="1" dirty="0"/>
                  <a:t>Figura No. 6</a:t>
                </a:r>
              </a:p>
              <a:p>
                <a:pPr marL="0" indent="0" algn="r">
                  <a:spcBef>
                    <a:spcPts val="0"/>
                  </a:spcBef>
                  <a:buFont typeface="Wingdings 3" charset="2"/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GT" sz="140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GT" sz="1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GT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 que representa</a:t>
                </a:r>
              </a:p>
              <a:p>
                <a:pPr marL="0" indent="0" algn="r">
                  <a:spcBef>
                    <a:spcPts val="0"/>
                  </a:spcBef>
                  <a:buFont typeface="Wingdings 3" charset="2"/>
                  <a:buNone/>
                </a:pPr>
                <a:r>
                  <a:rPr lang="es-GT" sz="1400" dirty="0"/>
                  <a:t>los 4 cubos de la “Locura instantánea”.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6C7954F-DE25-4F97-B9B0-33008D7A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61" y="5407015"/>
                <a:ext cx="4161641" cy="825179"/>
              </a:xfrm>
              <a:prstGeom prst="rect">
                <a:avLst/>
              </a:prstGeom>
              <a:blipFill>
                <a:blip r:embed="rId2"/>
                <a:stretch>
                  <a:fillRect t="-2222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8E52B1C-0408-450F-B396-6FD4CCCDF59A}"/>
              </a:ext>
            </a:extLst>
          </p:cNvPr>
          <p:cNvSpPr txBox="1"/>
          <p:nvPr/>
        </p:nvSpPr>
        <p:spPr>
          <a:xfrm>
            <a:off x="9756921" y="244048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77374-9AAC-491C-B9C3-B5ADD5799460}"/>
              </a:ext>
            </a:extLst>
          </p:cNvPr>
          <p:cNvSpPr txBox="1"/>
          <p:nvPr/>
        </p:nvSpPr>
        <p:spPr>
          <a:xfrm>
            <a:off x="7871829" y="2440482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6E156-47C6-4340-9701-292947F859B6}"/>
              </a:ext>
            </a:extLst>
          </p:cNvPr>
          <p:cNvSpPr txBox="1"/>
          <p:nvPr/>
        </p:nvSpPr>
        <p:spPr>
          <a:xfrm>
            <a:off x="7879744" y="4333234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96FB3-FFE8-4716-9BFC-72E27681BBEB}"/>
              </a:ext>
            </a:extLst>
          </p:cNvPr>
          <p:cNvSpPr txBox="1"/>
          <p:nvPr/>
        </p:nvSpPr>
        <p:spPr>
          <a:xfrm>
            <a:off x="8779092" y="219862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AE18A-D3CB-4AA7-BEC2-6A18E2B2FC16}"/>
              </a:ext>
            </a:extLst>
          </p:cNvPr>
          <p:cNvSpPr txBox="1"/>
          <p:nvPr/>
        </p:nvSpPr>
        <p:spPr>
          <a:xfrm>
            <a:off x="9242690" y="3053856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7BD73-DB04-4C5D-B443-0E03B6E6C4C6}"/>
              </a:ext>
            </a:extLst>
          </p:cNvPr>
          <p:cNvSpPr txBox="1"/>
          <p:nvPr/>
        </p:nvSpPr>
        <p:spPr>
          <a:xfrm>
            <a:off x="8689040" y="368299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DC949-1E21-41E4-909B-C9F14C020807}"/>
              </a:ext>
            </a:extLst>
          </p:cNvPr>
          <p:cNvSpPr txBox="1"/>
          <p:nvPr/>
        </p:nvSpPr>
        <p:spPr>
          <a:xfrm>
            <a:off x="7329009" y="3349087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8C053-3995-441A-8306-9E8FA5733F85}"/>
              </a:ext>
            </a:extLst>
          </p:cNvPr>
          <p:cNvSpPr txBox="1"/>
          <p:nvPr/>
        </p:nvSpPr>
        <p:spPr>
          <a:xfrm>
            <a:off x="8678474" y="400943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3540C-39F3-463E-8E37-93440AA76013}"/>
              </a:ext>
            </a:extLst>
          </p:cNvPr>
          <p:cNvSpPr txBox="1"/>
          <p:nvPr/>
        </p:nvSpPr>
        <p:spPr>
          <a:xfrm>
            <a:off x="10366037" y="4134888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D22773-AB95-4B80-9413-F04FD3EA0A39}"/>
              </a:ext>
            </a:extLst>
          </p:cNvPr>
          <p:cNvSpPr/>
          <p:nvPr/>
        </p:nvSpPr>
        <p:spPr>
          <a:xfrm>
            <a:off x="9712453" y="2889237"/>
            <a:ext cx="233430" cy="1338730"/>
          </a:xfrm>
          <a:custGeom>
            <a:avLst/>
            <a:gdLst>
              <a:gd name="connsiteX0" fmla="*/ 191594 w 233430"/>
              <a:gd name="connsiteY0" fmla="*/ 0 h 1338730"/>
              <a:gd name="connsiteX1" fmla="*/ 347 w 233430"/>
              <a:gd name="connsiteY1" fmla="*/ 567765 h 1338730"/>
              <a:gd name="connsiteX2" fmla="*/ 233430 w 233430"/>
              <a:gd name="connsiteY2" fmla="*/ 1338730 h 13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30" h="1338730">
                <a:moveTo>
                  <a:pt x="191594" y="0"/>
                </a:moveTo>
                <a:cubicBezTo>
                  <a:pt x="92484" y="172322"/>
                  <a:pt x="-6626" y="344644"/>
                  <a:pt x="347" y="567765"/>
                </a:cubicBezTo>
                <a:cubicBezTo>
                  <a:pt x="7320" y="790886"/>
                  <a:pt x="120375" y="1064808"/>
                  <a:pt x="233430" y="133873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1B3BB0-D64D-45B7-B2E0-64726311896F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8102394" y="2922929"/>
            <a:ext cx="1760759" cy="12663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59108-5FD0-48B1-8F6F-C21A638A5217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8051327" y="2942336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8FDA9-2CFF-4DF5-863B-88C73EBB2BB3}"/>
              </a:ext>
            </a:extLst>
          </p:cNvPr>
          <p:cNvSpPr txBox="1"/>
          <p:nvPr/>
        </p:nvSpPr>
        <p:spPr>
          <a:xfrm>
            <a:off x="7867944" y="334981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397F75-F16A-40F2-B210-8854CA599684}"/>
              </a:ext>
            </a:extLst>
          </p:cNvPr>
          <p:cNvSpPr txBox="1"/>
          <p:nvPr/>
        </p:nvSpPr>
        <p:spPr>
          <a:xfrm>
            <a:off x="8911535" y="3337973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E0EC-88ED-4803-9A83-F3BEEE1F0BCF}"/>
              </a:ext>
            </a:extLst>
          </p:cNvPr>
          <p:cNvSpPr txBox="1"/>
          <p:nvPr/>
        </p:nvSpPr>
        <p:spPr>
          <a:xfrm>
            <a:off x="9680293" y="326837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480514-0DF1-4B12-8025-AD6654BFFE58}"/>
              </a:ext>
            </a:extLst>
          </p:cNvPr>
          <p:cNvSpPr/>
          <p:nvPr/>
        </p:nvSpPr>
        <p:spPr>
          <a:xfrm>
            <a:off x="9915615" y="2664505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A2FC6C7-738C-4424-A4F2-F482A2A77675}"/>
              </a:ext>
            </a:extLst>
          </p:cNvPr>
          <p:cNvSpPr/>
          <p:nvPr/>
        </p:nvSpPr>
        <p:spPr>
          <a:xfrm>
            <a:off x="8051342" y="2889237"/>
            <a:ext cx="358604" cy="1332753"/>
          </a:xfrm>
          <a:custGeom>
            <a:avLst/>
            <a:gdLst>
              <a:gd name="connsiteX0" fmla="*/ 11952 w 358604"/>
              <a:gd name="connsiteY0" fmla="*/ 0 h 1332753"/>
              <a:gd name="connsiteX1" fmla="*/ 358588 w 358604"/>
              <a:gd name="connsiteY1" fmla="*/ 567765 h 1332753"/>
              <a:gd name="connsiteX2" fmla="*/ 0 w 358604"/>
              <a:gd name="connsiteY2" fmla="*/ 1332753 h 133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604" h="1332753">
                <a:moveTo>
                  <a:pt x="11952" y="0"/>
                </a:moveTo>
                <a:cubicBezTo>
                  <a:pt x="186266" y="172820"/>
                  <a:pt x="360580" y="345640"/>
                  <a:pt x="358588" y="567765"/>
                </a:cubicBezTo>
                <a:cubicBezTo>
                  <a:pt x="356596" y="789890"/>
                  <a:pt x="178298" y="1061321"/>
                  <a:pt x="0" y="133275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5CF6A82-E97B-466E-8156-DF31190690FA}"/>
              </a:ext>
            </a:extLst>
          </p:cNvPr>
          <p:cNvSpPr/>
          <p:nvPr/>
        </p:nvSpPr>
        <p:spPr>
          <a:xfrm>
            <a:off x="8051342" y="4227967"/>
            <a:ext cx="1864658" cy="292894"/>
          </a:xfrm>
          <a:custGeom>
            <a:avLst/>
            <a:gdLst>
              <a:gd name="connsiteX0" fmla="*/ 0 w 1864658"/>
              <a:gd name="connsiteY0" fmla="*/ 0 h 292894"/>
              <a:gd name="connsiteX1" fmla="*/ 812800 w 1864658"/>
              <a:gd name="connsiteY1" fmla="*/ 292847 h 292894"/>
              <a:gd name="connsiteX2" fmla="*/ 1864658 w 1864658"/>
              <a:gd name="connsiteY2" fmla="*/ 17929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8" h="292894">
                <a:moveTo>
                  <a:pt x="0" y="0"/>
                </a:moveTo>
                <a:cubicBezTo>
                  <a:pt x="251012" y="144929"/>
                  <a:pt x="502024" y="289859"/>
                  <a:pt x="812800" y="292847"/>
                </a:cubicBezTo>
                <a:cubicBezTo>
                  <a:pt x="1123576" y="295835"/>
                  <a:pt x="1494117" y="156882"/>
                  <a:pt x="1864658" y="1792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FDD3C-C576-4D1B-A68A-7892BA7EF7F3}"/>
              </a:ext>
            </a:extLst>
          </p:cNvPr>
          <p:cNvSpPr txBox="1"/>
          <p:nvPr/>
        </p:nvSpPr>
        <p:spPr>
          <a:xfrm>
            <a:off x="8200846" y="3355295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D9BE5-696B-40B9-BC99-EC258FCD9126}"/>
              </a:ext>
            </a:extLst>
          </p:cNvPr>
          <p:cNvSpPr txBox="1"/>
          <p:nvPr/>
        </p:nvSpPr>
        <p:spPr>
          <a:xfrm>
            <a:off x="10363916" y="2714782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38604-A569-4B53-92CE-1606CAEE016E}"/>
              </a:ext>
            </a:extLst>
          </p:cNvPr>
          <p:cNvSpPr txBox="1"/>
          <p:nvPr/>
        </p:nvSpPr>
        <p:spPr>
          <a:xfrm>
            <a:off x="8646649" y="4482521"/>
            <a:ext cx="26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21C4A8-3ABD-4EC4-99F9-9D11F22050F5}"/>
              </a:ext>
            </a:extLst>
          </p:cNvPr>
          <p:cNvSpPr/>
          <p:nvPr/>
        </p:nvSpPr>
        <p:spPr>
          <a:xfrm>
            <a:off x="8000591" y="280981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BF52D0-9B4E-4068-AF59-26158054F057}"/>
              </a:ext>
            </a:extLst>
          </p:cNvPr>
          <p:cNvSpPr/>
          <p:nvPr/>
        </p:nvSpPr>
        <p:spPr>
          <a:xfrm>
            <a:off x="9845686" y="280981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AEF003-A42E-42A6-AF75-4F2C5C6353C3}"/>
              </a:ext>
            </a:extLst>
          </p:cNvPr>
          <p:cNvSpPr/>
          <p:nvPr/>
        </p:nvSpPr>
        <p:spPr>
          <a:xfrm>
            <a:off x="7991692" y="415973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9C267E-BD73-43E6-AC07-F53C665C02DF}"/>
              </a:ext>
            </a:extLst>
          </p:cNvPr>
          <p:cNvSpPr/>
          <p:nvPr/>
        </p:nvSpPr>
        <p:spPr>
          <a:xfrm>
            <a:off x="9845686" y="416982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88FB5EE-6A63-4A59-8719-1FBCDE68A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76884"/>
              </p:ext>
            </p:extLst>
          </p:nvPr>
        </p:nvGraphicFramePr>
        <p:xfrm>
          <a:off x="689773" y="2570966"/>
          <a:ext cx="5937576" cy="17757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0701">
                  <a:extLst>
                    <a:ext uri="{9D8B030D-6E8A-4147-A177-3AD203B41FA5}">
                      <a16:colId xmlns:a16="http://schemas.microsoft.com/office/drawing/2014/main" val="3967288296"/>
                    </a:ext>
                  </a:extLst>
                </a:gridCol>
                <a:gridCol w="315509">
                  <a:extLst>
                    <a:ext uri="{9D8B030D-6E8A-4147-A177-3AD203B41FA5}">
                      <a16:colId xmlns:a16="http://schemas.microsoft.com/office/drawing/2014/main" val="963826225"/>
                    </a:ext>
                  </a:extLst>
                </a:gridCol>
                <a:gridCol w="314908">
                  <a:extLst>
                    <a:ext uri="{9D8B030D-6E8A-4147-A177-3AD203B41FA5}">
                      <a16:colId xmlns:a16="http://schemas.microsoft.com/office/drawing/2014/main" val="3035390881"/>
                    </a:ext>
                  </a:extLst>
                </a:gridCol>
                <a:gridCol w="310701">
                  <a:extLst>
                    <a:ext uri="{9D8B030D-6E8A-4147-A177-3AD203B41FA5}">
                      <a16:colId xmlns:a16="http://schemas.microsoft.com/office/drawing/2014/main" val="3514938506"/>
                    </a:ext>
                  </a:extLst>
                </a:gridCol>
                <a:gridCol w="310701">
                  <a:extLst>
                    <a:ext uri="{9D8B030D-6E8A-4147-A177-3AD203B41FA5}">
                      <a16:colId xmlns:a16="http://schemas.microsoft.com/office/drawing/2014/main" val="1219424456"/>
                    </a:ext>
                  </a:extLst>
                </a:gridCol>
                <a:gridCol w="310701">
                  <a:extLst>
                    <a:ext uri="{9D8B030D-6E8A-4147-A177-3AD203B41FA5}">
                      <a16:colId xmlns:a16="http://schemas.microsoft.com/office/drawing/2014/main" val="3035799662"/>
                    </a:ext>
                  </a:extLst>
                </a:gridCol>
                <a:gridCol w="311903">
                  <a:extLst>
                    <a:ext uri="{9D8B030D-6E8A-4147-A177-3AD203B41FA5}">
                      <a16:colId xmlns:a16="http://schemas.microsoft.com/office/drawing/2014/main" val="1547388945"/>
                    </a:ext>
                  </a:extLst>
                </a:gridCol>
                <a:gridCol w="311903">
                  <a:extLst>
                    <a:ext uri="{9D8B030D-6E8A-4147-A177-3AD203B41FA5}">
                      <a16:colId xmlns:a16="http://schemas.microsoft.com/office/drawing/2014/main" val="1885933933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917722717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1918036627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1001604940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1641226807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2584989821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3159728844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3086494146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850172238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758523866"/>
                    </a:ext>
                  </a:extLst>
                </a:gridCol>
                <a:gridCol w="315509">
                  <a:extLst>
                    <a:ext uri="{9D8B030D-6E8A-4147-A177-3AD203B41FA5}">
                      <a16:colId xmlns:a16="http://schemas.microsoft.com/office/drawing/2014/main" val="1341252294"/>
                    </a:ext>
                  </a:extLst>
                </a:gridCol>
                <a:gridCol w="312504">
                  <a:extLst>
                    <a:ext uri="{9D8B030D-6E8A-4147-A177-3AD203B41FA5}">
                      <a16:colId xmlns:a16="http://schemas.microsoft.com/office/drawing/2014/main" val="484267906"/>
                    </a:ext>
                  </a:extLst>
                </a:gridCol>
              </a:tblGrid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9068354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395459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[1]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R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B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A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[2]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76182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9919867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558739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613196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550870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[3]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[4]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>
                          <a:effectLst/>
                        </a:rPr>
                        <a:t> </a:t>
                      </a:r>
                      <a:endParaRPr lang="es-G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436344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b="1" dirty="0">
                          <a:effectLst/>
                        </a:rPr>
                        <a:t> </a:t>
                      </a:r>
                      <a:endParaRPr lang="es-G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32110"/>
                  </a:ext>
                </a:extLst>
              </a:tr>
              <a:tr h="177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>
                          <a:effectLst/>
                        </a:rPr>
                        <a:t> </a:t>
                      </a:r>
                      <a:endParaRPr lang="es-G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000" dirty="0">
                          <a:effectLst/>
                        </a:rPr>
                        <a:t> </a:t>
                      </a:r>
                      <a:endParaRPr lang="es-G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43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1168</TotalTime>
  <Words>2026</Words>
  <Application>Microsoft Office PowerPoint</Application>
  <PresentationFormat>Widescreen</PresentationFormat>
  <Paragraphs>636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 Boardroom</vt:lpstr>
      <vt:lpstr>SUBGRAFOS, GRAFOS COMPLETOS Y LOCURA INSTANTÁNEA</vt:lpstr>
      <vt:lpstr>SUBGRAFOS</vt:lpstr>
      <vt:lpstr>Ejemplo 1</vt:lpstr>
      <vt:lpstr>Ejemplo 1 continuación…</vt:lpstr>
      <vt:lpstr>GRAFOS COMPLETOS (K_n)</vt:lpstr>
      <vt:lpstr>LOCURA INSTANTANEA</vt:lpstr>
      <vt:lpstr>LOCURA INSTANTÁNEA continuación…</vt:lpstr>
      <vt:lpstr>LOCURA INSTANTÁNEA continuación…</vt:lpstr>
      <vt:lpstr>PowerPoint Presentation</vt:lpstr>
      <vt:lpstr>LOCURA INSTANTÁNEA continuación…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LOCURA INSTANTÁNEA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De bernoulli</dc:title>
  <dc:creator>Fam Lopez Montepeque</dc:creator>
  <cp:lastModifiedBy>Mario Gustavo Lopez Hernandez</cp:lastModifiedBy>
  <cp:revision>129</cp:revision>
  <dcterms:created xsi:type="dcterms:W3CDTF">2019-08-10T11:49:44Z</dcterms:created>
  <dcterms:modified xsi:type="dcterms:W3CDTF">2020-09-09T22:36:19Z</dcterms:modified>
</cp:coreProperties>
</file>