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9" r:id="rId6"/>
    <p:sldId id="273" r:id="rId7"/>
    <p:sldId id="26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40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50AC01-D39D-4F3A-9DC8-2A211EE986A2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Si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=(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𝑉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𝐸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s-GT" sz="2000" noProof="0" dirty="0"/>
                <a:t> es un grafo o </a:t>
              </a:r>
              <a:r>
                <a:rPr lang="es-GT" sz="2000" noProof="0" dirty="0" err="1"/>
                <a:t>multigrafo</a:t>
              </a:r>
              <a:endParaRPr lang="es-GT" sz="2000" noProof="0" dirty="0"/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con </a:t>
              </a:r>
              <a14:m>
                <m:oMath xmlns:m="http://schemas.openxmlformats.org/officeDocument/2006/math">
                  <m:d>
                    <m:dPr>
                      <m:begChr m:val="|"/>
                      <m:endChr m:val="|"/>
                      <m:ctrlPr>
                        <a:rPr lang="es-GT" sz="200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</m:e>
                  </m:d>
                  <m:r>
                    <a:rPr lang="es-GT" sz="200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≥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3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6750AC01-D39D-4F3A-9DC8-2A211EE986A2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Si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𝐺=(𝑉, 𝐸)</a:t>
              </a:r>
              <a:r>
                <a:rPr lang="es-GT" sz="2000" noProof="0" dirty="0"/>
                <a:t> es un grafo o </a:t>
              </a:r>
              <a:r>
                <a:rPr lang="es-GT" sz="2000" noProof="0" dirty="0" err="1"/>
                <a:t>multigrafo</a:t>
              </a:r>
              <a:endParaRPr lang="es-GT" sz="2000" noProof="0" dirty="0"/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con </a:t>
              </a:r>
              <a:r>
                <a:rPr lang="es-GT" sz="2000" i="0" noProof="0">
                  <a:latin typeface="Cambria Math" panose="02040503050406030204" pitchFamily="18" charset="0"/>
                </a:rPr>
                <a:t>|</a:t>
              </a:r>
              <a:r>
                <a:rPr lang="es-GT" sz="2000" b="0" i="0" noProof="0">
                  <a:latin typeface="Cambria Math" panose="02040503050406030204" pitchFamily="18" charset="0"/>
                </a:rPr>
                <a:t>𝑉|</a:t>
              </a:r>
              <a:r>
                <a:rPr lang="es-GT" sz="200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≥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s-GT" sz="2000" noProof="0" dirty="0"/>
            </a:p>
          </dgm:t>
        </dgm:pt>
      </mc:Fallback>
    </mc:AlternateConten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EF68B8-1228-47BB-83B5-7B9CD1E3F84E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𝐺</m:t>
                  </m:r>
                </m:oMath>
              </a14:m>
              <a:r>
                <a:rPr lang="es-GT" sz="2000" noProof="0" dirty="0"/>
                <a:t> tiene un ciclo Hamiltoniano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si existe un ciclo en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𝐺</m:t>
                  </m:r>
                </m:oMath>
              </a14:m>
              <a:r>
                <a:rPr lang="es-GT" sz="2000" noProof="0" dirty="0"/>
                <a:t> que contiene</a:t>
              </a:r>
            </a:p>
            <a:p>
              <a:pPr algn="r">
                <a:lnSpc>
                  <a:spcPct val="100000"/>
                </a:lnSpc>
              </a:pPr>
              <a:r>
                <a:rPr lang="es-GT" sz="2000" noProof="0" dirty="0"/>
                <a:t>cada vértice de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𝑉</m:t>
                  </m:r>
                </m:oMath>
              </a14:m>
              <a:r>
                <a:rPr lang="es-GT" sz="2000" noProof="0" dirty="0"/>
                <a:t> (todos) una única vez.</a:t>
              </a:r>
            </a:p>
          </dgm:t>
        </dgm:pt>
      </mc:Choice>
      <mc:Fallback xmlns="">
        <dgm:pt modelId="{0BEF68B8-1228-47BB-83B5-7B9CD1E3F84E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b="0" i="0" noProof="0">
                  <a:latin typeface="Cambria Math" panose="02040503050406030204" pitchFamily="18" charset="0"/>
                </a:rPr>
                <a:t>𝐺</a:t>
              </a:r>
              <a:r>
                <a:rPr lang="es-GT" sz="2000" noProof="0" dirty="0"/>
                <a:t> tiene un ciclo Hamiltoniano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si existe un ciclo en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𝐺</a:t>
              </a:r>
              <a:r>
                <a:rPr lang="es-GT" sz="2000" noProof="0" dirty="0"/>
                <a:t> que contiene</a:t>
              </a:r>
            </a:p>
            <a:p>
              <a:pPr algn="r">
                <a:lnSpc>
                  <a:spcPct val="100000"/>
                </a:lnSpc>
              </a:pPr>
              <a:r>
                <a:rPr lang="es-GT" sz="2000" noProof="0" dirty="0"/>
                <a:t>cada vértice de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𝑉</a:t>
              </a:r>
              <a:r>
                <a:rPr lang="es-GT" sz="2000" noProof="0" dirty="0"/>
                <a:t> (todos) una única vez.</a:t>
              </a:r>
            </a:p>
          </dgm:t>
        </dgm:pt>
      </mc:Fallback>
    </mc:AlternateConten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 custScaleY="999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 custScaleY="999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50AC01-D39D-4F3A-9DC8-2A211EE986A2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Si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=(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𝑉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𝐸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s-GT" sz="2000" noProof="0" dirty="0"/>
                <a:t> es un grafo o </a:t>
              </a:r>
              <a:r>
                <a:rPr lang="es-GT" sz="2000" noProof="0" dirty="0" err="1"/>
                <a:t>multigrafo</a:t>
              </a:r>
              <a:endParaRPr lang="es-GT" sz="2000" noProof="0" dirty="0"/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con </a:t>
              </a:r>
              <a14:m>
                <m:oMath xmlns:m="http://schemas.openxmlformats.org/officeDocument/2006/math">
                  <m:d>
                    <m:dPr>
                      <m:begChr m:val="|"/>
                      <m:endChr m:val="|"/>
                      <m:ctrlPr>
                        <a:rPr lang="es-GT" sz="200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</m:e>
                  </m:d>
                  <m:r>
                    <a:rPr lang="es-GT" sz="200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≥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3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6750AC01-D39D-4F3A-9DC8-2A211EE986A2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Si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𝐺=(𝑉, 𝐸)</a:t>
              </a:r>
              <a:r>
                <a:rPr lang="es-GT" sz="2000" noProof="0" dirty="0"/>
                <a:t> es un grafo o </a:t>
              </a:r>
              <a:r>
                <a:rPr lang="es-GT" sz="2000" noProof="0" dirty="0" err="1"/>
                <a:t>multigrafo</a:t>
              </a:r>
              <a:endParaRPr lang="es-GT" sz="2000" noProof="0" dirty="0"/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con </a:t>
              </a:r>
              <a:r>
                <a:rPr lang="es-GT" sz="2000" i="0" noProof="0">
                  <a:latin typeface="Cambria Math" panose="02040503050406030204" pitchFamily="18" charset="0"/>
                </a:rPr>
                <a:t>|</a:t>
              </a:r>
              <a:r>
                <a:rPr lang="es-GT" sz="2000" b="0" i="0" noProof="0">
                  <a:latin typeface="Cambria Math" panose="02040503050406030204" pitchFamily="18" charset="0"/>
                </a:rPr>
                <a:t>𝑉|</a:t>
              </a:r>
              <a:r>
                <a:rPr lang="es-GT" sz="200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≥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s-GT" sz="2000" noProof="0" dirty="0"/>
            </a:p>
          </dgm:t>
        </dgm:pt>
      </mc:Fallback>
    </mc:AlternateConten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EF68B8-1228-47BB-83B5-7B9CD1E3F84E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𝐺</m:t>
                  </m:r>
                </m:oMath>
              </a14:m>
              <a:r>
                <a:rPr lang="es-GT" sz="2000" noProof="0" dirty="0"/>
                <a:t> tiene un camino Hamiltoniano si existe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un camino simple (no un ciclo) que</a:t>
              </a:r>
            </a:p>
            <a:p>
              <a:pPr algn="r">
                <a:lnSpc>
                  <a:spcPct val="100000"/>
                </a:lnSpc>
              </a:pPr>
              <a:r>
                <a:rPr lang="es-GT" sz="2000" noProof="0" dirty="0"/>
                <a:t>contiene todos los vértice de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𝑉</m:t>
                  </m:r>
                </m:oMath>
              </a14:m>
              <a:r>
                <a:rPr lang="es-GT" sz="2000" noProof="0" dirty="0"/>
                <a:t> una única vez.</a:t>
              </a:r>
            </a:p>
          </dgm:t>
        </dgm:pt>
      </mc:Choice>
      <mc:Fallback xmlns="">
        <dgm:pt modelId="{0BEF68B8-1228-47BB-83B5-7B9CD1E3F84E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b="0" i="0" noProof="0">
                  <a:latin typeface="Cambria Math" panose="02040503050406030204" pitchFamily="18" charset="0"/>
                </a:rPr>
                <a:t>𝐺</a:t>
              </a:r>
              <a:r>
                <a:rPr lang="es-GT" sz="2000" noProof="0" dirty="0"/>
                <a:t> tiene un camino Hamiltoniano si existe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un camino simple (no un ciclo) que</a:t>
              </a:r>
            </a:p>
            <a:p>
              <a:pPr algn="r">
                <a:lnSpc>
                  <a:spcPct val="100000"/>
                </a:lnSpc>
              </a:pPr>
              <a:r>
                <a:rPr lang="es-GT" sz="2000" noProof="0" dirty="0"/>
                <a:t>contiene todos los vértice de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𝑉</a:t>
              </a:r>
              <a:r>
                <a:rPr lang="es-GT" sz="2000" noProof="0" dirty="0"/>
                <a:t> una única vez.</a:t>
              </a:r>
            </a:p>
          </dgm:t>
        </dgm:pt>
      </mc:Fallback>
    </mc:AlternateConten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 custScaleY="999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 custScaleY="999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50AC01-D39D-4F3A-9DC8-2A211EE986A2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Un vértice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𝑣</m:t>
                  </m:r>
                </m:oMath>
              </a14:m>
              <a:r>
                <a:rPr lang="es-GT" sz="2000" noProof="0" dirty="0"/>
                <a:t> en un grafo no dirigido sin lazos</a:t>
              </a:r>
            </a:p>
            <a:p>
              <a:pPr algn="l">
                <a:lnSpc>
                  <a:spcPct val="100000"/>
                </a:lnSpc>
              </a:pP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=(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𝑉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𝐸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s-GT" sz="2000" noProof="0" dirty="0"/>
                <a:t> es un PUNTO DE ARTICULACIÓN si</a:t>
              </a:r>
            </a:p>
          </dgm:t>
        </dgm:pt>
      </mc:Choice>
      <mc:Fallback xmlns="">
        <dgm:pt modelId="{6750AC01-D39D-4F3A-9DC8-2A211EE986A2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Un vértice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𝑣</a:t>
              </a:r>
              <a:r>
                <a:rPr lang="es-GT" sz="2000" noProof="0" dirty="0"/>
                <a:t> en un grafo no dirigido sin lazos</a:t>
              </a:r>
            </a:p>
            <a:p>
              <a:pPr algn="l">
                <a:lnSpc>
                  <a:spcPct val="100000"/>
                </a:lnSpc>
              </a:pPr>
              <a:r>
                <a:rPr lang="es-GT" sz="2000" b="0" i="0" noProof="0">
                  <a:latin typeface="Cambria Math" panose="02040503050406030204" pitchFamily="18" charset="0"/>
                </a:rPr>
                <a:t>𝐺=(𝑉, 𝐸)</a:t>
              </a:r>
              <a:r>
                <a:rPr lang="es-GT" sz="2000" noProof="0" dirty="0"/>
                <a:t> es un PUNTO DE ARTICULACIÓN si</a:t>
              </a:r>
            </a:p>
          </dgm:t>
        </dgm:pt>
      </mc:Fallback>
    </mc:AlternateConten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EF68B8-1228-47BB-83B5-7B9CD1E3F84E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s-GT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s-GT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GT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s-GT" sz="2000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GT" sz="2000" b="0" i="1" noProof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GT" sz="2000" b="0" i="1" noProof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s-GT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s-GT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GT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s-GT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s-GT" sz="2000" noProof="0" dirty="0"/>
            </a:p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Esto es, el grafo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𝐺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𝑣</m:t>
                  </m:r>
                </m:oMath>
              </a14:m>
              <a:r>
                <a:rPr lang="es-GT" sz="2000" noProof="0" dirty="0"/>
                <a:t> tiene más componentes que el grafo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𝐺</m:t>
                  </m:r>
                </m:oMath>
              </a14:m>
              <a:r>
                <a:rPr lang="es-GT" sz="2000" noProof="0" dirty="0"/>
                <a:t>.</a:t>
              </a:r>
            </a:p>
          </dgm:t>
        </dgm:pt>
      </mc:Choice>
      <mc:Fallback xmlns="">
        <dgm:pt modelId="{0BEF68B8-1228-47BB-83B5-7B9CD1E3F84E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𝒦(𝐺</a:t>
              </a:r>
              <a:r>
                <a:rPr lang="es-GT" sz="2000" b="0" i="0" noProof="0">
                  <a:latin typeface="Cambria Math" panose="02040503050406030204" pitchFamily="18" charset="0"/>
                </a:rPr>
                <a:t>−𝑣)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&gt;𝒦(𝐺)</a:t>
              </a:r>
              <a:endParaRPr lang="es-GT" sz="2000" noProof="0" dirty="0"/>
            </a:p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Esto es, el grafo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𝐺</a:t>
              </a:r>
              <a:r>
                <a:rPr lang="es-GT" sz="2000" b="0" i="0" noProof="0">
                  <a:latin typeface="Cambria Math" panose="02040503050406030204" pitchFamily="18" charset="0"/>
                </a:rPr>
                <a:t>−𝑣</a:t>
              </a:r>
              <a:r>
                <a:rPr lang="es-GT" sz="2000" noProof="0" dirty="0"/>
                <a:t> tiene más componentes que el grafo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𝐺</a:t>
              </a:r>
              <a:r>
                <a:rPr lang="es-GT" sz="2000" noProof="0" dirty="0"/>
                <a:t>.</a:t>
              </a:r>
            </a:p>
          </dgm:t>
        </dgm:pt>
      </mc:Fallback>
    </mc:AlternateConten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 custScaleY="999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 custScaleY="999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400" noProof="0" dirty="0"/>
            <a:t>Es un grafo no dirigido, conexo, sin lazos y sin puntos de articulación.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un subgrafo </a:t>
          </a:r>
          <a:r>
            <a:rPr lang="es-GT" sz="2000" noProof="0" dirty="0" err="1"/>
            <a:t>biconexo</a:t>
          </a:r>
          <a:r>
            <a:rPr lang="es-GT" sz="2000" noProof="0" dirty="0"/>
            <a:t> </a:t>
          </a:r>
          <a:r>
            <a:rPr lang="es-GT" sz="2000" noProof="0" dirty="0" err="1"/>
            <a:t>maximal</a:t>
          </a:r>
          <a:r>
            <a:rPr lang="es-GT" sz="2000" noProof="0" dirty="0"/>
            <a:t>, es decir, que no está contenido propiamente en un grafo </a:t>
          </a:r>
          <a:r>
            <a:rPr lang="es-GT" sz="2000" noProof="0" dirty="0" err="1"/>
            <a:t>biconexo</a:t>
          </a:r>
          <a:r>
            <a:rPr lang="es-GT" sz="2000" noProof="0" dirty="0"/>
            <a:t> más grande.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038091" y="-777682"/>
          <a:ext cx="6045380" cy="6045380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825377" y="641443"/>
          <a:ext cx="6229168" cy="12827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1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Si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𝐺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=(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𝑉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 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𝐸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s-GT" sz="2000" kern="1200" noProof="0" dirty="0"/>
            <a:t> es un grafo o </a:t>
          </a:r>
          <a:r>
            <a:rPr lang="es-GT" sz="2000" kern="1200" noProof="0" dirty="0" err="1"/>
            <a:t>multigrafo</a:t>
          </a:r>
          <a:endParaRPr lang="es-GT" sz="2000" kern="1200" noProof="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con </a:t>
          </a:r>
          <a14:m xmlns:a14="http://schemas.microsoft.com/office/drawing/2010/main">
            <m:oMath xmlns:m="http://schemas.openxmlformats.org/officeDocument/2006/math">
              <m:d>
                <m:dPr>
                  <m:begChr m:val="|"/>
                  <m:endChr m:val="|"/>
                  <m:ctrlPr>
                    <a:rPr lang="es-GT" sz="200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𝑉</m:t>
                  </m:r>
                </m:e>
              </m:d>
              <m:r>
                <a:rPr lang="es-GT" sz="200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≥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3</m:t>
              </m:r>
            </m:oMath>
          </a14:m>
          <a:endParaRPr lang="es-GT" sz="2000" kern="1200" noProof="0" dirty="0"/>
        </a:p>
      </dsp:txBody>
      <dsp:txXfrm>
        <a:off x="825377" y="641443"/>
        <a:ext cx="6229168" cy="1282707"/>
      </dsp:txXfrm>
    </dsp:sp>
    <dsp:sp modelId="{07CB3071-D555-47DA-A36A-69EB91531FD8}">
      <dsp:nvSpPr>
        <dsp:cNvPr id="0" name=""/>
        <dsp:cNvSpPr/>
      </dsp:nvSpPr>
      <dsp:spPr>
        <a:xfrm>
          <a:off x="23684" y="481105"/>
          <a:ext cx="1603384" cy="16033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25377" y="2566415"/>
          <a:ext cx="6229168" cy="12816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1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𝐺</m:t>
              </m:r>
            </m:oMath>
          </a14:m>
          <a:r>
            <a:rPr lang="es-GT" sz="2000" kern="1200" noProof="0" dirty="0"/>
            <a:t> tiene un ciclo Hamiltoniano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si existe un ciclo en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𝐺</m:t>
              </m:r>
            </m:oMath>
          </a14:m>
          <a:r>
            <a:rPr lang="es-GT" sz="2000" kern="1200" noProof="0" dirty="0"/>
            <a:t> que contiene</a:t>
          </a:r>
        </a:p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cada vértice de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𝑉</m:t>
              </m:r>
            </m:oMath>
          </a14:m>
          <a:r>
            <a:rPr lang="es-GT" sz="2000" kern="1200" noProof="0" dirty="0"/>
            <a:t> (todos) una única vez.</a:t>
          </a:r>
        </a:p>
      </dsp:txBody>
      <dsp:txXfrm>
        <a:off x="825377" y="2566415"/>
        <a:ext cx="6229168" cy="1281604"/>
      </dsp:txXfrm>
    </dsp:sp>
    <dsp:sp modelId="{3F8116AC-FAC3-4E95-9865-93CCFEB191B9}">
      <dsp:nvSpPr>
        <dsp:cNvPr id="0" name=""/>
        <dsp:cNvSpPr/>
      </dsp:nvSpPr>
      <dsp:spPr>
        <a:xfrm>
          <a:off x="23684" y="2405525"/>
          <a:ext cx="1603384" cy="16033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038091" y="-777682"/>
          <a:ext cx="6045380" cy="6045380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825377" y="641443"/>
          <a:ext cx="6229168" cy="12827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1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Si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𝐺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=(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𝑉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 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𝐸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s-GT" sz="2000" kern="1200" noProof="0" dirty="0"/>
            <a:t> es un grafo o </a:t>
          </a:r>
          <a:r>
            <a:rPr lang="es-GT" sz="2000" kern="1200" noProof="0" dirty="0" err="1"/>
            <a:t>multigrafo</a:t>
          </a:r>
          <a:endParaRPr lang="es-GT" sz="2000" kern="1200" noProof="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con </a:t>
          </a:r>
          <a14:m xmlns:a14="http://schemas.microsoft.com/office/drawing/2010/main">
            <m:oMath xmlns:m="http://schemas.openxmlformats.org/officeDocument/2006/math">
              <m:d>
                <m:dPr>
                  <m:begChr m:val="|"/>
                  <m:endChr m:val="|"/>
                  <m:ctrlPr>
                    <a:rPr lang="es-GT" sz="200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𝑉</m:t>
                  </m:r>
                </m:e>
              </m:d>
              <m:r>
                <a:rPr lang="es-GT" sz="200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≥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3</m:t>
              </m:r>
            </m:oMath>
          </a14:m>
          <a:endParaRPr lang="es-GT" sz="2000" kern="1200" noProof="0" dirty="0"/>
        </a:p>
      </dsp:txBody>
      <dsp:txXfrm>
        <a:off x="825377" y="641443"/>
        <a:ext cx="6229168" cy="1282707"/>
      </dsp:txXfrm>
    </dsp:sp>
    <dsp:sp modelId="{07CB3071-D555-47DA-A36A-69EB91531FD8}">
      <dsp:nvSpPr>
        <dsp:cNvPr id="0" name=""/>
        <dsp:cNvSpPr/>
      </dsp:nvSpPr>
      <dsp:spPr>
        <a:xfrm>
          <a:off x="23684" y="481105"/>
          <a:ext cx="1603384" cy="16033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25377" y="2566415"/>
          <a:ext cx="6229168" cy="12816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1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𝐺</m:t>
              </m:r>
            </m:oMath>
          </a14:m>
          <a:r>
            <a:rPr lang="es-GT" sz="2000" kern="1200" noProof="0" dirty="0"/>
            <a:t> tiene un camino Hamiltoniano si existe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un camino simple (no un ciclo) que</a:t>
          </a:r>
        </a:p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contiene todos los vértice de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𝑉</m:t>
              </m:r>
            </m:oMath>
          </a14:m>
          <a:r>
            <a:rPr lang="es-GT" sz="2000" kern="1200" noProof="0" dirty="0"/>
            <a:t> una única vez.</a:t>
          </a:r>
        </a:p>
      </dsp:txBody>
      <dsp:txXfrm>
        <a:off x="825377" y="2566415"/>
        <a:ext cx="6229168" cy="1281604"/>
      </dsp:txXfrm>
    </dsp:sp>
    <dsp:sp modelId="{3F8116AC-FAC3-4E95-9865-93CCFEB191B9}">
      <dsp:nvSpPr>
        <dsp:cNvPr id="0" name=""/>
        <dsp:cNvSpPr/>
      </dsp:nvSpPr>
      <dsp:spPr>
        <a:xfrm>
          <a:off x="23684" y="2405525"/>
          <a:ext cx="1603384" cy="16033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038091" y="-777682"/>
          <a:ext cx="6045380" cy="6045380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825377" y="641443"/>
          <a:ext cx="6229168" cy="12827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1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Un vértice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𝑣</m:t>
              </m:r>
            </m:oMath>
          </a14:m>
          <a:r>
            <a:rPr lang="es-GT" sz="2000" kern="1200" noProof="0" dirty="0"/>
            <a:t> en un grafo no dirigido sin lazos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𝐺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=(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𝑉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 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𝐸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s-GT" sz="2000" kern="1200" noProof="0" dirty="0"/>
            <a:t> es un PUNTO DE ARTICULACIÓN si</a:t>
          </a:r>
        </a:p>
      </dsp:txBody>
      <dsp:txXfrm>
        <a:off x="825377" y="641443"/>
        <a:ext cx="6229168" cy="1282707"/>
      </dsp:txXfrm>
    </dsp:sp>
    <dsp:sp modelId="{07CB3071-D555-47DA-A36A-69EB91531FD8}">
      <dsp:nvSpPr>
        <dsp:cNvPr id="0" name=""/>
        <dsp:cNvSpPr/>
      </dsp:nvSpPr>
      <dsp:spPr>
        <a:xfrm>
          <a:off x="23684" y="481105"/>
          <a:ext cx="1603384" cy="16033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25377" y="2566415"/>
          <a:ext cx="6229168" cy="12816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1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s-GT" sz="2000" b="0" i="1" kern="1200" noProof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𝒦</m:t>
                </m:r>
                <m:r>
                  <a:rPr lang="es-GT" sz="2000" b="0" i="1" kern="1200" noProof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(</m:t>
                </m:r>
                <m:r>
                  <a:rPr lang="es-GT" sz="2000" b="0" i="1" kern="1200" noProof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𝐺</m:t>
                </m:r>
                <m:r>
                  <a:rPr lang="es-GT" sz="2000" b="0" i="1" kern="1200" noProof="0" smtClean="0">
                    <a:latin typeface="Cambria Math" panose="02040503050406030204" pitchFamily="18" charset="0"/>
                  </a:rPr>
                  <m:t>−</m:t>
                </m:r>
                <m:r>
                  <a:rPr lang="es-GT" sz="2000" b="0" i="1" kern="1200" noProof="0" smtClean="0">
                    <a:latin typeface="Cambria Math" panose="02040503050406030204" pitchFamily="18" charset="0"/>
                  </a:rPr>
                  <m:t>𝑣</m:t>
                </m:r>
                <m:r>
                  <a:rPr lang="es-GT" sz="2000" b="0" i="1" kern="1200" noProof="0" smtClean="0">
                    <a:latin typeface="Cambria Math" panose="02040503050406030204" pitchFamily="18" charset="0"/>
                  </a:rPr>
                  <m:t>)&gt;</m:t>
                </m:r>
                <m:r>
                  <a:rPr lang="es-GT" sz="2000" b="0" i="1" kern="1200" noProof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𝒦</m:t>
                </m:r>
                <m:r>
                  <a:rPr lang="es-GT" sz="2000" b="0" i="1" kern="1200" noProof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(</m:t>
                </m:r>
                <m:r>
                  <a:rPr lang="es-GT" sz="2000" b="0" i="1" kern="1200" noProof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𝐺</m:t>
                </m:r>
                <m:r>
                  <a:rPr lang="es-GT" sz="2000" b="0" i="1" kern="1200" noProof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)</m:t>
                </m:r>
              </m:oMath>
            </m:oMathPara>
          </a14:m>
          <a:endParaRPr lang="es-GT" sz="2000" kern="1200" noProof="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Esto es, el grafo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𝐺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−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𝑣</m:t>
              </m:r>
            </m:oMath>
          </a14:m>
          <a:r>
            <a:rPr lang="es-GT" sz="2000" kern="1200" noProof="0" dirty="0"/>
            <a:t> tiene más componentes que el grafo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𝐺</m:t>
              </m:r>
            </m:oMath>
          </a14:m>
          <a:r>
            <a:rPr lang="es-GT" sz="2000" kern="1200" noProof="0" dirty="0"/>
            <a:t>.</a:t>
          </a:r>
        </a:p>
      </dsp:txBody>
      <dsp:txXfrm>
        <a:off x="825377" y="2566415"/>
        <a:ext cx="6229168" cy="1281604"/>
      </dsp:txXfrm>
    </dsp:sp>
    <dsp:sp modelId="{3F8116AC-FAC3-4E95-9865-93CCFEB191B9}">
      <dsp:nvSpPr>
        <dsp:cNvPr id="0" name=""/>
        <dsp:cNvSpPr/>
      </dsp:nvSpPr>
      <dsp:spPr>
        <a:xfrm>
          <a:off x="23684" y="2405525"/>
          <a:ext cx="1603384" cy="16033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673993" y="-777682"/>
          <a:ext cx="6045380" cy="6045380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329584" y="1181340"/>
          <a:ext cx="5748645" cy="21273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197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noProof="0" dirty="0"/>
            <a:t>Es un grafo no dirigido, conexo, sin lazos y sin puntos de articulación.</a:t>
          </a:r>
        </a:p>
      </dsp:txBody>
      <dsp:txXfrm>
        <a:off x="1329584" y="1181340"/>
        <a:ext cx="5748645" cy="2127334"/>
      </dsp:txXfrm>
    </dsp:sp>
    <dsp:sp modelId="{07CB3071-D555-47DA-A36A-69EB91531FD8}">
      <dsp:nvSpPr>
        <dsp:cNvPr id="0" name=""/>
        <dsp:cNvSpPr/>
      </dsp:nvSpPr>
      <dsp:spPr>
        <a:xfrm>
          <a:off x="0" y="915423"/>
          <a:ext cx="2659168" cy="26591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673993" y="-777682"/>
          <a:ext cx="6045380" cy="6045380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329584" y="1181340"/>
          <a:ext cx="5748645" cy="21273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19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Es un subgrafo </a:t>
          </a:r>
          <a:r>
            <a:rPr lang="es-GT" sz="2000" kern="1200" noProof="0" dirty="0" err="1"/>
            <a:t>biconexo</a:t>
          </a:r>
          <a:r>
            <a:rPr lang="es-GT" sz="2000" kern="1200" noProof="0" dirty="0"/>
            <a:t> </a:t>
          </a:r>
          <a:r>
            <a:rPr lang="es-GT" sz="2000" kern="1200" noProof="0" dirty="0" err="1"/>
            <a:t>maximal</a:t>
          </a:r>
          <a:r>
            <a:rPr lang="es-GT" sz="2000" kern="1200" noProof="0" dirty="0"/>
            <a:t>, es decir, que no está contenido propiamente en un grafo </a:t>
          </a:r>
          <a:r>
            <a:rPr lang="es-GT" sz="2000" kern="1200" noProof="0" dirty="0" err="1"/>
            <a:t>biconexo</a:t>
          </a:r>
          <a:r>
            <a:rPr lang="es-GT" sz="2000" kern="1200" noProof="0" dirty="0"/>
            <a:t> más grande.</a:t>
          </a:r>
        </a:p>
      </dsp:txBody>
      <dsp:txXfrm>
        <a:off x="1329584" y="1181340"/>
        <a:ext cx="5748645" cy="2127334"/>
      </dsp:txXfrm>
    </dsp:sp>
    <dsp:sp modelId="{07CB3071-D555-47DA-A36A-69EB91531FD8}">
      <dsp:nvSpPr>
        <dsp:cNvPr id="0" name=""/>
        <dsp:cNvSpPr/>
      </dsp:nvSpPr>
      <dsp:spPr>
        <a:xfrm>
          <a:off x="0" y="915423"/>
          <a:ext cx="2659168" cy="26591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7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8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52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2521373"/>
            <a:ext cx="11226798" cy="2945872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GT" sz="6000" dirty="0">
                <a:solidFill>
                  <a:schemeClr val="bg1"/>
                </a:solidFill>
              </a:rPr>
              <a:t>Ciclo hamiltoniano,</a:t>
            </a:r>
            <a:br>
              <a:rPr lang="es-GT" sz="6000" dirty="0">
                <a:solidFill>
                  <a:schemeClr val="bg1"/>
                </a:solidFill>
              </a:rPr>
            </a:br>
            <a:r>
              <a:rPr lang="es-GT" sz="6000" dirty="0">
                <a:solidFill>
                  <a:schemeClr val="bg1"/>
                </a:solidFill>
              </a:rPr>
              <a:t>camino hamiltoniano y</a:t>
            </a:r>
            <a:br>
              <a:rPr lang="es-GT" sz="6000" dirty="0">
                <a:solidFill>
                  <a:schemeClr val="bg1"/>
                </a:solidFill>
              </a:rPr>
            </a:br>
            <a:r>
              <a:rPr lang="es-GT" sz="6000" dirty="0">
                <a:solidFill>
                  <a:schemeClr val="bg1"/>
                </a:solidFill>
              </a:rPr>
              <a:t>otros conceptos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36606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7CEBFF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2.4. Cuarto camino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7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Camino Hamiltoniano 4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6297165" y="2925395"/>
            <a:ext cx="1142584" cy="11254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66651-6108-4034-9081-409B3891FB6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9218086" y="2916686"/>
            <a:ext cx="1341978" cy="113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36952B-8B7C-4759-8DB4-6EB2892D0469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7495974" y="2949848"/>
            <a:ext cx="12589" cy="11036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3395AA-EA85-455F-A5FB-7CD788AB63F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160166" y="2920954"/>
            <a:ext cx="388" cy="1132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55A16-CD2B-45A2-AAE0-841589E75FC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588076" y="4119171"/>
            <a:ext cx="714160" cy="85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0D60C0-9CC8-4A6D-BC6D-141E77CCF828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7599565" y="5389131"/>
            <a:ext cx="1498152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4CAE16-CA8C-424A-B8F2-703C222258CC}"/>
              </a:ext>
            </a:extLst>
          </p:cNvPr>
          <p:cNvCxnSpPr>
            <a:cxnSpLocks/>
            <a:stCxn id="43" idx="0"/>
            <a:endCxn id="8" idx="4"/>
          </p:cNvCxnSpPr>
          <p:nvPr/>
        </p:nvCxnSpPr>
        <p:spPr>
          <a:xfrm flipH="1" flipV="1">
            <a:off x="9160166" y="4220524"/>
            <a:ext cx="17065" cy="10851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962C92-55D7-45A9-9720-6A19245E8E20}"/>
              </a:ext>
            </a:extLst>
          </p:cNvPr>
          <p:cNvCxnSpPr>
            <a:cxnSpLocks/>
            <a:stCxn id="9" idx="3"/>
            <a:endCxn id="42" idx="7"/>
          </p:cNvCxnSpPr>
          <p:nvPr/>
        </p:nvCxnSpPr>
        <p:spPr>
          <a:xfrm flipH="1">
            <a:off x="7576276" y="4178207"/>
            <a:ext cx="749249" cy="11605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E8DAB8-AE87-4012-9F92-084BBFF69A35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B9AE164-4196-43D2-A864-F529B5215290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4C42E32-ED42-43DE-BA80-EF0C7813F1D0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2819ED-C9B3-4A01-8E42-D00E7DBE1F7C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F3A1ED1-A46D-421F-A502-B78F2A151C89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77E012-AD2D-4988-BDFA-316A4BA3C3BE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C965E8-2671-4C87-952D-9B521AE7FB1C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A3D010-FB2A-4C3D-9BA6-90C3ADA70FB1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6A64D3-4249-459B-816E-583BFCE1D3EF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F5DC3F-E47B-4D40-8CC6-8619E310ECB7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266F07-52E1-47E4-889A-A32632909F15}"/>
                </a:ext>
              </a:extLst>
            </p:cNvPr>
            <p:cNvCxnSpPr>
              <a:cxnSpLocks/>
              <a:stCxn id="51" idx="5"/>
              <a:endCxn id="49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FEC2FF0-68BA-4884-815E-F41543E9DDCE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284CC6-9813-42BD-9E19-4945500DB738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AB384E-FC48-454A-B7CD-6380F8CBFA1C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6EF22F9-D3F4-494B-A818-A87057E7656F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84F8425-ABA3-4FC5-AD78-F4EB4411E39F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291EDF-6706-4DE6-8787-BF545688A72C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96CDF0-4E20-4AA6-8498-353B435646C3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21437E-4FD5-43FA-A942-73FA8E04EC84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C0D3BA3-E836-4ECF-A861-F3F1E5354B3A}"/>
                </a:ext>
              </a:extLst>
            </p:cNvPr>
            <p:cNvCxnSpPr>
              <a:cxnSpLocks/>
              <a:stCxn id="33" idx="6"/>
              <a:endCxn id="51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58C2CC7-7CE7-48E9-87BB-C220DBD96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290F27D-29B8-437C-8126-DADEAF4BCC1D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5C59411-D6D8-448E-AAC3-AFCDC39474CD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8FCD5A-D355-48F1-A429-CAE967DEB3A2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32FD313-BDB5-4689-BD26-EA805B37FE8E}"/>
                </a:ext>
              </a:extLst>
            </p:cNvPr>
            <p:cNvCxnSpPr>
              <a:cxnSpLocks/>
              <a:stCxn id="47" idx="5"/>
              <a:endCxn id="61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20FF1BF-BAD0-4DC9-BDE1-69C69D74AA18}"/>
                </a:ext>
              </a:extLst>
            </p:cNvPr>
            <p:cNvCxnSpPr>
              <a:cxnSpLocks/>
              <a:stCxn id="49" idx="3"/>
              <a:endCxn id="62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C72906-CCC0-4974-9781-17F92C6EBEAD}"/>
                </a:ext>
              </a:extLst>
            </p:cNvPr>
            <p:cNvCxnSpPr>
              <a:cxnSpLocks/>
              <a:stCxn id="61" idx="0"/>
              <a:endCxn id="34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3B7012-CD70-4E08-88EB-11D8EC3BDE1A}"/>
                </a:ext>
              </a:extLst>
            </p:cNvPr>
            <p:cNvCxnSpPr>
              <a:cxnSpLocks/>
              <a:stCxn id="62" idx="0"/>
              <a:endCxn id="35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CBA4C14-330A-43C7-BB95-7E88FEE379EF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AA30047-4129-4962-9F9F-2FEC717E4FB7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A01C77-42D3-40B0-A289-52D5558C7B95}"/>
                </a:ext>
              </a:extLst>
            </p:cNvPr>
            <p:cNvCxnSpPr>
              <a:cxnSpLocks/>
              <a:stCxn id="51" idx="4"/>
              <a:endCxn id="61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48438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2.5. Quinto camino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8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Camino Hamiltoniano 5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6297165" y="2925395"/>
            <a:ext cx="1142584" cy="11254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66651-6108-4034-9081-409B3891FB6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9218086" y="2916686"/>
            <a:ext cx="1341978" cy="113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36952B-8B7C-4759-8DB4-6EB2892D0469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7495974" y="2949848"/>
            <a:ext cx="12589" cy="11036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55A16-CD2B-45A2-AAE0-841589E75FCC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8461263" y="4118967"/>
            <a:ext cx="633674" cy="2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0D60C0-9CC8-4A6D-BC6D-141E77CCF828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7599565" y="5389131"/>
            <a:ext cx="1498152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AC209-8DA8-42F1-9BEF-1EC8B9610E83}"/>
              </a:ext>
            </a:extLst>
          </p:cNvPr>
          <p:cNvCxnSpPr>
            <a:cxnSpLocks/>
            <a:stCxn id="42" idx="0"/>
            <a:endCxn id="7" idx="4"/>
          </p:cNvCxnSpPr>
          <p:nvPr/>
        </p:nvCxnSpPr>
        <p:spPr>
          <a:xfrm flipH="1" flipV="1">
            <a:off x="7508563" y="4220524"/>
            <a:ext cx="11489" cy="10938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4CAE16-CA8C-424A-B8F2-703C222258CC}"/>
              </a:ext>
            </a:extLst>
          </p:cNvPr>
          <p:cNvCxnSpPr>
            <a:cxnSpLocks/>
            <a:stCxn id="43" idx="0"/>
            <a:endCxn id="8" idx="4"/>
          </p:cNvCxnSpPr>
          <p:nvPr/>
        </p:nvCxnSpPr>
        <p:spPr>
          <a:xfrm flipH="1" flipV="1">
            <a:off x="9160166" y="4220524"/>
            <a:ext cx="17065" cy="10851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962C92-55D7-45A9-9720-6A19245E8E20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flipH="1">
            <a:off x="8381750" y="2916686"/>
            <a:ext cx="723887" cy="11189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36107-FCFC-4FCA-94CC-7CAAFE632D94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7A296-4702-4D34-B482-B306E1B97E50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B9A926-9519-45D3-9306-EE2587B0399A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3F1576-2580-45FD-88B1-99A62C609431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E1D7BD-DC37-43A4-B874-6369DE642B77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C95EEC-9B97-42A7-B40E-8C25D794CB7C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7C16AE-6A7E-49D6-8D06-877105930984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568B72-7DF7-4CD5-B5E9-FAF9A59288F8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39B8AC-ADC0-40FC-AA1E-A5ACC07C8190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C67D4C-485A-4785-B6AE-5DC23439E549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CA71971-B2C7-44F9-A921-758312892214}"/>
                </a:ext>
              </a:extLst>
            </p:cNvPr>
            <p:cNvCxnSpPr>
              <a:cxnSpLocks/>
              <a:stCxn id="50" idx="5"/>
              <a:endCxn id="48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989C7C-A465-4CF4-8B38-937F47030630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04C1F5-200D-40EC-A708-28225DDE963F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C385788-8936-44D9-883C-4A178828D8E1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514172-ED49-4456-A471-B5C7B94DB7F0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BB9B26A-EA9F-4FDE-9E97-1E4EDAF297AD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A55361-AD90-433C-8255-9CD5310E8915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95C71F-731E-4A03-83D0-797ABFE901EF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9195F0-0F4F-4ACA-A08B-F1D36271ED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27068A4-0D5A-453F-9221-0ABD0DBE5C51}"/>
                </a:ext>
              </a:extLst>
            </p:cNvPr>
            <p:cNvCxnSpPr>
              <a:cxnSpLocks/>
              <a:stCxn id="32" idx="6"/>
              <a:endCxn id="50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9C91F4-98C3-420E-B5FC-5F7D2704B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C26F852-AA40-4777-89EA-9BDE3FE799E8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EAD6AC8-4A54-48A6-8B16-CC4781F9EEE0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69BE758-27A2-4936-B645-A24EE2984D2F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689B48-768C-411A-9EB0-3A70D71171D3}"/>
                </a:ext>
              </a:extLst>
            </p:cNvPr>
            <p:cNvCxnSpPr>
              <a:cxnSpLocks/>
              <a:stCxn id="46" idx="5"/>
              <a:endCxn id="61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73E9BB6-92A6-4093-A603-78A83ADE6AEB}"/>
                </a:ext>
              </a:extLst>
            </p:cNvPr>
            <p:cNvCxnSpPr>
              <a:cxnSpLocks/>
              <a:stCxn id="48" idx="3"/>
              <a:endCxn id="62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21E513-D586-4BD8-9EAC-C7137D02EA22}"/>
                </a:ext>
              </a:extLst>
            </p:cNvPr>
            <p:cNvCxnSpPr>
              <a:cxnSpLocks/>
              <a:stCxn id="61" idx="0"/>
              <a:endCxn id="33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6E265DD-0AEC-4AD0-BFB0-775E8951059D}"/>
                </a:ext>
              </a:extLst>
            </p:cNvPr>
            <p:cNvCxnSpPr>
              <a:cxnSpLocks/>
              <a:stCxn id="62" idx="0"/>
              <a:endCxn id="34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7EADB0-73C4-4CD6-8773-77B4DB83D2F4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BD4C8C-F92F-4B22-A0CB-2203E3429FF3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940342-6619-4947-A82B-A32429E0C7E0}"/>
                </a:ext>
              </a:extLst>
            </p:cNvPr>
            <p:cNvCxnSpPr>
              <a:cxnSpLocks/>
              <a:stCxn id="50" idx="4"/>
              <a:endCxn id="61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2.6. Sexto camino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9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Camino Hamiltoniano 6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6297165" y="2925395"/>
            <a:ext cx="1142584" cy="11254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66651-6108-4034-9081-409B3891FB6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9218086" y="2916686"/>
            <a:ext cx="1341978" cy="113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FB75E3-4E48-4D54-AF86-B283433D7E56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7575487" y="2857650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55A16-CD2B-45A2-AAE0-841589E75FCC}"/>
              </a:ext>
            </a:extLst>
          </p:cNvPr>
          <p:cNvCxnSpPr>
            <a:cxnSpLocks/>
          </p:cNvCxnSpPr>
          <p:nvPr/>
        </p:nvCxnSpPr>
        <p:spPr>
          <a:xfrm flipV="1">
            <a:off x="7588076" y="4118965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0D60C0-9CC8-4A6D-BC6D-141E77CCF828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7599565" y="5389131"/>
            <a:ext cx="1498152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D79EA4-257F-423C-A90A-B92635900999}"/>
              </a:ext>
            </a:extLst>
          </p:cNvPr>
          <p:cNvCxnSpPr>
            <a:cxnSpLocks/>
            <a:stCxn id="22" idx="3"/>
            <a:endCxn id="43" idx="7"/>
          </p:cNvCxnSpPr>
          <p:nvPr/>
        </p:nvCxnSpPr>
        <p:spPr>
          <a:xfrm flipH="1">
            <a:off x="9233455" y="4168921"/>
            <a:ext cx="1326609" cy="11611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AC209-8DA8-42F1-9BEF-1EC8B9610E83}"/>
              </a:ext>
            </a:extLst>
          </p:cNvPr>
          <p:cNvCxnSpPr>
            <a:cxnSpLocks/>
            <a:stCxn id="42" idx="0"/>
            <a:endCxn id="7" idx="4"/>
          </p:cNvCxnSpPr>
          <p:nvPr/>
        </p:nvCxnSpPr>
        <p:spPr>
          <a:xfrm flipH="1" flipV="1">
            <a:off x="7508563" y="4220524"/>
            <a:ext cx="11489" cy="10938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8DB141-E886-4FD8-A5F8-0657AD0B133A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D6B4753-5990-42AD-93BC-3B9E3C0D0D3A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BDB210-D2BA-4DCF-91D7-53814DAF1C06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3C64EF3-58C9-4FF8-8F13-B13C355B99BB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4D2271-65C5-4F6A-BEF6-B04F77B150F4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742FC-3A4E-4FBD-81E8-3B67308A4D15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E3D1B1-2078-4EC6-9CB1-A9B8E88FE46E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0D27C2-A9F4-441B-B07A-3BE1DEEF8E78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235A26-6257-4D27-B530-83AFFACF63F7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F05A23-36A9-4240-AD7E-41F2D50E2C58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E5D636-FC05-4444-AD8D-BEE076E05570}"/>
                </a:ext>
              </a:extLst>
            </p:cNvPr>
            <p:cNvCxnSpPr>
              <a:cxnSpLocks/>
              <a:stCxn id="52" idx="5"/>
              <a:endCxn id="49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CA78F38-F5A6-4242-ADB7-EEC20B8A85A1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E67E1D8-3D6E-4DDB-BC48-85DAD0996626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FBB3F2-86D7-4DAB-9146-A45D41B5D7C0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9B5798-0950-428D-A85B-BBDCFC0E75FA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F3C58D-3A90-48C4-92E6-BCA26ED226CD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27A6EF-A5A1-4132-A3C7-6989B95597CE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D96497-6A12-435E-AE7B-63DA041BE145}"/>
                </a:ext>
              </a:extLst>
            </p:cNvPr>
            <p:cNvCxnSpPr>
              <a:cxnSpLocks/>
              <a:stCxn id="32" idx="0"/>
              <a:endCxn id="31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38D2D89-D452-499B-B838-80826765479D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80D485-17F4-466D-8864-3119ED32C698}"/>
                </a:ext>
              </a:extLst>
            </p:cNvPr>
            <p:cNvCxnSpPr>
              <a:cxnSpLocks/>
              <a:stCxn id="31" idx="6"/>
              <a:endCxn id="52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61ABB45-D136-4B1B-B9FB-7920FF6DB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49725D-5BC5-4AC1-839E-2827ED8A4EF1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F6BF9B3-0063-4216-8449-28C1E3F812B9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8753BB-A787-46E9-BB75-9024FD9EBCCF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7C47856-31CA-4F7F-A10C-904E435B3001}"/>
                </a:ext>
              </a:extLst>
            </p:cNvPr>
            <p:cNvCxnSpPr>
              <a:cxnSpLocks/>
              <a:stCxn id="46" idx="5"/>
              <a:endCxn id="60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EAA251A-FE4C-4FCC-A105-6D3149DDC147}"/>
                </a:ext>
              </a:extLst>
            </p:cNvPr>
            <p:cNvCxnSpPr>
              <a:cxnSpLocks/>
              <a:stCxn id="49" idx="3"/>
              <a:endCxn id="61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065CED-DADB-4C71-BE11-C45328DA10E6}"/>
                </a:ext>
              </a:extLst>
            </p:cNvPr>
            <p:cNvCxnSpPr>
              <a:cxnSpLocks/>
              <a:stCxn id="60" idx="0"/>
              <a:endCxn id="32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CA4C68-2BD1-4681-8D19-DE30E8424E37}"/>
                </a:ext>
              </a:extLst>
            </p:cNvPr>
            <p:cNvCxnSpPr>
              <a:cxnSpLocks/>
              <a:stCxn id="61" idx="0"/>
              <a:endCxn id="33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A6BE79-34BF-432A-B2D0-B7B67DDD9A45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23E517-4071-48FA-AC6F-902173425E39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31BB608-BE13-4E7D-AC86-CF18F742CF58}"/>
                </a:ext>
              </a:extLst>
            </p:cNvPr>
            <p:cNvCxnSpPr>
              <a:cxnSpLocks/>
              <a:stCxn id="52" idx="4"/>
              <a:endCxn id="60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2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2.7. Séptimo camino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10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Camino Hamiltoniano 7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66651-6108-4034-9081-409B3891FB6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9218086" y="2916686"/>
            <a:ext cx="1341978" cy="113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36952B-8B7C-4759-8DB4-6EB2892D0469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7495974" y="2949848"/>
            <a:ext cx="12589" cy="11036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FB75E3-4E48-4D54-AF86-B283433D7E56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7575487" y="2857650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55A16-CD2B-45A2-AAE0-841589E75FCC}"/>
              </a:ext>
            </a:extLst>
          </p:cNvPr>
          <p:cNvCxnSpPr>
            <a:cxnSpLocks/>
          </p:cNvCxnSpPr>
          <p:nvPr/>
        </p:nvCxnSpPr>
        <p:spPr>
          <a:xfrm flipV="1">
            <a:off x="7588076" y="4118965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0D60C0-9CC8-4A6D-BC6D-141E77CCF828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7599565" y="5389131"/>
            <a:ext cx="1498152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0CB60E-0973-468D-A2ED-06A31DB448F4}"/>
              </a:ext>
            </a:extLst>
          </p:cNvPr>
          <p:cNvCxnSpPr>
            <a:cxnSpLocks/>
            <a:stCxn id="18" idx="5"/>
            <a:endCxn id="42" idx="1"/>
          </p:cNvCxnSpPr>
          <p:nvPr/>
        </p:nvCxnSpPr>
        <p:spPr>
          <a:xfrm>
            <a:off x="6297165" y="4168921"/>
            <a:ext cx="1166662" cy="1169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D79EA4-257F-423C-A90A-B92635900999}"/>
              </a:ext>
            </a:extLst>
          </p:cNvPr>
          <p:cNvCxnSpPr>
            <a:cxnSpLocks/>
            <a:stCxn id="22" idx="3"/>
            <a:endCxn id="43" idx="7"/>
          </p:cNvCxnSpPr>
          <p:nvPr/>
        </p:nvCxnSpPr>
        <p:spPr>
          <a:xfrm flipH="1">
            <a:off x="9233455" y="4168921"/>
            <a:ext cx="1326609" cy="11611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23D072-8BF6-4735-BAAE-DAA466EF69F7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FA7C9F-F638-425D-A5BD-0A08482C5CFD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4FD6C6-AD9F-4F0F-80D5-4704DA7E841F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0653FC-D299-4586-BDC4-E2DCAEE77430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2F619C2-C2AD-4593-A778-3D341DF23E1E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FEDC47-52CE-4C93-93A5-8772B492E761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B1D208-9E2C-49E8-8EB9-D2CE76BE4C79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72581C-6BF2-41BD-A851-B5C018DB91E3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530BC3-6152-4040-A74A-A4537B06B4A0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E81252-EF6A-4C27-AB7F-F6E6D80FA63C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B020E86-A80A-4775-9838-B10413C872BA}"/>
                </a:ext>
              </a:extLst>
            </p:cNvPr>
            <p:cNvCxnSpPr>
              <a:cxnSpLocks/>
              <a:stCxn id="52" idx="5"/>
              <a:endCxn id="50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0DA111-A7CA-4826-A0B2-704067BB83C5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345ACD-DC0D-419D-8C93-91055F35E81C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24D0D64-E2DE-4734-B444-25CE5B74C085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666B10-54DE-45B0-B61F-D45CAD49CD60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7D8A7F6-56F5-48FF-9F3B-FE90C0396EF5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B17474-B636-469D-BDCB-900A99299A4C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185C60-F388-4DD3-8025-317CEC2523AE}"/>
                </a:ext>
              </a:extLst>
            </p:cNvPr>
            <p:cNvCxnSpPr>
              <a:cxnSpLocks/>
              <a:stCxn id="32" idx="0"/>
              <a:endCxn id="31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5DBC73D-C6BD-4105-B202-13A5033F9F02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A74C913-54EF-4C4A-9E81-5043A4F53649}"/>
                </a:ext>
              </a:extLst>
            </p:cNvPr>
            <p:cNvCxnSpPr>
              <a:cxnSpLocks/>
              <a:stCxn id="31" idx="6"/>
              <a:endCxn id="52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47C959-AA7B-4D0D-A0FD-921388A40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382CFA0-48D7-4A52-8D07-FC269F7AB068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DD88D6C-9E89-4EB9-B89D-71EEAF4132A6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351B8D5-9529-4328-A8DD-1D8813A99561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5AFD3A-2B8D-4AB1-A0A9-A19228D6DF0E}"/>
                </a:ext>
              </a:extLst>
            </p:cNvPr>
            <p:cNvCxnSpPr>
              <a:cxnSpLocks/>
              <a:stCxn id="47" idx="5"/>
              <a:endCxn id="60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6C7D3E-B15D-4B5D-8FBE-C262AF304715}"/>
                </a:ext>
              </a:extLst>
            </p:cNvPr>
            <p:cNvCxnSpPr>
              <a:cxnSpLocks/>
              <a:stCxn id="50" idx="3"/>
              <a:endCxn id="61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3E3898-23C9-438E-B768-DEED2B2270EB}"/>
                </a:ext>
              </a:extLst>
            </p:cNvPr>
            <p:cNvCxnSpPr>
              <a:cxnSpLocks/>
              <a:stCxn id="60" idx="0"/>
              <a:endCxn id="32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B24126E-1D13-4531-BEBA-4881EEF46AAE}"/>
                </a:ext>
              </a:extLst>
            </p:cNvPr>
            <p:cNvCxnSpPr>
              <a:cxnSpLocks/>
              <a:stCxn id="61" idx="0"/>
              <a:endCxn id="33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53B87C-0F5E-4345-A874-AF90B43D475F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025825-CB10-46FC-859E-879CED037E44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F3A57E9-5988-41BB-9901-C689F9991DD0}"/>
                </a:ext>
              </a:extLst>
            </p:cNvPr>
            <p:cNvCxnSpPr>
              <a:cxnSpLocks/>
              <a:stCxn id="52" idx="4"/>
              <a:endCxn id="60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127948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2.8. Octavo camino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11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Camino Hamiltoniano 8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6297165" y="2925395"/>
            <a:ext cx="1142584" cy="11254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66651-6108-4034-9081-409B3891FB6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9218086" y="2916686"/>
            <a:ext cx="1341978" cy="113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FB75E3-4E48-4D54-AF86-B283433D7E56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7575487" y="2857650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55A16-CD2B-45A2-AAE0-841589E75FCC}"/>
              </a:ext>
            </a:extLst>
          </p:cNvPr>
          <p:cNvCxnSpPr>
            <a:cxnSpLocks/>
          </p:cNvCxnSpPr>
          <p:nvPr/>
        </p:nvCxnSpPr>
        <p:spPr>
          <a:xfrm flipV="1">
            <a:off x="7588076" y="4118965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0D60C0-9CC8-4A6D-BC6D-141E77CCF828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7599565" y="5389131"/>
            <a:ext cx="1498152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0CB60E-0973-468D-A2ED-06A31DB448F4}"/>
              </a:ext>
            </a:extLst>
          </p:cNvPr>
          <p:cNvCxnSpPr>
            <a:cxnSpLocks/>
            <a:stCxn id="18" idx="5"/>
            <a:endCxn id="42" idx="1"/>
          </p:cNvCxnSpPr>
          <p:nvPr/>
        </p:nvCxnSpPr>
        <p:spPr>
          <a:xfrm>
            <a:off x="6297165" y="4168921"/>
            <a:ext cx="1166662" cy="1169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4CAE16-CA8C-424A-B8F2-703C222258CC}"/>
              </a:ext>
            </a:extLst>
          </p:cNvPr>
          <p:cNvCxnSpPr>
            <a:cxnSpLocks/>
            <a:stCxn id="43" idx="0"/>
            <a:endCxn id="8" idx="4"/>
          </p:cNvCxnSpPr>
          <p:nvPr/>
        </p:nvCxnSpPr>
        <p:spPr>
          <a:xfrm flipH="1" flipV="1">
            <a:off x="9160166" y="4220524"/>
            <a:ext cx="17065" cy="10851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A686F3-99F3-4F04-990D-71ECD7F634A6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127CDAB-D4AF-4DAE-9F00-7739C4BC0E95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EF7334-B4FF-472C-89EA-AFC133CFC206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3302921-C512-4C88-B44A-F11ACDE93023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16C77B-4A64-4657-B392-756613902E9A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449E5D-4794-469A-B66B-DB939CC42B97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DC77FE-A056-46B1-82AA-03688C195252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527399-6108-4654-AECD-8201241652C9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CFBC1E-8E48-4B05-965A-E8FF3BF3BB1E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9883D6-1570-47D2-8715-0930634D8A8C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F99F773-D8E8-4305-AD59-668CB4792C38}"/>
                </a:ext>
              </a:extLst>
            </p:cNvPr>
            <p:cNvCxnSpPr>
              <a:cxnSpLocks/>
              <a:stCxn id="51" idx="5"/>
              <a:endCxn id="49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BEE46F4-F154-4482-9A59-992E2C4C016B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133A51-0294-486F-A1B8-55F3747CAB8A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B3AC4C-2CE3-488B-B804-5CC2C2195418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018C42-849D-4A0A-BB07-EA216A8712B0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C6AD846-D074-474E-A930-529A0F9449A5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39F92B-993E-4524-A108-9B75972ECE95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35E6D8-8324-44EA-90E7-E291F6107D35}"/>
                </a:ext>
              </a:extLst>
            </p:cNvPr>
            <p:cNvCxnSpPr>
              <a:cxnSpLocks/>
              <a:stCxn id="32" idx="0"/>
              <a:endCxn id="31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F71B7A-4080-451A-8340-AFE0BBAB99B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A18FD-780C-4BFF-A2FB-CBB202F3C62E}"/>
                </a:ext>
              </a:extLst>
            </p:cNvPr>
            <p:cNvCxnSpPr>
              <a:cxnSpLocks/>
              <a:stCxn id="31" idx="6"/>
              <a:endCxn id="51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9DFFE9-C571-4F25-AA60-EAB991A41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C3532F6-B383-4BB0-B532-63D693E14FFA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69242C3-D2C7-4DD5-AA90-D6E88DF7E63A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18F4C22-C21E-49E4-A876-9E9B8AB7D47D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12B16A-B60A-4F77-871C-BF5710C6C8B2}"/>
                </a:ext>
              </a:extLst>
            </p:cNvPr>
            <p:cNvCxnSpPr>
              <a:cxnSpLocks/>
              <a:stCxn id="47" idx="5"/>
              <a:endCxn id="60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1318F93-9F2B-41A4-9934-62CCE6073990}"/>
                </a:ext>
              </a:extLst>
            </p:cNvPr>
            <p:cNvCxnSpPr>
              <a:cxnSpLocks/>
              <a:stCxn id="49" idx="3"/>
              <a:endCxn id="61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A31FE77-A8A4-46DF-98F6-B6D81EDDBE3B}"/>
                </a:ext>
              </a:extLst>
            </p:cNvPr>
            <p:cNvCxnSpPr>
              <a:cxnSpLocks/>
              <a:stCxn id="60" idx="0"/>
              <a:endCxn id="32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3664AF-4726-4B06-AA4C-DC16144FB80A}"/>
                </a:ext>
              </a:extLst>
            </p:cNvPr>
            <p:cNvCxnSpPr>
              <a:cxnSpLocks/>
              <a:stCxn id="61" idx="0"/>
              <a:endCxn id="33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7D0FE9-28DC-48C7-BB63-B3404BAADCC3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F57583-868B-4797-910D-CD1F2F136BE7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D044C89-56DB-4666-8F89-B70324E65951}"/>
                </a:ext>
              </a:extLst>
            </p:cNvPr>
            <p:cNvCxnSpPr>
              <a:cxnSpLocks/>
              <a:stCxn id="51" idx="4"/>
              <a:endCxn id="60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30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2.9. Noveno camino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12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Camino Hamiltoniano 9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6297165" y="2925395"/>
            <a:ext cx="1142584" cy="11254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3395AA-EA85-455F-A5FB-7CD788AB63F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160166" y="2920954"/>
            <a:ext cx="388" cy="1132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FB75E3-4E48-4D54-AF86-B283433D7E56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7575487" y="2857650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55A16-CD2B-45A2-AAE0-841589E75FCC}"/>
              </a:ext>
            </a:extLst>
          </p:cNvPr>
          <p:cNvCxnSpPr>
            <a:cxnSpLocks/>
          </p:cNvCxnSpPr>
          <p:nvPr/>
        </p:nvCxnSpPr>
        <p:spPr>
          <a:xfrm flipV="1">
            <a:off x="7588076" y="4118965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0D60C0-9CC8-4A6D-BC6D-141E77CCF828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7599565" y="5389131"/>
            <a:ext cx="1498152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0CB60E-0973-468D-A2ED-06A31DB448F4}"/>
              </a:ext>
            </a:extLst>
          </p:cNvPr>
          <p:cNvCxnSpPr>
            <a:cxnSpLocks/>
            <a:stCxn id="18" idx="5"/>
            <a:endCxn id="42" idx="1"/>
          </p:cNvCxnSpPr>
          <p:nvPr/>
        </p:nvCxnSpPr>
        <p:spPr>
          <a:xfrm>
            <a:off x="6297165" y="4168921"/>
            <a:ext cx="1166662" cy="1169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D79EA4-257F-423C-A90A-B92635900999}"/>
              </a:ext>
            </a:extLst>
          </p:cNvPr>
          <p:cNvCxnSpPr>
            <a:cxnSpLocks/>
            <a:stCxn id="22" idx="3"/>
            <a:endCxn id="43" idx="7"/>
          </p:cNvCxnSpPr>
          <p:nvPr/>
        </p:nvCxnSpPr>
        <p:spPr>
          <a:xfrm flipH="1">
            <a:off x="9233455" y="4168921"/>
            <a:ext cx="1326609" cy="11611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4379C9-8580-41BC-86FC-616D9FB7991F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6AFB9F-72C5-4D3F-B833-B4126CE66B26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52B83A-BB65-4899-A446-E6257D434E23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5A72A3-4CBF-4B06-9CED-FD2B82004845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D904B9-9B02-4CC3-B100-B677F093B89F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50BBBA-ED80-40BB-9255-7B68C3C6A866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EAFB21-859E-43B7-B5F6-D9D345688C08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0867E1-D0BC-4C98-95E6-0D4B90CCE397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E5A670-338C-43B3-8E8A-92E77073B2EB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AC2B5D-297B-4020-8385-B20FAC81E762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89B8DEE-EA60-4B50-86B1-26E6EF3383D5}"/>
                </a:ext>
              </a:extLst>
            </p:cNvPr>
            <p:cNvCxnSpPr>
              <a:cxnSpLocks/>
              <a:stCxn id="53" idx="5"/>
              <a:endCxn id="51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EB58B8-E43F-4C39-AD17-B421F27AFF79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EE13-3DC4-461B-9303-449B0DBEC5EC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1012271-5FAB-48B6-BB14-7B07C201238D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41D661-101C-441B-871B-FE3155D6FE06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A316030-6A00-4542-9C80-A641E848462E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8B16A3A-13B2-456E-901B-A8C2F90A243F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401E422-732F-42AC-8DCB-91EA8AF531BF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97CD583-6C72-45A2-AED1-C9A4B97F7C51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FEDC08-2757-4FA5-B084-16A3B735BFB1}"/>
                </a:ext>
              </a:extLst>
            </p:cNvPr>
            <p:cNvCxnSpPr>
              <a:cxnSpLocks/>
              <a:stCxn id="32" idx="6"/>
              <a:endCxn id="53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6D1672C-167F-442C-8F17-2985FBEA8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D5BC72-18E0-4FDF-B5E9-D7F4A0A939E0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592E633-1C9D-4840-89FA-2622D8AF713A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C436E8-2310-4926-AE7A-1F248A6132D7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6ABDC5-2632-434B-B766-4FBC24D6228F}"/>
                </a:ext>
              </a:extLst>
            </p:cNvPr>
            <p:cNvCxnSpPr>
              <a:cxnSpLocks/>
              <a:stCxn id="49" idx="5"/>
              <a:endCxn id="61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6CD8DD2-65F1-4BEA-A1C2-59F0E676E32E}"/>
                </a:ext>
              </a:extLst>
            </p:cNvPr>
            <p:cNvCxnSpPr>
              <a:cxnSpLocks/>
              <a:stCxn id="51" idx="3"/>
              <a:endCxn id="62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6EBCF0-8C24-4775-81A6-8990423821AC}"/>
                </a:ext>
              </a:extLst>
            </p:cNvPr>
            <p:cNvCxnSpPr>
              <a:cxnSpLocks/>
              <a:stCxn id="61" idx="0"/>
              <a:endCxn id="33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4E3699D-7863-4CE0-AB6B-2DDA5A501F38}"/>
                </a:ext>
              </a:extLst>
            </p:cNvPr>
            <p:cNvCxnSpPr>
              <a:cxnSpLocks/>
              <a:stCxn id="62" idx="0"/>
              <a:endCxn id="35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BB2F1F3-0DFB-4B47-A251-699E2FA5160E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CFFD21-EA1D-4636-80BB-6DCA4824B691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EB274A3-20A3-42B6-B9C5-EC47387B5571}"/>
                </a:ext>
              </a:extLst>
            </p:cNvPr>
            <p:cNvCxnSpPr>
              <a:cxnSpLocks/>
              <a:stCxn id="53" idx="4"/>
              <a:endCxn id="61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4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-13744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55785"/>
            <a:ext cx="7213600" cy="821844"/>
          </a:xfrm>
        </p:spPr>
        <p:txBody>
          <a:bodyPr anchor="ctr">
            <a:normAutofit/>
          </a:bodyPr>
          <a:lstStyle/>
          <a:p>
            <a:pPr algn="ctr"/>
            <a:r>
              <a:rPr lang="es-GT" dirty="0"/>
              <a:t>Punto de articulación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2992958"/>
                  </p:ext>
                </p:extLst>
              </p:nvPr>
            </p:nvGraphicFramePr>
            <p:xfrm>
              <a:off x="719571" y="1643499"/>
              <a:ext cx="7078230" cy="44900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2992958"/>
                  </p:ext>
                </p:extLst>
              </p:nvPr>
            </p:nvGraphicFramePr>
            <p:xfrm>
              <a:off x="719571" y="1643499"/>
              <a:ext cx="7078230" cy="44900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C5B01F-400E-46BB-867E-89C2AEC0BE06}"/>
              </a:ext>
            </a:extLst>
          </p:cNvPr>
          <p:cNvSpPr txBox="1"/>
          <p:nvPr/>
        </p:nvSpPr>
        <p:spPr>
          <a:xfrm>
            <a:off x="8688438" y="1804977"/>
            <a:ext cx="2841776" cy="3970318"/>
          </a:xfrm>
          <a:prstGeom prst="rect">
            <a:avLst/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tint val="98000"/>
                  <a:lumMod val="110000"/>
                </a:schemeClr>
              </a:gs>
              <a:gs pos="84000">
                <a:schemeClr val="accent2">
                  <a:hueOff val="0"/>
                  <a:satOff val="0"/>
                  <a:lumOff val="0"/>
                  <a:alphaOff val="0"/>
                  <a:shade val="90000"/>
                  <a:lumMod val="88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s-GT" dirty="0"/>
              <a:t>Ejemplo: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El vértice “e” es un punto de articulación, pues al quitarlo el grafo tendrá dos componentes en ves de una.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FE7740-4807-428F-875F-0353DF2CA2CA}"/>
              </a:ext>
            </a:extLst>
          </p:cNvPr>
          <p:cNvGrpSpPr/>
          <p:nvPr/>
        </p:nvGrpSpPr>
        <p:grpSpPr>
          <a:xfrm>
            <a:off x="8971406" y="2537777"/>
            <a:ext cx="2160270" cy="1782445"/>
            <a:chOff x="8913505" y="2762367"/>
            <a:chExt cx="2160270" cy="1782445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2FB5372B-02F8-4690-A56B-0B2CB108F085}"/>
                </a:ext>
              </a:extLst>
            </p:cNvPr>
            <p:cNvSpPr/>
            <p:nvPr/>
          </p:nvSpPr>
          <p:spPr>
            <a:xfrm>
              <a:off x="9207510" y="2963662"/>
              <a:ext cx="790575" cy="66167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G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5DBE62D6-9A0F-4F4B-AD42-D6E98C2586A5}"/>
                </a:ext>
              </a:extLst>
            </p:cNvPr>
            <p:cNvSpPr/>
            <p:nvPr/>
          </p:nvSpPr>
          <p:spPr>
            <a:xfrm rot="10800000">
              <a:off x="10000625" y="3627237"/>
              <a:ext cx="791845" cy="66230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G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5D188C-4723-4626-9731-3D9AA57D8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0620" y="3587867"/>
              <a:ext cx="90805" cy="9080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GT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BE47CF-B2BD-49C1-A215-D1B150700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3535" y="3584057"/>
              <a:ext cx="90805" cy="9080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GT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DA7C219-4EB1-4BC5-9FB2-02831BC4C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4220" y="2921752"/>
              <a:ext cx="90805" cy="9080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GT"/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865025B-6544-4A15-920A-80B271348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9305" y="2762367"/>
              <a:ext cx="2381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s-GT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s-G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17A20AB0-7DFB-439E-A8F0-9DC954766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505" y="3454517"/>
              <a:ext cx="2381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s-GT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s-G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F656F3F7-41CA-4114-B3DC-FB5DBB142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1885" y="3344027"/>
              <a:ext cx="2381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s-GT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endParaRPr lang="es-G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1E1071E-41E6-4F49-8ECB-D4690808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210" y="3584057"/>
              <a:ext cx="90805" cy="9080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GT"/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607B15A8-20B4-45FA-8F2B-37A2EC93D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5650" y="3451977"/>
              <a:ext cx="2381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s-GT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endParaRPr lang="es-G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5AD733-946F-44A3-A534-F11954D9D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590" y="4229852"/>
              <a:ext cx="90805" cy="9080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GT"/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093E3705-5FAB-40F0-9CDF-6DDE8A4A4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7165" y="4287637"/>
              <a:ext cx="23812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s-GT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lang="es-G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850841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-13708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55785"/>
            <a:ext cx="7213600" cy="821844"/>
          </a:xfrm>
        </p:spPr>
        <p:txBody>
          <a:bodyPr anchor="ctr">
            <a:normAutofit/>
          </a:bodyPr>
          <a:lstStyle/>
          <a:p>
            <a:pPr algn="ctr"/>
            <a:r>
              <a:rPr lang="es-GT" dirty="0"/>
              <a:t>Grafo </a:t>
            </a:r>
            <a:r>
              <a:rPr lang="es-GT" dirty="0" err="1"/>
              <a:t>biconexo</a:t>
            </a:r>
            <a:endParaRPr lang="es-GT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913099"/>
              </p:ext>
            </p:extLst>
          </p:nvPr>
        </p:nvGraphicFramePr>
        <p:xfrm>
          <a:off x="719571" y="1643499"/>
          <a:ext cx="7078230" cy="449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2F6908-D5E9-42BA-99A5-0DB43C7B915D}"/>
              </a:ext>
            </a:extLst>
          </p:cNvPr>
          <p:cNvSpPr txBox="1"/>
          <p:nvPr/>
        </p:nvSpPr>
        <p:spPr>
          <a:xfrm>
            <a:off x="8823158" y="1780674"/>
            <a:ext cx="2649271" cy="3139321"/>
          </a:xfrm>
          <a:prstGeom prst="rect">
            <a:avLst/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tint val="98000"/>
                  <a:lumMod val="110000"/>
                </a:schemeClr>
              </a:gs>
              <a:gs pos="84000">
                <a:schemeClr val="accent2">
                  <a:hueOff val="0"/>
                  <a:satOff val="0"/>
                  <a:lumOff val="0"/>
                  <a:alphaOff val="0"/>
                  <a:shade val="90000"/>
                  <a:lumMod val="88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s-GT" dirty="0"/>
              <a:t>Ejemplo: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pPr algn="ctr"/>
            <a:r>
              <a:rPr lang="es-GT" dirty="0"/>
              <a:t>Grafo </a:t>
            </a:r>
            <a:r>
              <a:rPr lang="es-GT" dirty="0" err="1"/>
              <a:t>Biconexo</a:t>
            </a:r>
            <a:endParaRPr lang="es-GT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ABD426-AC33-41ED-89EB-1F5734D76B0A}"/>
              </a:ext>
            </a:extLst>
          </p:cNvPr>
          <p:cNvGrpSpPr/>
          <p:nvPr/>
        </p:nvGrpSpPr>
        <p:grpSpPr>
          <a:xfrm>
            <a:off x="9138778" y="2449269"/>
            <a:ext cx="2018030" cy="1802130"/>
            <a:chOff x="1028332" y="3204845"/>
            <a:chExt cx="2018030" cy="180213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EAFDA07-FBF8-4259-BC90-1CBCCD1FD63E}"/>
                </a:ext>
              </a:extLst>
            </p:cNvPr>
            <p:cNvSpPr/>
            <p:nvPr/>
          </p:nvSpPr>
          <p:spPr>
            <a:xfrm rot="10800000">
              <a:off x="1265822" y="3429000"/>
              <a:ext cx="1546860" cy="1284605"/>
            </a:xfrm>
            <a:prstGeom prst="triangle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GT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64B7939-F6E6-4E65-B396-412C61892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072" y="4672330"/>
              <a:ext cx="90805" cy="9080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G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C79269-BF2D-446C-B2C2-C854D29FD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467" y="4047490"/>
              <a:ext cx="90805" cy="9080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GT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1D64CF-7818-4837-8AA7-1BE8E4687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562" y="3391535"/>
              <a:ext cx="90805" cy="9080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GT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2A1B20-705B-4A6F-9DF9-BB1E59B60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152" y="3385185"/>
              <a:ext cx="90805" cy="90805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GT"/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0727E8CC-4BFA-4962-851D-82935250E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237" y="3225800"/>
              <a:ext cx="2381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s-GT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s-G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FB145F60-B7E3-4C58-93E7-D987762A9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37" y="3917950"/>
              <a:ext cx="2381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s-GT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s-G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">
              <a:extLst>
                <a:ext uri="{FF2B5EF4-FFF2-40B4-BE49-F238E27FC236}">
                  <a16:creationId xmlns:a16="http://schemas.microsoft.com/office/drawing/2014/main" id="{AA212BCD-1227-48E2-826B-9DFC4EBA8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917" y="4721225"/>
              <a:ext cx="2381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s-GT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s-G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D1C4BE97-C376-414C-BB05-197342A3E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32" y="3204845"/>
              <a:ext cx="2381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s-G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6046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-14066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55785"/>
            <a:ext cx="8335210" cy="821844"/>
          </a:xfrm>
        </p:spPr>
        <p:txBody>
          <a:bodyPr anchor="ctr">
            <a:normAutofit/>
          </a:bodyPr>
          <a:lstStyle/>
          <a:p>
            <a:pPr algn="ctr"/>
            <a:r>
              <a:rPr lang="es-GT" dirty="0"/>
              <a:t>componente </a:t>
            </a:r>
            <a:r>
              <a:rPr lang="es-GT" dirty="0" err="1"/>
              <a:t>biconexa</a:t>
            </a:r>
            <a:r>
              <a:rPr lang="es-GT" dirty="0"/>
              <a:t> de un grafo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28656"/>
              </p:ext>
            </p:extLst>
          </p:nvPr>
        </p:nvGraphicFramePr>
        <p:xfrm>
          <a:off x="719571" y="1643499"/>
          <a:ext cx="7078230" cy="449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4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#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2A9D-693C-410C-9384-00669E4B5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4007220" cy="1814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GT" dirty="0"/>
                  <a:t>Sea el grafo</a:t>
                </a:r>
                <a14:m>
                  <m:oMath xmlns:m="http://schemas.openxmlformats.org/officeDocument/2006/math">
                    <m:r>
                      <a:rPr lang="es-G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de la figura No. 13.</a:t>
                </a:r>
              </a:p>
              <a:p>
                <a:pPr marL="0" indent="0">
                  <a:buNone/>
                </a:pPr>
                <a:r>
                  <a:rPr lang="es-GT" dirty="0"/>
                  <a:t>Determinar las componentes </a:t>
                </a:r>
                <a:r>
                  <a:rPr lang="es-GT" dirty="0" err="1"/>
                  <a:t>biconexas</a:t>
                </a:r>
                <a:r>
                  <a:rPr lang="es-GT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2A9D-693C-410C-9384-00669E4B5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4007220" cy="1814729"/>
              </a:xfrm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9147" y="6150039"/>
                <a:ext cx="2350613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13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47" y="6150039"/>
                <a:ext cx="2350613" cy="518160"/>
              </a:xfrm>
              <a:prstGeom prst="rect">
                <a:avLst/>
              </a:prstGeom>
              <a:blipFill>
                <a:blip r:embed="rId3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6505321" y="2991485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088681" y="4247763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6441294" y="26094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7855729" y="509194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6932677" y="437392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5956797" y="3134010"/>
            <a:ext cx="571813" cy="11458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66651-6108-4034-9081-409B3891FB6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7942051" y="3462411"/>
            <a:ext cx="746066" cy="558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5821059" y="4255449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502635" y="409330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8664828" y="3996155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8676218" y="362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7806313" y="331988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7811475" y="2908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36952B-8B7C-4759-8DB4-6EB2892D0469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6641059" y="3134010"/>
            <a:ext cx="527136" cy="1113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3395AA-EA85-455F-A5FB-7CD788AB63F5}"/>
              </a:ext>
            </a:extLst>
          </p:cNvPr>
          <p:cNvCxnSpPr>
            <a:cxnSpLocks/>
            <a:stCxn id="7" idx="7"/>
            <a:endCxn id="24" idx="3"/>
          </p:cNvCxnSpPr>
          <p:nvPr/>
        </p:nvCxnSpPr>
        <p:spPr>
          <a:xfrm flipV="1">
            <a:off x="7224419" y="3462411"/>
            <a:ext cx="605183" cy="8098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7947843" y="4930399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0CB60E-0973-468D-A2ED-06A31DB448F4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 flipV="1">
            <a:off x="5980086" y="4331252"/>
            <a:ext cx="1108595" cy="7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D79EA4-257F-423C-A90A-B92635900999}"/>
              </a:ext>
            </a:extLst>
          </p:cNvPr>
          <p:cNvCxnSpPr>
            <a:cxnSpLocks/>
            <a:stCxn id="22" idx="3"/>
            <a:endCxn id="43" idx="7"/>
          </p:cNvCxnSpPr>
          <p:nvPr/>
        </p:nvCxnSpPr>
        <p:spPr>
          <a:xfrm flipH="1">
            <a:off x="8083581" y="4138680"/>
            <a:ext cx="604536" cy="8161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4CAE16-CA8C-424A-B8F2-703C222258CC}"/>
              </a:ext>
            </a:extLst>
          </p:cNvPr>
          <p:cNvCxnSpPr>
            <a:cxnSpLocks/>
            <a:stCxn id="43" idx="1"/>
            <a:endCxn id="7" idx="5"/>
          </p:cNvCxnSpPr>
          <p:nvPr/>
        </p:nvCxnSpPr>
        <p:spPr>
          <a:xfrm flipH="1" flipV="1">
            <a:off x="7224419" y="4390288"/>
            <a:ext cx="746713" cy="5645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509760" y="423776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C96E2B3-0909-4F31-A75E-DEA7E7DCE919}"/>
              </a:ext>
            </a:extLst>
          </p:cNvPr>
          <p:cNvSpPr/>
          <p:nvPr/>
        </p:nvSpPr>
        <p:spPr>
          <a:xfrm>
            <a:off x="9486471" y="4664093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410B60-AD56-477B-AAE3-9BDED466FB50}"/>
              </a:ext>
            </a:extLst>
          </p:cNvPr>
          <p:cNvCxnSpPr>
            <a:cxnSpLocks/>
            <a:stCxn id="22" idx="5"/>
            <a:endCxn id="74" idx="1"/>
          </p:cNvCxnSpPr>
          <p:nvPr/>
        </p:nvCxnSpPr>
        <p:spPr>
          <a:xfrm>
            <a:off x="8800566" y="4138680"/>
            <a:ext cx="709194" cy="549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34A9950-47ED-4C78-B9D4-127E11F881D3}"/>
              </a:ext>
            </a:extLst>
          </p:cNvPr>
          <p:cNvSpPr/>
          <p:nvPr/>
        </p:nvSpPr>
        <p:spPr>
          <a:xfrm>
            <a:off x="9486471" y="5461279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D5D97D-2ED7-4E46-AF75-0281A2A9B08C}"/>
              </a:ext>
            </a:extLst>
          </p:cNvPr>
          <p:cNvSpPr/>
          <p:nvPr/>
        </p:nvSpPr>
        <p:spPr>
          <a:xfrm>
            <a:off x="10752054" y="5461279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40D5F49-095A-4B22-B164-CB0562BC85B3}"/>
              </a:ext>
            </a:extLst>
          </p:cNvPr>
          <p:cNvSpPr/>
          <p:nvPr/>
        </p:nvSpPr>
        <p:spPr>
          <a:xfrm>
            <a:off x="10752054" y="4663419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B0FEC61-CDAB-413A-B50D-7A8164ECF525}"/>
              </a:ext>
            </a:extLst>
          </p:cNvPr>
          <p:cNvCxnSpPr>
            <a:cxnSpLocks/>
            <a:stCxn id="82" idx="3"/>
            <a:endCxn id="80" idx="7"/>
          </p:cNvCxnSpPr>
          <p:nvPr/>
        </p:nvCxnSpPr>
        <p:spPr>
          <a:xfrm flipH="1">
            <a:off x="9622209" y="4805944"/>
            <a:ext cx="1153134" cy="6797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6447B7-DAB6-4130-B386-DE6E4AF436A3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 flipH="1">
            <a:off x="9645498" y="4746908"/>
            <a:ext cx="1106556" cy="6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E83D07-C773-46CA-8EC1-22E1FCEFD0CA}"/>
              </a:ext>
            </a:extLst>
          </p:cNvPr>
          <p:cNvCxnSpPr>
            <a:cxnSpLocks/>
            <a:stCxn id="81" idx="2"/>
            <a:endCxn id="80" idx="6"/>
          </p:cNvCxnSpPr>
          <p:nvPr/>
        </p:nvCxnSpPr>
        <p:spPr>
          <a:xfrm flipH="1">
            <a:off x="9645498" y="5544768"/>
            <a:ext cx="11065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D9C890C-A3E5-4643-AC14-5AFAA4559F80}"/>
              </a:ext>
            </a:extLst>
          </p:cNvPr>
          <p:cNvCxnSpPr>
            <a:cxnSpLocks/>
            <a:stCxn id="74" idx="4"/>
            <a:endCxn id="80" idx="0"/>
          </p:cNvCxnSpPr>
          <p:nvPr/>
        </p:nvCxnSpPr>
        <p:spPr>
          <a:xfrm>
            <a:off x="9565985" y="4831071"/>
            <a:ext cx="0" cy="6302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E9F68D-07ED-4A12-BB6D-590E64BEA409}"/>
              </a:ext>
            </a:extLst>
          </p:cNvPr>
          <p:cNvCxnSpPr>
            <a:cxnSpLocks/>
            <a:stCxn id="82" idx="4"/>
            <a:endCxn id="81" idx="0"/>
          </p:cNvCxnSpPr>
          <p:nvPr/>
        </p:nvCxnSpPr>
        <p:spPr>
          <a:xfrm>
            <a:off x="10831568" y="4830397"/>
            <a:ext cx="0" cy="6308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DE18F15-E706-4536-8E48-15335C820AC5}"/>
              </a:ext>
            </a:extLst>
          </p:cNvPr>
          <p:cNvSpPr txBox="1"/>
          <p:nvPr/>
        </p:nvSpPr>
        <p:spPr>
          <a:xfrm>
            <a:off x="10752054" y="42601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DDFE57-BB72-4334-9A03-4909FAA99F22}"/>
              </a:ext>
            </a:extLst>
          </p:cNvPr>
          <p:cNvSpPr txBox="1"/>
          <p:nvPr/>
        </p:nvSpPr>
        <p:spPr>
          <a:xfrm>
            <a:off x="9415943" y="562099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j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09E1734-E984-43B4-8923-CDBF24A6E44F}"/>
              </a:ext>
            </a:extLst>
          </p:cNvPr>
          <p:cNvSpPr txBox="1"/>
          <p:nvPr/>
        </p:nvSpPr>
        <p:spPr>
          <a:xfrm>
            <a:off x="10681526" y="562099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387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-140667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55785"/>
            <a:ext cx="7213600" cy="821844"/>
          </a:xfrm>
        </p:spPr>
        <p:txBody>
          <a:bodyPr anchor="ctr">
            <a:normAutofit/>
          </a:bodyPr>
          <a:lstStyle/>
          <a:p>
            <a:pPr algn="ctr"/>
            <a:r>
              <a:rPr lang="es-GT" dirty="0"/>
              <a:t>Ciclo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4375360"/>
                  </p:ext>
                </p:extLst>
              </p:nvPr>
            </p:nvGraphicFramePr>
            <p:xfrm>
              <a:off x="719571" y="1643499"/>
              <a:ext cx="7078230" cy="44900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4375360"/>
                  </p:ext>
                </p:extLst>
              </p:nvPr>
            </p:nvGraphicFramePr>
            <p:xfrm>
              <a:off x="719571" y="1643499"/>
              <a:ext cx="7078230" cy="44900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B311D19-33CC-4839-8734-BF748A5108D4}"/>
              </a:ext>
            </a:extLst>
          </p:cNvPr>
          <p:cNvSpPr txBox="1"/>
          <p:nvPr/>
        </p:nvSpPr>
        <p:spPr>
          <a:xfrm>
            <a:off x="8487730" y="3288341"/>
            <a:ext cx="2984699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s-GT" dirty="0"/>
              <a:t>Nota:</a:t>
            </a:r>
          </a:p>
          <a:p>
            <a:r>
              <a:rPr lang="es-GT" dirty="0"/>
              <a:t>No hay teoremas que garanticen la existencia de un ciclo Hamiltoniano.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2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2A9D-693C-410C-9384-00669E4B5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185" y="2085149"/>
                <a:ext cx="3681093" cy="9535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GT" dirty="0"/>
                  <a:t>En la figura No. 14 se observan las componentes </a:t>
                </a:r>
                <a:r>
                  <a:rPr lang="es-GT" dirty="0" err="1"/>
                  <a:t>biconexas</a:t>
                </a:r>
                <a:r>
                  <a:rPr lang="es-GT" dirty="0"/>
                  <a:t> del grafo</a:t>
                </a:r>
                <a14:m>
                  <m:oMath xmlns:m="http://schemas.openxmlformats.org/officeDocument/2006/math">
                    <m:r>
                      <a:rPr lang="es-G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2A9D-693C-410C-9384-00669E4B5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185" y="2085149"/>
                <a:ext cx="3681093" cy="953514"/>
              </a:xfrm>
              <a:blipFill>
                <a:blip r:embed="rId2"/>
                <a:stretch>
                  <a:fillRect l="-1325" r="-16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7114" y="6028012"/>
                <a:ext cx="479525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14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Componentes </a:t>
                </a:r>
                <a:r>
                  <a:rPr lang="es-GT" sz="1400" dirty="0" err="1"/>
                  <a:t>biconexas</a:t>
                </a:r>
                <a:r>
                  <a:rPr lang="es-GT" sz="1400" dirty="0"/>
                  <a:t> del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14" y="6028012"/>
                <a:ext cx="4795256" cy="518160"/>
              </a:xfrm>
              <a:prstGeom prst="rect">
                <a:avLst/>
              </a:prstGeom>
              <a:blipFill>
                <a:blip r:embed="rId3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2427650" y="3465004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4272415" y="4256868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2357122" y="30270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5125785" y="509437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3883689" y="413062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1879126" y="3607529"/>
            <a:ext cx="571813" cy="11458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66651-6108-4034-9081-409B3891FB6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5125785" y="3471516"/>
            <a:ext cx="746066" cy="558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1743388" y="4728968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1399227" y="4796062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5848562" y="400526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6063812" y="38280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4990047" y="332899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4898226" y="2917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36952B-8B7C-4759-8DB4-6EB2892D0469}"/>
              </a:ext>
            </a:extLst>
          </p:cNvPr>
          <p:cNvCxnSpPr>
            <a:cxnSpLocks/>
            <a:stCxn id="38" idx="0"/>
            <a:endCxn id="6" idx="5"/>
          </p:cNvCxnSpPr>
          <p:nvPr/>
        </p:nvCxnSpPr>
        <p:spPr>
          <a:xfrm flipH="1" flipV="1">
            <a:off x="2563388" y="3607529"/>
            <a:ext cx="495103" cy="11050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3395AA-EA85-455F-A5FB-7CD788AB63F5}"/>
              </a:ext>
            </a:extLst>
          </p:cNvPr>
          <p:cNvCxnSpPr>
            <a:cxnSpLocks/>
            <a:stCxn id="7" idx="7"/>
            <a:endCxn id="24" idx="3"/>
          </p:cNvCxnSpPr>
          <p:nvPr/>
        </p:nvCxnSpPr>
        <p:spPr>
          <a:xfrm flipV="1">
            <a:off x="4408153" y="3471516"/>
            <a:ext cx="605183" cy="8098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5131577" y="4939504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0CB60E-0973-468D-A2ED-06A31DB448F4}"/>
              </a:ext>
            </a:extLst>
          </p:cNvPr>
          <p:cNvCxnSpPr>
            <a:cxnSpLocks/>
            <a:stCxn id="18" idx="6"/>
            <a:endCxn id="38" idx="2"/>
          </p:cNvCxnSpPr>
          <p:nvPr/>
        </p:nvCxnSpPr>
        <p:spPr>
          <a:xfrm flipV="1">
            <a:off x="1902415" y="4796062"/>
            <a:ext cx="1076562" cy="163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D79EA4-257F-423C-A90A-B92635900999}"/>
              </a:ext>
            </a:extLst>
          </p:cNvPr>
          <p:cNvCxnSpPr>
            <a:cxnSpLocks/>
            <a:stCxn id="22" idx="3"/>
            <a:endCxn id="43" idx="7"/>
          </p:cNvCxnSpPr>
          <p:nvPr/>
        </p:nvCxnSpPr>
        <p:spPr>
          <a:xfrm flipH="1">
            <a:off x="5267315" y="4147785"/>
            <a:ext cx="604536" cy="8161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4CAE16-CA8C-424A-B8F2-703C222258CC}"/>
              </a:ext>
            </a:extLst>
          </p:cNvPr>
          <p:cNvCxnSpPr>
            <a:cxnSpLocks/>
            <a:stCxn id="43" idx="1"/>
            <a:endCxn id="7" idx="5"/>
          </p:cNvCxnSpPr>
          <p:nvPr/>
        </p:nvCxnSpPr>
        <p:spPr>
          <a:xfrm flipH="1" flipV="1">
            <a:off x="4408153" y="4399393"/>
            <a:ext cx="746713" cy="5645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8834782" y="296324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C96E2B3-0909-4F31-A75E-DEA7E7DCE919}"/>
              </a:ext>
            </a:extLst>
          </p:cNvPr>
          <p:cNvSpPr/>
          <p:nvPr/>
        </p:nvSpPr>
        <p:spPr>
          <a:xfrm>
            <a:off x="9187760" y="3459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34A9950-47ED-4C78-B9D4-127E11F881D3}"/>
              </a:ext>
            </a:extLst>
          </p:cNvPr>
          <p:cNvSpPr/>
          <p:nvPr/>
        </p:nvSpPr>
        <p:spPr>
          <a:xfrm>
            <a:off x="9187760" y="4256868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D5D97D-2ED7-4E46-AF75-0281A2A9B08C}"/>
              </a:ext>
            </a:extLst>
          </p:cNvPr>
          <p:cNvSpPr/>
          <p:nvPr/>
        </p:nvSpPr>
        <p:spPr>
          <a:xfrm>
            <a:off x="10453343" y="4256868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40D5F49-095A-4B22-B164-CB0562BC85B3}"/>
              </a:ext>
            </a:extLst>
          </p:cNvPr>
          <p:cNvSpPr/>
          <p:nvPr/>
        </p:nvSpPr>
        <p:spPr>
          <a:xfrm>
            <a:off x="10453343" y="3459008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B0FEC61-CDAB-413A-B50D-7A8164ECF525}"/>
              </a:ext>
            </a:extLst>
          </p:cNvPr>
          <p:cNvCxnSpPr>
            <a:cxnSpLocks/>
            <a:stCxn id="82" idx="3"/>
            <a:endCxn id="80" idx="7"/>
          </p:cNvCxnSpPr>
          <p:nvPr/>
        </p:nvCxnSpPr>
        <p:spPr>
          <a:xfrm flipH="1">
            <a:off x="9323498" y="3601533"/>
            <a:ext cx="1153134" cy="6797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6447B7-DAB6-4130-B386-DE6E4AF436A3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 flipH="1">
            <a:off x="9346787" y="3542497"/>
            <a:ext cx="1106556" cy="6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E83D07-C773-46CA-8EC1-22E1FCEFD0CA}"/>
              </a:ext>
            </a:extLst>
          </p:cNvPr>
          <p:cNvCxnSpPr>
            <a:cxnSpLocks/>
            <a:stCxn id="81" idx="2"/>
            <a:endCxn id="80" idx="6"/>
          </p:cNvCxnSpPr>
          <p:nvPr/>
        </p:nvCxnSpPr>
        <p:spPr>
          <a:xfrm flipH="1">
            <a:off x="9346787" y="4340357"/>
            <a:ext cx="11065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D9C890C-A3E5-4643-AC14-5AFAA4559F80}"/>
              </a:ext>
            </a:extLst>
          </p:cNvPr>
          <p:cNvCxnSpPr>
            <a:cxnSpLocks/>
            <a:stCxn id="74" idx="4"/>
            <a:endCxn id="80" idx="0"/>
          </p:cNvCxnSpPr>
          <p:nvPr/>
        </p:nvCxnSpPr>
        <p:spPr>
          <a:xfrm>
            <a:off x="9267274" y="3626660"/>
            <a:ext cx="0" cy="6302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E9F68D-07ED-4A12-BB6D-590E64BEA409}"/>
              </a:ext>
            </a:extLst>
          </p:cNvPr>
          <p:cNvCxnSpPr>
            <a:cxnSpLocks/>
            <a:stCxn id="82" idx="4"/>
            <a:endCxn id="81" idx="0"/>
          </p:cNvCxnSpPr>
          <p:nvPr/>
        </p:nvCxnSpPr>
        <p:spPr>
          <a:xfrm>
            <a:off x="10532857" y="3625986"/>
            <a:ext cx="0" cy="6308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DE18F15-E706-4536-8E48-15335C820AC5}"/>
              </a:ext>
            </a:extLst>
          </p:cNvPr>
          <p:cNvSpPr txBox="1"/>
          <p:nvPr/>
        </p:nvSpPr>
        <p:spPr>
          <a:xfrm>
            <a:off x="10500796" y="30165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DDFE57-BB72-4334-9A03-4909FAA99F22}"/>
              </a:ext>
            </a:extLst>
          </p:cNvPr>
          <p:cNvSpPr txBox="1"/>
          <p:nvPr/>
        </p:nvSpPr>
        <p:spPr>
          <a:xfrm>
            <a:off x="8970883" y="443077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j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09E1734-E984-43B4-8923-CDBF24A6E44F}"/>
              </a:ext>
            </a:extLst>
          </p:cNvPr>
          <p:cNvSpPr txBox="1"/>
          <p:nvPr/>
        </p:nvSpPr>
        <p:spPr>
          <a:xfrm>
            <a:off x="10517463" y="444590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092491-756F-400E-8CA4-4A2766C18254}"/>
              </a:ext>
            </a:extLst>
          </p:cNvPr>
          <p:cNvSpPr/>
          <p:nvPr/>
        </p:nvSpPr>
        <p:spPr>
          <a:xfrm>
            <a:off x="2978977" y="4712573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F67CA9-DA47-42F1-A8D9-5DFCE460E878}"/>
              </a:ext>
            </a:extLst>
          </p:cNvPr>
          <p:cNvSpPr txBox="1"/>
          <p:nvPr/>
        </p:nvSpPr>
        <p:spPr>
          <a:xfrm>
            <a:off x="3138004" y="47792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B04EDF-39BC-44C9-BDBD-87E2BF7C598A}"/>
              </a:ext>
            </a:extLst>
          </p:cNvPr>
          <p:cNvSpPr/>
          <p:nvPr/>
        </p:nvSpPr>
        <p:spPr>
          <a:xfrm>
            <a:off x="6955151" y="3529109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80900A-D4FB-49B8-9E7E-788E807B6D1C}"/>
              </a:ext>
            </a:extLst>
          </p:cNvPr>
          <p:cNvSpPr txBox="1"/>
          <p:nvPr/>
        </p:nvSpPr>
        <p:spPr>
          <a:xfrm>
            <a:off x="6721971" y="31731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4B94AF-E2CE-4371-87DB-08129890E4E1}"/>
              </a:ext>
            </a:extLst>
          </p:cNvPr>
          <p:cNvCxnSpPr>
            <a:cxnSpLocks/>
            <a:stCxn id="46" idx="5"/>
            <a:endCxn id="50" idx="1"/>
          </p:cNvCxnSpPr>
          <p:nvPr/>
        </p:nvCxnSpPr>
        <p:spPr>
          <a:xfrm>
            <a:off x="7090889" y="3671634"/>
            <a:ext cx="750509" cy="89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8DDD4E1-F47A-42AD-AD5D-0CC25A0DD4DD}"/>
              </a:ext>
            </a:extLst>
          </p:cNvPr>
          <p:cNvSpPr/>
          <p:nvPr/>
        </p:nvSpPr>
        <p:spPr>
          <a:xfrm>
            <a:off x="7818109" y="454708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3AF932-A58A-4EB1-8D9E-98415B82E4C4}"/>
              </a:ext>
            </a:extLst>
          </p:cNvPr>
          <p:cNvSpPr txBox="1"/>
          <p:nvPr/>
        </p:nvSpPr>
        <p:spPr>
          <a:xfrm>
            <a:off x="7818109" y="46932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58839796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Ing. Mario López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-14066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55785"/>
            <a:ext cx="7213600" cy="821844"/>
          </a:xfrm>
        </p:spPr>
        <p:txBody>
          <a:bodyPr anchor="ctr">
            <a:normAutofit/>
          </a:bodyPr>
          <a:lstStyle/>
          <a:p>
            <a:pPr algn="ctr"/>
            <a:r>
              <a:rPr lang="es-GT" dirty="0"/>
              <a:t>camino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1429526"/>
                  </p:ext>
                </p:extLst>
              </p:nvPr>
            </p:nvGraphicFramePr>
            <p:xfrm>
              <a:off x="719571" y="1643499"/>
              <a:ext cx="7078230" cy="44900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1429526"/>
                  </p:ext>
                </p:extLst>
              </p:nvPr>
            </p:nvGraphicFramePr>
            <p:xfrm>
              <a:off x="719571" y="1643499"/>
              <a:ext cx="7078230" cy="449001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5579ADF-EEC9-4EC0-9526-832F66C6F124}"/>
              </a:ext>
            </a:extLst>
          </p:cNvPr>
          <p:cNvSpPr txBox="1"/>
          <p:nvPr/>
        </p:nvSpPr>
        <p:spPr>
          <a:xfrm>
            <a:off x="8432799" y="3236686"/>
            <a:ext cx="3039629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s-GT" dirty="0"/>
              <a:t>Nota:</a:t>
            </a:r>
          </a:p>
          <a:p>
            <a:r>
              <a:rPr lang="es-GT" dirty="0"/>
              <a:t>No hay teoremas que garanticen la existencia de un camino Hamiltoniano.</a:t>
            </a:r>
          </a:p>
        </p:txBody>
      </p:sp>
    </p:spTree>
    <p:extLst>
      <p:ext uri="{BB962C8B-B14F-4D97-AF65-F5344CB8AC3E}">
        <p14:creationId xmlns:p14="http://schemas.microsoft.com/office/powerpoint/2010/main" val="20121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2A9D-693C-410C-9384-00669E4B5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4007220" cy="18147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GT" dirty="0"/>
                  <a:t>Sea el grafo</a:t>
                </a:r>
                <a14:m>
                  <m:oMath xmlns:m="http://schemas.openxmlformats.org/officeDocument/2006/math">
                    <m:r>
                      <a:rPr lang="es-G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de la figura No. 1.</a:t>
                </a:r>
              </a:p>
              <a:p>
                <a:pPr marL="0" indent="0">
                  <a:buNone/>
                </a:pPr>
                <a:r>
                  <a:rPr lang="es-GT" dirty="0"/>
                  <a:t>Determinar si posee:</a:t>
                </a:r>
              </a:p>
              <a:p>
                <a:pPr marL="0" indent="0">
                  <a:buNone/>
                </a:pPr>
                <a:r>
                  <a:rPr lang="es-GT" dirty="0"/>
                  <a:t>1. Uno o más ciclos Hamiltonianos y</a:t>
                </a:r>
              </a:p>
              <a:p>
                <a:pPr marL="0" indent="0">
                  <a:buNone/>
                </a:pPr>
                <a:r>
                  <a:rPr lang="es-GT" dirty="0"/>
                  <a:t>2. Uno o más caminos Hamiltonianos.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2A9D-693C-410C-9384-00669E4B5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4007220" cy="1814729"/>
              </a:xfrm>
              <a:blipFill>
                <a:blip r:embed="rId2"/>
                <a:stretch>
                  <a:fillRect l="-1216" t="-673" b="-303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9147" y="6150039"/>
                <a:ext cx="2350613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1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47" y="6150039"/>
                <a:ext cx="2350613" cy="518160"/>
              </a:xfrm>
              <a:prstGeom prst="rect">
                <a:avLst/>
              </a:prstGeom>
              <a:blipFill>
                <a:blip r:embed="rId3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35A6A0C-02F2-4A3A-A1F5-2FAF7F9A37C9}"/>
              </a:ext>
            </a:extLst>
          </p:cNvPr>
          <p:cNvGrpSpPr/>
          <p:nvPr/>
        </p:nvGrpSpPr>
        <p:grpSpPr>
          <a:xfrm>
            <a:off x="5843003" y="2330757"/>
            <a:ext cx="5154485" cy="3486267"/>
            <a:chOff x="5843003" y="2330757"/>
            <a:chExt cx="5154485" cy="34862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DD9469-EB73-420C-BA09-9E213F9E9B5E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635172-B1F1-455D-8788-331F7E35DB20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F8643F-058F-4D38-883A-78952FD0AD84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53976D-C17B-436B-8CA2-484D8705079D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5160A-2631-42BF-8CA3-910673A3123E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7A1AB6-3F7C-490F-BFF3-0B270838AF8D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7CA8B4-5B5D-40A6-9824-28B14E639964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765C3-2F2E-4666-91BC-D81366BB847C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F68DC7-0D7B-4007-B61C-C4A808B8D537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E66651-6108-4034-9081-409B3891FB62}"/>
                </a:ext>
              </a:extLst>
            </p:cNvPr>
            <p:cNvCxnSpPr>
              <a:cxnSpLocks/>
              <a:stCxn id="24" idx="5"/>
              <a:endCxn id="22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7B489D-3408-496F-9E68-84EAAFFA654B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F6AE67-AF72-45E7-BB3E-0CCB753A3BE4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3263A8-83F2-4B8D-B2CF-E38A8CA55E4D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6AF9C1-01A0-4660-A10D-CF5585E2E96E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9FE5628-169C-4D15-97BA-3F31DE7BF28C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4FA6DF-CBD4-4427-9B67-B50EF7443094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36952B-8B7C-4759-8DB4-6EB2892D0469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3395AA-EA85-455F-A5FB-7CD788AB63F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FB75E3-4E48-4D54-AF86-B283433D7E56}"/>
                </a:ext>
              </a:extLst>
            </p:cNvPr>
            <p:cNvCxnSpPr>
              <a:cxnSpLocks/>
              <a:stCxn id="6" idx="6"/>
              <a:endCxn id="24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55A16-CD2B-45A2-AAE0-841589E75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1AB81A8-6E5A-4398-B14E-D16AC5314CA5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5249A3C-D2E8-460F-BFDB-0C59883BBCDF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0D60C0-9CC8-4A6D-BC6D-141E77CCF828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70CB60E-0973-468D-A2ED-06A31DB448F4}"/>
                </a:ext>
              </a:extLst>
            </p:cNvPr>
            <p:cNvCxnSpPr>
              <a:cxnSpLocks/>
              <a:stCxn id="18" idx="5"/>
              <a:endCxn id="42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4D79EA4-257F-423C-A90A-B92635900999}"/>
                </a:ext>
              </a:extLst>
            </p:cNvPr>
            <p:cNvCxnSpPr>
              <a:cxnSpLocks/>
              <a:stCxn id="22" idx="3"/>
              <a:endCxn id="43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53AC209-8DA8-42F1-9BEF-1EC8B9610E83}"/>
                </a:ext>
              </a:extLst>
            </p:cNvPr>
            <p:cNvCxnSpPr>
              <a:cxnSpLocks/>
              <a:stCxn id="42" idx="0"/>
              <a:endCxn id="7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4CAE16-CA8C-424A-B8F2-703C222258CC}"/>
                </a:ext>
              </a:extLst>
            </p:cNvPr>
            <p:cNvCxnSpPr>
              <a:cxnSpLocks/>
              <a:stCxn id="43" idx="0"/>
              <a:endCxn id="8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73A777-C9A5-4D75-95FE-D565C8D4BE68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39C93D-BEB3-4DEA-B2CC-1C9358A8DD9D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962C92-55D7-45A9-9720-6A19245E8E20}"/>
                </a:ext>
              </a:extLst>
            </p:cNvPr>
            <p:cNvCxnSpPr>
              <a:cxnSpLocks/>
              <a:stCxn id="24" idx="4"/>
              <a:endCxn id="42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8879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1.1 Primer ciclo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2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Ciclo Hamiltoniano 1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6297165" y="2925395"/>
            <a:ext cx="1142584" cy="11254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66651-6108-4034-9081-409B3891FB6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9218086" y="2916686"/>
            <a:ext cx="1341978" cy="113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36952B-8B7C-4759-8DB4-6EB2892D0469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7495974" y="2949848"/>
            <a:ext cx="12589" cy="11036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3395AA-EA85-455F-A5FB-7CD788AB63F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160166" y="2920954"/>
            <a:ext cx="388" cy="1132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55A16-CD2B-45A2-AAE0-841589E75FCC}"/>
              </a:ext>
            </a:extLst>
          </p:cNvPr>
          <p:cNvCxnSpPr>
            <a:cxnSpLocks/>
          </p:cNvCxnSpPr>
          <p:nvPr/>
        </p:nvCxnSpPr>
        <p:spPr>
          <a:xfrm flipV="1">
            <a:off x="7588076" y="4118965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0D60C0-9CC8-4A6D-BC6D-141E77CCF828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7599565" y="5389131"/>
            <a:ext cx="1498152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0CB60E-0973-468D-A2ED-06A31DB448F4}"/>
              </a:ext>
            </a:extLst>
          </p:cNvPr>
          <p:cNvCxnSpPr>
            <a:cxnSpLocks/>
            <a:stCxn id="18" idx="5"/>
            <a:endCxn id="42" idx="1"/>
          </p:cNvCxnSpPr>
          <p:nvPr/>
        </p:nvCxnSpPr>
        <p:spPr>
          <a:xfrm>
            <a:off x="6297165" y="4168921"/>
            <a:ext cx="1166662" cy="1169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D79EA4-257F-423C-A90A-B92635900999}"/>
              </a:ext>
            </a:extLst>
          </p:cNvPr>
          <p:cNvCxnSpPr>
            <a:cxnSpLocks/>
            <a:stCxn id="22" idx="3"/>
            <a:endCxn id="43" idx="7"/>
          </p:cNvCxnSpPr>
          <p:nvPr/>
        </p:nvCxnSpPr>
        <p:spPr>
          <a:xfrm flipH="1">
            <a:off x="9233455" y="4168921"/>
            <a:ext cx="1326609" cy="11611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A3E7A1-000A-4650-80B4-2BE9D60E7FDF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10C433-4F3D-482F-9552-71C465559F84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F3500E9-349F-4BFA-9CF1-1D20A1CB9CC3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EEFAEF-2B8F-4FD0-BA3D-EA50E2BFCF6E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538987-DD4E-45AC-925F-83ACADEEF2A6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8ED481-D2C7-42AE-8A64-B95A6608B793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EF0C6B-18AE-46D1-A6BA-1A931322AE52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5FB581-01D8-4C4D-9588-82677CDCDA08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15FB2C-85EB-458B-BFF0-DF9544E3716C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1F9EF8-39F8-40A8-B58D-17BB7753B6C3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B955A5-F7A8-47ED-8770-3DA0E642A700}"/>
                </a:ext>
              </a:extLst>
            </p:cNvPr>
            <p:cNvCxnSpPr>
              <a:cxnSpLocks/>
              <a:stCxn id="53" idx="5"/>
              <a:endCxn id="51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FE7672-4061-46E0-86C4-AA46AB58F152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218A44-47FE-4C41-AA5A-251B2C63CC34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14FDEB-CB38-4641-80C3-F6EDCF41B1EB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7A223E-2D4F-4988-BCC1-F7AD7A3CCCCD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76CD59-11BA-4C31-B567-08C7A5E202DC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8FB874-0C01-4179-A0F6-D8D994BE4518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563066-A55B-4600-9623-097F9009C9CF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698928D-8A18-4D6E-9C79-9E3BA241113C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71A598-EB32-415D-B325-0F90A37DE917}"/>
                </a:ext>
              </a:extLst>
            </p:cNvPr>
            <p:cNvCxnSpPr>
              <a:cxnSpLocks/>
              <a:stCxn id="33" idx="6"/>
              <a:endCxn id="53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A0834D-D652-41C7-BDB3-386B9185D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251DE3-9E9C-4CD3-A29D-5EF5AB28EE92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7685041-BEB4-4248-B18F-D0429B96A45E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9C69045-8F27-4585-818E-CE993F8E63F6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FE56011-4EA2-4823-B9FC-A2503EDD3C2E}"/>
                </a:ext>
              </a:extLst>
            </p:cNvPr>
            <p:cNvCxnSpPr>
              <a:cxnSpLocks/>
              <a:stCxn id="49" idx="5"/>
              <a:endCxn id="61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C4429F-A2F8-438C-965C-534C7669FDA6}"/>
                </a:ext>
              </a:extLst>
            </p:cNvPr>
            <p:cNvCxnSpPr>
              <a:cxnSpLocks/>
              <a:stCxn id="51" idx="3"/>
              <a:endCxn id="62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437EDF8-A755-4AB3-85E7-27917EF92779}"/>
                </a:ext>
              </a:extLst>
            </p:cNvPr>
            <p:cNvCxnSpPr>
              <a:cxnSpLocks/>
              <a:stCxn id="61" idx="0"/>
              <a:endCxn id="34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592E6F-C60F-49AE-9E95-934A02433B57}"/>
                </a:ext>
              </a:extLst>
            </p:cNvPr>
            <p:cNvCxnSpPr>
              <a:cxnSpLocks/>
              <a:stCxn id="62" idx="0"/>
              <a:endCxn id="35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C9073D-37F5-4028-8B12-B93A0B18127B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387308-1F9F-45C3-8221-AB8EAE552557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ED4065-02EB-4A2B-9FCB-73CCA0D271CA}"/>
                </a:ext>
              </a:extLst>
            </p:cNvPr>
            <p:cNvCxnSpPr>
              <a:cxnSpLocks/>
              <a:stCxn id="53" idx="4"/>
              <a:endCxn id="61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01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1.2. Segundo ciclo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3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Ciclo Hamiltoniano 2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6297165" y="2925395"/>
            <a:ext cx="1142584" cy="11254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66651-6108-4034-9081-409B3891FB6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9218086" y="2916686"/>
            <a:ext cx="1341978" cy="113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FB75E3-4E48-4D54-AF86-B283433D7E56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7575487" y="2857650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55A16-CD2B-45A2-AAE0-841589E75FCC}"/>
              </a:ext>
            </a:extLst>
          </p:cNvPr>
          <p:cNvCxnSpPr>
            <a:cxnSpLocks/>
          </p:cNvCxnSpPr>
          <p:nvPr/>
        </p:nvCxnSpPr>
        <p:spPr>
          <a:xfrm flipV="1">
            <a:off x="7588076" y="4118965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0CB60E-0973-468D-A2ED-06A31DB448F4}"/>
              </a:ext>
            </a:extLst>
          </p:cNvPr>
          <p:cNvCxnSpPr>
            <a:cxnSpLocks/>
            <a:stCxn id="18" idx="5"/>
            <a:endCxn id="42" idx="1"/>
          </p:cNvCxnSpPr>
          <p:nvPr/>
        </p:nvCxnSpPr>
        <p:spPr>
          <a:xfrm>
            <a:off x="6297165" y="4168921"/>
            <a:ext cx="1166662" cy="1169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D79EA4-257F-423C-A90A-B92635900999}"/>
              </a:ext>
            </a:extLst>
          </p:cNvPr>
          <p:cNvCxnSpPr>
            <a:cxnSpLocks/>
            <a:stCxn id="22" idx="3"/>
            <a:endCxn id="43" idx="7"/>
          </p:cNvCxnSpPr>
          <p:nvPr/>
        </p:nvCxnSpPr>
        <p:spPr>
          <a:xfrm flipH="1">
            <a:off x="9233455" y="4168921"/>
            <a:ext cx="1326609" cy="11611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AC209-8DA8-42F1-9BEF-1EC8B9610E83}"/>
              </a:ext>
            </a:extLst>
          </p:cNvPr>
          <p:cNvCxnSpPr>
            <a:cxnSpLocks/>
            <a:stCxn id="42" idx="0"/>
            <a:endCxn id="7" idx="4"/>
          </p:cNvCxnSpPr>
          <p:nvPr/>
        </p:nvCxnSpPr>
        <p:spPr>
          <a:xfrm flipH="1" flipV="1">
            <a:off x="7508563" y="4220524"/>
            <a:ext cx="11489" cy="10938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4CAE16-CA8C-424A-B8F2-703C222258CC}"/>
              </a:ext>
            </a:extLst>
          </p:cNvPr>
          <p:cNvCxnSpPr>
            <a:cxnSpLocks/>
            <a:stCxn id="43" idx="0"/>
            <a:endCxn id="8" idx="4"/>
          </p:cNvCxnSpPr>
          <p:nvPr/>
        </p:nvCxnSpPr>
        <p:spPr>
          <a:xfrm flipH="1" flipV="1">
            <a:off x="9160166" y="4220524"/>
            <a:ext cx="17065" cy="10851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E8A176-2ABA-431A-9BE5-81E2002AA6D1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B2767F-D66F-4F62-9141-BB29AFEF1230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3FDA73D-396A-42F8-990C-FFCEFF92D9E5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0E0DD3-2A74-4E78-869F-54F7F9E6D47F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C4AA39-60FD-4B89-A353-D5955D80367B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9D6521-7674-4131-B05C-1B9BADC4A208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DB9AFD-8863-42FD-8DF2-86A8E63235C9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3F3476-2FA2-4C3E-87C0-A6385F364F56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408212-6205-4BFC-97A4-2516127FBD5E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C0BB214-519F-4090-A66E-B84F54CE84EB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2B35EA-7967-4896-8BB8-8764C2295E15}"/>
                </a:ext>
              </a:extLst>
            </p:cNvPr>
            <p:cNvCxnSpPr>
              <a:cxnSpLocks/>
              <a:stCxn id="53" idx="5"/>
              <a:endCxn id="50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82E324-CEDA-4850-9B0D-5FC4F4542FC9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950905-6E8F-40F5-83E2-65B377FB18A0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7350CD4-F86A-4A41-B738-8D789EA98A70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7ABC97-7B69-4B1F-9FD5-92F14AB6E805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9FA0B4C-0EAA-4DD6-B6A2-D47BAF2180FE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75E422-C1AD-43EA-9E3F-2846D77EBBCB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17B6C8-B237-41FF-9C10-51EC17DD3DB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82E58D-5F46-41DC-919C-1D669F7526CE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E5F862D-16D8-4A76-9F2A-C2D48EA08355}"/>
                </a:ext>
              </a:extLst>
            </p:cNvPr>
            <p:cNvCxnSpPr>
              <a:cxnSpLocks/>
              <a:stCxn id="32" idx="6"/>
              <a:endCxn id="53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27D1FC-0A18-4F48-821F-878D5A632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CB63FEF-65BD-48A8-A081-A5ABBDEE5446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63B48CE-F2A3-4615-803A-0B633224DB88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F11C863-7E3B-462D-8B9C-3C15254BB900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E54AF5-089B-4A8B-9CE3-3AD5324EC1E3}"/>
                </a:ext>
              </a:extLst>
            </p:cNvPr>
            <p:cNvCxnSpPr>
              <a:cxnSpLocks/>
              <a:stCxn id="47" idx="5"/>
              <a:endCxn id="62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325A19E-8DD3-4333-B2A7-B4DA5595410D}"/>
                </a:ext>
              </a:extLst>
            </p:cNvPr>
            <p:cNvCxnSpPr>
              <a:cxnSpLocks/>
              <a:stCxn id="50" idx="3"/>
              <a:endCxn id="63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D5A485-D231-4DC8-9496-869CEC41B3F3}"/>
                </a:ext>
              </a:extLst>
            </p:cNvPr>
            <p:cNvCxnSpPr>
              <a:cxnSpLocks/>
              <a:stCxn id="62" idx="0"/>
              <a:endCxn id="33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6ED8CF7-5F2B-40AE-B3A7-3D6CE3B75366}"/>
                </a:ext>
              </a:extLst>
            </p:cNvPr>
            <p:cNvCxnSpPr>
              <a:cxnSpLocks/>
              <a:stCxn id="63" idx="0"/>
              <a:endCxn id="35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13893B-FF2D-46DB-9C30-E699F74C968C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3F23F8A-078A-409F-8985-C6DD5EF866B5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57BB0C-F46C-4937-A20C-A885AA47F2D7}"/>
                </a:ext>
              </a:extLst>
            </p:cNvPr>
            <p:cNvCxnSpPr>
              <a:cxnSpLocks/>
              <a:stCxn id="53" idx="4"/>
              <a:endCxn id="62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6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2.1. Primer camino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4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Camino Hamiltoniano 1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6297165" y="2925395"/>
            <a:ext cx="1142584" cy="11254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36952B-8B7C-4759-8DB4-6EB2892D0469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7495974" y="2949848"/>
            <a:ext cx="12589" cy="11036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3395AA-EA85-455F-A5FB-7CD788AB63F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160166" y="2920954"/>
            <a:ext cx="388" cy="1132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D79EA4-257F-423C-A90A-B92635900999}"/>
              </a:ext>
            </a:extLst>
          </p:cNvPr>
          <p:cNvCxnSpPr>
            <a:cxnSpLocks/>
            <a:stCxn id="22" idx="3"/>
            <a:endCxn id="43" idx="7"/>
          </p:cNvCxnSpPr>
          <p:nvPr/>
        </p:nvCxnSpPr>
        <p:spPr>
          <a:xfrm flipH="1">
            <a:off x="9233455" y="4168921"/>
            <a:ext cx="1326609" cy="11611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AC209-8DA8-42F1-9BEF-1EC8B9610E83}"/>
              </a:ext>
            </a:extLst>
          </p:cNvPr>
          <p:cNvCxnSpPr>
            <a:cxnSpLocks/>
            <a:stCxn id="42" idx="0"/>
            <a:endCxn id="7" idx="4"/>
          </p:cNvCxnSpPr>
          <p:nvPr/>
        </p:nvCxnSpPr>
        <p:spPr>
          <a:xfrm flipH="1" flipV="1">
            <a:off x="7508563" y="4220524"/>
            <a:ext cx="11489" cy="10938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4CAE16-CA8C-424A-B8F2-703C222258CC}"/>
              </a:ext>
            </a:extLst>
          </p:cNvPr>
          <p:cNvCxnSpPr>
            <a:cxnSpLocks/>
            <a:stCxn id="43" idx="0"/>
            <a:endCxn id="8" idx="4"/>
          </p:cNvCxnSpPr>
          <p:nvPr/>
        </p:nvCxnSpPr>
        <p:spPr>
          <a:xfrm flipH="1" flipV="1">
            <a:off x="9160166" y="4220524"/>
            <a:ext cx="17065" cy="10851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962C92-55D7-45A9-9720-6A19245E8E20}"/>
              </a:ext>
            </a:extLst>
          </p:cNvPr>
          <p:cNvCxnSpPr>
            <a:cxnSpLocks/>
            <a:stCxn id="24" idx="4"/>
            <a:endCxn id="42" idx="7"/>
          </p:cNvCxnSpPr>
          <p:nvPr/>
        </p:nvCxnSpPr>
        <p:spPr>
          <a:xfrm flipH="1">
            <a:off x="7576276" y="2941139"/>
            <a:ext cx="1585586" cy="23976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AFBFF5-E234-4F1A-BA73-5E359F796159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C32A71-77A9-4766-8E6E-9E1525792BC3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DD27299-818B-4411-8F50-787C770EB2D3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BFCFFD3-FB70-4140-979B-162A531AC6CD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4843C6E-9744-4C70-A323-DFF3ED7AFF5A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C52467-B7E4-424E-BFDE-6F9BEEAAA878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64BCDE-46FB-4C80-AAD2-BE35A440F822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14E776-7B52-4C3C-B51F-B39673FA7856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CB996A-E8BB-49A5-824F-79868700DBE7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BF89CE3-DA55-483A-A182-D4E50C3F90A8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030D27-E61A-48E7-82A6-069BE71EF16F}"/>
                </a:ext>
              </a:extLst>
            </p:cNvPr>
            <p:cNvCxnSpPr>
              <a:cxnSpLocks/>
              <a:stCxn id="49" idx="5"/>
              <a:endCxn id="46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B2F03D-09B5-445F-AE05-12FCDA828ECC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67AAF9-8C28-43CB-A52C-6E978B6A2986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01357EC-8629-4708-94C6-AC407706AE04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0586F2F-7824-4333-8F29-F7D5C5A16A60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54FA586-0ACB-4BDC-8C05-179DF0C23B34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7F2231-889F-4A69-9B74-048BEA0F6B15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9CBF25-DEEE-439A-9612-3886AA093B57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DEBA2D-E1ED-41AD-9634-0664C361791F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F4910C5-63C0-4147-9BAA-5D0B3D46C0EC}"/>
                </a:ext>
              </a:extLst>
            </p:cNvPr>
            <p:cNvCxnSpPr>
              <a:cxnSpLocks/>
              <a:stCxn id="32" idx="6"/>
              <a:endCxn id="49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4CF283-3FDA-4F6C-9C14-1B31A7BE1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0E69DAE-7E9D-43FA-B499-BD0F3B9E1047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BA2E490-D5BF-4943-9810-04C3CE856DEA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46067A7-4AFA-4535-AE40-9BDADCFE1E65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51A51FF-F5D4-45F2-BF7D-16AE701A0B40}"/>
                </a:ext>
              </a:extLst>
            </p:cNvPr>
            <p:cNvCxnSpPr>
              <a:cxnSpLocks/>
              <a:stCxn id="44" idx="5"/>
              <a:endCxn id="60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66288D-2462-4E16-A835-F9830A5EEBBF}"/>
                </a:ext>
              </a:extLst>
            </p:cNvPr>
            <p:cNvCxnSpPr>
              <a:cxnSpLocks/>
              <a:stCxn id="46" idx="3"/>
              <a:endCxn id="61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E8DA43-A527-488D-B657-7D1FD65C2E98}"/>
                </a:ext>
              </a:extLst>
            </p:cNvPr>
            <p:cNvCxnSpPr>
              <a:cxnSpLocks/>
              <a:stCxn id="60" idx="0"/>
              <a:endCxn id="33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58CBBA-D5C0-4E55-B0BA-293108EF458F}"/>
                </a:ext>
              </a:extLst>
            </p:cNvPr>
            <p:cNvCxnSpPr>
              <a:cxnSpLocks/>
              <a:stCxn id="61" idx="0"/>
              <a:endCxn id="34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931ED4-19A0-4EAD-8EA0-D392BFFB8781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9AE4CC0-16E3-4EB2-B78F-2E77B62536CA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1D1CDF-4C99-4A6F-8F81-E58EB786A641}"/>
                </a:ext>
              </a:extLst>
            </p:cNvPr>
            <p:cNvCxnSpPr>
              <a:cxnSpLocks/>
              <a:stCxn id="49" idx="4"/>
              <a:endCxn id="60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84514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2.2. Segundo camino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5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Camino Hamiltoniano 2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68DC7-0D7B-4007-B61C-C4A808B8D537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6297165" y="2925395"/>
            <a:ext cx="1142584" cy="11254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3395AA-EA85-455F-A5FB-7CD788AB63F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160166" y="2920954"/>
            <a:ext cx="388" cy="1132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FB75E3-4E48-4D54-AF86-B283433D7E56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7575487" y="2857650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55A16-CD2B-45A2-AAE0-841589E75FCC}"/>
              </a:ext>
            </a:extLst>
          </p:cNvPr>
          <p:cNvCxnSpPr>
            <a:cxnSpLocks/>
          </p:cNvCxnSpPr>
          <p:nvPr/>
        </p:nvCxnSpPr>
        <p:spPr>
          <a:xfrm flipV="1">
            <a:off x="7588076" y="4118965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0D60C0-9CC8-4A6D-BC6D-141E77CCF828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7599565" y="5389131"/>
            <a:ext cx="1498152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D79EA4-257F-423C-A90A-B92635900999}"/>
              </a:ext>
            </a:extLst>
          </p:cNvPr>
          <p:cNvCxnSpPr>
            <a:cxnSpLocks/>
            <a:stCxn id="22" idx="3"/>
            <a:endCxn id="43" idx="7"/>
          </p:cNvCxnSpPr>
          <p:nvPr/>
        </p:nvCxnSpPr>
        <p:spPr>
          <a:xfrm flipH="1">
            <a:off x="9233455" y="4168921"/>
            <a:ext cx="1326609" cy="11611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AC209-8DA8-42F1-9BEF-1EC8B9610E83}"/>
              </a:ext>
            </a:extLst>
          </p:cNvPr>
          <p:cNvCxnSpPr>
            <a:cxnSpLocks/>
            <a:stCxn id="42" idx="0"/>
            <a:endCxn id="7" idx="4"/>
          </p:cNvCxnSpPr>
          <p:nvPr/>
        </p:nvCxnSpPr>
        <p:spPr>
          <a:xfrm flipH="1" flipV="1">
            <a:off x="7508563" y="4220524"/>
            <a:ext cx="11489" cy="10938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22B1DC-99B5-4C58-8F73-FC566DBEC444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5B14EF-A269-405B-B600-D796976899D6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E76D16-20EB-438F-805A-1B2BDFC1204B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91E66D-76DB-407D-91F1-1F3BAD1F56A8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14447E-DF8A-460E-A7B5-F97276B6B9D3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5D2B39-8FA1-4142-A4FC-D317F3F39B0B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D45358-1BFF-45D3-8C76-CAA9F3E02151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9D206B-2D33-45CA-8222-26BB4E4C8861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542198-C0A7-408B-BC11-5922F7E23080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0F248B-A395-4D1B-8302-EACD541201B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592A7E-5844-456D-B374-3F086966B806}"/>
                </a:ext>
              </a:extLst>
            </p:cNvPr>
            <p:cNvCxnSpPr>
              <a:cxnSpLocks/>
              <a:stCxn id="53" idx="5"/>
              <a:endCxn id="50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1EB4955-EC8D-46A4-8B20-7F10F2715B1C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F44897-3187-41FB-955C-E0AC1C032AE8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8DFDABD-6F9D-4E83-802A-EECA47065D01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1BDA1B-A588-4F79-B265-03D6AD74AD8E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46056EE-701F-47F7-975C-5A05FDD0E03C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FB6003-5F6C-43BC-B832-33137892084B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55DB48-914F-4DD7-AC66-3F8E079AEB43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115370-DD9A-44F4-A78E-FE0EFD4B2584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5EBDD50-BA38-48EF-A4FD-AC707CE93AD7}"/>
                </a:ext>
              </a:extLst>
            </p:cNvPr>
            <p:cNvCxnSpPr>
              <a:cxnSpLocks/>
              <a:stCxn id="32" idx="6"/>
              <a:endCxn id="53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4294031-D3D9-4F53-B9C6-982C4BC2C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24BBEA0-D803-482F-9E8D-8D16EFE78DB6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F86358-0EBD-4494-8D65-FB10119F8795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36A6C5-5F59-45FB-90F1-66D7730C17CC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558EF8-5184-4670-ABE7-38A6240040C2}"/>
                </a:ext>
              </a:extLst>
            </p:cNvPr>
            <p:cNvCxnSpPr>
              <a:cxnSpLocks/>
              <a:stCxn id="47" idx="5"/>
              <a:endCxn id="61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2EB701B-6BA8-479E-BBCD-8F51D082E24E}"/>
                </a:ext>
              </a:extLst>
            </p:cNvPr>
            <p:cNvCxnSpPr>
              <a:cxnSpLocks/>
              <a:stCxn id="50" idx="3"/>
              <a:endCxn id="62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A0434F-D8AC-4821-9DBD-E3C31D368144}"/>
                </a:ext>
              </a:extLst>
            </p:cNvPr>
            <p:cNvCxnSpPr>
              <a:cxnSpLocks/>
              <a:stCxn id="61" idx="0"/>
              <a:endCxn id="33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6444E5C-67E7-4386-A09B-71B85D8E532A}"/>
                </a:ext>
              </a:extLst>
            </p:cNvPr>
            <p:cNvCxnSpPr>
              <a:cxnSpLocks/>
              <a:stCxn id="62" idx="0"/>
              <a:endCxn id="35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AAF62C-24A8-4A49-97BF-784971334E08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4394F45-FC95-41E3-B327-EEE33DBF4B30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29A6767-7BC1-4E13-B428-4A7BBCD93D90}"/>
                </a:ext>
              </a:extLst>
            </p:cNvPr>
            <p:cNvCxnSpPr>
              <a:cxnSpLocks/>
              <a:stCxn id="53" idx="4"/>
              <a:endCxn id="61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8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1 continuación…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2A9D-693C-410C-9384-00669E4B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4007220" cy="6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2.3. Tercer camino Hamiltoniano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b="1" dirty="0"/>
                  <a:t>Figura No. 6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400" dirty="0"/>
                  <a:t>Camino Hamiltoniano 3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2B45DF-E3A5-4E5C-A281-0F973032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13" y="6150039"/>
                <a:ext cx="3493826" cy="51816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DD9469-EB73-420C-BA09-9E213F9E9B5E}"/>
              </a:ext>
            </a:extLst>
          </p:cNvPr>
          <p:cNvSpPr/>
          <p:nvPr/>
        </p:nvSpPr>
        <p:spPr>
          <a:xfrm>
            <a:off x="7416460" y="2782870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35172-B1F1-455D-8788-331F7E35DB20}"/>
              </a:ext>
            </a:extLst>
          </p:cNvPr>
          <p:cNvSpPr/>
          <p:nvPr/>
        </p:nvSpPr>
        <p:spPr>
          <a:xfrm>
            <a:off x="7429049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8643F-058F-4D38-883A-78952FD0AD84}"/>
              </a:ext>
            </a:extLst>
          </p:cNvPr>
          <p:cNvSpPr/>
          <p:nvPr/>
        </p:nvSpPr>
        <p:spPr>
          <a:xfrm>
            <a:off x="9080652" y="405354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53976D-C17B-436B-8CA2-484D8705079D}"/>
              </a:ext>
            </a:extLst>
          </p:cNvPr>
          <p:cNvSpPr/>
          <p:nvPr/>
        </p:nvSpPr>
        <p:spPr>
          <a:xfrm>
            <a:off x="8302236" y="403568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5160A-2631-42BF-8CA3-910673A3123E}"/>
              </a:ext>
            </a:extLst>
          </p:cNvPr>
          <p:cNvSpPr txBox="1"/>
          <p:nvPr/>
        </p:nvSpPr>
        <p:spPr>
          <a:xfrm>
            <a:off x="7345932" y="23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A1AB6-3F7C-490F-BFF3-0B270838AF8D}"/>
              </a:ext>
            </a:extLst>
          </p:cNvPr>
          <p:cNvSpPr txBox="1"/>
          <p:nvPr/>
        </p:nvSpPr>
        <p:spPr>
          <a:xfrm>
            <a:off x="9230675" y="38661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A8B4-5B5D-40A6-9824-28B14E639964}"/>
              </a:ext>
            </a:extLst>
          </p:cNvPr>
          <p:cNvSpPr txBox="1"/>
          <p:nvPr/>
        </p:nvSpPr>
        <p:spPr>
          <a:xfrm>
            <a:off x="7085076" y="389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65C3-2F2E-4666-91BC-D81366BB847C}"/>
              </a:ext>
            </a:extLst>
          </p:cNvPr>
          <p:cNvSpPr txBox="1"/>
          <p:nvPr/>
        </p:nvSpPr>
        <p:spPr>
          <a:xfrm>
            <a:off x="8080152" y="37405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66651-6108-4034-9081-409B3891FB6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9218086" y="2916686"/>
            <a:ext cx="1341978" cy="113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7B489D-3408-496F-9E68-84EAAFFA654B}"/>
              </a:ext>
            </a:extLst>
          </p:cNvPr>
          <p:cNvSpPr/>
          <p:nvPr/>
        </p:nvSpPr>
        <p:spPr>
          <a:xfrm>
            <a:off x="6161427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6AE67-AF72-45E7-BB3E-0CCB753A3BE4}"/>
              </a:ext>
            </a:extLst>
          </p:cNvPr>
          <p:cNvSpPr txBox="1"/>
          <p:nvPr/>
        </p:nvSpPr>
        <p:spPr>
          <a:xfrm>
            <a:off x="5843003" y="3899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3263A8-83F2-4B8D-B2CF-E38A8CA55E4D}"/>
              </a:ext>
            </a:extLst>
          </p:cNvPr>
          <p:cNvSpPr/>
          <p:nvPr/>
        </p:nvSpPr>
        <p:spPr>
          <a:xfrm>
            <a:off x="10536775" y="4026396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AF9C1-01A0-4660-A10D-CF5585E2E96E}"/>
              </a:ext>
            </a:extLst>
          </p:cNvPr>
          <p:cNvSpPr txBox="1"/>
          <p:nvPr/>
        </p:nvSpPr>
        <p:spPr>
          <a:xfrm>
            <a:off x="10695802" y="389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FE5628-169C-4D15-97BA-3F31DE7BF28C}"/>
              </a:ext>
            </a:extLst>
          </p:cNvPr>
          <p:cNvSpPr/>
          <p:nvPr/>
        </p:nvSpPr>
        <p:spPr>
          <a:xfrm>
            <a:off x="9082348" y="277416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FA6DF-CBD4-4427-9B67-B50EF7443094}"/>
              </a:ext>
            </a:extLst>
          </p:cNvPr>
          <p:cNvSpPr txBox="1"/>
          <p:nvPr/>
        </p:nvSpPr>
        <p:spPr>
          <a:xfrm>
            <a:off x="9014898" y="233143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36952B-8B7C-4759-8DB4-6EB2892D0469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7495974" y="2949848"/>
            <a:ext cx="12589" cy="11036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FB75E3-4E48-4D54-AF86-B283433D7E56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7575487" y="2857650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55A16-CD2B-45A2-AAE0-841589E75FCC}"/>
              </a:ext>
            </a:extLst>
          </p:cNvPr>
          <p:cNvCxnSpPr>
            <a:cxnSpLocks/>
          </p:cNvCxnSpPr>
          <p:nvPr/>
        </p:nvCxnSpPr>
        <p:spPr>
          <a:xfrm flipV="1">
            <a:off x="7588076" y="4118965"/>
            <a:ext cx="1506861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AB81A8-6E5A-4398-B14E-D16AC5314CA5}"/>
              </a:ext>
            </a:extLst>
          </p:cNvPr>
          <p:cNvSpPr/>
          <p:nvPr/>
        </p:nvSpPr>
        <p:spPr>
          <a:xfrm>
            <a:off x="7440538" y="5314351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249A3C-D2E8-460F-BFDB-0C59883BBCDF}"/>
              </a:ext>
            </a:extLst>
          </p:cNvPr>
          <p:cNvSpPr/>
          <p:nvPr/>
        </p:nvSpPr>
        <p:spPr>
          <a:xfrm>
            <a:off x="9097717" y="5305642"/>
            <a:ext cx="159027" cy="16697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0D60C0-9CC8-4A6D-BC6D-141E77CCF828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7599565" y="5389131"/>
            <a:ext cx="1498152" cy="8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0CB60E-0973-468D-A2ED-06A31DB448F4}"/>
              </a:ext>
            </a:extLst>
          </p:cNvPr>
          <p:cNvCxnSpPr>
            <a:cxnSpLocks/>
            <a:stCxn id="18" idx="5"/>
            <a:endCxn id="42" idx="1"/>
          </p:cNvCxnSpPr>
          <p:nvPr/>
        </p:nvCxnSpPr>
        <p:spPr>
          <a:xfrm>
            <a:off x="6297165" y="4168921"/>
            <a:ext cx="1166662" cy="1169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4CAE16-CA8C-424A-B8F2-703C222258CC}"/>
              </a:ext>
            </a:extLst>
          </p:cNvPr>
          <p:cNvCxnSpPr>
            <a:cxnSpLocks/>
            <a:stCxn id="43" idx="0"/>
            <a:endCxn id="8" idx="4"/>
          </p:cNvCxnSpPr>
          <p:nvPr/>
        </p:nvCxnSpPr>
        <p:spPr>
          <a:xfrm flipH="1" flipV="1">
            <a:off x="9160166" y="4220524"/>
            <a:ext cx="17065" cy="10851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3A777-C9A5-4D75-95FE-D565C8D4BE68}"/>
              </a:ext>
            </a:extLst>
          </p:cNvPr>
          <p:cNvSpPr txBox="1"/>
          <p:nvPr/>
        </p:nvSpPr>
        <p:spPr>
          <a:xfrm>
            <a:off x="9018104" y="54295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9C93D-BEB3-4DEA-B2CC-1C9358A8DD9D}"/>
              </a:ext>
            </a:extLst>
          </p:cNvPr>
          <p:cNvSpPr txBox="1"/>
          <p:nvPr/>
        </p:nvSpPr>
        <p:spPr>
          <a:xfrm>
            <a:off x="7358521" y="5447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871805-D46A-4D69-B769-990FEB036A45}"/>
              </a:ext>
            </a:extLst>
          </p:cNvPr>
          <p:cNvGrpSpPr/>
          <p:nvPr/>
        </p:nvGrpSpPr>
        <p:grpSpPr>
          <a:xfrm>
            <a:off x="260252" y="3749155"/>
            <a:ext cx="3727654" cy="2659964"/>
            <a:chOff x="5843003" y="2330757"/>
            <a:chExt cx="5154485" cy="348626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883D98-E8BA-41BA-BB1C-E012C4A73912}"/>
                </a:ext>
              </a:extLst>
            </p:cNvPr>
            <p:cNvSpPr/>
            <p:nvPr/>
          </p:nvSpPr>
          <p:spPr>
            <a:xfrm>
              <a:off x="7416460" y="2826393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585F604-BBA2-4FA8-AB50-E5D0D89FAAD6}"/>
                </a:ext>
              </a:extLst>
            </p:cNvPr>
            <p:cNvSpPr/>
            <p:nvPr/>
          </p:nvSpPr>
          <p:spPr>
            <a:xfrm>
              <a:off x="7429049" y="4097069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CD0C7E-367B-438B-83C6-CFFF81CEE0C5}"/>
                </a:ext>
              </a:extLst>
            </p:cNvPr>
            <p:cNvSpPr/>
            <p:nvPr/>
          </p:nvSpPr>
          <p:spPr>
            <a:xfrm>
              <a:off x="9080652" y="405354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E200F19-8CC4-4FFE-AE92-B6B97E98FD54}"/>
                </a:ext>
              </a:extLst>
            </p:cNvPr>
            <p:cNvSpPr/>
            <p:nvPr/>
          </p:nvSpPr>
          <p:spPr>
            <a:xfrm>
              <a:off x="8302236" y="403568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085F64-EDA4-4D92-912A-01A750807044}"/>
                </a:ext>
              </a:extLst>
            </p:cNvPr>
            <p:cNvSpPr txBox="1"/>
            <p:nvPr/>
          </p:nvSpPr>
          <p:spPr>
            <a:xfrm>
              <a:off x="7345932" y="23307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7B78D2-21FC-4765-BFB0-79C937E98163}"/>
                </a:ext>
              </a:extLst>
            </p:cNvPr>
            <p:cNvSpPr txBox="1"/>
            <p:nvPr/>
          </p:nvSpPr>
          <p:spPr>
            <a:xfrm>
              <a:off x="9230675" y="3866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C09DB6-F9AF-4D83-A9EF-C5D8860B2E1F}"/>
                </a:ext>
              </a:extLst>
            </p:cNvPr>
            <p:cNvSpPr txBox="1"/>
            <p:nvPr/>
          </p:nvSpPr>
          <p:spPr>
            <a:xfrm>
              <a:off x="7085076" y="3891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3C34CF-BFEC-4C29-82EC-FC90B7999A72}"/>
                </a:ext>
              </a:extLst>
            </p:cNvPr>
            <p:cNvSpPr txBox="1"/>
            <p:nvPr/>
          </p:nvSpPr>
          <p:spPr>
            <a:xfrm>
              <a:off x="8080152" y="37405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9FF246-79A2-4DF5-82A8-8DDC0605F43E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6297165" y="2968918"/>
              <a:ext cx="1142584" cy="1125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F5162A0-23C7-4AEF-ABE9-A883B4BD7EC4}"/>
                </a:ext>
              </a:extLst>
            </p:cNvPr>
            <p:cNvCxnSpPr>
              <a:cxnSpLocks/>
              <a:stCxn id="51" idx="5"/>
              <a:endCxn id="49" idx="1"/>
            </p:cNvCxnSpPr>
            <p:nvPr/>
          </p:nvCxnSpPr>
          <p:spPr>
            <a:xfrm>
              <a:off x="9218086" y="2960209"/>
              <a:ext cx="1341978" cy="1090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E3C47B2-E49D-4A2B-A197-459F30BA0117}"/>
                </a:ext>
              </a:extLst>
            </p:cNvPr>
            <p:cNvSpPr/>
            <p:nvPr/>
          </p:nvSpPr>
          <p:spPr>
            <a:xfrm>
              <a:off x="6161427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9496E0-7BA6-46B6-A1A6-CF472C8AA602}"/>
                </a:ext>
              </a:extLst>
            </p:cNvPr>
            <p:cNvSpPr txBox="1"/>
            <p:nvPr/>
          </p:nvSpPr>
          <p:spPr>
            <a:xfrm>
              <a:off x="5843003" y="38990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B36EC2D-A3E5-4B7E-B601-E17F50F7EB68}"/>
                </a:ext>
              </a:extLst>
            </p:cNvPr>
            <p:cNvSpPr/>
            <p:nvPr/>
          </p:nvSpPr>
          <p:spPr>
            <a:xfrm>
              <a:off x="10536775" y="4026396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0D2408-3F63-4466-9DFA-47CB55131F4F}"/>
                </a:ext>
              </a:extLst>
            </p:cNvPr>
            <p:cNvSpPr txBox="1"/>
            <p:nvPr/>
          </p:nvSpPr>
          <p:spPr>
            <a:xfrm>
              <a:off x="10695802" y="3891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B304918-1ADA-404D-BB0A-871B1C61AAAD}"/>
                </a:ext>
              </a:extLst>
            </p:cNvPr>
            <p:cNvSpPr/>
            <p:nvPr/>
          </p:nvSpPr>
          <p:spPr>
            <a:xfrm>
              <a:off x="9082348" y="2817684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6CDDF9-0D35-4B91-96D9-66354FF890F5}"/>
                </a:ext>
              </a:extLst>
            </p:cNvPr>
            <p:cNvSpPr txBox="1"/>
            <p:nvPr/>
          </p:nvSpPr>
          <p:spPr>
            <a:xfrm>
              <a:off x="9014898" y="233143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B2DCBA-4D5F-48B8-83D7-3D5026E674C0}"/>
                </a:ext>
              </a:extLst>
            </p:cNvPr>
            <p:cNvCxnSpPr>
              <a:cxnSpLocks/>
              <a:stCxn id="32" idx="0"/>
              <a:endCxn id="31" idx="4"/>
            </p:cNvCxnSpPr>
            <p:nvPr/>
          </p:nvCxnSpPr>
          <p:spPr>
            <a:xfrm flipH="1" flipV="1">
              <a:off x="7495974" y="2993371"/>
              <a:ext cx="12589" cy="11036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DFDD17-2585-407B-A617-2BE3891C18D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9160166" y="2920954"/>
              <a:ext cx="388" cy="11325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82ECB40-617E-41E9-A00D-B626C35CE691}"/>
                </a:ext>
              </a:extLst>
            </p:cNvPr>
            <p:cNvCxnSpPr>
              <a:cxnSpLocks/>
              <a:stCxn id="31" idx="6"/>
              <a:endCxn id="51" idx="2"/>
            </p:cNvCxnSpPr>
            <p:nvPr/>
          </p:nvCxnSpPr>
          <p:spPr>
            <a:xfrm flipV="1">
              <a:off x="7575487" y="2901173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FA492-C5D4-419D-8B2B-92D957043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076" y="4118965"/>
              <a:ext cx="1506861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A4B0A6E-6D0C-42A1-8A09-EB4A41459CE2}"/>
                </a:ext>
              </a:extLst>
            </p:cNvPr>
            <p:cNvSpPr/>
            <p:nvPr/>
          </p:nvSpPr>
          <p:spPr>
            <a:xfrm>
              <a:off x="7440538" y="5314351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DF375D4-E7B1-4BCF-AE92-0E2176A1E915}"/>
                </a:ext>
              </a:extLst>
            </p:cNvPr>
            <p:cNvSpPr/>
            <p:nvPr/>
          </p:nvSpPr>
          <p:spPr>
            <a:xfrm>
              <a:off x="9097717" y="5305642"/>
              <a:ext cx="159027" cy="1669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11584B-353B-4EBC-8BC4-1123A942658D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7599565" y="5389131"/>
              <a:ext cx="1498152" cy="8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5FD94AF-7E33-4FA6-9463-9165ABA25D04}"/>
                </a:ext>
              </a:extLst>
            </p:cNvPr>
            <p:cNvCxnSpPr>
              <a:cxnSpLocks/>
              <a:stCxn id="47" idx="5"/>
              <a:endCxn id="60" idx="1"/>
            </p:cNvCxnSpPr>
            <p:nvPr/>
          </p:nvCxnSpPr>
          <p:spPr>
            <a:xfrm>
              <a:off x="6297165" y="4168921"/>
              <a:ext cx="1166662" cy="11698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DA7923-63D9-432F-9BF8-ECF5D292D962}"/>
                </a:ext>
              </a:extLst>
            </p:cNvPr>
            <p:cNvCxnSpPr>
              <a:cxnSpLocks/>
              <a:stCxn id="49" idx="3"/>
              <a:endCxn id="61" idx="7"/>
            </p:cNvCxnSpPr>
            <p:nvPr/>
          </p:nvCxnSpPr>
          <p:spPr>
            <a:xfrm flipH="1">
              <a:off x="9233455" y="4168921"/>
              <a:ext cx="1326609" cy="1161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A5FBD4-090B-4553-8AA2-E1C52058C52F}"/>
                </a:ext>
              </a:extLst>
            </p:cNvPr>
            <p:cNvCxnSpPr>
              <a:cxnSpLocks/>
              <a:stCxn id="60" idx="0"/>
              <a:endCxn id="32" idx="4"/>
            </p:cNvCxnSpPr>
            <p:nvPr/>
          </p:nvCxnSpPr>
          <p:spPr>
            <a:xfrm flipH="1" flipV="1">
              <a:off x="7508563" y="4264047"/>
              <a:ext cx="11489" cy="10503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1A70A3-1D76-4337-A8C9-E3000C5871FF}"/>
                </a:ext>
              </a:extLst>
            </p:cNvPr>
            <p:cNvCxnSpPr>
              <a:cxnSpLocks/>
              <a:stCxn id="61" idx="0"/>
              <a:endCxn id="33" idx="4"/>
            </p:cNvCxnSpPr>
            <p:nvPr/>
          </p:nvCxnSpPr>
          <p:spPr>
            <a:xfrm flipH="1" flipV="1">
              <a:off x="9160166" y="4220524"/>
              <a:ext cx="17065" cy="1085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F46CB0-6A32-4A73-903E-98BA1D3A0F46}"/>
                </a:ext>
              </a:extLst>
            </p:cNvPr>
            <p:cNvSpPr txBox="1"/>
            <p:nvPr/>
          </p:nvSpPr>
          <p:spPr>
            <a:xfrm>
              <a:off x="9018104" y="542953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i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DDBDBA-D541-448E-8FE5-CC415278F01A}"/>
                </a:ext>
              </a:extLst>
            </p:cNvPr>
            <p:cNvSpPr txBox="1"/>
            <p:nvPr/>
          </p:nvSpPr>
          <p:spPr>
            <a:xfrm>
              <a:off x="7358521" y="54476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dirty="0"/>
                <a:t>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8E6A94-EF08-4B7D-94B3-A767D8859831}"/>
                </a:ext>
              </a:extLst>
            </p:cNvPr>
            <p:cNvCxnSpPr>
              <a:cxnSpLocks/>
              <a:stCxn id="51" idx="4"/>
              <a:endCxn id="60" idx="7"/>
            </p:cNvCxnSpPr>
            <p:nvPr/>
          </p:nvCxnSpPr>
          <p:spPr>
            <a:xfrm flipH="1">
              <a:off x="7576276" y="2984662"/>
              <a:ext cx="1585586" cy="23541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9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{D2A4CEB8-3EA4-4C1E-AB16-9147B354CE80}tf33568355</Template>
  <TotalTime>0</TotalTime>
  <Words>829</Words>
  <Application>Microsoft Office PowerPoint</Application>
  <PresentationFormat>Widescreen</PresentationFormat>
  <Paragraphs>357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Cambria Math</vt:lpstr>
      <vt:lpstr>Gill Sans MT</vt:lpstr>
      <vt:lpstr>Wingdings 2</vt:lpstr>
      <vt:lpstr>Dividend</vt:lpstr>
      <vt:lpstr>Ciclo hamiltoniano, camino hamiltoniano y otros conceptos</vt:lpstr>
      <vt:lpstr>Ciclo hamiltoniano</vt:lpstr>
      <vt:lpstr>camino hamiltoniano</vt:lpstr>
      <vt:lpstr>Ejemplo # 1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Ejemplo # 1 continuación…</vt:lpstr>
      <vt:lpstr>Punto de articulación</vt:lpstr>
      <vt:lpstr>Grafo biconexo</vt:lpstr>
      <vt:lpstr>componente biconexa de un grafo</vt:lpstr>
      <vt:lpstr>Ejemplo # 2</vt:lpstr>
      <vt:lpstr>Ejemplo # 2 continuación…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2020-03-20T18:33:31Z</dcterms:created>
  <dcterms:modified xsi:type="dcterms:W3CDTF">2020-10-15T00:51:44Z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