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24" r:id="rId5"/>
    <p:sldId id="328" r:id="rId6"/>
    <p:sldId id="330" r:id="rId7"/>
    <p:sldId id="327" r:id="rId8"/>
    <p:sldId id="331" r:id="rId9"/>
    <p:sldId id="332" r:id="rId10"/>
    <p:sldId id="333" r:id="rId11"/>
    <p:sldId id="33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033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10/4/2020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10/4/2020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9.png"/><Relationship Id="rId7" Type="http://schemas.openxmlformats.org/officeDocument/2006/relationships/image" Target="../media/image8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0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0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sz="4800"/>
              <a:t>CIRCUITO</a:t>
            </a:r>
            <a:br>
              <a:rPr lang="es-GT" sz="4800"/>
            </a:br>
            <a:r>
              <a:rPr lang="es-GT" sz="4800"/>
              <a:t>EULERIANO</a:t>
            </a:r>
            <a:endParaRPr lang="es-GT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GT"/>
              <a:t>ING. MARIO LÓPEZ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E2105EA-F4E4-45E9-86ED-26EC40FF533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5733416" y="1431501"/>
            <a:ext cx="5855754" cy="401704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4571FF7-0C71-4BD2-90A6-2AF268724716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60400" y="1649283"/>
                <a:ext cx="5435600" cy="2288760"/>
              </a:xfrm>
            </p:spPr>
            <p:txBody>
              <a:bodyPr/>
              <a:lstStyle/>
              <a:p>
                <a:r>
                  <a:rPr lang="es-GT" sz="2000" dirty="0"/>
                  <a:t>Sea </a:t>
                </a:r>
                <a14:m>
                  <m:oMath xmlns:m="http://schemas.openxmlformats.org/officeDocument/2006/math">
                    <m:r>
                      <a:rPr lang="es-GT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GT" sz="2000" dirty="0"/>
                  <a:t> un grafo o multigrafo NO dirigido sin vértices aislados.</a:t>
                </a:r>
              </a:p>
              <a:p>
                <a:r>
                  <a:rPr lang="es-GT" sz="2000" dirty="0"/>
                  <a:t>Entonces </a:t>
                </a:r>
                <a14:m>
                  <m:oMath xmlns:m="http://schemas.openxmlformats.org/officeDocument/2006/math">
                    <m:r>
                      <a:rPr lang="es-GT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GT" sz="2000" dirty="0"/>
                  <a:t> tiene un circuito Euleriano si existe un circuito que recorra cada arista del grafo (es decir, todas las aristas) exactamente una vez.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4571FF7-0C71-4BD2-90A6-2AF268724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60400" y="1649283"/>
                <a:ext cx="5435600" cy="2288760"/>
              </a:xfrm>
              <a:blipFill>
                <a:blip r:embed="rId3"/>
                <a:stretch>
                  <a:fillRect l="-1009" b="-1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BE19A656-9FC6-4B92-96F7-F2F7A4223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41387"/>
            <a:ext cx="4275138" cy="1239487"/>
          </a:xfrm>
        </p:spPr>
        <p:txBody>
          <a:bodyPr/>
          <a:lstStyle/>
          <a:p>
            <a:r>
              <a:rPr lang="es-GT" sz="4400" dirty="0"/>
              <a:t>CIRCUITO EULERIANO</a:t>
            </a:r>
            <a:endParaRPr lang="en-US" sz="440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87ED926-A349-402D-8387-DAE166AE6259}"/>
              </a:ext>
            </a:extLst>
          </p:cNvPr>
          <p:cNvSpPr txBox="1">
            <a:spLocks/>
          </p:cNvSpPr>
          <p:nvPr/>
        </p:nvSpPr>
        <p:spPr>
          <a:xfrm>
            <a:off x="838200" y="4432439"/>
            <a:ext cx="5080000" cy="43815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GT" sz="2400" b="1" dirty="0"/>
              <a:t>RECORRIDO EULERIANO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4">
                <a:extLst>
                  <a:ext uri="{FF2B5EF4-FFF2-40B4-BE49-F238E27FC236}">
                    <a16:creationId xmlns:a16="http://schemas.microsoft.com/office/drawing/2014/main" id="{97852213-8359-43A4-B050-17ADC02AE2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2650" y="4938998"/>
                <a:ext cx="5067300" cy="1098613"/>
              </a:xfrm>
              <a:prstGeom prst="rect">
                <a:avLst/>
              </a:prstGeom>
            </p:spPr>
            <p:txBody>
              <a:bodyPr/>
              <a:lstStyle>
                <a:lvl1pPr marL="266700" indent="-2667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42925" indent="-276225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809625" indent="-2667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76325" indent="-2667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343025" indent="-2667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GT" sz="2000" dirty="0"/>
                  <a:t>Recorrido abierto </a:t>
                </a:r>
                <a14:m>
                  <m:oMath xmlns:m="http://schemas.openxmlformats.org/officeDocument/2006/math">
                    <m:r>
                      <a:rPr lang="es-GT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GT" sz="20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GT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GT" sz="2000" dirty="0"/>
                  <a:t> en </a:t>
                </a:r>
                <a14:m>
                  <m:oMath xmlns:m="http://schemas.openxmlformats.org/officeDocument/2006/math">
                    <m:r>
                      <a:rPr lang="es-GT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GT" sz="2000" dirty="0"/>
                  <a:t> que recorre cada arista del grafo (es decir, todas las aristas) exactamente una vez.</a:t>
                </a:r>
              </a:p>
            </p:txBody>
          </p:sp>
        </mc:Choice>
        <mc:Fallback xmlns="">
          <p:sp>
            <p:nvSpPr>
              <p:cNvPr id="8" name="Text Placeholder 4">
                <a:extLst>
                  <a:ext uri="{FF2B5EF4-FFF2-40B4-BE49-F238E27FC236}">
                    <a16:creationId xmlns:a16="http://schemas.microsoft.com/office/drawing/2014/main" id="{97852213-8359-43A4-B050-17ADC02AE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50" y="4938998"/>
                <a:ext cx="5067300" cy="1098613"/>
              </a:xfrm>
              <a:prstGeom prst="rect">
                <a:avLst/>
              </a:prstGeom>
              <a:blipFill>
                <a:blip r:embed="rId4"/>
                <a:stretch>
                  <a:fillRect l="-1083"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17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CD9E5C-F847-44AA-A249-9DE92BA7F9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GT" dirty="0"/>
              <a:t>TEOREMA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18BE51A-4C74-4CF0-B914-643B00B9EE1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s-GT" sz="2000" dirty="0"/>
                  <a:t>Sea </a:t>
                </a:r>
                <a14:m>
                  <m:oMath xmlns:m="http://schemas.openxmlformats.org/officeDocument/2006/math">
                    <m:r>
                      <a:rPr lang="es-GT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GT" sz="2000" dirty="0"/>
                  <a:t> un grafo o multigrafo NO dirigido sin vértices aislados.</a:t>
                </a:r>
              </a:p>
              <a:p>
                <a:r>
                  <a:rPr lang="es-GT" sz="2000" dirty="0"/>
                  <a:t>Entonces </a:t>
                </a:r>
                <a14:m>
                  <m:oMath xmlns:m="http://schemas.openxmlformats.org/officeDocument/2006/math">
                    <m:r>
                      <a:rPr lang="es-GT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GT" sz="2000" dirty="0"/>
                  <a:t> tiene un circuito Euleriano si: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s-GT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GT" sz="2000" dirty="0"/>
                  <a:t> es conexo y</a:t>
                </a:r>
              </a:p>
              <a:p>
                <a:pPr marL="457200" indent="-457200">
                  <a:buAutoNum type="arabicPeriod"/>
                </a:pPr>
                <a:r>
                  <a:rPr lang="es-GT" sz="2000" dirty="0"/>
                  <a:t>Todos los vértices de </a:t>
                </a:r>
                <a14:m>
                  <m:oMath xmlns:m="http://schemas.openxmlformats.org/officeDocument/2006/math">
                    <m:r>
                      <a:rPr lang="es-GT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GT" sz="2000" dirty="0"/>
                  <a:t> tienen grado par.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18BE51A-4C74-4CF0-B914-643B00B9EE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322" t="-2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C8F22-DF52-413D-B45C-9C18988DB3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GT" dirty="0"/>
              <a:t>COROLARIO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398CDD86-A6AF-485A-A1D2-9AE6AC9C27EE}"/>
                  </a:ext>
                </a:extLst>
              </p:cNvPr>
              <p:cNvSpPr>
                <a:spLocks noGrp="1"/>
              </p:cNvSpPr>
              <p:nvPr>
                <p:ph type="body" sz="quarter" idx="16"/>
              </p:nvPr>
            </p:nvSpPr>
            <p:spPr/>
            <p:txBody>
              <a:bodyPr/>
              <a:lstStyle/>
              <a:p>
                <a:r>
                  <a:rPr lang="es-GT" sz="2000" dirty="0"/>
                  <a:t>Sea </a:t>
                </a:r>
                <a14:m>
                  <m:oMath xmlns:m="http://schemas.openxmlformats.org/officeDocument/2006/math">
                    <m:r>
                      <a:rPr lang="es-GT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GT" sz="2000" dirty="0"/>
                  <a:t> un grafo o multigrafo NO dirigido sin vértices aislados.</a:t>
                </a:r>
              </a:p>
              <a:p>
                <a:r>
                  <a:rPr lang="es-GT" sz="2000" dirty="0"/>
                  <a:t>Entonces se puede construir un recorrido Euleriano en </a:t>
                </a:r>
                <a14:m>
                  <m:oMath xmlns:m="http://schemas.openxmlformats.org/officeDocument/2006/math">
                    <m:r>
                      <a:rPr lang="es-GT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GT" sz="2000" dirty="0"/>
                  <a:t> si: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s-GT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GT" sz="2000" dirty="0"/>
                  <a:t> es conexo y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s-GT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GT" sz="2000" dirty="0"/>
                  <a:t> tienen exactamente dos vértices de grado impar.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398CDD86-A6AF-485A-A1D2-9AE6AC9C27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6"/>
              </p:nvPr>
            </p:nvSpPr>
            <p:spPr>
              <a:blipFill>
                <a:blip r:embed="rId3"/>
                <a:stretch>
                  <a:fillRect l="-1202" t="-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6E4CF043-A261-4084-AAE5-E987F3EAC9F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/>
          <a:srcRect l="10326" r="10326"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443DAC1-88DA-4385-ADE4-EE5AABD52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1" y="594889"/>
            <a:ext cx="5791200" cy="1221978"/>
          </a:xfrm>
        </p:spPr>
        <p:txBody>
          <a:bodyPr/>
          <a:lstStyle/>
          <a:p>
            <a:r>
              <a:rPr lang="es-GT" sz="4400" dirty="0"/>
              <a:t>Teorema para circuitos Eulerianos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FF13A0-DEC6-4A36-AEB8-E7019897968A}"/>
                  </a:ext>
                </a:extLst>
              </p:cNvPr>
              <p:cNvSpPr txBox="1"/>
              <p:nvPr/>
            </p:nvSpPr>
            <p:spPr>
              <a:xfrm>
                <a:off x="3187700" y="5608810"/>
                <a:ext cx="610262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GT" sz="1800" dirty="0"/>
                  <a:t>NOTA: Si</a:t>
                </a:r>
                <a14:m>
                  <m:oMath xmlns:m="http://schemas.openxmlformats.org/officeDocument/2006/math">
                    <m:r>
                      <a:rPr lang="es-GT" sz="1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GT" sz="18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GT" sz="1800" dirty="0"/>
                  <a:t> es conexo y no tienen demasiados vértices de grado impar, se puede hallar al menos un recorrido Euleriano en </a:t>
                </a:r>
                <a14:m>
                  <m:oMath xmlns:m="http://schemas.openxmlformats.org/officeDocument/2006/math">
                    <m:r>
                      <a:rPr lang="es-GT" sz="18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GT" sz="1800" dirty="0"/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FF13A0-DEC6-4A36-AEB8-E70198979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700" y="5608810"/>
                <a:ext cx="6102626" cy="646331"/>
              </a:xfrm>
              <a:prstGeom prst="rect">
                <a:avLst/>
              </a:prstGeom>
              <a:blipFill>
                <a:blip r:embed="rId5"/>
                <a:stretch>
                  <a:fillRect l="-899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27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517C-6E86-4E60-B0B2-DB73F608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Ejemplo 1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F61A0EC-B34E-4DE4-9435-C11F2161066A}"/>
              </a:ext>
            </a:extLst>
          </p:cNvPr>
          <p:cNvSpPr txBox="1">
            <a:spLocks/>
          </p:cNvSpPr>
          <p:nvPr/>
        </p:nvSpPr>
        <p:spPr>
          <a:xfrm>
            <a:off x="432000" y="1347814"/>
            <a:ext cx="9408686" cy="82933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GT" sz="2400" dirty="0"/>
              <a:t>Solución al problema de los siete puentes de Königsberg.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0B3F4DF-C473-4E7F-93E2-E77222BAEAA4}"/>
              </a:ext>
            </a:extLst>
          </p:cNvPr>
          <p:cNvGrpSpPr/>
          <p:nvPr/>
        </p:nvGrpSpPr>
        <p:grpSpPr>
          <a:xfrm>
            <a:off x="946586" y="2654488"/>
            <a:ext cx="4250786" cy="2288234"/>
            <a:chOff x="4386471" y="2366098"/>
            <a:chExt cx="4250786" cy="228823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3D9361-3F71-4B02-92AA-A43A78A6F8AA}"/>
                </a:ext>
              </a:extLst>
            </p:cNvPr>
            <p:cNvSpPr txBox="1"/>
            <p:nvPr/>
          </p:nvSpPr>
          <p:spPr>
            <a:xfrm>
              <a:off x="4989750" y="4315778"/>
              <a:ext cx="305432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dirty="0"/>
                <a:t>Figura No. 1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7FE8994-AB18-424E-93CE-C4F48A91F767}"/>
                </a:ext>
              </a:extLst>
            </p:cNvPr>
            <p:cNvGrpSpPr/>
            <p:nvPr/>
          </p:nvGrpSpPr>
          <p:grpSpPr>
            <a:xfrm>
              <a:off x="4386471" y="2366098"/>
              <a:ext cx="4250786" cy="1888993"/>
              <a:chOff x="4386471" y="2299838"/>
              <a:chExt cx="4250786" cy="1888993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B95895-76DB-48E2-9318-D696880E5516}"/>
                  </a:ext>
                </a:extLst>
              </p:cNvPr>
              <p:cNvSpPr txBox="1"/>
              <p:nvPr/>
            </p:nvSpPr>
            <p:spPr>
              <a:xfrm>
                <a:off x="4386471" y="2299838"/>
                <a:ext cx="4240694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GT" dirty="0"/>
                  <a:t>Zona 1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A71378-5675-42ED-AA43-A3DB6AAB1788}"/>
                  </a:ext>
                </a:extLst>
              </p:cNvPr>
              <p:cNvSpPr txBox="1"/>
              <p:nvPr/>
            </p:nvSpPr>
            <p:spPr>
              <a:xfrm>
                <a:off x="4386472" y="3084908"/>
                <a:ext cx="2080590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GT" dirty="0"/>
                  <a:t>Zona 3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B93BE4-FBDD-46C3-9E9D-7A5F14ECD435}"/>
                  </a:ext>
                </a:extLst>
              </p:cNvPr>
              <p:cNvSpPr txBox="1"/>
              <p:nvPr/>
            </p:nvSpPr>
            <p:spPr>
              <a:xfrm>
                <a:off x="4396563" y="3819499"/>
                <a:ext cx="4240694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GT" dirty="0"/>
                  <a:t>Zona 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0B33A6-778B-46BC-A8A5-EA0013B76B2F}"/>
                  </a:ext>
                </a:extLst>
              </p:cNvPr>
              <p:cNvSpPr txBox="1"/>
              <p:nvPr/>
            </p:nvSpPr>
            <p:spPr>
              <a:xfrm>
                <a:off x="7182677" y="3075917"/>
                <a:ext cx="1444488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GT" dirty="0"/>
                  <a:t>Zona 4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305320B-6157-401C-A726-3378182C9260}"/>
                  </a:ext>
                </a:extLst>
              </p:cNvPr>
              <p:cNvSpPr/>
              <p:nvPr/>
            </p:nvSpPr>
            <p:spPr>
              <a:xfrm rot="20532122">
                <a:off x="4797286" y="2569500"/>
                <a:ext cx="192463" cy="580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61E6210-B515-4B2F-AB60-9B5EF4B6755F}"/>
                  </a:ext>
                </a:extLst>
              </p:cNvPr>
              <p:cNvSpPr/>
              <p:nvPr/>
            </p:nvSpPr>
            <p:spPr>
              <a:xfrm>
                <a:off x="5893750" y="2607318"/>
                <a:ext cx="192463" cy="580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41B2B04-EFC4-4871-A639-DC907FA855FA}"/>
                  </a:ext>
                </a:extLst>
              </p:cNvPr>
              <p:cNvSpPr/>
              <p:nvPr/>
            </p:nvSpPr>
            <p:spPr>
              <a:xfrm rot="1308993">
                <a:off x="4797286" y="3390020"/>
                <a:ext cx="192463" cy="580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BB83644-FAEF-4D54-B8EA-3CEA7DF3EC74}"/>
                  </a:ext>
                </a:extLst>
              </p:cNvPr>
              <p:cNvSpPr/>
              <p:nvPr/>
            </p:nvSpPr>
            <p:spPr>
              <a:xfrm>
                <a:off x="5913933" y="3363271"/>
                <a:ext cx="192463" cy="580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CC2306F-D5FF-4919-993C-0A9042B87E75}"/>
                  </a:ext>
                </a:extLst>
              </p:cNvPr>
              <p:cNvSpPr/>
              <p:nvPr/>
            </p:nvSpPr>
            <p:spPr>
              <a:xfrm rot="20532122">
                <a:off x="7878109" y="2579556"/>
                <a:ext cx="192463" cy="580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41A2A6A-0DC2-4561-BC66-6FC75E868FCE}"/>
                  </a:ext>
                </a:extLst>
              </p:cNvPr>
              <p:cNvSpPr/>
              <p:nvPr/>
            </p:nvSpPr>
            <p:spPr>
              <a:xfrm rot="1308993">
                <a:off x="7227025" y="3378231"/>
                <a:ext cx="192463" cy="580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E4A256D-0E92-43A2-9044-660490AF1F5F}"/>
                  </a:ext>
                </a:extLst>
              </p:cNvPr>
              <p:cNvSpPr/>
              <p:nvPr/>
            </p:nvSpPr>
            <p:spPr>
              <a:xfrm rot="5400000">
                <a:off x="6731055" y="2819232"/>
                <a:ext cx="199060" cy="9125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</p:grp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1EBB4A-0F35-49B7-83F0-CE53B76FFF20}"/>
              </a:ext>
            </a:extLst>
          </p:cNvPr>
          <p:cNvCxnSpPr>
            <a:cxnSpLocks/>
          </p:cNvCxnSpPr>
          <p:nvPr/>
        </p:nvCxnSpPr>
        <p:spPr>
          <a:xfrm>
            <a:off x="7065554" y="2472945"/>
            <a:ext cx="0" cy="100634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43C284-C454-45AA-9867-CF379286773B}"/>
              </a:ext>
            </a:extLst>
          </p:cNvPr>
          <p:cNvCxnSpPr>
            <a:cxnSpLocks/>
          </p:cNvCxnSpPr>
          <p:nvPr/>
        </p:nvCxnSpPr>
        <p:spPr>
          <a:xfrm>
            <a:off x="7065554" y="3479286"/>
            <a:ext cx="0" cy="100634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CC4AAEFC-236D-404F-919C-DF09E2070D45}"/>
              </a:ext>
            </a:extLst>
          </p:cNvPr>
          <p:cNvSpPr/>
          <p:nvPr/>
        </p:nvSpPr>
        <p:spPr>
          <a:xfrm rot="13222834">
            <a:off x="6244451" y="2487815"/>
            <a:ext cx="1375780" cy="883592"/>
          </a:xfrm>
          <a:prstGeom prst="arc">
            <a:avLst>
              <a:gd name="adj1" fmla="val 12921517"/>
              <a:gd name="adj2" fmla="val 3985588"/>
            </a:avLst>
          </a:prstGeom>
          <a:ln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C7311A75-5D9A-4E4B-AC75-65F5F3CC156F}"/>
              </a:ext>
            </a:extLst>
          </p:cNvPr>
          <p:cNvSpPr/>
          <p:nvPr/>
        </p:nvSpPr>
        <p:spPr>
          <a:xfrm rot="13166501">
            <a:off x="6481584" y="3433612"/>
            <a:ext cx="923784" cy="1162527"/>
          </a:xfrm>
          <a:prstGeom prst="arc">
            <a:avLst>
              <a:gd name="adj1" fmla="val 12921517"/>
              <a:gd name="adj2" fmla="val 3815634"/>
            </a:avLst>
          </a:prstGeom>
          <a:ln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B9BE11A-12A4-400A-87AD-A1FADDB4621D}"/>
              </a:ext>
            </a:extLst>
          </p:cNvPr>
          <p:cNvCxnSpPr/>
          <p:nvPr/>
        </p:nvCxnSpPr>
        <p:spPr>
          <a:xfrm>
            <a:off x="7065554" y="3479286"/>
            <a:ext cx="2293131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EBCDA81-401C-41E3-8E09-AE9E2840C81B}"/>
              </a:ext>
            </a:extLst>
          </p:cNvPr>
          <p:cNvCxnSpPr/>
          <p:nvPr/>
        </p:nvCxnSpPr>
        <p:spPr>
          <a:xfrm>
            <a:off x="7065554" y="2472945"/>
            <a:ext cx="2293131" cy="1006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A2B170A-C790-4F21-A355-055E398AB59A}"/>
              </a:ext>
            </a:extLst>
          </p:cNvPr>
          <p:cNvCxnSpPr/>
          <p:nvPr/>
        </p:nvCxnSpPr>
        <p:spPr>
          <a:xfrm flipV="1">
            <a:off x="7065554" y="3479285"/>
            <a:ext cx="2293130" cy="1006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32085DC-EB8F-4838-A6FA-54B5FF5AC28A}"/>
                  </a:ext>
                </a:extLst>
              </p:cNvPr>
              <p:cNvSpPr txBox="1"/>
              <p:nvPr/>
            </p:nvSpPr>
            <p:spPr>
              <a:xfrm>
                <a:off x="6894997" y="2030019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32085DC-EB8F-4838-A6FA-54B5FF5AC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997" y="2030019"/>
                <a:ext cx="4592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0D78778-8AAB-4750-80C1-50487B6E3C09}"/>
                  </a:ext>
                </a:extLst>
              </p:cNvPr>
              <p:cNvSpPr txBox="1"/>
              <p:nvPr/>
            </p:nvSpPr>
            <p:spPr>
              <a:xfrm>
                <a:off x="7074059" y="3464805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0D78778-8AAB-4750-80C1-50487B6E3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059" y="3464805"/>
                <a:ext cx="4592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94E0E25-1332-4528-94AA-1A46C241A3A9}"/>
                  </a:ext>
                </a:extLst>
              </p:cNvPr>
              <p:cNvSpPr txBox="1"/>
              <p:nvPr/>
            </p:nvSpPr>
            <p:spPr>
              <a:xfrm>
                <a:off x="7002923" y="4522315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94E0E25-1332-4528-94AA-1A46C241A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923" y="4522315"/>
                <a:ext cx="4592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E3F1680-6845-4CD3-A977-A6C76E3C1A27}"/>
                  </a:ext>
                </a:extLst>
              </p:cNvPr>
              <p:cNvSpPr txBox="1"/>
              <p:nvPr/>
            </p:nvSpPr>
            <p:spPr>
              <a:xfrm>
                <a:off x="9266832" y="3050851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E3F1680-6845-4CD3-A977-A6C76E3C1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832" y="3050851"/>
                <a:ext cx="4592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3EDDABD-1D8A-4C12-8E91-022E0F8E863F}"/>
                  </a:ext>
                </a:extLst>
              </p:cNvPr>
              <p:cNvSpPr txBox="1"/>
              <p:nvPr/>
            </p:nvSpPr>
            <p:spPr>
              <a:xfrm>
                <a:off x="9834375" y="2738758"/>
                <a:ext cx="144783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𝑔𝑟𝑎𝑑𝑜</m:t>
                      </m:r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3EDDABD-1D8A-4C12-8E91-022E0F8E8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75" y="2738758"/>
                <a:ext cx="1447832" cy="276999"/>
              </a:xfrm>
              <a:prstGeom prst="rect">
                <a:avLst/>
              </a:prstGeom>
              <a:blipFill>
                <a:blip r:embed="rId6"/>
                <a:stretch>
                  <a:fillRect l="-5462" t="-2174" r="-3361" b="-326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8E9EAAA-7E1A-4ECF-B330-85D06C7188A8}"/>
                  </a:ext>
                </a:extLst>
              </p:cNvPr>
              <p:cNvSpPr txBox="1"/>
              <p:nvPr/>
            </p:nvSpPr>
            <p:spPr>
              <a:xfrm>
                <a:off x="9834375" y="3180573"/>
                <a:ext cx="144885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𝑔𝑟𝑎𝑑𝑜</m:t>
                      </m:r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8E9EAAA-7E1A-4ECF-B330-85D06C718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75" y="3180573"/>
                <a:ext cx="1448858" cy="276999"/>
              </a:xfrm>
              <a:prstGeom prst="rect">
                <a:avLst/>
              </a:prstGeom>
              <a:blipFill>
                <a:blip r:embed="rId7"/>
                <a:stretch>
                  <a:fillRect l="-5042" t="-4444" r="-3361" b="-3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B74CC22-F401-4520-A4C1-FD92912A9585}"/>
                  </a:ext>
                </a:extLst>
              </p:cNvPr>
              <p:cNvSpPr txBox="1"/>
              <p:nvPr/>
            </p:nvSpPr>
            <p:spPr>
              <a:xfrm>
                <a:off x="9834375" y="3688405"/>
                <a:ext cx="142705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𝑔𝑟𝑎𝑑𝑜</m:t>
                      </m:r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B74CC22-F401-4520-A4C1-FD92912A9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75" y="3688405"/>
                <a:ext cx="1427057" cy="276999"/>
              </a:xfrm>
              <a:prstGeom prst="rect">
                <a:avLst/>
              </a:prstGeom>
              <a:blipFill>
                <a:blip r:embed="rId8"/>
                <a:stretch>
                  <a:fillRect l="-5556" t="-2222" r="-3846" b="-3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EC3D22A-CAE2-4993-9941-801BFD76E264}"/>
                  </a:ext>
                </a:extLst>
              </p:cNvPr>
              <p:cNvSpPr txBox="1"/>
              <p:nvPr/>
            </p:nvSpPr>
            <p:spPr>
              <a:xfrm>
                <a:off x="9834374" y="4245316"/>
                <a:ext cx="145430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𝑔𝑟𝑎𝑑𝑜</m:t>
                      </m:r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EC3D22A-CAE2-4993-9941-801BFD76E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74" y="4245316"/>
                <a:ext cx="1454308" cy="276999"/>
              </a:xfrm>
              <a:prstGeom prst="rect">
                <a:avLst/>
              </a:prstGeom>
              <a:blipFill>
                <a:blip r:embed="rId9"/>
                <a:stretch>
                  <a:fillRect l="-5439" t="-2174" r="-3347" b="-326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50D9CA9D-983A-4C21-B251-5D7E75053DCA}"/>
              </a:ext>
            </a:extLst>
          </p:cNvPr>
          <p:cNvSpPr txBox="1"/>
          <p:nvPr/>
        </p:nvSpPr>
        <p:spPr>
          <a:xfrm>
            <a:off x="6042738" y="5290331"/>
            <a:ext cx="433876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GT" dirty="0"/>
              <a:t>Como hay 4 vértices de grado impar no existe un circuito Euleriano.</a:t>
            </a:r>
          </a:p>
          <a:p>
            <a:r>
              <a:rPr lang="es-GT" dirty="0"/>
              <a:t>Por lo tanto No hay solución al problema de los siete puentes de Königsberg.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32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517C-6E86-4E60-B0B2-DB73F608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07897"/>
            <a:ext cx="11340000" cy="700114"/>
          </a:xfrm>
        </p:spPr>
        <p:txBody>
          <a:bodyPr/>
          <a:lstStyle/>
          <a:p>
            <a:r>
              <a:rPr lang="es-GT" dirty="0"/>
              <a:t>Ejemplo 2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F61A0EC-B34E-4DE4-9435-C11F2161066A}"/>
              </a:ext>
            </a:extLst>
          </p:cNvPr>
          <p:cNvSpPr txBox="1">
            <a:spLocks/>
          </p:cNvSpPr>
          <p:nvPr/>
        </p:nvSpPr>
        <p:spPr>
          <a:xfrm>
            <a:off x="468915" y="1003369"/>
            <a:ext cx="9408686" cy="150140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GT" sz="2400" dirty="0"/>
              <a:t>Dado el grafo de la figura No. 2</a:t>
            </a:r>
          </a:p>
          <a:p>
            <a:pPr marL="457200" indent="-457200">
              <a:buAutoNum type="arabicPeriod"/>
            </a:pPr>
            <a:r>
              <a:rPr lang="es-GT" sz="2400" dirty="0"/>
              <a:t>Determinar un circuito Euleriano (si existe) y</a:t>
            </a:r>
          </a:p>
          <a:p>
            <a:pPr marL="457200" indent="-457200">
              <a:buAutoNum type="arabicPeriod"/>
            </a:pPr>
            <a:r>
              <a:rPr lang="es-GT" sz="2400" dirty="0"/>
              <a:t>Determinar un  recorrido Euleriano (si existe).</a:t>
            </a:r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735CB58D-7741-4F77-AF37-8D486DC5A6FC}"/>
              </a:ext>
            </a:extLst>
          </p:cNvPr>
          <p:cNvSpPr/>
          <p:nvPr/>
        </p:nvSpPr>
        <p:spPr>
          <a:xfrm>
            <a:off x="4965133" y="3012319"/>
            <a:ext cx="1788928" cy="1795343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7C6BE4-4088-418D-86E0-35A271A0B6CE}"/>
              </a:ext>
            </a:extLst>
          </p:cNvPr>
          <p:cNvCxnSpPr>
            <a:stCxn id="34" idx="4"/>
            <a:endCxn id="34" idx="1"/>
          </p:cNvCxnSpPr>
          <p:nvPr/>
        </p:nvCxnSpPr>
        <p:spPr>
          <a:xfrm>
            <a:off x="5412365" y="3012319"/>
            <a:ext cx="894464" cy="179534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82FAD6-44FB-4693-B04F-9EA457DD37C2}"/>
              </a:ext>
            </a:extLst>
          </p:cNvPr>
          <p:cNvCxnSpPr>
            <a:stCxn id="34" idx="2"/>
            <a:endCxn id="34" idx="5"/>
          </p:cNvCxnSpPr>
          <p:nvPr/>
        </p:nvCxnSpPr>
        <p:spPr>
          <a:xfrm flipV="1">
            <a:off x="5412365" y="3012319"/>
            <a:ext cx="894464" cy="179534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019032E-BEE3-4DD4-A183-06C22C240B6C}"/>
              </a:ext>
            </a:extLst>
          </p:cNvPr>
          <p:cNvCxnSpPr>
            <a:stCxn id="34" idx="3"/>
            <a:endCxn id="34" idx="0"/>
          </p:cNvCxnSpPr>
          <p:nvPr/>
        </p:nvCxnSpPr>
        <p:spPr>
          <a:xfrm>
            <a:off x="4965133" y="3909991"/>
            <a:ext cx="1788928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Arc 38">
            <a:extLst>
              <a:ext uri="{FF2B5EF4-FFF2-40B4-BE49-F238E27FC236}">
                <a16:creationId xmlns:a16="http://schemas.microsoft.com/office/drawing/2014/main" id="{AB954F87-071E-4052-A389-8D3820BE4447}"/>
              </a:ext>
            </a:extLst>
          </p:cNvPr>
          <p:cNvSpPr/>
          <p:nvPr/>
        </p:nvSpPr>
        <p:spPr>
          <a:xfrm rot="15111780">
            <a:off x="4533202" y="2911614"/>
            <a:ext cx="1093750" cy="987326"/>
          </a:xfrm>
          <a:prstGeom prst="arc">
            <a:avLst>
              <a:gd name="adj1" fmla="val 12921517"/>
              <a:gd name="adj2" fmla="val 381563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971D8276-729D-45CA-89D1-8805E9448027}"/>
              </a:ext>
            </a:extLst>
          </p:cNvPr>
          <p:cNvSpPr/>
          <p:nvPr/>
        </p:nvSpPr>
        <p:spPr>
          <a:xfrm rot="835730">
            <a:off x="6081989" y="2935337"/>
            <a:ext cx="1093750" cy="987326"/>
          </a:xfrm>
          <a:prstGeom prst="arc">
            <a:avLst>
              <a:gd name="adj1" fmla="val 12921517"/>
              <a:gd name="adj2" fmla="val 381563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0B05CC5F-BA61-48CD-A4BB-B397FB06836A}"/>
              </a:ext>
            </a:extLst>
          </p:cNvPr>
          <p:cNvSpPr/>
          <p:nvPr/>
        </p:nvSpPr>
        <p:spPr>
          <a:xfrm rot="7844376">
            <a:off x="5379438" y="4485401"/>
            <a:ext cx="982493" cy="961143"/>
          </a:xfrm>
          <a:prstGeom prst="arc">
            <a:avLst>
              <a:gd name="adj1" fmla="val 12863051"/>
              <a:gd name="adj2" fmla="val 381563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744B2C9-0A56-486A-ABCB-632CA3DF2C92}"/>
                  </a:ext>
                </a:extLst>
              </p:cNvPr>
              <p:cNvSpPr txBox="1"/>
              <p:nvPr/>
            </p:nvSpPr>
            <p:spPr>
              <a:xfrm>
                <a:off x="5306289" y="2577869"/>
                <a:ext cx="37625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744B2C9-0A56-486A-ABCB-632CA3DF2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289" y="2577869"/>
                <a:ext cx="3762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CB3B81F-496C-4B77-940C-79E291CB1BF7}"/>
                  </a:ext>
                </a:extLst>
              </p:cNvPr>
              <p:cNvSpPr txBox="1"/>
              <p:nvPr/>
            </p:nvSpPr>
            <p:spPr>
              <a:xfrm>
                <a:off x="6129463" y="2483630"/>
                <a:ext cx="37247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CB3B81F-496C-4B77-940C-79E291CB1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463" y="2483630"/>
                <a:ext cx="37247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57FA680-EC82-4C6E-B0BA-663ABE55F1ED}"/>
                  </a:ext>
                </a:extLst>
              </p:cNvPr>
              <p:cNvSpPr txBox="1"/>
              <p:nvPr/>
            </p:nvSpPr>
            <p:spPr>
              <a:xfrm>
                <a:off x="6706022" y="3920241"/>
                <a:ext cx="3554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57FA680-EC82-4C6E-B0BA-663ABE55F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022" y="3920241"/>
                <a:ext cx="3554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449DBD-084D-4FE8-9968-03410D03A349}"/>
                  </a:ext>
                </a:extLst>
              </p:cNvPr>
              <p:cNvSpPr txBox="1"/>
              <p:nvPr/>
            </p:nvSpPr>
            <p:spPr>
              <a:xfrm>
                <a:off x="6306829" y="4597687"/>
                <a:ext cx="38273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449DBD-084D-4FE8-9968-03410D03A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29" y="4597687"/>
                <a:ext cx="38273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E87745-DE5B-4AC1-B34B-669AC2256219}"/>
                  </a:ext>
                </a:extLst>
              </p:cNvPr>
              <p:cNvSpPr txBox="1"/>
              <p:nvPr/>
            </p:nvSpPr>
            <p:spPr>
              <a:xfrm>
                <a:off x="4944749" y="4630245"/>
                <a:ext cx="36125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E87745-DE5B-4AC1-B34B-669AC2256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749" y="4630245"/>
                <a:ext cx="3612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82A24F6-3B57-4A4F-8E19-A9279AB62700}"/>
                  </a:ext>
                </a:extLst>
              </p:cNvPr>
              <p:cNvSpPr txBox="1"/>
              <p:nvPr/>
            </p:nvSpPr>
            <p:spPr>
              <a:xfrm>
                <a:off x="4640828" y="3893987"/>
                <a:ext cx="37574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82A24F6-3B57-4A4F-8E19-A9279AB62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828" y="3893987"/>
                <a:ext cx="375744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63B7BA3-A735-49DC-9ACC-1277A4400637}"/>
              </a:ext>
            </a:extLst>
          </p:cNvPr>
          <p:cNvSpPr txBox="1"/>
          <p:nvPr/>
        </p:nvSpPr>
        <p:spPr>
          <a:xfrm>
            <a:off x="4343524" y="5843338"/>
            <a:ext cx="30543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GT" sz="1600" b="1" dirty="0"/>
              <a:t>Figura No.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DDD1D79-9054-42E8-AE92-C69CE9EA5E4F}"/>
              </a:ext>
            </a:extLst>
          </p:cNvPr>
          <p:cNvSpPr/>
          <p:nvPr/>
        </p:nvSpPr>
        <p:spPr>
          <a:xfrm>
            <a:off x="6130742" y="2827653"/>
            <a:ext cx="347224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A38CA1-D9C2-4331-B053-7FF87D157943}"/>
              </a:ext>
            </a:extLst>
          </p:cNvPr>
          <p:cNvCxnSpPr/>
          <p:nvPr/>
        </p:nvCxnSpPr>
        <p:spPr>
          <a:xfrm>
            <a:off x="6566079" y="3253219"/>
            <a:ext cx="134158" cy="23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5493DB8-71B3-4183-BFD6-3BA76C743E3F}"/>
              </a:ext>
            </a:extLst>
          </p:cNvPr>
          <p:cNvSpPr txBox="1"/>
          <p:nvPr/>
        </p:nvSpPr>
        <p:spPr>
          <a:xfrm>
            <a:off x="6700236" y="3123649"/>
            <a:ext cx="22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329C1C8-9850-40AE-BDD5-7CD55F54683F}"/>
              </a:ext>
            </a:extLst>
          </p:cNvPr>
          <p:cNvCxnSpPr>
            <a:cxnSpLocks/>
          </p:cNvCxnSpPr>
          <p:nvPr/>
        </p:nvCxnSpPr>
        <p:spPr>
          <a:xfrm flipH="1">
            <a:off x="6624714" y="4234477"/>
            <a:ext cx="123479" cy="24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EEB79A3-3F80-4AE4-A24D-46C830697128}"/>
              </a:ext>
            </a:extLst>
          </p:cNvPr>
          <p:cNvSpPr txBox="1"/>
          <p:nvPr/>
        </p:nvSpPr>
        <p:spPr>
          <a:xfrm>
            <a:off x="6743235" y="4209851"/>
            <a:ext cx="22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2B44B2-006B-41BF-ABE0-CB333BFB398A}"/>
              </a:ext>
            </a:extLst>
          </p:cNvPr>
          <p:cNvCxnSpPr>
            <a:cxnSpLocks/>
          </p:cNvCxnSpPr>
          <p:nvPr/>
        </p:nvCxnSpPr>
        <p:spPr>
          <a:xfrm flipH="1">
            <a:off x="5746278" y="4903278"/>
            <a:ext cx="203615" cy="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EA1FEC8-7448-4076-818B-F46283451046}"/>
              </a:ext>
            </a:extLst>
          </p:cNvPr>
          <p:cNvSpPr txBox="1"/>
          <p:nvPr/>
        </p:nvSpPr>
        <p:spPr>
          <a:xfrm>
            <a:off x="5710393" y="4966838"/>
            <a:ext cx="22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890ADD-FC06-4AE6-B9CB-6908BB3B139A}"/>
              </a:ext>
            </a:extLst>
          </p:cNvPr>
          <p:cNvCxnSpPr/>
          <p:nvPr/>
        </p:nvCxnSpPr>
        <p:spPr>
          <a:xfrm>
            <a:off x="5047482" y="4296972"/>
            <a:ext cx="134158" cy="23201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0D1038E-DAE4-4468-AC80-526DCDE5A587}"/>
              </a:ext>
            </a:extLst>
          </p:cNvPr>
          <p:cNvSpPr txBox="1"/>
          <p:nvPr/>
        </p:nvSpPr>
        <p:spPr>
          <a:xfrm>
            <a:off x="4775425" y="4334749"/>
            <a:ext cx="22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8EB332-61B3-4EA4-AEC0-25619076A67C}"/>
              </a:ext>
            </a:extLst>
          </p:cNvPr>
          <p:cNvCxnSpPr>
            <a:cxnSpLocks/>
          </p:cNvCxnSpPr>
          <p:nvPr/>
        </p:nvCxnSpPr>
        <p:spPr>
          <a:xfrm flipH="1">
            <a:off x="5011260" y="3253219"/>
            <a:ext cx="134277" cy="25847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8B3B38F-4071-49BA-AACE-FE1AAE32B282}"/>
              </a:ext>
            </a:extLst>
          </p:cNvPr>
          <p:cNvSpPr txBox="1"/>
          <p:nvPr/>
        </p:nvSpPr>
        <p:spPr>
          <a:xfrm>
            <a:off x="4774727" y="3121173"/>
            <a:ext cx="22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4882F-0B9A-4C22-870A-A004DF059567}"/>
              </a:ext>
            </a:extLst>
          </p:cNvPr>
          <p:cNvCxnSpPr>
            <a:cxnSpLocks/>
          </p:cNvCxnSpPr>
          <p:nvPr/>
        </p:nvCxnSpPr>
        <p:spPr>
          <a:xfrm flipH="1">
            <a:off x="5738482" y="2892953"/>
            <a:ext cx="203615" cy="68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D22B87E-1729-4E70-8645-6613E06D8E3B}"/>
              </a:ext>
            </a:extLst>
          </p:cNvPr>
          <p:cNvSpPr txBox="1"/>
          <p:nvPr/>
        </p:nvSpPr>
        <p:spPr>
          <a:xfrm>
            <a:off x="5697493" y="2470219"/>
            <a:ext cx="22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6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5BB3706-8FB1-4488-9390-98CE50BC464B}"/>
              </a:ext>
            </a:extLst>
          </p:cNvPr>
          <p:cNvCxnSpPr>
            <a:cxnSpLocks/>
          </p:cNvCxnSpPr>
          <p:nvPr/>
        </p:nvCxnSpPr>
        <p:spPr>
          <a:xfrm flipH="1">
            <a:off x="5927941" y="3329198"/>
            <a:ext cx="123479" cy="24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156417A-7269-4DEB-8375-9DAF6D8B3A9D}"/>
              </a:ext>
            </a:extLst>
          </p:cNvPr>
          <p:cNvSpPr txBox="1"/>
          <p:nvPr/>
        </p:nvSpPr>
        <p:spPr>
          <a:xfrm>
            <a:off x="6046462" y="3304572"/>
            <a:ext cx="22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7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8F8EB4-EC74-48D0-AEED-15BB6750C107}"/>
              </a:ext>
            </a:extLst>
          </p:cNvPr>
          <p:cNvCxnSpPr>
            <a:cxnSpLocks/>
          </p:cNvCxnSpPr>
          <p:nvPr/>
        </p:nvCxnSpPr>
        <p:spPr>
          <a:xfrm flipH="1">
            <a:off x="5723535" y="5526539"/>
            <a:ext cx="203615" cy="68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6F11092-4898-4B92-8E25-31F87E9F4B7A}"/>
              </a:ext>
            </a:extLst>
          </p:cNvPr>
          <p:cNvSpPr txBox="1"/>
          <p:nvPr/>
        </p:nvSpPr>
        <p:spPr>
          <a:xfrm>
            <a:off x="5682546" y="5452914"/>
            <a:ext cx="22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8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9198BC7-F84F-4096-A21A-1C5F7441B25E}"/>
              </a:ext>
            </a:extLst>
          </p:cNvPr>
          <p:cNvCxnSpPr/>
          <p:nvPr/>
        </p:nvCxnSpPr>
        <p:spPr>
          <a:xfrm>
            <a:off x="5927585" y="4280967"/>
            <a:ext cx="134158" cy="23201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CFE1861-F3EF-4734-AFEE-9FB95AB8818C}"/>
              </a:ext>
            </a:extLst>
          </p:cNvPr>
          <p:cNvSpPr txBox="1"/>
          <p:nvPr/>
        </p:nvSpPr>
        <p:spPr>
          <a:xfrm>
            <a:off x="5655528" y="4318744"/>
            <a:ext cx="22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9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B6B90B9-25BC-4A32-9A30-33818EF32F36}"/>
              </a:ext>
            </a:extLst>
          </p:cNvPr>
          <p:cNvCxnSpPr>
            <a:cxnSpLocks/>
          </p:cNvCxnSpPr>
          <p:nvPr/>
        </p:nvCxnSpPr>
        <p:spPr>
          <a:xfrm flipH="1">
            <a:off x="4504785" y="2925418"/>
            <a:ext cx="123479" cy="24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E62BD0E-2DE1-4348-8FA8-DBB4C6514EB3}"/>
              </a:ext>
            </a:extLst>
          </p:cNvPr>
          <p:cNvSpPr txBox="1"/>
          <p:nvPr/>
        </p:nvSpPr>
        <p:spPr>
          <a:xfrm>
            <a:off x="4106825" y="2772121"/>
            <a:ext cx="41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DA61A9F-FDD1-4FFF-9929-C5AA2827C1C8}"/>
              </a:ext>
            </a:extLst>
          </p:cNvPr>
          <p:cNvCxnSpPr>
            <a:cxnSpLocks/>
          </p:cNvCxnSpPr>
          <p:nvPr/>
        </p:nvCxnSpPr>
        <p:spPr>
          <a:xfrm flipH="1">
            <a:off x="5262948" y="3839495"/>
            <a:ext cx="203615" cy="68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EB90F7E-7582-4DD2-95F0-4D395DA4F415}"/>
              </a:ext>
            </a:extLst>
          </p:cNvPr>
          <p:cNvSpPr txBox="1"/>
          <p:nvPr/>
        </p:nvSpPr>
        <p:spPr>
          <a:xfrm>
            <a:off x="5157743" y="3473242"/>
            <a:ext cx="42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11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50C46EF-DDEA-42FC-B378-3B7F163EE8EF}"/>
              </a:ext>
            </a:extLst>
          </p:cNvPr>
          <p:cNvCxnSpPr/>
          <p:nvPr/>
        </p:nvCxnSpPr>
        <p:spPr>
          <a:xfrm>
            <a:off x="7084009" y="3056381"/>
            <a:ext cx="134158" cy="23201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4B7ACBB-ABB2-402D-86FA-126D03BBE8F4}"/>
              </a:ext>
            </a:extLst>
          </p:cNvPr>
          <p:cNvSpPr txBox="1"/>
          <p:nvPr/>
        </p:nvSpPr>
        <p:spPr>
          <a:xfrm>
            <a:off x="7217383" y="2893795"/>
            <a:ext cx="45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2001E1-21C2-4E21-9345-17E968B0CC2E}"/>
                  </a:ext>
                </a:extLst>
              </p:cNvPr>
              <p:cNvSpPr txBox="1"/>
              <p:nvPr/>
            </p:nvSpPr>
            <p:spPr>
              <a:xfrm>
                <a:off x="8306401" y="3643242"/>
                <a:ext cx="31423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2001E1-21C2-4E21-9345-17E968B0C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401" y="3643242"/>
                <a:ext cx="3142399" cy="553998"/>
              </a:xfrm>
              <a:prstGeom prst="rect">
                <a:avLst/>
              </a:prstGeom>
              <a:blipFill>
                <a:blip r:embed="rId8"/>
                <a:stretch>
                  <a:fillRect l="-1359" t="-1099" r="-583"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B338E79-69E3-47D2-B875-0E6841321F5C}"/>
              </a:ext>
            </a:extLst>
          </p:cNvPr>
          <p:cNvSpPr txBox="1"/>
          <p:nvPr/>
        </p:nvSpPr>
        <p:spPr>
          <a:xfrm>
            <a:off x="4214191" y="6161866"/>
            <a:ext cx="3592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1400"/>
              <a:t>Forma gráfica de un circuito Euleriano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A95320-6203-4ADE-AB2A-4970C9914304}"/>
              </a:ext>
            </a:extLst>
          </p:cNvPr>
          <p:cNvSpPr txBox="1"/>
          <p:nvPr/>
        </p:nvSpPr>
        <p:spPr>
          <a:xfrm>
            <a:off x="8693624" y="1754070"/>
            <a:ext cx="3078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sz="1400" dirty="0"/>
              <a:t>Sí hay circuito Euleriano pues el grado de todos los vértices es par.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735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517C-6E86-4E60-B0B2-DB73F608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07897"/>
            <a:ext cx="11340000" cy="700114"/>
          </a:xfrm>
        </p:spPr>
        <p:txBody>
          <a:bodyPr/>
          <a:lstStyle/>
          <a:p>
            <a:r>
              <a:rPr lang="es-GT" dirty="0"/>
              <a:t>Ejemplo 3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F61A0EC-B34E-4DE4-9435-C11F2161066A}"/>
              </a:ext>
            </a:extLst>
          </p:cNvPr>
          <p:cNvSpPr txBox="1">
            <a:spLocks/>
          </p:cNvSpPr>
          <p:nvPr/>
        </p:nvSpPr>
        <p:spPr>
          <a:xfrm>
            <a:off x="468915" y="1003369"/>
            <a:ext cx="9408686" cy="150140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GT" sz="2400" dirty="0"/>
              <a:t>Dado el grafo de la figura No. 3</a:t>
            </a:r>
          </a:p>
          <a:p>
            <a:pPr marL="457200" indent="-457200">
              <a:buAutoNum type="arabicPeriod"/>
            </a:pPr>
            <a:r>
              <a:rPr lang="es-GT" sz="2400" dirty="0"/>
              <a:t>Determinar un circuito Euleriano (si existe) y</a:t>
            </a:r>
          </a:p>
          <a:p>
            <a:pPr marL="457200" indent="-457200">
              <a:buAutoNum type="arabicPeriod"/>
            </a:pPr>
            <a:r>
              <a:rPr lang="es-GT" sz="2400" dirty="0"/>
              <a:t>Determinar un  recorrido Euleriano (si existe).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B7BA3-A735-49DC-9ACC-1277A4400637}"/>
              </a:ext>
            </a:extLst>
          </p:cNvPr>
          <p:cNvSpPr txBox="1"/>
          <p:nvPr/>
        </p:nvSpPr>
        <p:spPr>
          <a:xfrm>
            <a:off x="4343524" y="5843338"/>
            <a:ext cx="30543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GT" sz="1600" b="1" dirty="0"/>
              <a:t>Figura No.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2001E1-21C2-4E21-9345-17E968B0CC2E}"/>
                  </a:ext>
                </a:extLst>
              </p:cNvPr>
              <p:cNvSpPr txBox="1"/>
              <p:nvPr/>
            </p:nvSpPr>
            <p:spPr>
              <a:xfrm>
                <a:off x="8306401" y="3643242"/>
                <a:ext cx="314291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2001E1-21C2-4E21-9345-17E968B0C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401" y="3643242"/>
                <a:ext cx="3142912" cy="553998"/>
              </a:xfrm>
              <a:prstGeom prst="rect">
                <a:avLst/>
              </a:prstGeom>
              <a:blipFill>
                <a:blip r:embed="rId2"/>
                <a:stretch>
                  <a:fillRect l="-583" r="-583"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B338E79-69E3-47D2-B875-0E6841321F5C}"/>
              </a:ext>
            </a:extLst>
          </p:cNvPr>
          <p:cNvSpPr txBox="1"/>
          <p:nvPr/>
        </p:nvSpPr>
        <p:spPr>
          <a:xfrm>
            <a:off x="4214191" y="6161866"/>
            <a:ext cx="3592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1400" dirty="0"/>
              <a:t>Forma gráfica de un recorrido Euleriano.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7088480-A53D-4813-B802-71E44B5BA940}"/>
              </a:ext>
            </a:extLst>
          </p:cNvPr>
          <p:cNvSpPr/>
          <p:nvPr/>
        </p:nvSpPr>
        <p:spPr>
          <a:xfrm>
            <a:off x="3666309" y="3178629"/>
            <a:ext cx="1663337" cy="1586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1494C9E-C5B9-4E47-9ECB-5AFAFC9331BD}"/>
              </a:ext>
            </a:extLst>
          </p:cNvPr>
          <p:cNvSpPr/>
          <p:nvPr/>
        </p:nvSpPr>
        <p:spPr>
          <a:xfrm>
            <a:off x="5068389" y="2855137"/>
            <a:ext cx="1706880" cy="532497"/>
          </a:xfrm>
          <a:custGeom>
            <a:avLst/>
            <a:gdLst>
              <a:gd name="connsiteX0" fmla="*/ 0 w 1706880"/>
              <a:gd name="connsiteY0" fmla="*/ 532497 h 532497"/>
              <a:gd name="connsiteX1" fmla="*/ 1132114 w 1706880"/>
              <a:gd name="connsiteY1" fmla="*/ 1274 h 532497"/>
              <a:gd name="connsiteX2" fmla="*/ 1706880 w 1706880"/>
              <a:gd name="connsiteY2" fmla="*/ 393160 h 53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6880" h="532497">
                <a:moveTo>
                  <a:pt x="0" y="532497"/>
                </a:moveTo>
                <a:cubicBezTo>
                  <a:pt x="423817" y="278497"/>
                  <a:pt x="847634" y="24497"/>
                  <a:pt x="1132114" y="1274"/>
                </a:cubicBezTo>
                <a:cubicBezTo>
                  <a:pt x="1416594" y="-21949"/>
                  <a:pt x="1631406" y="278497"/>
                  <a:pt x="1706880" y="393160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BF80E4-7A2D-43E3-94CC-03D03787F37A}"/>
              </a:ext>
            </a:extLst>
          </p:cNvPr>
          <p:cNvSpPr/>
          <p:nvPr/>
        </p:nvSpPr>
        <p:spPr>
          <a:xfrm>
            <a:off x="5303520" y="4180114"/>
            <a:ext cx="992777" cy="632483"/>
          </a:xfrm>
          <a:custGeom>
            <a:avLst/>
            <a:gdLst>
              <a:gd name="connsiteX0" fmla="*/ 0 w 992777"/>
              <a:gd name="connsiteY0" fmla="*/ 0 h 632483"/>
              <a:gd name="connsiteX1" fmla="*/ 374469 w 992777"/>
              <a:gd name="connsiteY1" fmla="*/ 627017 h 632483"/>
              <a:gd name="connsiteX2" fmla="*/ 992777 w 992777"/>
              <a:gd name="connsiteY2" fmla="*/ 252549 h 63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2777" h="632483">
                <a:moveTo>
                  <a:pt x="0" y="0"/>
                </a:moveTo>
                <a:cubicBezTo>
                  <a:pt x="104503" y="292462"/>
                  <a:pt x="209006" y="584925"/>
                  <a:pt x="374469" y="627017"/>
                </a:cubicBezTo>
                <a:cubicBezTo>
                  <a:pt x="539932" y="669109"/>
                  <a:pt x="766354" y="460829"/>
                  <a:pt x="992777" y="252549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D762375-A18B-4A51-99F1-8905D5321E7D}"/>
              </a:ext>
            </a:extLst>
          </p:cNvPr>
          <p:cNvSpPr/>
          <p:nvPr/>
        </p:nvSpPr>
        <p:spPr>
          <a:xfrm>
            <a:off x="6287589" y="4032069"/>
            <a:ext cx="1158240" cy="719282"/>
          </a:xfrm>
          <a:custGeom>
            <a:avLst/>
            <a:gdLst>
              <a:gd name="connsiteX0" fmla="*/ 0 w 1158240"/>
              <a:gd name="connsiteY0" fmla="*/ 400594 h 719282"/>
              <a:gd name="connsiteX1" fmla="*/ 679268 w 1158240"/>
              <a:gd name="connsiteY1" fmla="*/ 705394 h 719282"/>
              <a:gd name="connsiteX2" fmla="*/ 1158240 w 1158240"/>
              <a:gd name="connsiteY2" fmla="*/ 0 h 71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8240" h="719282">
                <a:moveTo>
                  <a:pt x="0" y="400594"/>
                </a:moveTo>
                <a:cubicBezTo>
                  <a:pt x="243114" y="586377"/>
                  <a:pt x="486228" y="772160"/>
                  <a:pt x="679268" y="705394"/>
                </a:cubicBezTo>
                <a:cubicBezTo>
                  <a:pt x="872308" y="638628"/>
                  <a:pt x="1015274" y="319314"/>
                  <a:pt x="1158240" y="0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F8CC2E9-7996-4090-86B6-2C0212B373CA}"/>
              </a:ext>
            </a:extLst>
          </p:cNvPr>
          <p:cNvSpPr/>
          <p:nvPr/>
        </p:nvSpPr>
        <p:spPr>
          <a:xfrm>
            <a:off x="5312229" y="3239589"/>
            <a:ext cx="1463040" cy="940525"/>
          </a:xfrm>
          <a:custGeom>
            <a:avLst/>
            <a:gdLst>
              <a:gd name="connsiteX0" fmla="*/ 0 w 1463040"/>
              <a:gd name="connsiteY0" fmla="*/ 940525 h 940525"/>
              <a:gd name="connsiteX1" fmla="*/ 1175657 w 1463040"/>
              <a:gd name="connsiteY1" fmla="*/ 644434 h 940525"/>
              <a:gd name="connsiteX2" fmla="*/ 1463040 w 1463040"/>
              <a:gd name="connsiteY2" fmla="*/ 0 h 94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940525">
                <a:moveTo>
                  <a:pt x="0" y="940525"/>
                </a:moveTo>
                <a:cubicBezTo>
                  <a:pt x="465908" y="870856"/>
                  <a:pt x="931817" y="801188"/>
                  <a:pt x="1175657" y="644434"/>
                </a:cubicBezTo>
                <a:cubicBezTo>
                  <a:pt x="1419497" y="487680"/>
                  <a:pt x="1441268" y="243840"/>
                  <a:pt x="1463040" y="0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190F1B2-413F-43E1-84DD-1B2FA6D49CDC}"/>
              </a:ext>
            </a:extLst>
          </p:cNvPr>
          <p:cNvSpPr/>
          <p:nvPr/>
        </p:nvSpPr>
        <p:spPr>
          <a:xfrm>
            <a:off x="6291618" y="3248167"/>
            <a:ext cx="784110" cy="1187355"/>
          </a:xfrm>
          <a:custGeom>
            <a:avLst/>
            <a:gdLst>
              <a:gd name="connsiteX0" fmla="*/ 0 w 784110"/>
              <a:gd name="connsiteY0" fmla="*/ 1187355 h 1187355"/>
              <a:gd name="connsiteX1" fmla="*/ 764275 w 784110"/>
              <a:gd name="connsiteY1" fmla="*/ 559558 h 1187355"/>
              <a:gd name="connsiteX2" fmla="*/ 484495 w 784110"/>
              <a:gd name="connsiteY2" fmla="*/ 0 h 118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4110" h="1187355">
                <a:moveTo>
                  <a:pt x="0" y="1187355"/>
                </a:moveTo>
                <a:cubicBezTo>
                  <a:pt x="341763" y="972402"/>
                  <a:pt x="683526" y="757450"/>
                  <a:pt x="764275" y="559558"/>
                </a:cubicBezTo>
                <a:cubicBezTo>
                  <a:pt x="845024" y="361665"/>
                  <a:pt x="664759" y="180832"/>
                  <a:pt x="484495" y="0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3612E35-2D49-4A5A-A769-F80566A4F2BC}"/>
              </a:ext>
            </a:extLst>
          </p:cNvPr>
          <p:cNvSpPr/>
          <p:nvPr/>
        </p:nvSpPr>
        <p:spPr>
          <a:xfrm>
            <a:off x="6776113" y="2927348"/>
            <a:ext cx="1066087" cy="1091918"/>
          </a:xfrm>
          <a:custGeom>
            <a:avLst/>
            <a:gdLst>
              <a:gd name="connsiteX0" fmla="*/ 0 w 1066087"/>
              <a:gd name="connsiteY0" fmla="*/ 313995 h 1091918"/>
              <a:gd name="connsiteX1" fmla="*/ 1037230 w 1066087"/>
              <a:gd name="connsiteY1" fmla="*/ 41040 h 1091918"/>
              <a:gd name="connsiteX2" fmla="*/ 675565 w 1066087"/>
              <a:gd name="connsiteY2" fmla="*/ 1091918 h 1091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087" h="1091918">
                <a:moveTo>
                  <a:pt x="0" y="313995"/>
                </a:moveTo>
                <a:cubicBezTo>
                  <a:pt x="462318" y="112690"/>
                  <a:pt x="924636" y="-88614"/>
                  <a:pt x="1037230" y="41040"/>
                </a:cubicBezTo>
                <a:cubicBezTo>
                  <a:pt x="1149824" y="170694"/>
                  <a:pt x="912694" y="631306"/>
                  <a:pt x="675565" y="1091918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41EDB9F-A399-432C-B15C-221AD59F8864}"/>
              </a:ext>
            </a:extLst>
          </p:cNvPr>
          <p:cNvSpPr/>
          <p:nvPr/>
        </p:nvSpPr>
        <p:spPr>
          <a:xfrm>
            <a:off x="5235150" y="4109446"/>
            <a:ext cx="152986" cy="1316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7BAF41-27EF-4341-B71A-6DC4F3F66D38}"/>
              </a:ext>
            </a:extLst>
          </p:cNvPr>
          <p:cNvSpPr/>
          <p:nvPr/>
        </p:nvSpPr>
        <p:spPr>
          <a:xfrm>
            <a:off x="4999371" y="3321820"/>
            <a:ext cx="152986" cy="1316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851E871-7297-4916-9C88-CE2179FA0783}"/>
              </a:ext>
            </a:extLst>
          </p:cNvPr>
          <p:cNvSpPr/>
          <p:nvPr/>
        </p:nvSpPr>
        <p:spPr>
          <a:xfrm>
            <a:off x="4700808" y="4642925"/>
            <a:ext cx="152986" cy="1316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9D50793-2EF1-43F4-976B-433934AD43D0}"/>
              </a:ext>
            </a:extLst>
          </p:cNvPr>
          <p:cNvSpPr/>
          <p:nvPr/>
        </p:nvSpPr>
        <p:spPr>
          <a:xfrm>
            <a:off x="6709370" y="3178064"/>
            <a:ext cx="152986" cy="1316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B4C22E3-3B65-4DC1-A46E-AF4CF12BC399}"/>
              </a:ext>
            </a:extLst>
          </p:cNvPr>
          <p:cNvSpPr/>
          <p:nvPr/>
        </p:nvSpPr>
        <p:spPr>
          <a:xfrm>
            <a:off x="6213111" y="4391710"/>
            <a:ext cx="152986" cy="1316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D9B9C88-0639-49A7-A41E-8A34D2B78DD2}"/>
              </a:ext>
            </a:extLst>
          </p:cNvPr>
          <p:cNvSpPr/>
          <p:nvPr/>
        </p:nvSpPr>
        <p:spPr>
          <a:xfrm>
            <a:off x="7369336" y="3973113"/>
            <a:ext cx="152986" cy="1316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CADEA6-4AE4-472B-A2CD-C0F2B365C426}"/>
                  </a:ext>
                </a:extLst>
              </p:cNvPr>
              <p:cNvSpPr txBox="1"/>
              <p:nvPr/>
            </p:nvSpPr>
            <p:spPr>
              <a:xfrm>
                <a:off x="4840317" y="2858223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CADEA6-4AE4-472B-A2CD-C0F2B365C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317" y="2858223"/>
                <a:ext cx="4592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4B28567-BB3F-457A-9C90-88FC7FF971CB}"/>
                  </a:ext>
                </a:extLst>
              </p:cNvPr>
              <p:cNvSpPr txBox="1"/>
              <p:nvPr/>
            </p:nvSpPr>
            <p:spPr>
              <a:xfrm>
                <a:off x="4848348" y="3939558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4B28567-BB3F-457A-9C90-88FC7FF97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348" y="3939558"/>
                <a:ext cx="4592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80BC23F-291E-4C54-821C-9F6CEE59ECDB}"/>
                  </a:ext>
                </a:extLst>
              </p:cNvPr>
              <p:cNvSpPr txBox="1"/>
              <p:nvPr/>
            </p:nvSpPr>
            <p:spPr>
              <a:xfrm>
                <a:off x="4653086" y="4711603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80BC23F-291E-4C54-821C-9F6CEE59E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086" y="4711603"/>
                <a:ext cx="4592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38E0693-9526-4589-8B50-39F8CFDC62E3}"/>
                  </a:ext>
                </a:extLst>
              </p:cNvPr>
              <p:cNvSpPr txBox="1"/>
              <p:nvPr/>
            </p:nvSpPr>
            <p:spPr>
              <a:xfrm>
                <a:off x="5813615" y="4119629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38E0693-9526-4589-8B50-39F8CFDC6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615" y="4119629"/>
                <a:ext cx="4592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57C6721-5BA4-469E-9B23-917B9F6F3D72}"/>
                  </a:ext>
                </a:extLst>
              </p:cNvPr>
              <p:cNvSpPr txBox="1"/>
              <p:nvPr/>
            </p:nvSpPr>
            <p:spPr>
              <a:xfrm>
                <a:off x="6616410" y="2765532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57C6721-5BA4-469E-9B23-917B9F6F3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410" y="2765532"/>
                <a:ext cx="4592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FB14D48-5FF7-4804-9655-456FDD1666B1}"/>
                  </a:ext>
                </a:extLst>
              </p:cNvPr>
              <p:cNvSpPr txBox="1"/>
              <p:nvPr/>
            </p:nvSpPr>
            <p:spPr>
              <a:xfrm>
                <a:off x="7382994" y="3968462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FB14D48-5FF7-4804-9655-456FDD166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994" y="3968462"/>
                <a:ext cx="459206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279DF03-F212-4C13-BA7D-54D229C4DF52}"/>
                  </a:ext>
                </a:extLst>
              </p:cNvPr>
              <p:cNvSpPr txBox="1"/>
              <p:nvPr/>
            </p:nvSpPr>
            <p:spPr>
              <a:xfrm>
                <a:off x="8644709" y="1733853"/>
                <a:ext cx="30783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GT" sz="1400" dirty="0"/>
                  <a:t>No hay circuito Euleriano pues los vértices </a:t>
                </a:r>
                <a14:m>
                  <m:oMath xmlns:m="http://schemas.openxmlformats.org/officeDocument/2006/math">
                    <m:r>
                      <a:rPr lang="es-GT" sz="1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GT" sz="1400" dirty="0"/>
                  <a:t> y </a:t>
                </a:r>
                <a14:m>
                  <m:oMath xmlns:m="http://schemas.openxmlformats.org/officeDocument/2006/math">
                    <m:r>
                      <a:rPr lang="es-GT" sz="1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s-GT" sz="1400" dirty="0"/>
                  <a:t> son de grado impar</a:t>
                </a:r>
                <a:endParaRPr lang="en-US" sz="1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279DF03-F212-4C13-BA7D-54D229C4D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709" y="1733853"/>
                <a:ext cx="3078376" cy="523220"/>
              </a:xfrm>
              <a:prstGeom prst="rect">
                <a:avLst/>
              </a:prstGeom>
              <a:blipFill>
                <a:blip r:embed="rId9"/>
                <a:stretch>
                  <a:fillRect l="-198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C5E9DA8-38E8-4A6B-9823-0BCFE23F7DDE}"/>
                  </a:ext>
                </a:extLst>
              </p:cNvPr>
              <p:cNvSpPr txBox="1"/>
              <p:nvPr/>
            </p:nvSpPr>
            <p:spPr>
              <a:xfrm>
                <a:off x="8644709" y="2289177"/>
                <a:ext cx="307837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GT" sz="1400" dirty="0"/>
                  <a:t>Sí hay un recorrido Euleriano pues hay exactamente 2 vértices de grado impar (</a:t>
                </a:r>
                <a14:m>
                  <m:oMath xmlns:m="http://schemas.openxmlformats.org/officeDocument/2006/math">
                    <m:r>
                      <a:rPr lang="es-GT" sz="1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GT" sz="1400" dirty="0"/>
                  <a:t> y </a:t>
                </a:r>
                <a14:m>
                  <m:oMath xmlns:m="http://schemas.openxmlformats.org/officeDocument/2006/math">
                    <m:r>
                      <a:rPr lang="es-GT" sz="1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GT" sz="14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sz="1400" dirty="0"/>
                  <a:t>.  </a:t>
                </a:r>
                <a:endParaRPr lang="en-US" sz="1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C5E9DA8-38E8-4A6B-9823-0BCFE23F7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709" y="2289177"/>
                <a:ext cx="3078376" cy="738664"/>
              </a:xfrm>
              <a:prstGeom prst="rect">
                <a:avLst/>
              </a:prstGeom>
              <a:blipFill>
                <a:blip r:embed="rId10"/>
                <a:stretch>
                  <a:fillRect l="-198" t="-1653" r="-1782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C52AFA22-2532-4002-B904-41E7C44BDD52}"/>
              </a:ext>
            </a:extLst>
          </p:cNvPr>
          <p:cNvSpPr/>
          <p:nvPr/>
        </p:nvSpPr>
        <p:spPr>
          <a:xfrm>
            <a:off x="4887926" y="3209320"/>
            <a:ext cx="347224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F14B66D-2558-45AA-8392-B847C858AEBC}"/>
              </a:ext>
            </a:extLst>
          </p:cNvPr>
          <p:cNvCxnSpPr>
            <a:cxnSpLocks/>
          </p:cNvCxnSpPr>
          <p:nvPr/>
        </p:nvCxnSpPr>
        <p:spPr>
          <a:xfrm flipH="1">
            <a:off x="3600484" y="3470153"/>
            <a:ext cx="123479" cy="24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2C40F6D-6A32-4A96-B3AC-4578A0329F9C}"/>
              </a:ext>
            </a:extLst>
          </p:cNvPr>
          <p:cNvSpPr txBox="1"/>
          <p:nvPr/>
        </p:nvSpPr>
        <p:spPr>
          <a:xfrm>
            <a:off x="3202524" y="3316856"/>
            <a:ext cx="41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340FC70-BDA7-4DB4-BFE4-9C29C9302794}"/>
              </a:ext>
            </a:extLst>
          </p:cNvPr>
          <p:cNvCxnSpPr>
            <a:cxnSpLocks/>
          </p:cNvCxnSpPr>
          <p:nvPr/>
        </p:nvCxnSpPr>
        <p:spPr>
          <a:xfrm flipH="1">
            <a:off x="5052626" y="4447033"/>
            <a:ext cx="200717" cy="22274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95664FB-A8C9-47E3-8593-11B285834119}"/>
              </a:ext>
            </a:extLst>
          </p:cNvPr>
          <p:cNvSpPr txBox="1"/>
          <p:nvPr/>
        </p:nvSpPr>
        <p:spPr>
          <a:xfrm>
            <a:off x="5076125" y="4524073"/>
            <a:ext cx="22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051D4E9-369C-48DB-ABA1-3C38607DCC9D}"/>
              </a:ext>
            </a:extLst>
          </p:cNvPr>
          <p:cNvCxnSpPr>
            <a:cxnSpLocks/>
          </p:cNvCxnSpPr>
          <p:nvPr/>
        </p:nvCxnSpPr>
        <p:spPr>
          <a:xfrm flipH="1">
            <a:off x="5623778" y="4890646"/>
            <a:ext cx="203615" cy="68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114AB81-6F80-4F45-9433-5DB3B23206B4}"/>
              </a:ext>
            </a:extLst>
          </p:cNvPr>
          <p:cNvSpPr txBox="1"/>
          <p:nvPr/>
        </p:nvSpPr>
        <p:spPr>
          <a:xfrm>
            <a:off x="5579599" y="4919269"/>
            <a:ext cx="22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1F25E0C-286E-4F61-8154-F94C6AE14C94}"/>
              </a:ext>
            </a:extLst>
          </p:cNvPr>
          <p:cNvCxnSpPr>
            <a:cxnSpLocks/>
          </p:cNvCxnSpPr>
          <p:nvPr/>
        </p:nvCxnSpPr>
        <p:spPr>
          <a:xfrm flipH="1">
            <a:off x="6847017" y="3935534"/>
            <a:ext cx="200717" cy="22274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A43EC67-4E6A-46D6-910F-73153FD91C50}"/>
              </a:ext>
            </a:extLst>
          </p:cNvPr>
          <p:cNvSpPr txBox="1"/>
          <p:nvPr/>
        </p:nvSpPr>
        <p:spPr>
          <a:xfrm>
            <a:off x="6870516" y="4012574"/>
            <a:ext cx="22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AC516C7-0407-4F49-94D4-CCFC45E5C6CC}"/>
              </a:ext>
            </a:extLst>
          </p:cNvPr>
          <p:cNvCxnSpPr>
            <a:cxnSpLocks/>
          </p:cNvCxnSpPr>
          <p:nvPr/>
        </p:nvCxnSpPr>
        <p:spPr>
          <a:xfrm flipH="1">
            <a:off x="6110879" y="2794257"/>
            <a:ext cx="203615" cy="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89B7BDA-EEF1-4F87-BA84-BE805F463D22}"/>
              </a:ext>
            </a:extLst>
          </p:cNvPr>
          <p:cNvSpPr txBox="1"/>
          <p:nvPr/>
        </p:nvSpPr>
        <p:spPr>
          <a:xfrm>
            <a:off x="6091191" y="2429154"/>
            <a:ext cx="22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5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EE5CD12-2E21-42D0-BD6F-2860DF91B3A4}"/>
              </a:ext>
            </a:extLst>
          </p:cNvPr>
          <p:cNvCxnSpPr>
            <a:cxnSpLocks/>
          </p:cNvCxnSpPr>
          <p:nvPr/>
        </p:nvCxnSpPr>
        <p:spPr>
          <a:xfrm>
            <a:off x="5294373" y="3594244"/>
            <a:ext cx="93763" cy="25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70B751A-027E-4009-8970-0E87DC87010D}"/>
              </a:ext>
            </a:extLst>
          </p:cNvPr>
          <p:cNvSpPr txBox="1"/>
          <p:nvPr/>
        </p:nvSpPr>
        <p:spPr>
          <a:xfrm>
            <a:off x="5404863" y="3525185"/>
            <a:ext cx="22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6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7ACE5D3-D73B-4A6B-BDD1-9C8A6F34F738}"/>
              </a:ext>
            </a:extLst>
          </p:cNvPr>
          <p:cNvCxnSpPr>
            <a:cxnSpLocks/>
          </p:cNvCxnSpPr>
          <p:nvPr/>
        </p:nvCxnSpPr>
        <p:spPr>
          <a:xfrm flipH="1">
            <a:off x="6043748" y="3888413"/>
            <a:ext cx="230149" cy="7600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3D27D1B-262E-4CB2-8A10-13BD5D1B3E54}"/>
              </a:ext>
            </a:extLst>
          </p:cNvPr>
          <p:cNvSpPr txBox="1"/>
          <p:nvPr/>
        </p:nvSpPr>
        <p:spPr>
          <a:xfrm>
            <a:off x="5954488" y="3551700"/>
            <a:ext cx="22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D63AA34-4680-4B9E-8BC2-AF884353030C}"/>
              </a:ext>
            </a:extLst>
          </p:cNvPr>
          <p:cNvCxnSpPr>
            <a:cxnSpLocks/>
          </p:cNvCxnSpPr>
          <p:nvPr/>
        </p:nvCxnSpPr>
        <p:spPr>
          <a:xfrm flipH="1" flipV="1">
            <a:off x="7781720" y="2854491"/>
            <a:ext cx="202220" cy="19095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52500AC-0C5C-4CD6-BCA0-F64F58C7D2F9}"/>
              </a:ext>
            </a:extLst>
          </p:cNvPr>
          <p:cNvSpPr txBox="1"/>
          <p:nvPr/>
        </p:nvSpPr>
        <p:spPr>
          <a:xfrm>
            <a:off x="7831719" y="2634110"/>
            <a:ext cx="22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solidFill>
                  <a:schemeClr val="bg2">
                    <a:lumMod val="50000"/>
                  </a:schemeClr>
                </a:solidFill>
              </a:rPr>
              <a:t>8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4EEF945-75F7-4095-96DC-A2DCD4B08737}"/>
              </a:ext>
            </a:extLst>
          </p:cNvPr>
          <p:cNvCxnSpPr>
            <a:cxnSpLocks/>
          </p:cNvCxnSpPr>
          <p:nvPr/>
        </p:nvCxnSpPr>
        <p:spPr>
          <a:xfrm flipH="1">
            <a:off x="6795801" y="4823362"/>
            <a:ext cx="203615" cy="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B84BC4B-6561-47BF-9495-1061A7126CD4}"/>
              </a:ext>
            </a:extLst>
          </p:cNvPr>
          <p:cNvSpPr txBox="1"/>
          <p:nvPr/>
        </p:nvSpPr>
        <p:spPr>
          <a:xfrm>
            <a:off x="6775269" y="4841523"/>
            <a:ext cx="22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56074C6-42D9-4817-8276-87A3C12AACC4}"/>
              </a:ext>
            </a:extLst>
          </p:cNvPr>
          <p:cNvSpPr/>
          <p:nvPr/>
        </p:nvSpPr>
        <p:spPr>
          <a:xfrm>
            <a:off x="6112826" y="4289881"/>
            <a:ext cx="347224" cy="36933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4876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E2105EA-F4E4-45E9-86ED-26EC40FF533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5733416" y="1431501"/>
            <a:ext cx="5855754" cy="401704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4571FF7-0C71-4BD2-90A6-2AF268724716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60400" y="1649283"/>
                <a:ext cx="5435600" cy="4437192"/>
              </a:xfrm>
            </p:spPr>
            <p:txBody>
              <a:bodyPr/>
              <a:lstStyle/>
              <a:p>
                <a:r>
                  <a:rPr lang="es-GT" dirty="0"/>
                  <a:t>Si</a:t>
                </a:r>
                <a:r>
                  <a:rPr lang="es-GT" sz="2000" dirty="0"/>
                  <a:t> </a:t>
                </a:r>
                <a14:m>
                  <m:oMath xmlns:m="http://schemas.openxmlformats.org/officeDocument/2006/math">
                    <m:r>
                      <a:rPr lang="es-GT" sz="20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sz="2000" dirty="0"/>
                  <a:t> es un grafo o multigrafo DIRIGIDO, </a:t>
                </a:r>
                <a:r>
                  <a:rPr lang="es-GT" dirty="0"/>
                  <a:t>para todo vértice </a:t>
                </a:r>
                <a14:m>
                  <m:oMath xmlns:m="http://schemas.openxmlformats.org/officeDocument/2006/math">
                    <m:r>
                      <a:rPr lang="es-GT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G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G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GT" dirty="0"/>
                  <a:t> se define</a:t>
                </a:r>
                <a:endParaRPr lang="es-GT" sz="2000" dirty="0"/>
              </a:p>
              <a:p>
                <a:r>
                  <a:rPr lang="es-GT" dirty="0"/>
                  <a:t>GRADO DE ENTRADA DE</a:t>
                </a:r>
                <a:r>
                  <a:rPr lang="es-GT" sz="2000" dirty="0"/>
                  <a:t> </a:t>
                </a:r>
                <a14:m>
                  <m:oMath xmlns:m="http://schemas.openxmlformats.org/officeDocument/2006/math">
                    <m:r>
                      <a:rPr lang="es-GT" sz="2000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GT" sz="2000" dirty="0"/>
                  <a:t>:   Es el número de aristas que llegan a </a:t>
                </a:r>
                <a14:m>
                  <m:oMath xmlns:m="http://schemas.openxmlformats.org/officeDocument/2006/math">
                    <m:r>
                      <a:rPr lang="es-GT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GT" sz="2000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s-GT" dirty="0"/>
                  <a:t>GRADO DE SALIDA DE</a:t>
                </a:r>
                <a:r>
                  <a:rPr lang="es-GT" sz="2000" dirty="0"/>
                  <a:t> </a:t>
                </a:r>
                <a14:m>
                  <m:oMath xmlns:m="http://schemas.openxmlformats.org/officeDocument/2006/math">
                    <m:r>
                      <a:rPr lang="es-GT" sz="2000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GT" sz="2000" dirty="0"/>
                  <a:t>:   Es el número de aristas que </a:t>
                </a:r>
                <a:r>
                  <a:rPr lang="es-GT" dirty="0"/>
                  <a:t>parten de</a:t>
                </a:r>
                <a:r>
                  <a:rPr lang="es-GT" sz="2000" dirty="0"/>
                  <a:t> </a:t>
                </a:r>
                <a14:m>
                  <m:oMath xmlns:m="http://schemas.openxmlformats.org/officeDocument/2006/math">
                    <m:r>
                      <a:rPr lang="es-GT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GT" sz="2000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𝑔𝑠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4571FF7-0C71-4BD2-90A6-2AF268724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60400" y="1649283"/>
                <a:ext cx="5435600" cy="4437192"/>
              </a:xfrm>
              <a:blipFill>
                <a:blip r:embed="rId3"/>
                <a:stretch>
                  <a:fillRect l="-1009" r="-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BE19A656-9FC6-4B92-96F7-F2F7A4223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341387"/>
            <a:ext cx="6151217" cy="1239487"/>
          </a:xfrm>
        </p:spPr>
        <p:txBody>
          <a:bodyPr/>
          <a:lstStyle/>
          <a:p>
            <a:r>
              <a:rPr lang="es-GT" sz="3600" dirty="0"/>
              <a:t>GRADO DE UN VÉRTICE EN GRAFOS DIRIGIDOS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3781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CD9E5C-F847-44AA-A249-9DE92BA7F9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GT" dirty="0"/>
              <a:t>TEOREMA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18BE51A-4C74-4CF0-B914-643B00B9EE1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s-GT" sz="2000" dirty="0"/>
                  <a:t>Si </a:t>
                </a:r>
                <a14:m>
                  <m:oMath xmlns:m="http://schemas.openxmlformats.org/officeDocument/2006/math">
                    <m:r>
                      <a:rPr lang="es-GT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GT" sz="2000" dirty="0"/>
                  <a:t> un grafo o multigrafo dirigido sin vértices aislados.</a:t>
                </a:r>
              </a:p>
              <a:p>
                <a:r>
                  <a:rPr lang="es-GT" sz="2000" dirty="0"/>
                  <a:t>Entonces </a:t>
                </a:r>
                <a14:m>
                  <m:oMath xmlns:m="http://schemas.openxmlformats.org/officeDocument/2006/math">
                    <m:r>
                      <a:rPr lang="es-GT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GT" sz="2000" dirty="0"/>
                  <a:t> tiene un circuito Euleriano si: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s-GT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GT" sz="2000" dirty="0"/>
                  <a:t> es conexo y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s-GT" sz="2000" b="0" i="1" smtClean="0">
                        <a:latin typeface="Cambria Math" panose="02040503050406030204" pitchFamily="18" charset="0"/>
                      </a:rPr>
                      <m:t>𝑔𝑒</m:t>
                    </m:r>
                    <m:d>
                      <m:dPr>
                        <m:ctrlPr>
                          <a:rPr lang="es-G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sz="2000" dirty="0"/>
                  <a:t> </a:t>
                </a:r>
                <a14:m>
                  <m:oMath xmlns:m="http://schemas.openxmlformats.org/officeDocument/2006/math">
                    <m:r>
                      <a:rPr lang="es-GT" sz="20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GT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GT" sz="20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18BE51A-4C74-4CF0-B914-643B00B9EE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202" t="-2287" r="-2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6E4CF043-A261-4084-AAE5-E987F3EAC9F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l="10326" r="10326"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443DAC1-88DA-4385-ADE4-EE5AABD52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94889"/>
            <a:ext cx="7854949" cy="1221978"/>
          </a:xfrm>
        </p:spPr>
        <p:txBody>
          <a:bodyPr/>
          <a:lstStyle/>
          <a:p>
            <a:r>
              <a:rPr lang="es-GT" sz="4400" dirty="0"/>
              <a:t>Teorema para circuitos Eulerianos en grafos dirigidos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83605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{D25BCA8F-5BE5-442D-A7F7-AF95290704FC}tf16411253_win32</Template>
  <TotalTime>224</TotalTime>
  <Words>564</Words>
  <Application>Microsoft Office PowerPoint</Application>
  <PresentationFormat>Widescreen</PresentationFormat>
  <Paragraphs>101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Corbel</vt:lpstr>
      <vt:lpstr>Wingdings</vt:lpstr>
      <vt:lpstr>Office Theme</vt:lpstr>
      <vt:lpstr>CIRCUITO EULERIANO</vt:lpstr>
      <vt:lpstr>CIRCUITO EULERIANO</vt:lpstr>
      <vt:lpstr>Teorema para circuitos Eulerianos</vt:lpstr>
      <vt:lpstr>Ejemplo 1</vt:lpstr>
      <vt:lpstr>Ejemplo 2</vt:lpstr>
      <vt:lpstr>Ejemplo 3</vt:lpstr>
      <vt:lpstr>GRADO DE UN VÉRTICE EN GRAFOS DIRIGIDOS </vt:lpstr>
      <vt:lpstr>Teorema para circuitos Eulerianos en grafos dirigidos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CIRCUITO EULERIANO</dc:title>
  <dc:creator>Mario Gustavo Lopez Hernandez</dc:creator>
  <cp:lastModifiedBy>Mario Gustavo Lopez Hernandez</cp:lastModifiedBy>
  <cp:revision>32</cp:revision>
  <dcterms:created xsi:type="dcterms:W3CDTF">2020-09-25T22:07:44Z</dcterms:created>
  <dcterms:modified xsi:type="dcterms:W3CDTF">2020-10-04T13:58:55Z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