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365" r:id="rId5"/>
    <p:sldId id="370" r:id="rId6"/>
    <p:sldId id="389" r:id="rId7"/>
    <p:sldId id="366" r:id="rId8"/>
    <p:sldId id="367" r:id="rId9"/>
    <p:sldId id="368" r:id="rId10"/>
    <p:sldId id="390" r:id="rId11"/>
    <p:sldId id="391" r:id="rId12"/>
    <p:sldId id="369" r:id="rId13"/>
    <p:sldId id="374" r:id="rId14"/>
    <p:sldId id="375" r:id="rId15"/>
    <p:sldId id="371" r:id="rId16"/>
    <p:sldId id="372" r:id="rId17"/>
    <p:sldId id="373" r:id="rId18"/>
    <p:sldId id="376" r:id="rId19"/>
    <p:sldId id="378" r:id="rId20"/>
    <p:sldId id="379" r:id="rId21"/>
    <p:sldId id="380" r:id="rId22"/>
    <p:sldId id="381" r:id="rId23"/>
    <p:sldId id="382" r:id="rId24"/>
    <p:sldId id="383" r:id="rId25"/>
    <p:sldId id="384" r:id="rId26"/>
    <p:sldId id="385" r:id="rId27"/>
    <p:sldId id="386" r:id="rId28"/>
    <p:sldId id="3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BF56088-CA36-4671-ABBF-6380E4A8FB8C}" type="datetimeFigureOut">
              <a:rPr lang="es-ES" smtClean="0"/>
              <a:t>19/03/2021</a:t>
            </a:fld>
            <a:endParaRPr lang="es-E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E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394811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BF56088-CA36-4671-ABBF-6380E4A8FB8C}" type="datetimeFigureOut">
              <a:rPr lang="es-ES" smtClean="0"/>
              <a:t>19/03/2021</a:t>
            </a:fld>
            <a:endParaRPr lang="es-ES"/>
          </a:p>
        </p:txBody>
      </p:sp>
      <p:sp>
        <p:nvSpPr>
          <p:cNvPr id="6" name="Footer Placeholder 5"/>
          <p:cNvSpPr>
            <a:spLocks noGrp="1"/>
          </p:cNvSpPr>
          <p:nvPr>
            <p:ph type="ftr" sz="quarter" idx="11"/>
          </p:nvPr>
        </p:nvSpPr>
        <p:spPr/>
        <p:txBody>
          <a:bodyPr/>
          <a:lstStyle/>
          <a:p>
            <a:endParaRPr lang="es-E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83259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F56088-CA36-4671-ABBF-6380E4A8FB8C}" type="datetimeFigureOut">
              <a:rPr lang="es-ES" smtClean="0"/>
              <a:t>19/03/2021</a:t>
            </a:fld>
            <a:endParaRPr lang="es-ES"/>
          </a:p>
        </p:txBody>
      </p:sp>
      <p:sp>
        <p:nvSpPr>
          <p:cNvPr id="5" name="Footer Placeholder 4"/>
          <p:cNvSpPr>
            <a:spLocks noGrp="1"/>
          </p:cNvSpPr>
          <p:nvPr>
            <p:ph type="ftr" sz="quarter" idx="11"/>
          </p:nvPr>
        </p:nvSpPr>
        <p:spPr/>
        <p:txBody>
          <a:bodyPr/>
          <a:lstStyle/>
          <a:p>
            <a:endParaRPr lang="es-E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229381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F56088-CA36-4671-ABBF-6380E4A8FB8C}" type="datetimeFigureOut">
              <a:rPr lang="es-ES" smtClean="0"/>
              <a:t>19/03/2021</a:t>
            </a:fld>
            <a:endParaRPr lang="es-ES"/>
          </a:p>
        </p:txBody>
      </p:sp>
      <p:sp>
        <p:nvSpPr>
          <p:cNvPr id="5" name="Footer Placeholder 4"/>
          <p:cNvSpPr>
            <a:spLocks noGrp="1"/>
          </p:cNvSpPr>
          <p:nvPr>
            <p:ph type="ftr" sz="quarter" idx="11"/>
          </p:nvPr>
        </p:nvSpPr>
        <p:spPr/>
        <p:txBody>
          <a:bodyPr/>
          <a:lstStyle/>
          <a:p>
            <a:endParaRPr lang="es-E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2866433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F56088-CA36-4671-ABBF-6380E4A8FB8C}" type="datetimeFigureOut">
              <a:rPr lang="es-ES" smtClean="0"/>
              <a:t>19/03/2021</a:t>
            </a:fld>
            <a:endParaRPr lang="es-ES"/>
          </a:p>
        </p:txBody>
      </p:sp>
      <p:sp>
        <p:nvSpPr>
          <p:cNvPr id="5" name="Footer Placeholder 4"/>
          <p:cNvSpPr>
            <a:spLocks noGrp="1"/>
          </p:cNvSpPr>
          <p:nvPr>
            <p:ph type="ftr" sz="quarter" idx="11"/>
          </p:nvPr>
        </p:nvSpPr>
        <p:spPr/>
        <p:txBody>
          <a:bodyPr/>
          <a:lstStyle/>
          <a:p>
            <a:endParaRPr lang="es-E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920720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F56088-CA36-4671-ABBF-6380E4A8FB8C}" type="datetimeFigureOut">
              <a:rPr lang="es-ES" smtClean="0"/>
              <a:t>19/03/2021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300689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F56088-CA36-4671-ABBF-6380E4A8FB8C}" type="datetimeFigureOut">
              <a:rPr lang="es-ES" smtClean="0"/>
              <a:t>19/03/2021</a:t>
            </a:fld>
            <a:endParaRPr lang="es-ES"/>
          </a:p>
        </p:txBody>
      </p:sp>
      <p:sp>
        <p:nvSpPr>
          <p:cNvPr id="8" name="Footer Placeholder 7"/>
          <p:cNvSpPr>
            <a:spLocks noGrp="1"/>
          </p:cNvSpPr>
          <p:nvPr>
            <p:ph type="ftr" sz="quarter" idx="11"/>
          </p:nvPr>
        </p:nvSpPr>
        <p:spPr>
          <a:xfrm>
            <a:off x="561111" y="6391838"/>
            <a:ext cx="3644282" cy="304801"/>
          </a:xfrm>
        </p:spPr>
        <p:txBody>
          <a:bodyPr/>
          <a:lstStyle/>
          <a:p>
            <a:endParaRPr lang="es-ES"/>
          </a:p>
        </p:txBody>
      </p:sp>
      <p:sp>
        <p:nvSpPr>
          <p:cNvPr id="9" name="Slide Number Placeholder 8"/>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2073958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BF56088-CA36-4671-ABBF-6380E4A8FB8C}" type="datetimeFigureOut">
              <a:rPr lang="es-ES" smtClean="0"/>
              <a:t>19/03/2021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1381703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BF56088-CA36-4671-ABBF-6380E4A8FB8C}" type="datetimeFigureOut">
              <a:rPr lang="es-ES" smtClean="0"/>
              <a:t>19/03/2021</a:t>
            </a:fld>
            <a:endParaRPr lang="es-ES"/>
          </a:p>
        </p:txBody>
      </p:sp>
      <p:sp>
        <p:nvSpPr>
          <p:cNvPr id="5" name="Footer Placeholder 4"/>
          <p:cNvSpPr>
            <a:spLocks noGrp="1"/>
          </p:cNvSpPr>
          <p:nvPr>
            <p:ph type="ftr" sz="quarter" idx="11"/>
          </p:nvPr>
        </p:nvSpPr>
        <p:spPr/>
        <p:txBody>
          <a:bodyPr/>
          <a:lstStyle/>
          <a:p>
            <a:endParaRPr lang="es-E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24147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F56088-CA36-4671-ABBF-6380E4A8FB8C}" type="datetimeFigureOut">
              <a:rPr lang="es-ES" smtClean="0"/>
              <a:t>19/03/2021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348532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F56088-CA36-4671-ABBF-6380E4A8FB8C}" type="datetimeFigureOut">
              <a:rPr lang="es-ES" smtClean="0"/>
              <a:t>19/03/2021</a:t>
            </a:fld>
            <a:endParaRPr lang="es-ES"/>
          </a:p>
        </p:txBody>
      </p:sp>
      <p:sp>
        <p:nvSpPr>
          <p:cNvPr id="5" name="Footer Placeholder 4"/>
          <p:cNvSpPr>
            <a:spLocks noGrp="1"/>
          </p:cNvSpPr>
          <p:nvPr>
            <p:ph type="ftr" sz="quarter" idx="11"/>
          </p:nvPr>
        </p:nvSpPr>
        <p:spPr/>
        <p:txBody>
          <a:bodyPr/>
          <a:lstStyle/>
          <a:p>
            <a:endParaRPr lang="es-E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404535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BF56088-CA36-4671-ABBF-6380E4A8FB8C}" type="datetimeFigureOut">
              <a:rPr lang="es-ES" smtClean="0"/>
              <a:t>19/03/2021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67426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BF56088-CA36-4671-ABBF-6380E4A8FB8C}" type="datetimeFigureOut">
              <a:rPr lang="es-ES" smtClean="0"/>
              <a:t>19/03/2021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165710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BF56088-CA36-4671-ABBF-6380E4A8FB8C}" type="datetimeFigureOut">
              <a:rPr lang="es-ES" smtClean="0"/>
              <a:t>19/03/2021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330211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56088-CA36-4671-ABBF-6380E4A8FB8C}" type="datetimeFigureOut">
              <a:rPr lang="es-ES" smtClean="0"/>
              <a:t>19/03/2021</a:t>
            </a:fld>
            <a:endParaRPr lang="es-ES"/>
          </a:p>
        </p:txBody>
      </p:sp>
      <p:sp>
        <p:nvSpPr>
          <p:cNvPr id="3" name="Footer Placeholder 2"/>
          <p:cNvSpPr>
            <a:spLocks noGrp="1"/>
          </p:cNvSpPr>
          <p:nvPr>
            <p:ph type="ftr" sz="quarter" idx="11"/>
          </p:nvPr>
        </p:nvSpPr>
        <p:spPr/>
        <p:txBody>
          <a:bodyPr/>
          <a:lstStyle/>
          <a:p>
            <a:endParaRPr lang="es-E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150855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BF56088-CA36-4671-ABBF-6380E4A8FB8C}" type="datetimeFigureOut">
              <a:rPr lang="es-ES" smtClean="0"/>
              <a:t>19/03/2021</a:t>
            </a:fld>
            <a:endParaRPr lang="es-ES"/>
          </a:p>
        </p:txBody>
      </p:sp>
      <p:sp>
        <p:nvSpPr>
          <p:cNvPr id="6" name="Footer Placeholder 5"/>
          <p:cNvSpPr>
            <a:spLocks noGrp="1"/>
          </p:cNvSpPr>
          <p:nvPr>
            <p:ph type="ftr" sz="quarter" idx="11"/>
          </p:nvPr>
        </p:nvSpPr>
        <p:spPr/>
        <p:txBody>
          <a:bodyPr/>
          <a:lstStyle/>
          <a:p>
            <a:endParaRPr lang="es-E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325963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BF56088-CA36-4671-ABBF-6380E4A8FB8C}" type="datetimeFigureOut">
              <a:rPr lang="es-ES" smtClean="0"/>
              <a:t>19/03/2021</a:t>
            </a:fld>
            <a:endParaRPr lang="es-ES"/>
          </a:p>
        </p:txBody>
      </p:sp>
      <p:sp>
        <p:nvSpPr>
          <p:cNvPr id="6" name="Footer Placeholder 5"/>
          <p:cNvSpPr>
            <a:spLocks noGrp="1"/>
          </p:cNvSpPr>
          <p:nvPr>
            <p:ph type="ftr" sz="quarter" idx="11"/>
          </p:nvPr>
        </p:nvSpPr>
        <p:spPr/>
        <p:txBody>
          <a:bodyPr/>
          <a:lstStyle/>
          <a:p>
            <a:endParaRPr lang="es-E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D95008-0226-4D01-985F-7E8308FC8927}" type="slidenum">
              <a:rPr lang="es-ES" smtClean="0"/>
              <a:t>‹Nº›</a:t>
            </a:fld>
            <a:endParaRPr lang="es-ES"/>
          </a:p>
        </p:txBody>
      </p:sp>
    </p:spTree>
    <p:extLst>
      <p:ext uri="{BB962C8B-B14F-4D97-AF65-F5344CB8AC3E}">
        <p14:creationId xmlns:p14="http://schemas.microsoft.com/office/powerpoint/2010/main" val="274722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BF56088-CA36-4671-ABBF-6380E4A8FB8C}" type="datetimeFigureOut">
              <a:rPr lang="es-ES" smtClean="0"/>
              <a:t>19/03/2021</a:t>
            </a:fld>
            <a:endParaRPr lang="es-E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E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6D95008-0226-4D01-985F-7E8308FC8927}" type="slidenum">
              <a:rPr lang="es-ES" smtClean="0"/>
              <a:t>‹Nº›</a:t>
            </a:fld>
            <a:endParaRPr lang="es-ES"/>
          </a:p>
        </p:txBody>
      </p:sp>
    </p:spTree>
    <p:extLst>
      <p:ext uri="{BB962C8B-B14F-4D97-AF65-F5344CB8AC3E}">
        <p14:creationId xmlns:p14="http://schemas.microsoft.com/office/powerpoint/2010/main" val="17423459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85845-7339-4B65-955D-71534BA249CC}"/>
              </a:ext>
            </a:extLst>
          </p:cNvPr>
          <p:cNvSpPr>
            <a:spLocks noGrp="1"/>
          </p:cNvSpPr>
          <p:nvPr>
            <p:ph type="ctrTitle"/>
          </p:nvPr>
        </p:nvSpPr>
        <p:spPr>
          <a:xfrm>
            <a:off x="1032011" y="927652"/>
            <a:ext cx="9144000" cy="3155500"/>
          </a:xfrm>
        </p:spPr>
        <p:txBody>
          <a:bodyPr>
            <a:normAutofit fontScale="90000"/>
          </a:bodyPr>
          <a:lstStyle/>
          <a:p>
            <a:r>
              <a:rPr lang="es-GT" dirty="0"/>
              <a:t>Laboratorio </a:t>
            </a:r>
            <a:br>
              <a:rPr lang="es-GT" dirty="0"/>
            </a:br>
            <a:r>
              <a:rPr lang="es-GT" sz="5300" dirty="0"/>
              <a:t>Lenguajes formales y de programación</a:t>
            </a:r>
            <a:br>
              <a:rPr lang="es-GT" dirty="0"/>
            </a:br>
            <a:r>
              <a:rPr lang="es-GT" dirty="0"/>
              <a:t>Sección B</a:t>
            </a:r>
            <a:endParaRPr lang="es-ES" dirty="0"/>
          </a:p>
        </p:txBody>
      </p:sp>
      <p:sp>
        <p:nvSpPr>
          <p:cNvPr id="3" name="Subtítulo 2">
            <a:extLst>
              <a:ext uri="{FF2B5EF4-FFF2-40B4-BE49-F238E27FC236}">
                <a16:creationId xmlns:a16="http://schemas.microsoft.com/office/drawing/2014/main" id="{D3085B2F-B0D8-471A-922B-8C2A75EC2D4E}"/>
              </a:ext>
            </a:extLst>
          </p:cNvPr>
          <p:cNvSpPr>
            <a:spLocks noGrp="1"/>
          </p:cNvSpPr>
          <p:nvPr>
            <p:ph type="subTitle" idx="1"/>
          </p:nvPr>
        </p:nvSpPr>
        <p:spPr>
          <a:xfrm>
            <a:off x="1032011" y="4426155"/>
            <a:ext cx="9144000" cy="1007236"/>
          </a:xfrm>
        </p:spPr>
        <p:txBody>
          <a:bodyPr>
            <a:normAutofit/>
          </a:bodyPr>
          <a:lstStyle/>
          <a:p>
            <a:r>
              <a:rPr lang="es-GT" dirty="0"/>
              <a:t>Clase 8 – 20/03/2021</a:t>
            </a:r>
          </a:p>
          <a:p>
            <a:endParaRPr lang="es-GT" dirty="0"/>
          </a:p>
        </p:txBody>
      </p:sp>
      <p:pic>
        <p:nvPicPr>
          <p:cNvPr id="5" name="Imagen 4">
            <a:extLst>
              <a:ext uri="{FF2B5EF4-FFF2-40B4-BE49-F238E27FC236}">
                <a16:creationId xmlns:a16="http://schemas.microsoft.com/office/drawing/2014/main" id="{AB6A86EF-E491-4412-8639-85970552ECFF}"/>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03026" y="3887029"/>
            <a:ext cx="2262805" cy="2262805"/>
          </a:xfrm>
          <a:prstGeom prst="rect">
            <a:avLst/>
          </a:prstGeom>
        </p:spPr>
      </p:pic>
    </p:spTree>
    <p:extLst>
      <p:ext uri="{BB962C8B-B14F-4D97-AF65-F5344CB8AC3E}">
        <p14:creationId xmlns:p14="http://schemas.microsoft.com/office/powerpoint/2010/main" val="19806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4C883-F278-448A-80FD-BDE6E2AF1AD1}"/>
              </a:ext>
            </a:extLst>
          </p:cNvPr>
          <p:cNvSpPr>
            <a:spLocks noGrp="1"/>
          </p:cNvSpPr>
          <p:nvPr>
            <p:ph type="title"/>
          </p:nvPr>
        </p:nvSpPr>
        <p:spPr/>
        <p:txBody>
          <a:bodyPr/>
          <a:lstStyle/>
          <a:p>
            <a:r>
              <a:rPr lang="es-GT" dirty="0"/>
              <a:t>Generando una GLC para reconocer la declaración de una variable:</a:t>
            </a:r>
            <a:endParaRPr lang="es-ES" dirty="0"/>
          </a:p>
        </p:txBody>
      </p:sp>
      <p:sp>
        <p:nvSpPr>
          <p:cNvPr id="3" name="Marcador de contenido 2">
            <a:extLst>
              <a:ext uri="{FF2B5EF4-FFF2-40B4-BE49-F238E27FC236}">
                <a16:creationId xmlns:a16="http://schemas.microsoft.com/office/drawing/2014/main" id="{1368B1CA-3B75-4F66-9FE5-15C6F088B146}"/>
              </a:ext>
            </a:extLst>
          </p:cNvPr>
          <p:cNvSpPr>
            <a:spLocks noGrp="1"/>
          </p:cNvSpPr>
          <p:nvPr>
            <p:ph idx="1"/>
          </p:nvPr>
        </p:nvSpPr>
        <p:spPr>
          <a:xfrm>
            <a:off x="1154954" y="2603500"/>
            <a:ext cx="3364037" cy="3416300"/>
          </a:xfrm>
        </p:spPr>
        <p:txBody>
          <a:bodyPr/>
          <a:lstStyle/>
          <a:p>
            <a:pPr marL="0" indent="0">
              <a:buNone/>
            </a:pPr>
            <a:r>
              <a:rPr lang="es-GT" dirty="0">
                <a:solidFill>
                  <a:schemeClr val="tx1"/>
                </a:solidFill>
              </a:rPr>
              <a:t>Entrada:</a:t>
            </a:r>
          </a:p>
          <a:p>
            <a:pPr marL="0" indent="0">
              <a:buNone/>
            </a:pPr>
            <a:r>
              <a:rPr lang="es-GT" dirty="0" err="1">
                <a:solidFill>
                  <a:schemeClr val="tx1"/>
                </a:solidFill>
                <a:latin typeface="Courier New" panose="02070309020205020404" pitchFamily="49" charset="0"/>
                <a:cs typeface="Courier New" panose="02070309020205020404" pitchFamily="49" charset="0"/>
              </a:rPr>
              <a:t>int</a:t>
            </a:r>
            <a:r>
              <a:rPr lang="es-GT" dirty="0">
                <a:solidFill>
                  <a:schemeClr val="tx1"/>
                </a:solidFill>
                <a:latin typeface="Courier New" panose="02070309020205020404" pitchFamily="49" charset="0"/>
                <a:cs typeface="Courier New" panose="02070309020205020404" pitchFamily="49" charset="0"/>
              </a:rPr>
              <a:t> a;					</a:t>
            </a:r>
          </a:p>
          <a:p>
            <a:pPr marL="0" indent="0">
              <a:buNone/>
            </a:pPr>
            <a:r>
              <a:rPr lang="es-GT" dirty="0" err="1">
                <a:solidFill>
                  <a:schemeClr val="tx1"/>
                </a:solidFill>
                <a:latin typeface="Courier New" panose="02070309020205020404" pitchFamily="49" charset="0"/>
                <a:cs typeface="Courier New" panose="02070309020205020404" pitchFamily="49" charset="0"/>
              </a:rPr>
              <a:t>double</a:t>
            </a:r>
            <a:r>
              <a:rPr lang="es-GT" dirty="0">
                <a:solidFill>
                  <a:schemeClr val="tx1"/>
                </a:solidFill>
                <a:latin typeface="Courier New" panose="02070309020205020404" pitchFamily="49" charset="0"/>
                <a:cs typeface="Courier New" panose="02070309020205020404" pitchFamily="49" charset="0"/>
              </a:rPr>
              <a:t> </a:t>
            </a:r>
            <a:r>
              <a:rPr lang="es-GT" dirty="0" err="1">
                <a:solidFill>
                  <a:schemeClr val="tx1"/>
                </a:solidFill>
                <a:latin typeface="Courier New" panose="02070309020205020404" pitchFamily="49" charset="0"/>
                <a:cs typeface="Courier New" panose="02070309020205020404" pitchFamily="49" charset="0"/>
              </a:rPr>
              <a:t>var</a:t>
            </a:r>
            <a:r>
              <a:rPr lang="es-GT" dirty="0">
                <a:solidFill>
                  <a:schemeClr val="tx1"/>
                </a:solidFill>
                <a:latin typeface="Courier New" panose="02070309020205020404" pitchFamily="49" charset="0"/>
                <a:cs typeface="Courier New" panose="02070309020205020404" pitchFamily="49" charset="0"/>
              </a:rPr>
              <a:t>;</a:t>
            </a:r>
          </a:p>
          <a:p>
            <a:pPr marL="0" indent="0">
              <a:buNone/>
            </a:pPr>
            <a:r>
              <a:rPr lang="es-ES" dirty="0" err="1">
                <a:solidFill>
                  <a:schemeClr val="tx1"/>
                </a:solidFill>
                <a:latin typeface="Courier New" panose="02070309020205020404" pitchFamily="49" charset="0"/>
                <a:cs typeface="Courier New" panose="02070309020205020404" pitchFamily="49" charset="0"/>
              </a:rPr>
              <a:t>String</a:t>
            </a:r>
            <a:r>
              <a:rPr lang="es-ES" dirty="0">
                <a:solidFill>
                  <a:schemeClr val="tx1"/>
                </a:solidFill>
                <a:latin typeface="Courier New" panose="02070309020205020404" pitchFamily="49" charset="0"/>
                <a:cs typeface="Courier New" panose="02070309020205020404" pitchFamily="49" charset="0"/>
              </a:rPr>
              <a:t> pal;</a:t>
            </a:r>
          </a:p>
          <a:p>
            <a:pPr marL="0" indent="0">
              <a:buNone/>
            </a:pPr>
            <a:endParaRPr lang="es-ES" dirty="0">
              <a:solidFill>
                <a:schemeClr val="tx1"/>
              </a:solidFill>
              <a:latin typeface="Courier New" panose="02070309020205020404" pitchFamily="49" charset="0"/>
              <a:cs typeface="Courier New" panose="02070309020205020404" pitchFamily="49" charset="0"/>
            </a:endParaRPr>
          </a:p>
          <a:p>
            <a:pPr marL="0" indent="0">
              <a:buNone/>
            </a:pPr>
            <a:endParaRPr lang="es-E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976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4C883-F278-448A-80FD-BDE6E2AF1AD1}"/>
              </a:ext>
            </a:extLst>
          </p:cNvPr>
          <p:cNvSpPr>
            <a:spLocks noGrp="1"/>
          </p:cNvSpPr>
          <p:nvPr>
            <p:ph type="title"/>
          </p:nvPr>
        </p:nvSpPr>
        <p:spPr/>
        <p:txBody>
          <a:bodyPr/>
          <a:lstStyle/>
          <a:p>
            <a:r>
              <a:rPr lang="es-GT" dirty="0"/>
              <a:t>Generando una GLC para reconocer la declaración de una variable:</a:t>
            </a:r>
            <a:endParaRPr lang="es-ES" dirty="0"/>
          </a:p>
        </p:txBody>
      </p:sp>
      <p:sp>
        <p:nvSpPr>
          <p:cNvPr id="3" name="Marcador de contenido 2">
            <a:extLst>
              <a:ext uri="{FF2B5EF4-FFF2-40B4-BE49-F238E27FC236}">
                <a16:creationId xmlns:a16="http://schemas.microsoft.com/office/drawing/2014/main" id="{1368B1CA-3B75-4F66-9FE5-15C6F088B146}"/>
              </a:ext>
            </a:extLst>
          </p:cNvPr>
          <p:cNvSpPr>
            <a:spLocks noGrp="1"/>
          </p:cNvSpPr>
          <p:nvPr>
            <p:ph idx="1"/>
          </p:nvPr>
        </p:nvSpPr>
        <p:spPr>
          <a:xfrm>
            <a:off x="1154954" y="2603500"/>
            <a:ext cx="3364037" cy="3416300"/>
          </a:xfrm>
        </p:spPr>
        <p:txBody>
          <a:bodyPr/>
          <a:lstStyle/>
          <a:p>
            <a:pPr marL="0" indent="0">
              <a:buNone/>
            </a:pPr>
            <a:r>
              <a:rPr lang="es-GT" dirty="0">
                <a:solidFill>
                  <a:schemeClr val="tx1"/>
                </a:solidFill>
              </a:rPr>
              <a:t>Entrada:</a:t>
            </a:r>
          </a:p>
          <a:p>
            <a:pPr marL="0" indent="0">
              <a:buNone/>
            </a:pPr>
            <a:r>
              <a:rPr lang="es-GT" dirty="0" err="1">
                <a:solidFill>
                  <a:schemeClr val="tx1"/>
                </a:solidFill>
                <a:latin typeface="Courier New" panose="02070309020205020404" pitchFamily="49" charset="0"/>
                <a:cs typeface="Courier New" panose="02070309020205020404" pitchFamily="49" charset="0"/>
              </a:rPr>
              <a:t>int</a:t>
            </a:r>
            <a:r>
              <a:rPr lang="es-GT" dirty="0">
                <a:solidFill>
                  <a:schemeClr val="tx1"/>
                </a:solidFill>
                <a:latin typeface="Courier New" panose="02070309020205020404" pitchFamily="49" charset="0"/>
                <a:cs typeface="Courier New" panose="02070309020205020404" pitchFamily="49" charset="0"/>
              </a:rPr>
              <a:t> a;					</a:t>
            </a:r>
          </a:p>
          <a:p>
            <a:pPr marL="0" indent="0">
              <a:buNone/>
            </a:pPr>
            <a:r>
              <a:rPr lang="es-GT" dirty="0" err="1">
                <a:solidFill>
                  <a:schemeClr val="tx1"/>
                </a:solidFill>
                <a:latin typeface="Courier New" panose="02070309020205020404" pitchFamily="49" charset="0"/>
                <a:cs typeface="Courier New" panose="02070309020205020404" pitchFamily="49" charset="0"/>
              </a:rPr>
              <a:t>double</a:t>
            </a:r>
            <a:r>
              <a:rPr lang="es-GT" dirty="0">
                <a:solidFill>
                  <a:schemeClr val="tx1"/>
                </a:solidFill>
                <a:latin typeface="Courier New" panose="02070309020205020404" pitchFamily="49" charset="0"/>
                <a:cs typeface="Courier New" panose="02070309020205020404" pitchFamily="49" charset="0"/>
              </a:rPr>
              <a:t> </a:t>
            </a:r>
            <a:r>
              <a:rPr lang="es-GT" dirty="0" err="1">
                <a:solidFill>
                  <a:schemeClr val="tx1"/>
                </a:solidFill>
                <a:latin typeface="Courier New" panose="02070309020205020404" pitchFamily="49" charset="0"/>
                <a:cs typeface="Courier New" panose="02070309020205020404" pitchFamily="49" charset="0"/>
              </a:rPr>
              <a:t>var</a:t>
            </a:r>
            <a:r>
              <a:rPr lang="es-GT" dirty="0">
                <a:solidFill>
                  <a:schemeClr val="tx1"/>
                </a:solidFill>
                <a:latin typeface="Courier New" panose="02070309020205020404" pitchFamily="49" charset="0"/>
                <a:cs typeface="Courier New" panose="02070309020205020404" pitchFamily="49" charset="0"/>
              </a:rPr>
              <a:t>;</a:t>
            </a:r>
          </a:p>
          <a:p>
            <a:pPr marL="0" indent="0">
              <a:buNone/>
            </a:pPr>
            <a:r>
              <a:rPr lang="es-ES" dirty="0" err="1">
                <a:solidFill>
                  <a:schemeClr val="tx1"/>
                </a:solidFill>
                <a:latin typeface="Courier New" panose="02070309020205020404" pitchFamily="49" charset="0"/>
                <a:cs typeface="Courier New" panose="02070309020205020404" pitchFamily="49" charset="0"/>
              </a:rPr>
              <a:t>String</a:t>
            </a:r>
            <a:r>
              <a:rPr lang="es-ES" dirty="0">
                <a:solidFill>
                  <a:schemeClr val="tx1"/>
                </a:solidFill>
                <a:latin typeface="Courier New" panose="02070309020205020404" pitchFamily="49" charset="0"/>
                <a:cs typeface="Courier New" panose="02070309020205020404" pitchFamily="49" charset="0"/>
              </a:rPr>
              <a:t> pal;</a:t>
            </a:r>
          </a:p>
          <a:p>
            <a:pPr marL="0" indent="0">
              <a:buNone/>
            </a:pPr>
            <a:endParaRPr lang="es-ES" dirty="0">
              <a:solidFill>
                <a:schemeClr val="tx1"/>
              </a:solidFill>
              <a:latin typeface="Courier New" panose="02070309020205020404" pitchFamily="49" charset="0"/>
              <a:cs typeface="Courier New" panose="02070309020205020404" pitchFamily="49" charset="0"/>
            </a:endParaRPr>
          </a:p>
          <a:p>
            <a:pPr marL="0" indent="0">
              <a:buNone/>
            </a:pPr>
            <a:endParaRPr lang="es-ES" dirty="0">
              <a:solidFill>
                <a:schemeClr val="tx1"/>
              </a:solidFill>
              <a:latin typeface="Courier New" panose="02070309020205020404" pitchFamily="49" charset="0"/>
              <a:cs typeface="Courier New" panose="02070309020205020404" pitchFamily="49" charset="0"/>
            </a:endParaRPr>
          </a:p>
        </p:txBody>
      </p:sp>
      <p:sp>
        <p:nvSpPr>
          <p:cNvPr id="4" name="Marcador de contenido 2">
            <a:extLst>
              <a:ext uri="{FF2B5EF4-FFF2-40B4-BE49-F238E27FC236}">
                <a16:creationId xmlns:a16="http://schemas.microsoft.com/office/drawing/2014/main" id="{FD762ECD-EA3C-4737-8C84-ADE36111F476}"/>
              </a:ext>
            </a:extLst>
          </p:cNvPr>
          <p:cNvSpPr txBox="1">
            <a:spLocks/>
          </p:cNvSpPr>
          <p:nvPr/>
        </p:nvSpPr>
        <p:spPr>
          <a:xfrm>
            <a:off x="4832432" y="2822161"/>
            <a:ext cx="3364037"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s-GT" dirty="0">
                <a:solidFill>
                  <a:schemeClr val="tx1"/>
                </a:solidFill>
              </a:rPr>
              <a:t>So</a:t>
            </a:r>
            <a:r>
              <a:rPr lang="en-US" dirty="0">
                <a:solidFill>
                  <a:schemeClr val="tx1"/>
                </a:solidFill>
              </a:rPr>
              <a:t>-&gt; TIPO id </a:t>
            </a:r>
            <a:r>
              <a:rPr lang="en-US" dirty="0" err="1">
                <a:solidFill>
                  <a:schemeClr val="tx1"/>
                </a:solidFill>
              </a:rPr>
              <a:t>ptocoma</a:t>
            </a:r>
            <a:endParaRPr lang="en-US" dirty="0">
              <a:solidFill>
                <a:schemeClr val="tx1"/>
              </a:solidFill>
            </a:endParaRPr>
          </a:p>
          <a:p>
            <a:pPr marL="0" indent="0">
              <a:buFont typeface="Wingdings 3" charset="2"/>
              <a:buNone/>
            </a:pPr>
            <a:r>
              <a:rPr lang="en-US" dirty="0">
                <a:solidFill>
                  <a:schemeClr val="tx1"/>
                </a:solidFill>
                <a:latin typeface="Courier New" panose="02070309020205020404" pitchFamily="49" charset="0"/>
                <a:cs typeface="Courier New" panose="02070309020205020404" pitchFamily="49" charset="0"/>
              </a:rPr>
              <a:t>TIPO-&gt; int</a:t>
            </a:r>
          </a:p>
          <a:p>
            <a:pPr marL="0" indent="0">
              <a:buFont typeface="Wingdings 3" charset="2"/>
              <a:buNone/>
            </a:pPr>
            <a:r>
              <a:rPr lang="en-US" dirty="0">
                <a:solidFill>
                  <a:schemeClr val="tx1"/>
                </a:solidFill>
                <a:latin typeface="Courier New" panose="02070309020205020404" pitchFamily="49" charset="0"/>
                <a:cs typeface="Courier New" panose="02070309020205020404" pitchFamily="49" charset="0"/>
              </a:rPr>
              <a:t>		|double</a:t>
            </a:r>
          </a:p>
          <a:p>
            <a:pPr marL="0" indent="0">
              <a:buFont typeface="Wingdings 3" charset="2"/>
              <a:buNone/>
            </a:pPr>
            <a:r>
              <a:rPr lang="en-US" dirty="0">
                <a:solidFill>
                  <a:schemeClr val="tx1"/>
                </a:solidFill>
                <a:latin typeface="Courier New" panose="02070309020205020404" pitchFamily="49" charset="0"/>
                <a:cs typeface="Courier New" panose="02070309020205020404" pitchFamily="49" charset="0"/>
              </a:rPr>
              <a:t>		|string</a:t>
            </a:r>
            <a:endParaRPr lang="es-ES" dirty="0">
              <a:solidFill>
                <a:schemeClr val="tx1"/>
              </a:solidFill>
              <a:latin typeface="Courier New" panose="02070309020205020404" pitchFamily="49" charset="0"/>
              <a:cs typeface="Courier New" panose="02070309020205020404" pitchFamily="49" charset="0"/>
            </a:endParaRPr>
          </a:p>
          <a:p>
            <a:pPr marL="0" indent="0">
              <a:buFont typeface="Wingdings 3" charset="2"/>
              <a:buNone/>
            </a:pPr>
            <a:endParaRPr lang="es-ES" dirty="0">
              <a:solidFill>
                <a:schemeClr val="tx1"/>
              </a:solidFill>
              <a:latin typeface="Courier New" panose="02070309020205020404" pitchFamily="49" charset="0"/>
              <a:cs typeface="Courier New" panose="02070309020205020404" pitchFamily="49" charset="0"/>
            </a:endParaRPr>
          </a:p>
          <a:p>
            <a:pPr marL="0" indent="0">
              <a:buFont typeface="Wingdings 3" charset="2"/>
              <a:buNone/>
            </a:pPr>
            <a:endParaRPr lang="es-E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527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¿Cómo se reconoce una gramática libre del contexto?</a:t>
            </a:r>
            <a:endParaRPr lang="es-ES" sz="3200" dirty="0"/>
          </a:p>
        </p:txBody>
      </p:sp>
      <p:sp>
        <p:nvSpPr>
          <p:cNvPr id="4" name="Marcador de contenido 3">
            <a:extLst>
              <a:ext uri="{FF2B5EF4-FFF2-40B4-BE49-F238E27FC236}">
                <a16:creationId xmlns:a16="http://schemas.microsoft.com/office/drawing/2014/main" id="{B2AC6C3B-5ECB-45E5-B4C5-736EC8C86DD8}"/>
              </a:ext>
            </a:extLst>
          </p:cNvPr>
          <p:cNvSpPr>
            <a:spLocks noGrp="1"/>
          </p:cNvSpPr>
          <p:nvPr>
            <p:ph idx="1"/>
          </p:nvPr>
        </p:nvSpPr>
        <p:spPr>
          <a:xfrm>
            <a:off x="1683169" y="3814895"/>
            <a:ext cx="8825659" cy="1027596"/>
          </a:xfrm>
        </p:spPr>
        <p:txBody>
          <a:bodyPr/>
          <a:lstStyle/>
          <a:p>
            <a:r>
              <a:rPr lang="es-GT" dirty="0"/>
              <a:t>Una gramática libre de contexto puede ser reconocida por un autómata de pila.</a:t>
            </a:r>
            <a:endParaRPr lang="es-ES" dirty="0"/>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spTree>
    <p:extLst>
      <p:ext uri="{BB962C8B-B14F-4D97-AF65-F5344CB8AC3E}">
        <p14:creationId xmlns:p14="http://schemas.microsoft.com/office/powerpoint/2010/main" val="416020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A0A0B-4DFC-4993-BD63-2C454F0125DD}"/>
              </a:ext>
            </a:extLst>
          </p:cNvPr>
          <p:cNvSpPr>
            <a:spLocks noGrp="1"/>
          </p:cNvSpPr>
          <p:nvPr>
            <p:ph type="ctrTitle"/>
          </p:nvPr>
        </p:nvSpPr>
        <p:spPr/>
        <p:txBody>
          <a:bodyPr/>
          <a:lstStyle/>
          <a:p>
            <a:pPr marL="342900" indent="-342900"/>
            <a:r>
              <a:rPr lang="es-GT" sz="5400" dirty="0"/>
              <a:t>Autómatas de pila</a:t>
            </a:r>
          </a:p>
        </p:txBody>
      </p:sp>
    </p:spTree>
    <p:extLst>
      <p:ext uri="{BB962C8B-B14F-4D97-AF65-F5344CB8AC3E}">
        <p14:creationId xmlns:p14="http://schemas.microsoft.com/office/powerpoint/2010/main" val="310533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¿Qué es una pila?</a:t>
            </a:r>
            <a:endParaRPr lang="es-ES" sz="3200" dirty="0"/>
          </a:p>
        </p:txBody>
      </p:sp>
      <p:sp>
        <p:nvSpPr>
          <p:cNvPr id="3" name="Marcador de contenido 2">
            <a:extLst>
              <a:ext uri="{FF2B5EF4-FFF2-40B4-BE49-F238E27FC236}">
                <a16:creationId xmlns:a16="http://schemas.microsoft.com/office/drawing/2014/main" id="{89BB1D12-A8EA-4B7C-962E-AE9845CFEF8F}"/>
              </a:ext>
            </a:extLst>
          </p:cNvPr>
          <p:cNvSpPr>
            <a:spLocks noGrp="1"/>
          </p:cNvSpPr>
          <p:nvPr>
            <p:ph idx="1"/>
          </p:nvPr>
        </p:nvSpPr>
        <p:spPr>
          <a:xfrm>
            <a:off x="1269378" y="2858440"/>
            <a:ext cx="4662750" cy="3086307"/>
          </a:xfrm>
        </p:spPr>
        <p:txBody>
          <a:bodyPr>
            <a:normAutofit/>
          </a:bodyPr>
          <a:lstStyle/>
          <a:p>
            <a:pPr marL="0" indent="0">
              <a:buNone/>
            </a:pPr>
            <a:r>
              <a:rPr lang="es-ES" dirty="0"/>
              <a:t>"Una pila (</a:t>
            </a:r>
            <a:r>
              <a:rPr lang="es-ES" dirty="0" err="1"/>
              <a:t>stack</a:t>
            </a:r>
            <a:r>
              <a:rPr lang="es-ES" dirty="0"/>
              <a:t> en inglés) es una lista o estructura de datos en la que el modo de acceso a sus elementos es de tipo </a:t>
            </a:r>
            <a:r>
              <a:rPr lang="es-ES" b="1" dirty="0"/>
              <a:t>LIFO</a:t>
            </a:r>
            <a:r>
              <a:rPr lang="es-ES" dirty="0"/>
              <a:t> (del inglés </a:t>
            </a:r>
            <a:r>
              <a:rPr lang="es-ES" dirty="0" err="1"/>
              <a:t>last</a:t>
            </a:r>
            <a:r>
              <a:rPr lang="es-ES" dirty="0"/>
              <a:t> in </a:t>
            </a:r>
            <a:r>
              <a:rPr lang="es-ES" dirty="0" err="1"/>
              <a:t>first</a:t>
            </a:r>
            <a:r>
              <a:rPr lang="es-ES" dirty="0"/>
              <a:t> </a:t>
            </a:r>
            <a:r>
              <a:rPr lang="es-ES" dirty="0" err="1"/>
              <a:t>out</a:t>
            </a:r>
            <a:r>
              <a:rPr lang="es-ES" dirty="0"/>
              <a:t>, último en entrar, primero en salir) que permite almacenar y recuperar datos. Esta estructura se aplica en multitud de ocasiones en el área de informática debido a su simplicidad y ordenación implícita de la propia estructura."</a:t>
            </a:r>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pic>
        <p:nvPicPr>
          <p:cNvPr id="2052" name="Picture 4" descr="Pila (informática) - Wikipedia, la enciclopedia libre">
            <a:extLst>
              <a:ext uri="{FF2B5EF4-FFF2-40B4-BE49-F238E27FC236}">
                <a16:creationId xmlns:a16="http://schemas.microsoft.com/office/drawing/2014/main" id="{6F2F093D-1838-4664-99EB-531EC713E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09" y="2808697"/>
            <a:ext cx="3859213" cy="2772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84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Autómatas de pila</a:t>
            </a:r>
            <a:endParaRPr lang="es-ES" sz="3200" dirty="0"/>
          </a:p>
        </p:txBody>
      </p:sp>
      <p:sp>
        <p:nvSpPr>
          <p:cNvPr id="3" name="Marcador de contenido 2">
            <a:extLst>
              <a:ext uri="{FF2B5EF4-FFF2-40B4-BE49-F238E27FC236}">
                <a16:creationId xmlns:a16="http://schemas.microsoft.com/office/drawing/2014/main" id="{89BB1D12-A8EA-4B7C-962E-AE9845CFEF8F}"/>
              </a:ext>
            </a:extLst>
          </p:cNvPr>
          <p:cNvSpPr>
            <a:spLocks noGrp="1"/>
          </p:cNvSpPr>
          <p:nvPr>
            <p:ph idx="1"/>
          </p:nvPr>
        </p:nvSpPr>
        <p:spPr>
          <a:xfrm>
            <a:off x="872910" y="2426597"/>
            <a:ext cx="4662750" cy="3757543"/>
          </a:xfrm>
        </p:spPr>
        <p:txBody>
          <a:bodyPr>
            <a:normAutofit/>
          </a:bodyPr>
          <a:lstStyle/>
          <a:p>
            <a:r>
              <a:rPr lang="es-ES" dirty="0"/>
              <a:t>Un autómata con pila, autómata a pila o autómata de pila es un modelo matemático de un sistema que recibe una cadena constituida por símbolos de un alfabeto y determina si esa cadena pertenece al lenguaje que el autómata reconoce. El lenguaje que reconoce un autómata con pila pertenece al grupo de los lenguajes libres de contexto en la clasificación de la Jerarquía de Chomsky.</a:t>
            </a:r>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pic>
        <p:nvPicPr>
          <p:cNvPr id="4" name="Imagen 3">
            <a:extLst>
              <a:ext uri="{FF2B5EF4-FFF2-40B4-BE49-F238E27FC236}">
                <a16:creationId xmlns:a16="http://schemas.microsoft.com/office/drawing/2014/main" id="{FC9D7ED4-94EC-4E7E-8D88-8A3ABDD7ABDD}"/>
              </a:ext>
            </a:extLst>
          </p:cNvPr>
          <p:cNvPicPr>
            <a:picLocks noChangeAspect="1"/>
          </p:cNvPicPr>
          <p:nvPr/>
        </p:nvPicPr>
        <p:blipFill>
          <a:blip r:embed="rId2"/>
          <a:stretch>
            <a:fillRect/>
          </a:stretch>
        </p:blipFill>
        <p:spPr>
          <a:xfrm>
            <a:off x="5850682" y="2388657"/>
            <a:ext cx="5581650" cy="3495675"/>
          </a:xfrm>
          <a:prstGeom prst="rect">
            <a:avLst/>
          </a:prstGeom>
        </p:spPr>
      </p:pic>
    </p:spTree>
    <p:extLst>
      <p:ext uri="{BB962C8B-B14F-4D97-AF65-F5344CB8AC3E}">
        <p14:creationId xmlns:p14="http://schemas.microsoft.com/office/powerpoint/2010/main" val="360644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Autómatas de pila</a:t>
            </a:r>
            <a:endParaRPr lang="es-ES" sz="3200" dirty="0"/>
          </a:p>
        </p:txBody>
      </p:sp>
      <p:sp>
        <p:nvSpPr>
          <p:cNvPr id="3" name="Marcador de contenido 2">
            <a:extLst>
              <a:ext uri="{FF2B5EF4-FFF2-40B4-BE49-F238E27FC236}">
                <a16:creationId xmlns:a16="http://schemas.microsoft.com/office/drawing/2014/main" id="{89BB1D12-A8EA-4B7C-962E-AE9845CFEF8F}"/>
              </a:ext>
            </a:extLst>
          </p:cNvPr>
          <p:cNvSpPr>
            <a:spLocks noGrp="1"/>
          </p:cNvSpPr>
          <p:nvPr>
            <p:ph idx="1"/>
          </p:nvPr>
        </p:nvSpPr>
        <p:spPr>
          <a:xfrm>
            <a:off x="872909" y="3043106"/>
            <a:ext cx="10749247" cy="2171907"/>
          </a:xfrm>
        </p:spPr>
        <p:txBody>
          <a:bodyPr>
            <a:normAutofit/>
          </a:bodyPr>
          <a:lstStyle/>
          <a:p>
            <a:r>
              <a:rPr lang="es-ES" dirty="0"/>
              <a:t>Al igual que un AFD, un autómata de pila cuenta con un flujo de entrada y un flujo de control que puede encontrarse en uno de entre un número finito de estados. Uno de estos estados se designa como el inicial y por lo menos un estado es de aceptación.</a:t>
            </a:r>
          </a:p>
          <a:p>
            <a:endParaRPr lang="es-ES" dirty="0"/>
          </a:p>
          <a:p>
            <a:r>
              <a:rPr lang="es-ES" b="1" dirty="0"/>
              <a:t>La principal diferencia es que los autómatas de pila cuentan con una pila </a:t>
            </a:r>
            <a:r>
              <a:rPr lang="es-ES" dirty="0"/>
              <a:t>en donde pueden almacenar información para recuperarla más tarde.</a:t>
            </a:r>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spTree>
    <p:extLst>
      <p:ext uri="{BB962C8B-B14F-4D97-AF65-F5344CB8AC3E}">
        <p14:creationId xmlns:p14="http://schemas.microsoft.com/office/powerpoint/2010/main" val="141945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Representación de un autómata de pila</a:t>
            </a:r>
            <a:endParaRPr lang="es-ES" sz="3200" dirty="0"/>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746152" y="2192532"/>
            <a:ext cx="4355935" cy="3757544"/>
          </a:xfrm>
        </p:spPr>
        <p:txBody>
          <a:bodyPr>
            <a:normAutofit/>
          </a:bodyPr>
          <a:lstStyle/>
          <a:p>
            <a:r>
              <a:rPr lang="es-GT" dirty="0">
                <a:solidFill>
                  <a:srgbClr val="3B3835"/>
                </a:solidFill>
                <a:latin typeface="Helvetica Neue"/>
              </a:rPr>
              <a:t>S: Conjunto de estados</a:t>
            </a:r>
          </a:p>
          <a:p>
            <a:r>
              <a:rPr lang="el-GR" b="0" i="0" dirty="0">
                <a:solidFill>
                  <a:srgbClr val="3B3835"/>
                </a:solidFill>
                <a:effectLst/>
                <a:latin typeface="Helvetica Neue"/>
              </a:rPr>
              <a:t>Σ</a:t>
            </a:r>
            <a:r>
              <a:rPr lang="es-GT" b="0" i="0" dirty="0">
                <a:solidFill>
                  <a:srgbClr val="3B3835"/>
                </a:solidFill>
                <a:effectLst/>
                <a:latin typeface="Helvetica Neue"/>
              </a:rPr>
              <a:t>: Alfabeto del lenguaje</a:t>
            </a:r>
          </a:p>
          <a:p>
            <a:r>
              <a:rPr lang="el-GR" b="0" i="0" dirty="0">
                <a:solidFill>
                  <a:srgbClr val="3B3835"/>
                </a:solidFill>
                <a:effectLst/>
                <a:latin typeface="Helvetica Neue"/>
              </a:rPr>
              <a:t>Γ</a:t>
            </a:r>
            <a:r>
              <a:rPr lang="es-GT" dirty="0">
                <a:solidFill>
                  <a:srgbClr val="3B3835"/>
                </a:solidFill>
                <a:latin typeface="Helvetica Neue"/>
              </a:rPr>
              <a:t>: Conjunto de símbolos de pila</a:t>
            </a:r>
            <a:r>
              <a:rPr lang="es-GT" b="0" i="0" dirty="0">
                <a:solidFill>
                  <a:srgbClr val="3B3835"/>
                </a:solidFill>
                <a:effectLst/>
                <a:latin typeface="Helvetica Neue"/>
              </a:rPr>
              <a:t> </a:t>
            </a:r>
            <a:endParaRPr lang="es-GT" dirty="0">
              <a:solidFill>
                <a:srgbClr val="3B3835"/>
              </a:solidFill>
              <a:latin typeface="Helvetica Neue"/>
            </a:endParaRPr>
          </a:p>
          <a:p>
            <a:r>
              <a:rPr lang="es-GT" dirty="0">
                <a:solidFill>
                  <a:srgbClr val="3B3835"/>
                </a:solidFill>
                <a:latin typeface="Helvetica Neue"/>
              </a:rPr>
              <a:t>L: Estado inicial</a:t>
            </a:r>
          </a:p>
          <a:p>
            <a:r>
              <a:rPr lang="es-GT" dirty="0">
                <a:solidFill>
                  <a:srgbClr val="3B3835"/>
                </a:solidFill>
                <a:latin typeface="Helvetica Neue"/>
              </a:rPr>
              <a:t>F: Conjunto de estados de aceptación</a:t>
            </a:r>
          </a:p>
          <a:p>
            <a:r>
              <a:rPr lang="es-GT" dirty="0">
                <a:solidFill>
                  <a:srgbClr val="3B3835"/>
                </a:solidFill>
                <a:latin typeface="Helvetica Neue"/>
              </a:rPr>
              <a:t>T: Un conjunto de transiciones de la forma:</a:t>
            </a:r>
          </a:p>
          <a:p>
            <a:pPr marL="0" indent="0">
              <a:buNone/>
            </a:pPr>
            <a:r>
              <a:rPr lang="es-GT" sz="2000" dirty="0">
                <a:solidFill>
                  <a:srgbClr val="3B3835"/>
                </a:solidFill>
                <a:latin typeface="Helvetica Neue"/>
              </a:rPr>
              <a:t>(</a:t>
            </a:r>
            <a:r>
              <a:rPr lang="es-GT" sz="2000" dirty="0" err="1">
                <a:solidFill>
                  <a:srgbClr val="3B3835"/>
                </a:solidFill>
                <a:latin typeface="Helvetica Neue"/>
              </a:rPr>
              <a:t>p,x,s;q,y</a:t>
            </a:r>
            <a:r>
              <a:rPr lang="es-GT" sz="2000" dirty="0">
                <a:solidFill>
                  <a:srgbClr val="3B3835"/>
                </a:solidFill>
                <a:latin typeface="Helvetica Neue"/>
              </a:rPr>
              <a:t>)</a:t>
            </a:r>
            <a:endParaRPr lang="es-ES" sz="2000" dirty="0"/>
          </a:p>
        </p:txBody>
      </p:sp>
      <p:sp>
        <p:nvSpPr>
          <p:cNvPr id="6" name="CuadroTexto 5">
            <a:extLst>
              <a:ext uri="{FF2B5EF4-FFF2-40B4-BE49-F238E27FC236}">
                <a16:creationId xmlns:a16="http://schemas.microsoft.com/office/drawing/2014/main" id="{D3003DEF-B699-4CC1-BF1D-85E86409CE3C}"/>
              </a:ext>
            </a:extLst>
          </p:cNvPr>
          <p:cNvSpPr txBox="1"/>
          <p:nvPr/>
        </p:nvSpPr>
        <p:spPr>
          <a:xfrm>
            <a:off x="5403595" y="4940476"/>
            <a:ext cx="5327374" cy="1569660"/>
          </a:xfrm>
          <a:prstGeom prst="rect">
            <a:avLst/>
          </a:prstGeom>
          <a:noFill/>
        </p:spPr>
        <p:txBody>
          <a:bodyPr wrap="square" rtlCol="0">
            <a:spAutoFit/>
          </a:bodyPr>
          <a:lstStyle/>
          <a:p>
            <a:r>
              <a:rPr lang="es-GT" sz="1600" dirty="0"/>
              <a:t>Donde:</a:t>
            </a:r>
          </a:p>
          <a:p>
            <a:r>
              <a:rPr lang="es-GT" sz="1600" dirty="0"/>
              <a:t>p: Estado actual</a:t>
            </a:r>
          </a:p>
          <a:p>
            <a:r>
              <a:rPr lang="es-GT" sz="1600" dirty="0"/>
              <a:t>x: </a:t>
            </a:r>
            <a:r>
              <a:rPr lang="es-GT" sz="1600" dirty="0" err="1"/>
              <a:t>Caracter</a:t>
            </a:r>
            <a:r>
              <a:rPr lang="es-GT" sz="1600" dirty="0"/>
              <a:t> de entrada</a:t>
            </a:r>
          </a:p>
          <a:p>
            <a:r>
              <a:rPr lang="es-GT" sz="1600" dirty="0"/>
              <a:t>s: Símbolo que lee de la pila</a:t>
            </a:r>
          </a:p>
          <a:p>
            <a:r>
              <a:rPr lang="es-GT" sz="1600" dirty="0"/>
              <a:t>q: Siguiente estado</a:t>
            </a:r>
          </a:p>
          <a:p>
            <a:r>
              <a:rPr lang="es-GT" sz="1600" dirty="0"/>
              <a:t>y: Símbolo a escribir en la pila</a:t>
            </a:r>
            <a:endParaRPr lang="es-ES" sz="1600" dirty="0"/>
          </a:p>
        </p:txBody>
      </p:sp>
    </p:spTree>
    <p:extLst>
      <p:ext uri="{BB962C8B-B14F-4D97-AF65-F5344CB8AC3E}">
        <p14:creationId xmlns:p14="http://schemas.microsoft.com/office/powerpoint/2010/main" val="265796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Ejemplo</a:t>
            </a:r>
            <a:endParaRPr lang="es-ES" sz="3200" dirty="0"/>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746152" y="2438400"/>
            <a:ext cx="10743483" cy="3511676"/>
          </a:xfrm>
        </p:spPr>
        <p:txBody>
          <a:bodyPr>
            <a:normAutofit/>
          </a:bodyPr>
          <a:lstStyle/>
          <a:p>
            <a:pPr marL="0" indent="0">
              <a:buNone/>
            </a:pPr>
            <a:r>
              <a:rPr lang="es-GT" sz="2000" dirty="0"/>
              <a:t>Construir un autómata de pila que pueda reconocer el lenguaje:</a:t>
            </a:r>
          </a:p>
          <a:p>
            <a:pPr marL="0" indent="0">
              <a:buNone/>
            </a:pPr>
            <a:endParaRPr lang="es-ES" sz="2000" dirty="0"/>
          </a:p>
          <a:p>
            <a:pPr marL="0" indent="0">
              <a:buNone/>
            </a:pPr>
            <a:endParaRPr lang="es-ES" sz="2000"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78C667A-8376-44E8-AE6B-5C9CAC0FF0B8}"/>
                  </a:ext>
                </a:extLst>
              </p:cNvPr>
              <p:cNvSpPr txBox="1"/>
              <p:nvPr/>
            </p:nvSpPr>
            <p:spPr>
              <a:xfrm>
                <a:off x="1060552" y="3032258"/>
                <a:ext cx="18889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𝑛</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𝑛</m:t>
                          </m:r>
                        </m:sup>
                      </m:sSup>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rPr>
                        <m:t>}</m:t>
                      </m:r>
                    </m:oMath>
                  </m:oMathPara>
                </a14:m>
                <a:endParaRPr lang="es-ES" sz="2400" dirty="0"/>
              </a:p>
            </p:txBody>
          </p:sp>
        </mc:Choice>
        <mc:Fallback xmlns="">
          <p:sp>
            <p:nvSpPr>
              <p:cNvPr id="3" name="CuadroTexto 2">
                <a:extLst>
                  <a:ext uri="{FF2B5EF4-FFF2-40B4-BE49-F238E27FC236}">
                    <a16:creationId xmlns:a16="http://schemas.microsoft.com/office/drawing/2014/main" id="{778C667A-8376-44E8-AE6B-5C9CAC0FF0B8}"/>
                  </a:ext>
                </a:extLst>
              </p:cNvPr>
              <p:cNvSpPr txBox="1">
                <a:spLocks noRot="1" noChangeAspect="1" noMove="1" noResize="1" noEditPoints="1" noAdjustHandles="1" noChangeArrowheads="1" noChangeShapeType="1" noTextEdit="1"/>
              </p:cNvSpPr>
              <p:nvPr/>
            </p:nvSpPr>
            <p:spPr>
              <a:xfrm>
                <a:off x="1060552" y="3032258"/>
                <a:ext cx="1888979" cy="369332"/>
              </a:xfrm>
              <a:prstGeom prst="rect">
                <a:avLst/>
              </a:prstGeom>
              <a:blipFill>
                <a:blip r:embed="rId2"/>
                <a:stretch>
                  <a:fillRect l="-5161" r="-4516" b="-37705"/>
                </a:stretch>
              </a:blipFill>
            </p:spPr>
            <p:txBody>
              <a:bodyPr/>
              <a:lstStyle/>
              <a:p>
                <a:r>
                  <a:rPr lang="es-ES">
                    <a:noFill/>
                  </a:rPr>
                  <a:t> </a:t>
                </a:r>
              </a:p>
            </p:txBody>
          </p:sp>
        </mc:Fallback>
      </mc:AlternateContent>
    </p:spTree>
    <p:extLst>
      <p:ext uri="{BB962C8B-B14F-4D97-AF65-F5344CB8AC3E}">
        <p14:creationId xmlns:p14="http://schemas.microsoft.com/office/powerpoint/2010/main" val="124436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a:xfrm>
            <a:off x="1038010" y="645055"/>
            <a:ext cx="8761413" cy="706964"/>
          </a:xfrm>
        </p:spPr>
        <p:txBody>
          <a:bodyPr/>
          <a:lstStyle/>
          <a:p>
            <a:pPr marL="0" indent="0">
              <a:buNone/>
            </a:pPr>
            <a:r>
              <a:rPr lang="es-GT" sz="2000" dirty="0"/>
              <a:t>Construir un autómata de pila que pueda reconocer el lenguaje:</a:t>
            </a:r>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746152" y="2438400"/>
            <a:ext cx="10743483" cy="3511676"/>
          </a:xfrm>
        </p:spPr>
        <p:txBody>
          <a:bodyPr>
            <a:normAutofit/>
          </a:bodyPr>
          <a:lstStyle/>
          <a:p>
            <a:pPr marL="0" indent="0">
              <a:buNone/>
            </a:pPr>
            <a:endParaRPr lang="es-ES" sz="2000" dirty="0"/>
          </a:p>
          <a:p>
            <a:pPr marL="0" indent="0">
              <a:buNone/>
            </a:pPr>
            <a:endParaRPr lang="es-ES" sz="2000" dirty="0"/>
          </a:p>
          <a:p>
            <a:pPr marL="0" indent="0">
              <a:buNone/>
            </a:pPr>
            <a:r>
              <a:rPr lang="es-ES" sz="2000" dirty="0"/>
              <a:t>Cadenas que reconoce: </a:t>
            </a:r>
          </a:p>
          <a:p>
            <a:pPr marL="0" indent="0">
              <a:buNone/>
            </a:pPr>
            <a:r>
              <a:rPr lang="es-ES" sz="2000" dirty="0"/>
              <a:t>ab</a:t>
            </a:r>
          </a:p>
          <a:p>
            <a:pPr marL="0" indent="0">
              <a:buNone/>
            </a:pPr>
            <a:r>
              <a:rPr lang="es-ES" sz="2000" dirty="0" err="1"/>
              <a:t>aabb</a:t>
            </a:r>
            <a:endParaRPr lang="es-ES" sz="2000" dirty="0"/>
          </a:p>
          <a:p>
            <a:pPr marL="0" indent="0">
              <a:buNone/>
            </a:pPr>
            <a:r>
              <a:rPr lang="es-ES" sz="2000" dirty="0" err="1"/>
              <a:t>aaabbb</a:t>
            </a:r>
            <a:endParaRPr lang="es-ES" sz="2000"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78C667A-8376-44E8-AE6B-5C9CAC0FF0B8}"/>
                  </a:ext>
                </a:extLst>
              </p:cNvPr>
              <p:cNvSpPr txBox="1"/>
              <p:nvPr/>
            </p:nvSpPr>
            <p:spPr>
              <a:xfrm>
                <a:off x="1060552" y="1312114"/>
                <a:ext cx="18889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sSup>
                        <m:sSupPr>
                          <m:ctrlPr>
                            <a:rPr lang="en-US" sz="2400" b="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𝑎</m:t>
                          </m:r>
                        </m:e>
                        <m:sup>
                          <m:r>
                            <a:rPr lang="en-US" sz="2400" b="0" i="1" smtClean="0">
                              <a:solidFill>
                                <a:schemeClr val="bg1"/>
                              </a:solidFill>
                              <a:latin typeface="Cambria Math" panose="02040503050406030204" pitchFamily="18" charset="0"/>
                            </a:rPr>
                            <m:t>𝑛</m:t>
                          </m:r>
                        </m:sup>
                      </m:sSup>
                      <m:sSup>
                        <m:sSupPr>
                          <m:ctrlPr>
                            <a:rPr lang="en-US" sz="2400" b="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𝑏</m:t>
                          </m:r>
                        </m:e>
                        <m:sup>
                          <m:r>
                            <a:rPr lang="en-US" sz="2400" b="0" i="1" smtClean="0">
                              <a:solidFill>
                                <a:schemeClr val="bg1"/>
                              </a:solidFill>
                              <a:latin typeface="Cambria Math" panose="02040503050406030204" pitchFamily="18" charset="0"/>
                            </a:rPr>
                            <m:t>𝑛</m:t>
                          </m:r>
                        </m:sup>
                      </m:sSup>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ea typeface="Cambria Math" panose="02040503050406030204" pitchFamily="18" charset="0"/>
                        </a:rPr>
                        <m:t>≥1</m:t>
                      </m:r>
                      <m:r>
                        <a:rPr lang="en-US" sz="2400" b="0" i="1" smtClean="0">
                          <a:solidFill>
                            <a:schemeClr val="bg1"/>
                          </a:solidFill>
                          <a:latin typeface="Cambria Math" panose="02040503050406030204" pitchFamily="18" charset="0"/>
                        </a:rPr>
                        <m:t>}</m:t>
                      </m:r>
                    </m:oMath>
                  </m:oMathPara>
                </a14:m>
                <a:endParaRPr lang="es-ES" sz="2400" dirty="0">
                  <a:solidFill>
                    <a:schemeClr val="bg1"/>
                  </a:solidFill>
                </a:endParaRPr>
              </a:p>
            </p:txBody>
          </p:sp>
        </mc:Choice>
        <mc:Fallback xmlns="">
          <p:sp>
            <p:nvSpPr>
              <p:cNvPr id="3" name="CuadroTexto 2">
                <a:extLst>
                  <a:ext uri="{FF2B5EF4-FFF2-40B4-BE49-F238E27FC236}">
                    <a16:creationId xmlns:a16="http://schemas.microsoft.com/office/drawing/2014/main" id="{778C667A-8376-44E8-AE6B-5C9CAC0FF0B8}"/>
                  </a:ext>
                </a:extLst>
              </p:cNvPr>
              <p:cNvSpPr txBox="1">
                <a:spLocks noRot="1" noChangeAspect="1" noMove="1" noResize="1" noEditPoints="1" noAdjustHandles="1" noChangeArrowheads="1" noChangeShapeType="1" noTextEdit="1"/>
              </p:cNvSpPr>
              <p:nvPr/>
            </p:nvSpPr>
            <p:spPr>
              <a:xfrm>
                <a:off x="1060552" y="1312114"/>
                <a:ext cx="1888979" cy="369332"/>
              </a:xfrm>
              <a:prstGeom prst="rect">
                <a:avLst/>
              </a:prstGeom>
              <a:blipFill>
                <a:blip r:embed="rId2"/>
                <a:stretch>
                  <a:fillRect l="-5161" r="-4516" b="-37705"/>
                </a:stretch>
              </a:blipFill>
            </p:spPr>
            <p:txBody>
              <a:bodyPr/>
              <a:lstStyle/>
              <a:p>
                <a:r>
                  <a:rPr lang="es-ES">
                    <a:noFill/>
                  </a:rPr>
                  <a:t> </a:t>
                </a:r>
              </a:p>
            </p:txBody>
          </p:sp>
        </mc:Fallback>
      </mc:AlternateContent>
    </p:spTree>
    <p:extLst>
      <p:ext uri="{BB962C8B-B14F-4D97-AF65-F5344CB8AC3E}">
        <p14:creationId xmlns:p14="http://schemas.microsoft.com/office/powerpoint/2010/main" val="352836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30479-6995-4DCE-AF77-555BD2E24E63}"/>
              </a:ext>
            </a:extLst>
          </p:cNvPr>
          <p:cNvSpPr>
            <a:spLocks noGrp="1"/>
          </p:cNvSpPr>
          <p:nvPr>
            <p:ph type="title"/>
          </p:nvPr>
        </p:nvSpPr>
        <p:spPr/>
        <p:txBody>
          <a:bodyPr/>
          <a:lstStyle/>
          <a:p>
            <a:pPr algn="ctr"/>
            <a:r>
              <a:rPr lang="es-GT" dirty="0"/>
              <a:t>Agenda</a:t>
            </a:r>
            <a:endParaRPr lang="es-ES" dirty="0"/>
          </a:p>
        </p:txBody>
      </p:sp>
      <p:sp>
        <p:nvSpPr>
          <p:cNvPr id="3" name="Marcador de contenido 2">
            <a:extLst>
              <a:ext uri="{FF2B5EF4-FFF2-40B4-BE49-F238E27FC236}">
                <a16:creationId xmlns:a16="http://schemas.microsoft.com/office/drawing/2014/main" id="{DEE7527B-2E57-4A72-84EA-0DC7EFE9D166}"/>
              </a:ext>
            </a:extLst>
          </p:cNvPr>
          <p:cNvSpPr>
            <a:spLocks noGrp="1"/>
          </p:cNvSpPr>
          <p:nvPr>
            <p:ph idx="1"/>
          </p:nvPr>
        </p:nvSpPr>
        <p:spPr>
          <a:xfrm>
            <a:off x="838200" y="3127211"/>
            <a:ext cx="10515600" cy="2266424"/>
          </a:xfrm>
        </p:spPr>
        <p:txBody>
          <a:bodyPr>
            <a:normAutofit/>
          </a:bodyPr>
          <a:lstStyle/>
          <a:p>
            <a:pPr marL="342900" indent="-342900"/>
            <a:endParaRPr lang="es-GT" sz="2400" dirty="0"/>
          </a:p>
          <a:p>
            <a:pPr marL="342900" indent="-342900"/>
            <a:r>
              <a:rPr lang="es-GT" sz="2400" dirty="0"/>
              <a:t>Lenguajes independientes del contexto</a:t>
            </a:r>
          </a:p>
          <a:p>
            <a:pPr marL="342900" indent="-342900"/>
            <a:r>
              <a:rPr lang="es-GT" sz="2400" dirty="0"/>
              <a:t>Gramáticas libres del contexto</a:t>
            </a:r>
          </a:p>
          <a:p>
            <a:pPr marL="342900" indent="-342900"/>
            <a:r>
              <a:rPr lang="es-ES" sz="2400" dirty="0"/>
              <a:t>Autómatas de pila</a:t>
            </a:r>
          </a:p>
        </p:txBody>
      </p:sp>
    </p:spTree>
    <p:extLst>
      <p:ext uri="{BB962C8B-B14F-4D97-AF65-F5344CB8AC3E}">
        <p14:creationId xmlns:p14="http://schemas.microsoft.com/office/powerpoint/2010/main" val="3764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1422391" y="715618"/>
            <a:ext cx="10743483" cy="715618"/>
          </a:xfrm>
        </p:spPr>
        <p:txBody>
          <a:bodyPr>
            <a:normAutofit/>
          </a:bodyPr>
          <a:lstStyle/>
          <a:p>
            <a:pPr marL="0" indent="0">
              <a:buNone/>
            </a:pPr>
            <a:r>
              <a:rPr lang="es-GT" sz="2000" dirty="0">
                <a:solidFill>
                  <a:schemeClr val="bg1"/>
                </a:solidFill>
              </a:rPr>
              <a:t>Construir un autómata de pila que pueda reconocer el lenguaje:</a:t>
            </a:r>
          </a:p>
          <a:p>
            <a:pPr marL="0" indent="0">
              <a:buNone/>
            </a:pPr>
            <a:endParaRPr lang="es-ES" sz="2000" dirty="0">
              <a:solidFill>
                <a:schemeClr val="bg1"/>
              </a:solidFil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78C667A-8376-44E8-AE6B-5C9CAC0FF0B8}"/>
                  </a:ext>
                </a:extLst>
              </p:cNvPr>
              <p:cNvSpPr txBox="1"/>
              <p:nvPr/>
            </p:nvSpPr>
            <p:spPr>
              <a:xfrm>
                <a:off x="1422391" y="1246570"/>
                <a:ext cx="18889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sSup>
                        <m:sSupPr>
                          <m:ctrlPr>
                            <a:rPr lang="en-US" sz="2400" b="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𝑎</m:t>
                          </m:r>
                        </m:e>
                        <m:sup>
                          <m:r>
                            <a:rPr lang="en-US" sz="2400" b="0" i="1" smtClean="0">
                              <a:solidFill>
                                <a:schemeClr val="bg1"/>
                              </a:solidFill>
                              <a:latin typeface="Cambria Math" panose="02040503050406030204" pitchFamily="18" charset="0"/>
                            </a:rPr>
                            <m:t>𝑛</m:t>
                          </m:r>
                        </m:sup>
                      </m:sSup>
                      <m:sSup>
                        <m:sSupPr>
                          <m:ctrlPr>
                            <a:rPr lang="en-US" sz="2400" b="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𝑏</m:t>
                          </m:r>
                        </m:e>
                        <m:sup>
                          <m:r>
                            <a:rPr lang="en-US" sz="2400" b="0" i="1" smtClean="0">
                              <a:solidFill>
                                <a:schemeClr val="bg1"/>
                              </a:solidFill>
                              <a:latin typeface="Cambria Math" panose="02040503050406030204" pitchFamily="18" charset="0"/>
                            </a:rPr>
                            <m:t>𝑛</m:t>
                          </m:r>
                        </m:sup>
                      </m:sSup>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ea typeface="Cambria Math" panose="02040503050406030204" pitchFamily="18" charset="0"/>
                        </a:rPr>
                        <m:t>≥1</m:t>
                      </m:r>
                      <m:r>
                        <a:rPr lang="en-US" sz="2400" b="0" i="1" smtClean="0">
                          <a:solidFill>
                            <a:schemeClr val="bg1"/>
                          </a:solidFill>
                          <a:latin typeface="Cambria Math" panose="02040503050406030204" pitchFamily="18" charset="0"/>
                        </a:rPr>
                        <m:t>}</m:t>
                      </m:r>
                    </m:oMath>
                  </m:oMathPara>
                </a14:m>
                <a:endParaRPr lang="es-ES" sz="2400" dirty="0">
                  <a:solidFill>
                    <a:schemeClr val="bg1"/>
                  </a:solidFill>
                </a:endParaRPr>
              </a:p>
            </p:txBody>
          </p:sp>
        </mc:Choice>
        <mc:Fallback xmlns="">
          <p:sp>
            <p:nvSpPr>
              <p:cNvPr id="3" name="CuadroTexto 2">
                <a:extLst>
                  <a:ext uri="{FF2B5EF4-FFF2-40B4-BE49-F238E27FC236}">
                    <a16:creationId xmlns:a16="http://schemas.microsoft.com/office/drawing/2014/main" id="{778C667A-8376-44E8-AE6B-5C9CAC0FF0B8}"/>
                  </a:ext>
                </a:extLst>
              </p:cNvPr>
              <p:cNvSpPr txBox="1">
                <a:spLocks noRot="1" noChangeAspect="1" noMove="1" noResize="1" noEditPoints="1" noAdjustHandles="1" noChangeArrowheads="1" noChangeShapeType="1" noTextEdit="1"/>
              </p:cNvSpPr>
              <p:nvPr/>
            </p:nvSpPr>
            <p:spPr>
              <a:xfrm>
                <a:off x="1422391" y="1246570"/>
                <a:ext cx="1888979" cy="369332"/>
              </a:xfrm>
              <a:prstGeom prst="rect">
                <a:avLst/>
              </a:prstGeom>
              <a:blipFill>
                <a:blip r:embed="rId2"/>
                <a:stretch>
                  <a:fillRect l="-4839" r="-4839" b="-37705"/>
                </a:stretch>
              </a:blipFill>
            </p:spPr>
            <p:txBody>
              <a:bodyPr/>
              <a:lstStyle/>
              <a:p>
                <a:r>
                  <a:rPr lang="es-ES">
                    <a:noFill/>
                  </a:rPr>
                  <a:t> </a:t>
                </a:r>
              </a:p>
            </p:txBody>
          </p:sp>
        </mc:Fallback>
      </mc:AlternateContent>
      <p:sp>
        <p:nvSpPr>
          <p:cNvPr id="9" name="Marcador de contenido 4">
            <a:extLst>
              <a:ext uri="{FF2B5EF4-FFF2-40B4-BE49-F238E27FC236}">
                <a16:creationId xmlns:a16="http://schemas.microsoft.com/office/drawing/2014/main" id="{0BEDE38A-B168-4B79-80C1-FCC4853A0A13}"/>
              </a:ext>
            </a:extLst>
          </p:cNvPr>
          <p:cNvSpPr txBox="1">
            <a:spLocks/>
          </p:cNvSpPr>
          <p:nvPr/>
        </p:nvSpPr>
        <p:spPr>
          <a:xfrm>
            <a:off x="745882" y="2146854"/>
            <a:ext cx="10743483" cy="3511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err="1"/>
              <a:t>Dise</a:t>
            </a:r>
            <a:r>
              <a:rPr lang="es-GT" sz="2000" b="1" dirty="0"/>
              <a:t>ño del autómata</a:t>
            </a:r>
            <a:r>
              <a:rPr lang="es-GT" sz="2000" dirty="0"/>
              <a:t>:</a:t>
            </a:r>
            <a:endParaRPr lang="es-ES" sz="2000" dirty="0"/>
          </a:p>
        </p:txBody>
      </p:sp>
      <p:pic>
        <p:nvPicPr>
          <p:cNvPr id="10" name="Imagen 9">
            <a:extLst>
              <a:ext uri="{FF2B5EF4-FFF2-40B4-BE49-F238E27FC236}">
                <a16:creationId xmlns:a16="http://schemas.microsoft.com/office/drawing/2014/main" id="{1ED9488F-4D4C-444A-8A7E-869150AA59BB}"/>
              </a:ext>
            </a:extLst>
          </p:cNvPr>
          <p:cNvPicPr>
            <a:picLocks noChangeAspect="1"/>
          </p:cNvPicPr>
          <p:nvPr/>
        </p:nvPicPr>
        <p:blipFill>
          <a:blip r:embed="rId3"/>
          <a:stretch>
            <a:fillRect/>
          </a:stretch>
        </p:blipFill>
        <p:spPr>
          <a:xfrm>
            <a:off x="1581564" y="4316859"/>
            <a:ext cx="7562436" cy="1997370"/>
          </a:xfrm>
          <a:prstGeom prst="rect">
            <a:avLst/>
          </a:prstGeom>
        </p:spPr>
      </p:pic>
      <p:sp>
        <p:nvSpPr>
          <p:cNvPr id="12" name="CuadroTexto 11">
            <a:extLst>
              <a:ext uri="{FF2B5EF4-FFF2-40B4-BE49-F238E27FC236}">
                <a16:creationId xmlns:a16="http://schemas.microsoft.com/office/drawing/2014/main" id="{A5BC53A8-8B79-4AE7-98A9-A1F9ACB5B794}"/>
              </a:ext>
            </a:extLst>
          </p:cNvPr>
          <p:cNvSpPr txBox="1"/>
          <p:nvPr/>
        </p:nvSpPr>
        <p:spPr>
          <a:xfrm>
            <a:off x="702635" y="2652279"/>
            <a:ext cx="6096000" cy="1754326"/>
          </a:xfrm>
          <a:prstGeom prst="rect">
            <a:avLst/>
          </a:prstGeom>
          <a:noFill/>
        </p:spPr>
        <p:txBody>
          <a:bodyPr wrap="square">
            <a:spAutoFit/>
          </a:bodyPr>
          <a:lstStyle/>
          <a:p>
            <a:r>
              <a:rPr lang="es-GT" dirty="0">
                <a:solidFill>
                  <a:srgbClr val="3B3835"/>
                </a:solidFill>
                <a:latin typeface="Helvetica Neue"/>
              </a:rPr>
              <a:t>S: Conjunto de estados </a:t>
            </a:r>
            <a:r>
              <a:rPr lang="en-US" dirty="0">
                <a:solidFill>
                  <a:srgbClr val="3B3835"/>
                </a:solidFill>
                <a:latin typeface="Helvetica Neue"/>
              </a:rPr>
              <a:t>{ </a:t>
            </a:r>
            <a:r>
              <a:rPr lang="en-US" dirty="0" err="1">
                <a:solidFill>
                  <a:srgbClr val="3B3835"/>
                </a:solidFill>
                <a:latin typeface="Helvetica Neue"/>
              </a:rPr>
              <a:t>i,A,B,C,F</a:t>
            </a:r>
            <a:r>
              <a:rPr lang="en-US" dirty="0">
                <a:solidFill>
                  <a:srgbClr val="3B3835"/>
                </a:solidFill>
                <a:latin typeface="Helvetica Neue"/>
              </a:rPr>
              <a:t> }</a:t>
            </a:r>
            <a:endParaRPr lang="es-GT" dirty="0">
              <a:solidFill>
                <a:srgbClr val="3B3835"/>
              </a:solidFill>
              <a:latin typeface="Helvetica Neue"/>
            </a:endParaRPr>
          </a:p>
          <a:p>
            <a:r>
              <a:rPr lang="el-GR" b="0" i="0" dirty="0">
                <a:solidFill>
                  <a:srgbClr val="3B3835"/>
                </a:solidFill>
                <a:effectLst/>
                <a:latin typeface="Helvetica Neue"/>
              </a:rPr>
              <a:t>Σ</a:t>
            </a:r>
            <a:r>
              <a:rPr lang="es-GT" b="0" i="0" dirty="0">
                <a:solidFill>
                  <a:srgbClr val="3B3835"/>
                </a:solidFill>
                <a:effectLst/>
                <a:latin typeface="Helvetica Neue"/>
              </a:rPr>
              <a:t>: Alfabeto del lenguaje </a:t>
            </a:r>
            <a:r>
              <a:rPr lang="en-US" dirty="0">
                <a:solidFill>
                  <a:srgbClr val="3B3835"/>
                </a:solidFill>
                <a:latin typeface="Helvetica Neue"/>
              </a:rPr>
              <a:t>{ </a:t>
            </a:r>
            <a:r>
              <a:rPr lang="en-US" dirty="0" err="1">
                <a:solidFill>
                  <a:srgbClr val="3B3835"/>
                </a:solidFill>
                <a:latin typeface="Helvetica Neue"/>
              </a:rPr>
              <a:t>a,b</a:t>
            </a:r>
            <a:r>
              <a:rPr lang="en-US" dirty="0">
                <a:solidFill>
                  <a:srgbClr val="3B3835"/>
                </a:solidFill>
                <a:latin typeface="Helvetica Neue"/>
              </a:rPr>
              <a:t> }</a:t>
            </a:r>
            <a:endParaRPr lang="es-GT" b="0" i="0" dirty="0">
              <a:solidFill>
                <a:srgbClr val="3B3835"/>
              </a:solidFill>
              <a:effectLst/>
              <a:latin typeface="Helvetica Neue"/>
            </a:endParaRPr>
          </a:p>
          <a:p>
            <a:r>
              <a:rPr lang="el-GR" b="0" i="0" dirty="0">
                <a:solidFill>
                  <a:srgbClr val="3B3835"/>
                </a:solidFill>
                <a:effectLst/>
                <a:latin typeface="Helvetica Neue"/>
              </a:rPr>
              <a:t>Γ</a:t>
            </a:r>
            <a:r>
              <a:rPr lang="es-GT" dirty="0">
                <a:solidFill>
                  <a:srgbClr val="3B3835"/>
                </a:solidFill>
                <a:latin typeface="Helvetica Neue"/>
              </a:rPr>
              <a:t>: Conjunto de símbolos de pila { </a:t>
            </a:r>
            <a:r>
              <a:rPr lang="es-GT" dirty="0" err="1">
                <a:solidFill>
                  <a:srgbClr val="3B3835"/>
                </a:solidFill>
                <a:latin typeface="Helvetica Neue"/>
              </a:rPr>
              <a:t>a,b</a:t>
            </a:r>
            <a:r>
              <a:rPr lang="es-GT" dirty="0">
                <a:solidFill>
                  <a:srgbClr val="3B3835"/>
                </a:solidFill>
                <a:latin typeface="Helvetica Neue"/>
              </a:rPr>
              <a:t>,# }</a:t>
            </a:r>
            <a:r>
              <a:rPr lang="es-GT" b="0" i="0" dirty="0">
                <a:solidFill>
                  <a:srgbClr val="3B3835"/>
                </a:solidFill>
                <a:effectLst/>
                <a:latin typeface="Helvetica Neue"/>
              </a:rPr>
              <a:t> </a:t>
            </a:r>
            <a:endParaRPr lang="es-GT" dirty="0">
              <a:solidFill>
                <a:srgbClr val="3B3835"/>
              </a:solidFill>
              <a:latin typeface="Helvetica Neue"/>
            </a:endParaRPr>
          </a:p>
          <a:p>
            <a:r>
              <a:rPr lang="es-GT" dirty="0">
                <a:solidFill>
                  <a:srgbClr val="3B3835"/>
                </a:solidFill>
                <a:latin typeface="Helvetica Neue"/>
              </a:rPr>
              <a:t>L: Estado inicial { i }</a:t>
            </a:r>
          </a:p>
          <a:p>
            <a:r>
              <a:rPr lang="es-GT" dirty="0">
                <a:solidFill>
                  <a:srgbClr val="3B3835"/>
                </a:solidFill>
                <a:latin typeface="Helvetica Neue"/>
              </a:rPr>
              <a:t>F: Conjunto de estados de aceptación { F }</a:t>
            </a:r>
          </a:p>
          <a:p>
            <a:endParaRPr lang="es-GT" dirty="0">
              <a:solidFill>
                <a:srgbClr val="3B3835"/>
              </a:solidFill>
              <a:latin typeface="Helvetica Neue"/>
            </a:endParaRPr>
          </a:p>
        </p:txBody>
      </p:sp>
      <p:sp>
        <p:nvSpPr>
          <p:cNvPr id="14" name="CuadroTexto 13">
            <a:extLst>
              <a:ext uri="{FF2B5EF4-FFF2-40B4-BE49-F238E27FC236}">
                <a16:creationId xmlns:a16="http://schemas.microsoft.com/office/drawing/2014/main" id="{F0108F3E-7B1E-4D04-977D-81F558DDE922}"/>
              </a:ext>
            </a:extLst>
          </p:cNvPr>
          <p:cNvSpPr txBox="1"/>
          <p:nvPr/>
        </p:nvSpPr>
        <p:spPr>
          <a:xfrm>
            <a:off x="6354687" y="2387235"/>
            <a:ext cx="5177925" cy="2585323"/>
          </a:xfrm>
          <a:prstGeom prst="rect">
            <a:avLst/>
          </a:prstGeom>
          <a:noFill/>
        </p:spPr>
        <p:txBody>
          <a:bodyPr wrap="square">
            <a:spAutoFit/>
          </a:bodyPr>
          <a:lstStyle/>
          <a:p>
            <a:r>
              <a:rPr lang="es-GT" dirty="0">
                <a:solidFill>
                  <a:srgbClr val="3B3835"/>
                </a:solidFill>
                <a:latin typeface="Helvetica Neue"/>
              </a:rPr>
              <a:t>T: Conjunto de transiciones{</a:t>
            </a:r>
          </a:p>
          <a:p>
            <a:r>
              <a:rPr lang="pt-BR" dirty="0" err="1">
                <a:solidFill>
                  <a:srgbClr val="3B3835"/>
                </a:solidFill>
                <a:latin typeface="Helvetica Neue"/>
              </a:rPr>
              <a:t>I,λ,λ;A</a:t>
            </a:r>
            <a:r>
              <a:rPr lang="pt-BR" dirty="0">
                <a:solidFill>
                  <a:srgbClr val="3B3835"/>
                </a:solidFill>
                <a:latin typeface="Helvetica Neue"/>
              </a:rPr>
              <a:t>,#</a:t>
            </a:r>
          </a:p>
          <a:p>
            <a:r>
              <a:rPr lang="pt-BR" dirty="0" err="1">
                <a:solidFill>
                  <a:srgbClr val="3B3835"/>
                </a:solidFill>
                <a:latin typeface="Helvetica Neue"/>
              </a:rPr>
              <a:t>A,a,λ;B,a</a:t>
            </a:r>
            <a:endParaRPr lang="pt-BR" dirty="0">
              <a:solidFill>
                <a:srgbClr val="3B3835"/>
              </a:solidFill>
              <a:latin typeface="Helvetica Neue"/>
            </a:endParaRPr>
          </a:p>
          <a:p>
            <a:r>
              <a:rPr lang="pt-BR" dirty="0" err="1">
                <a:solidFill>
                  <a:srgbClr val="3B3835"/>
                </a:solidFill>
                <a:latin typeface="Helvetica Neue"/>
              </a:rPr>
              <a:t>B,a,λ;B,a</a:t>
            </a:r>
            <a:endParaRPr lang="pt-BR" dirty="0">
              <a:solidFill>
                <a:srgbClr val="3B3835"/>
              </a:solidFill>
              <a:latin typeface="Helvetica Neue"/>
            </a:endParaRPr>
          </a:p>
          <a:p>
            <a:r>
              <a:rPr lang="pt-BR" dirty="0" err="1">
                <a:solidFill>
                  <a:srgbClr val="3B3835"/>
                </a:solidFill>
                <a:latin typeface="Helvetica Neue"/>
              </a:rPr>
              <a:t>B,b,a;C</a:t>
            </a:r>
            <a:r>
              <a:rPr lang="pt-BR" dirty="0">
                <a:solidFill>
                  <a:srgbClr val="3B3835"/>
                </a:solidFill>
                <a:latin typeface="Helvetica Neue"/>
              </a:rPr>
              <a:t>, λ</a:t>
            </a:r>
          </a:p>
          <a:p>
            <a:r>
              <a:rPr lang="pt-BR" dirty="0" err="1">
                <a:solidFill>
                  <a:srgbClr val="3B3835"/>
                </a:solidFill>
                <a:latin typeface="Helvetica Neue"/>
              </a:rPr>
              <a:t>C,b,a;C</a:t>
            </a:r>
            <a:r>
              <a:rPr lang="pt-BR" dirty="0">
                <a:solidFill>
                  <a:srgbClr val="3B3835"/>
                </a:solidFill>
                <a:latin typeface="Helvetica Neue"/>
              </a:rPr>
              <a:t>, λ</a:t>
            </a:r>
          </a:p>
          <a:p>
            <a:r>
              <a:rPr lang="pt-BR" dirty="0" err="1">
                <a:solidFill>
                  <a:srgbClr val="3B3835"/>
                </a:solidFill>
                <a:latin typeface="Helvetica Neue"/>
              </a:rPr>
              <a:t>C,λ</a:t>
            </a:r>
            <a:r>
              <a:rPr lang="pt-BR" dirty="0">
                <a:solidFill>
                  <a:srgbClr val="3B3835"/>
                </a:solidFill>
                <a:latin typeface="Helvetica Neue"/>
              </a:rPr>
              <a:t>,#;</a:t>
            </a:r>
            <a:r>
              <a:rPr lang="pt-BR" dirty="0" err="1">
                <a:solidFill>
                  <a:srgbClr val="3B3835"/>
                </a:solidFill>
                <a:latin typeface="Helvetica Neue"/>
              </a:rPr>
              <a:t>F,λ</a:t>
            </a:r>
            <a:endParaRPr lang="es-GT" dirty="0">
              <a:solidFill>
                <a:srgbClr val="3B3835"/>
              </a:solidFill>
              <a:latin typeface="Helvetica Neue"/>
            </a:endParaRPr>
          </a:p>
          <a:p>
            <a:r>
              <a:rPr lang="es-GT" dirty="0">
                <a:solidFill>
                  <a:srgbClr val="3B3835"/>
                </a:solidFill>
                <a:latin typeface="Helvetica Neue"/>
              </a:rPr>
              <a:t>} </a:t>
            </a:r>
          </a:p>
          <a:p>
            <a:endParaRPr lang="es-GT" dirty="0">
              <a:solidFill>
                <a:srgbClr val="3B3835"/>
              </a:solidFill>
              <a:latin typeface="Helvetica Neue"/>
            </a:endParaRPr>
          </a:p>
        </p:txBody>
      </p:sp>
    </p:spTree>
    <p:extLst>
      <p:ext uri="{BB962C8B-B14F-4D97-AF65-F5344CB8AC3E}">
        <p14:creationId xmlns:p14="http://schemas.microsoft.com/office/powerpoint/2010/main" val="407395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1003872" y="865283"/>
            <a:ext cx="10743483" cy="715618"/>
          </a:xfrm>
        </p:spPr>
        <p:txBody>
          <a:bodyPr>
            <a:normAutofit/>
          </a:bodyPr>
          <a:lstStyle/>
          <a:p>
            <a:pPr marL="0" indent="0">
              <a:buNone/>
            </a:pPr>
            <a:r>
              <a:rPr lang="es-GT" sz="2400" dirty="0">
                <a:solidFill>
                  <a:schemeClr val="bg1"/>
                </a:solidFill>
              </a:rPr>
              <a:t>Evaluando la cadena prueba “</a:t>
            </a:r>
            <a:r>
              <a:rPr lang="es-GT" sz="2400" dirty="0" err="1">
                <a:solidFill>
                  <a:schemeClr val="bg1"/>
                </a:solidFill>
              </a:rPr>
              <a:t>aabb</a:t>
            </a:r>
            <a:r>
              <a:rPr lang="es-GT" sz="2400" dirty="0">
                <a:solidFill>
                  <a:schemeClr val="bg1"/>
                </a:solidFill>
              </a:rPr>
              <a:t>”</a:t>
            </a:r>
          </a:p>
          <a:p>
            <a:pPr marL="0" indent="0">
              <a:buNone/>
            </a:pPr>
            <a:endParaRPr lang="es-ES" sz="2000" dirty="0">
              <a:solidFill>
                <a:schemeClr val="bg1"/>
              </a:solidFill>
            </a:endParaRPr>
          </a:p>
        </p:txBody>
      </p:sp>
      <p:sp>
        <p:nvSpPr>
          <p:cNvPr id="9" name="Marcador de contenido 4">
            <a:extLst>
              <a:ext uri="{FF2B5EF4-FFF2-40B4-BE49-F238E27FC236}">
                <a16:creationId xmlns:a16="http://schemas.microsoft.com/office/drawing/2014/main" id="{0BEDE38A-B168-4B79-80C1-FCC4853A0A13}"/>
              </a:ext>
            </a:extLst>
          </p:cNvPr>
          <p:cNvSpPr txBox="1">
            <a:spLocks/>
          </p:cNvSpPr>
          <p:nvPr/>
        </p:nvSpPr>
        <p:spPr>
          <a:xfrm>
            <a:off x="745882" y="2146854"/>
            <a:ext cx="10743483" cy="3511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s-ES" sz="2000" dirty="0"/>
          </a:p>
        </p:txBody>
      </p:sp>
      <p:pic>
        <p:nvPicPr>
          <p:cNvPr id="10" name="Imagen 9">
            <a:extLst>
              <a:ext uri="{FF2B5EF4-FFF2-40B4-BE49-F238E27FC236}">
                <a16:creationId xmlns:a16="http://schemas.microsoft.com/office/drawing/2014/main" id="{1ED9488F-4D4C-444A-8A7E-869150AA59BB}"/>
              </a:ext>
            </a:extLst>
          </p:cNvPr>
          <p:cNvPicPr>
            <a:picLocks noChangeAspect="1"/>
          </p:cNvPicPr>
          <p:nvPr/>
        </p:nvPicPr>
        <p:blipFill>
          <a:blip r:embed="rId2"/>
          <a:stretch>
            <a:fillRect/>
          </a:stretch>
        </p:blipFill>
        <p:spPr>
          <a:xfrm>
            <a:off x="1777839" y="3812483"/>
            <a:ext cx="9132308" cy="2412000"/>
          </a:xfrm>
          <a:prstGeom prst="rect">
            <a:avLst/>
          </a:prstGeom>
        </p:spPr>
      </p:pic>
      <p:graphicFrame>
        <p:nvGraphicFramePr>
          <p:cNvPr id="4" name="Tabla 5">
            <a:extLst>
              <a:ext uri="{FF2B5EF4-FFF2-40B4-BE49-F238E27FC236}">
                <a16:creationId xmlns:a16="http://schemas.microsoft.com/office/drawing/2014/main" id="{D9F85E0E-3EFB-4234-A55C-FFA8870BB420}"/>
              </a:ext>
            </a:extLst>
          </p:cNvPr>
          <p:cNvGraphicFramePr>
            <a:graphicFrameLocks noGrp="1"/>
          </p:cNvGraphicFramePr>
          <p:nvPr>
            <p:extLst>
              <p:ext uri="{D42A27DB-BD31-4B8C-83A1-F6EECF244321}">
                <p14:modId xmlns:p14="http://schemas.microsoft.com/office/powerpoint/2010/main" val="1524235066"/>
              </p:ext>
            </p:extLst>
          </p:nvPr>
        </p:nvGraphicFramePr>
        <p:xfrm>
          <a:off x="2594395" y="2863047"/>
          <a:ext cx="2456140" cy="4572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gridCol w="614035">
                  <a:extLst>
                    <a:ext uri="{9D8B030D-6E8A-4147-A177-3AD203B41FA5}">
                      <a16:colId xmlns:a16="http://schemas.microsoft.com/office/drawing/2014/main" val="425411055"/>
                    </a:ext>
                  </a:extLst>
                </a:gridCol>
                <a:gridCol w="614035">
                  <a:extLst>
                    <a:ext uri="{9D8B030D-6E8A-4147-A177-3AD203B41FA5}">
                      <a16:colId xmlns:a16="http://schemas.microsoft.com/office/drawing/2014/main" val="3667962409"/>
                    </a:ext>
                  </a:extLst>
                </a:gridCol>
                <a:gridCol w="614035">
                  <a:extLst>
                    <a:ext uri="{9D8B030D-6E8A-4147-A177-3AD203B41FA5}">
                      <a16:colId xmlns:a16="http://schemas.microsoft.com/office/drawing/2014/main" val="1256690087"/>
                    </a:ext>
                  </a:extLst>
                </a:gridCol>
              </a:tblGrid>
              <a:tr h="370840">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b</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b</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435386"/>
                  </a:ext>
                </a:extLst>
              </a:tr>
            </a:tbl>
          </a:graphicData>
        </a:graphic>
      </p:graphicFrame>
      <p:sp>
        <p:nvSpPr>
          <p:cNvPr id="6" name="CuadroTexto 5">
            <a:extLst>
              <a:ext uri="{FF2B5EF4-FFF2-40B4-BE49-F238E27FC236}">
                <a16:creationId xmlns:a16="http://schemas.microsoft.com/office/drawing/2014/main" id="{1A267E05-D657-41FA-BA18-442294901C62}"/>
              </a:ext>
            </a:extLst>
          </p:cNvPr>
          <p:cNvSpPr txBox="1"/>
          <p:nvPr/>
        </p:nvSpPr>
        <p:spPr>
          <a:xfrm>
            <a:off x="2594395" y="2464904"/>
            <a:ext cx="1805327" cy="369332"/>
          </a:xfrm>
          <a:prstGeom prst="rect">
            <a:avLst/>
          </a:prstGeom>
          <a:noFill/>
        </p:spPr>
        <p:txBody>
          <a:bodyPr wrap="square" rtlCol="0">
            <a:spAutoFit/>
          </a:bodyPr>
          <a:lstStyle/>
          <a:p>
            <a:r>
              <a:rPr lang="es-GT" dirty="0"/>
              <a:t>cadena</a:t>
            </a:r>
            <a:endParaRPr lang="es-ES" dirty="0"/>
          </a:p>
        </p:txBody>
      </p:sp>
      <p:graphicFrame>
        <p:nvGraphicFramePr>
          <p:cNvPr id="11" name="Tabla 5">
            <a:extLst>
              <a:ext uri="{FF2B5EF4-FFF2-40B4-BE49-F238E27FC236}">
                <a16:creationId xmlns:a16="http://schemas.microsoft.com/office/drawing/2014/main" id="{0DAEE94A-9730-42C5-B2C0-4DC2855C46E8}"/>
              </a:ext>
            </a:extLst>
          </p:cNvPr>
          <p:cNvGraphicFramePr>
            <a:graphicFrameLocks noGrp="1"/>
          </p:cNvGraphicFramePr>
          <p:nvPr>
            <p:extLst>
              <p:ext uri="{D42A27DB-BD31-4B8C-83A1-F6EECF244321}">
                <p14:modId xmlns:p14="http://schemas.microsoft.com/office/powerpoint/2010/main" val="2827624145"/>
              </p:ext>
            </p:extLst>
          </p:nvPr>
        </p:nvGraphicFramePr>
        <p:xfrm>
          <a:off x="954843" y="3938483"/>
          <a:ext cx="614035" cy="22860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tblGrid>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435386"/>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729179"/>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907253"/>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7678892"/>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90779"/>
                  </a:ext>
                </a:extLst>
              </a:tr>
            </a:tbl>
          </a:graphicData>
        </a:graphic>
      </p:graphicFrame>
      <p:sp>
        <p:nvSpPr>
          <p:cNvPr id="16" name="CuadroTexto 15">
            <a:extLst>
              <a:ext uri="{FF2B5EF4-FFF2-40B4-BE49-F238E27FC236}">
                <a16:creationId xmlns:a16="http://schemas.microsoft.com/office/drawing/2014/main" id="{223234F1-B22D-4126-9267-EA2075D59DF7}"/>
              </a:ext>
            </a:extLst>
          </p:cNvPr>
          <p:cNvSpPr txBox="1"/>
          <p:nvPr/>
        </p:nvSpPr>
        <p:spPr>
          <a:xfrm>
            <a:off x="954843" y="6224483"/>
            <a:ext cx="1805327" cy="369332"/>
          </a:xfrm>
          <a:prstGeom prst="rect">
            <a:avLst/>
          </a:prstGeom>
          <a:noFill/>
        </p:spPr>
        <p:txBody>
          <a:bodyPr wrap="square" rtlCol="0">
            <a:spAutoFit/>
          </a:bodyPr>
          <a:lstStyle/>
          <a:p>
            <a:r>
              <a:rPr lang="es-GT" dirty="0"/>
              <a:t>Pila</a:t>
            </a:r>
            <a:endParaRPr lang="es-ES" dirty="0"/>
          </a:p>
        </p:txBody>
      </p:sp>
      <p:sp>
        <p:nvSpPr>
          <p:cNvPr id="17" name="CuadroTexto 16">
            <a:extLst>
              <a:ext uri="{FF2B5EF4-FFF2-40B4-BE49-F238E27FC236}">
                <a16:creationId xmlns:a16="http://schemas.microsoft.com/office/drawing/2014/main" id="{6FC06424-BE1B-40A3-9C1A-3C47A2CC2F14}"/>
              </a:ext>
            </a:extLst>
          </p:cNvPr>
          <p:cNvSpPr txBox="1"/>
          <p:nvPr/>
        </p:nvSpPr>
        <p:spPr>
          <a:xfrm>
            <a:off x="5942903" y="2769476"/>
            <a:ext cx="5804452" cy="954107"/>
          </a:xfrm>
          <a:prstGeom prst="rect">
            <a:avLst/>
          </a:prstGeom>
          <a:noFill/>
        </p:spPr>
        <p:txBody>
          <a:bodyPr wrap="square" rtlCol="0">
            <a:spAutoFit/>
          </a:bodyPr>
          <a:lstStyle/>
          <a:p>
            <a:r>
              <a:rPr lang="es-ES" sz="1600" b="1" dirty="0">
                <a:solidFill>
                  <a:schemeClr val="tx2">
                    <a:lumMod val="75000"/>
                    <a:lumOff val="25000"/>
                  </a:schemeClr>
                </a:solidFill>
              </a:rPr>
              <a:t>Formato</a:t>
            </a:r>
            <a:r>
              <a:rPr lang="en-US" sz="1600" b="1" dirty="0">
                <a:solidFill>
                  <a:schemeClr val="tx2">
                    <a:lumMod val="75000"/>
                    <a:lumOff val="25000"/>
                  </a:schemeClr>
                </a:solidFill>
              </a:rPr>
              <a:t> </a:t>
            </a:r>
            <a:r>
              <a:rPr lang="es-ES" sz="1600" b="1" dirty="0">
                <a:solidFill>
                  <a:schemeClr val="tx2">
                    <a:lumMod val="75000"/>
                    <a:lumOff val="25000"/>
                  </a:schemeClr>
                </a:solidFill>
              </a:rPr>
              <a:t>transición</a:t>
            </a:r>
            <a:r>
              <a:rPr lang="en-US" sz="1600" b="1" dirty="0">
                <a:solidFill>
                  <a:schemeClr val="tx2">
                    <a:lumMod val="75000"/>
                    <a:lumOff val="25000"/>
                  </a:schemeClr>
                </a:solidFill>
              </a:rPr>
              <a:t> </a:t>
            </a:r>
          </a:p>
          <a:p>
            <a:r>
              <a:rPr lang="en-US" sz="1600" dirty="0">
                <a:solidFill>
                  <a:schemeClr val="tx2">
                    <a:lumMod val="75000"/>
                    <a:lumOff val="25000"/>
                  </a:schemeClr>
                </a:solidFill>
              </a:rPr>
              <a:t>Caracter </a:t>
            </a:r>
            <a:r>
              <a:rPr lang="es-ES" sz="1600" dirty="0">
                <a:solidFill>
                  <a:schemeClr val="tx2">
                    <a:lumMod val="75000"/>
                    <a:lumOff val="25000"/>
                  </a:schemeClr>
                </a:solidFill>
              </a:rPr>
              <a:t>leído</a:t>
            </a:r>
            <a:r>
              <a:rPr lang="en-US" sz="3600" dirty="0">
                <a:solidFill>
                  <a:schemeClr val="tx2">
                    <a:lumMod val="75000"/>
                    <a:lumOff val="25000"/>
                  </a:schemeClr>
                </a:solidFill>
              </a:rPr>
              <a:t>,</a:t>
            </a:r>
            <a:r>
              <a:rPr lang="en-US" sz="1600" dirty="0">
                <a:solidFill>
                  <a:schemeClr val="tx2">
                    <a:lumMod val="75000"/>
                    <a:lumOff val="25000"/>
                  </a:schemeClr>
                </a:solidFill>
              </a:rPr>
              <a:t> Caracter extra</a:t>
            </a:r>
            <a:r>
              <a:rPr lang="es-ES" sz="1600" dirty="0">
                <a:solidFill>
                  <a:schemeClr val="tx2">
                    <a:lumMod val="75000"/>
                    <a:lumOff val="25000"/>
                  </a:schemeClr>
                </a:solidFill>
              </a:rPr>
              <a:t>í</a:t>
            </a:r>
            <a:r>
              <a:rPr lang="en-US" sz="1600" dirty="0">
                <a:solidFill>
                  <a:schemeClr val="tx2">
                    <a:lumMod val="75000"/>
                    <a:lumOff val="25000"/>
                  </a:schemeClr>
                </a:solidFill>
              </a:rPr>
              <a:t>do</a:t>
            </a:r>
            <a:r>
              <a:rPr lang="en-US" sz="4000" dirty="0">
                <a:solidFill>
                  <a:schemeClr val="tx2">
                    <a:lumMod val="75000"/>
                    <a:lumOff val="25000"/>
                  </a:schemeClr>
                </a:solidFill>
              </a:rPr>
              <a:t>,</a:t>
            </a:r>
            <a:r>
              <a:rPr lang="en-US" sz="1600" dirty="0">
                <a:solidFill>
                  <a:schemeClr val="tx2">
                    <a:lumMod val="75000"/>
                    <a:lumOff val="25000"/>
                  </a:schemeClr>
                </a:solidFill>
              </a:rPr>
              <a:t> Caracter </a:t>
            </a:r>
            <a:r>
              <a:rPr lang="es-ES" sz="1600" dirty="0">
                <a:solidFill>
                  <a:schemeClr val="tx2">
                    <a:lumMod val="75000"/>
                    <a:lumOff val="25000"/>
                  </a:schemeClr>
                </a:solidFill>
              </a:rPr>
              <a:t>insertado</a:t>
            </a:r>
          </a:p>
        </p:txBody>
      </p:sp>
    </p:spTree>
    <p:extLst>
      <p:ext uri="{BB962C8B-B14F-4D97-AF65-F5344CB8AC3E}">
        <p14:creationId xmlns:p14="http://schemas.microsoft.com/office/powerpoint/2010/main" val="38415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1003872" y="865283"/>
            <a:ext cx="10743483" cy="715618"/>
          </a:xfrm>
        </p:spPr>
        <p:txBody>
          <a:bodyPr>
            <a:normAutofit/>
          </a:bodyPr>
          <a:lstStyle/>
          <a:p>
            <a:pPr marL="0" indent="0">
              <a:buNone/>
            </a:pPr>
            <a:r>
              <a:rPr lang="es-GT" sz="2400" dirty="0">
                <a:solidFill>
                  <a:schemeClr val="bg1"/>
                </a:solidFill>
              </a:rPr>
              <a:t>Evaluando la cadena prueba “</a:t>
            </a:r>
            <a:r>
              <a:rPr lang="es-GT" sz="2400" dirty="0" err="1">
                <a:solidFill>
                  <a:schemeClr val="bg1"/>
                </a:solidFill>
              </a:rPr>
              <a:t>aabb</a:t>
            </a:r>
            <a:r>
              <a:rPr lang="es-GT" sz="2400" dirty="0">
                <a:solidFill>
                  <a:schemeClr val="bg1"/>
                </a:solidFill>
              </a:rPr>
              <a:t>”</a:t>
            </a:r>
          </a:p>
          <a:p>
            <a:pPr marL="0" indent="0">
              <a:buNone/>
            </a:pPr>
            <a:endParaRPr lang="es-ES" sz="2000" dirty="0">
              <a:solidFill>
                <a:schemeClr val="bg1"/>
              </a:solidFill>
            </a:endParaRPr>
          </a:p>
        </p:txBody>
      </p:sp>
      <p:sp>
        <p:nvSpPr>
          <p:cNvPr id="9" name="Marcador de contenido 4">
            <a:extLst>
              <a:ext uri="{FF2B5EF4-FFF2-40B4-BE49-F238E27FC236}">
                <a16:creationId xmlns:a16="http://schemas.microsoft.com/office/drawing/2014/main" id="{0BEDE38A-B168-4B79-80C1-FCC4853A0A13}"/>
              </a:ext>
            </a:extLst>
          </p:cNvPr>
          <p:cNvSpPr txBox="1">
            <a:spLocks/>
          </p:cNvSpPr>
          <p:nvPr/>
        </p:nvSpPr>
        <p:spPr>
          <a:xfrm>
            <a:off x="745882" y="2146854"/>
            <a:ext cx="10743483" cy="3511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err="1"/>
              <a:t>Iteraci</a:t>
            </a:r>
            <a:r>
              <a:rPr lang="es-GT" sz="2000" b="1" dirty="0" err="1"/>
              <a:t>ón</a:t>
            </a:r>
            <a:r>
              <a:rPr lang="es-GT" sz="2000" b="1" dirty="0"/>
              <a:t> 1:</a:t>
            </a:r>
            <a:endParaRPr lang="es-ES" sz="2000" dirty="0"/>
          </a:p>
        </p:txBody>
      </p:sp>
      <p:graphicFrame>
        <p:nvGraphicFramePr>
          <p:cNvPr id="4" name="Tabla 5">
            <a:extLst>
              <a:ext uri="{FF2B5EF4-FFF2-40B4-BE49-F238E27FC236}">
                <a16:creationId xmlns:a16="http://schemas.microsoft.com/office/drawing/2014/main" id="{D9F85E0E-3EFB-4234-A55C-FFA8870BB420}"/>
              </a:ext>
            </a:extLst>
          </p:cNvPr>
          <p:cNvGraphicFramePr>
            <a:graphicFrameLocks noGrp="1"/>
          </p:cNvGraphicFramePr>
          <p:nvPr/>
        </p:nvGraphicFramePr>
        <p:xfrm>
          <a:off x="2594395" y="2863047"/>
          <a:ext cx="2456140" cy="4572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gridCol w="614035">
                  <a:extLst>
                    <a:ext uri="{9D8B030D-6E8A-4147-A177-3AD203B41FA5}">
                      <a16:colId xmlns:a16="http://schemas.microsoft.com/office/drawing/2014/main" val="425411055"/>
                    </a:ext>
                  </a:extLst>
                </a:gridCol>
                <a:gridCol w="614035">
                  <a:extLst>
                    <a:ext uri="{9D8B030D-6E8A-4147-A177-3AD203B41FA5}">
                      <a16:colId xmlns:a16="http://schemas.microsoft.com/office/drawing/2014/main" val="3667962409"/>
                    </a:ext>
                  </a:extLst>
                </a:gridCol>
                <a:gridCol w="614035">
                  <a:extLst>
                    <a:ext uri="{9D8B030D-6E8A-4147-A177-3AD203B41FA5}">
                      <a16:colId xmlns:a16="http://schemas.microsoft.com/office/drawing/2014/main" val="1256690087"/>
                    </a:ext>
                  </a:extLst>
                </a:gridCol>
              </a:tblGrid>
              <a:tr h="370840">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b</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b</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435386"/>
                  </a:ext>
                </a:extLst>
              </a:tr>
            </a:tbl>
          </a:graphicData>
        </a:graphic>
      </p:graphicFrame>
      <p:sp>
        <p:nvSpPr>
          <p:cNvPr id="6" name="CuadroTexto 5">
            <a:extLst>
              <a:ext uri="{FF2B5EF4-FFF2-40B4-BE49-F238E27FC236}">
                <a16:creationId xmlns:a16="http://schemas.microsoft.com/office/drawing/2014/main" id="{1A267E05-D657-41FA-BA18-442294901C62}"/>
              </a:ext>
            </a:extLst>
          </p:cNvPr>
          <p:cNvSpPr txBox="1"/>
          <p:nvPr/>
        </p:nvSpPr>
        <p:spPr>
          <a:xfrm>
            <a:off x="2594395" y="2464904"/>
            <a:ext cx="1805327" cy="369332"/>
          </a:xfrm>
          <a:prstGeom prst="rect">
            <a:avLst/>
          </a:prstGeom>
          <a:noFill/>
        </p:spPr>
        <p:txBody>
          <a:bodyPr wrap="square" rtlCol="0">
            <a:spAutoFit/>
          </a:bodyPr>
          <a:lstStyle/>
          <a:p>
            <a:r>
              <a:rPr lang="es-GT" dirty="0"/>
              <a:t>cadena</a:t>
            </a:r>
            <a:endParaRPr lang="es-ES" dirty="0"/>
          </a:p>
        </p:txBody>
      </p:sp>
      <p:graphicFrame>
        <p:nvGraphicFramePr>
          <p:cNvPr id="11" name="Tabla 5">
            <a:extLst>
              <a:ext uri="{FF2B5EF4-FFF2-40B4-BE49-F238E27FC236}">
                <a16:creationId xmlns:a16="http://schemas.microsoft.com/office/drawing/2014/main" id="{0DAEE94A-9730-42C5-B2C0-4DC2855C46E8}"/>
              </a:ext>
            </a:extLst>
          </p:cNvPr>
          <p:cNvGraphicFramePr>
            <a:graphicFrameLocks noGrp="1"/>
          </p:cNvGraphicFramePr>
          <p:nvPr/>
        </p:nvGraphicFramePr>
        <p:xfrm>
          <a:off x="954843" y="3938483"/>
          <a:ext cx="614035" cy="22860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tblGrid>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435386"/>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729179"/>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907253"/>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7678892"/>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90779"/>
                  </a:ext>
                </a:extLst>
              </a:tr>
            </a:tbl>
          </a:graphicData>
        </a:graphic>
      </p:graphicFrame>
      <p:sp>
        <p:nvSpPr>
          <p:cNvPr id="16" name="CuadroTexto 15">
            <a:extLst>
              <a:ext uri="{FF2B5EF4-FFF2-40B4-BE49-F238E27FC236}">
                <a16:creationId xmlns:a16="http://schemas.microsoft.com/office/drawing/2014/main" id="{223234F1-B22D-4126-9267-EA2075D59DF7}"/>
              </a:ext>
            </a:extLst>
          </p:cNvPr>
          <p:cNvSpPr txBox="1"/>
          <p:nvPr/>
        </p:nvSpPr>
        <p:spPr>
          <a:xfrm>
            <a:off x="954843" y="6224483"/>
            <a:ext cx="1805327" cy="369332"/>
          </a:xfrm>
          <a:prstGeom prst="rect">
            <a:avLst/>
          </a:prstGeom>
          <a:noFill/>
        </p:spPr>
        <p:txBody>
          <a:bodyPr wrap="square" rtlCol="0">
            <a:spAutoFit/>
          </a:bodyPr>
          <a:lstStyle/>
          <a:p>
            <a:r>
              <a:rPr lang="es-GT" dirty="0"/>
              <a:t>Pila</a:t>
            </a:r>
            <a:endParaRPr lang="es-ES" dirty="0"/>
          </a:p>
        </p:txBody>
      </p:sp>
      <p:pic>
        <p:nvPicPr>
          <p:cNvPr id="2" name="Imagen 1">
            <a:extLst>
              <a:ext uri="{FF2B5EF4-FFF2-40B4-BE49-F238E27FC236}">
                <a16:creationId xmlns:a16="http://schemas.microsoft.com/office/drawing/2014/main" id="{105F9E4C-66C8-429A-BC24-AB99F46C02A2}"/>
              </a:ext>
            </a:extLst>
          </p:cNvPr>
          <p:cNvPicPr>
            <a:picLocks noChangeAspect="1"/>
          </p:cNvPicPr>
          <p:nvPr/>
        </p:nvPicPr>
        <p:blipFill>
          <a:blip r:embed="rId2"/>
          <a:stretch>
            <a:fillRect/>
          </a:stretch>
        </p:blipFill>
        <p:spPr>
          <a:xfrm>
            <a:off x="1793111" y="3704483"/>
            <a:ext cx="9165003" cy="2520000"/>
          </a:xfrm>
          <a:prstGeom prst="rect">
            <a:avLst/>
          </a:prstGeom>
        </p:spPr>
      </p:pic>
      <p:sp>
        <p:nvSpPr>
          <p:cNvPr id="3" name="CuadroTexto 2">
            <a:extLst>
              <a:ext uri="{FF2B5EF4-FFF2-40B4-BE49-F238E27FC236}">
                <a16:creationId xmlns:a16="http://schemas.microsoft.com/office/drawing/2014/main" id="{B6E9F105-AD5D-468B-9B97-70BCDC3F7CF1}"/>
              </a:ext>
            </a:extLst>
          </p:cNvPr>
          <p:cNvSpPr txBox="1"/>
          <p:nvPr/>
        </p:nvSpPr>
        <p:spPr>
          <a:xfrm>
            <a:off x="5942903" y="2769476"/>
            <a:ext cx="5804452" cy="954107"/>
          </a:xfrm>
          <a:prstGeom prst="rect">
            <a:avLst/>
          </a:prstGeom>
          <a:noFill/>
        </p:spPr>
        <p:txBody>
          <a:bodyPr wrap="square" rtlCol="0">
            <a:spAutoFit/>
          </a:bodyPr>
          <a:lstStyle/>
          <a:p>
            <a:r>
              <a:rPr lang="es-ES" sz="1600" b="1" dirty="0">
                <a:solidFill>
                  <a:schemeClr val="tx2">
                    <a:lumMod val="75000"/>
                    <a:lumOff val="25000"/>
                  </a:schemeClr>
                </a:solidFill>
              </a:rPr>
              <a:t>Formato</a:t>
            </a:r>
            <a:r>
              <a:rPr lang="en-US" sz="1600" b="1" dirty="0">
                <a:solidFill>
                  <a:schemeClr val="tx2">
                    <a:lumMod val="75000"/>
                    <a:lumOff val="25000"/>
                  </a:schemeClr>
                </a:solidFill>
              </a:rPr>
              <a:t> </a:t>
            </a:r>
            <a:r>
              <a:rPr lang="es-ES" sz="1600" b="1" dirty="0">
                <a:solidFill>
                  <a:schemeClr val="tx2">
                    <a:lumMod val="75000"/>
                    <a:lumOff val="25000"/>
                  </a:schemeClr>
                </a:solidFill>
              </a:rPr>
              <a:t>transición</a:t>
            </a:r>
            <a:r>
              <a:rPr lang="en-US" sz="1600" b="1" dirty="0">
                <a:solidFill>
                  <a:schemeClr val="tx2">
                    <a:lumMod val="75000"/>
                    <a:lumOff val="25000"/>
                  </a:schemeClr>
                </a:solidFill>
              </a:rPr>
              <a:t> </a:t>
            </a:r>
          </a:p>
          <a:p>
            <a:r>
              <a:rPr lang="en-US" sz="1600" dirty="0">
                <a:solidFill>
                  <a:schemeClr val="tx2">
                    <a:lumMod val="75000"/>
                    <a:lumOff val="25000"/>
                  </a:schemeClr>
                </a:solidFill>
              </a:rPr>
              <a:t>Caracter </a:t>
            </a:r>
            <a:r>
              <a:rPr lang="es-ES" sz="1600" dirty="0">
                <a:solidFill>
                  <a:schemeClr val="tx2">
                    <a:lumMod val="75000"/>
                    <a:lumOff val="25000"/>
                  </a:schemeClr>
                </a:solidFill>
              </a:rPr>
              <a:t>leído</a:t>
            </a:r>
            <a:r>
              <a:rPr lang="en-US" sz="3600" dirty="0">
                <a:solidFill>
                  <a:schemeClr val="tx2">
                    <a:lumMod val="75000"/>
                    <a:lumOff val="25000"/>
                  </a:schemeClr>
                </a:solidFill>
              </a:rPr>
              <a:t>,</a:t>
            </a:r>
            <a:r>
              <a:rPr lang="en-US" sz="1600" dirty="0">
                <a:solidFill>
                  <a:schemeClr val="tx2">
                    <a:lumMod val="75000"/>
                    <a:lumOff val="25000"/>
                  </a:schemeClr>
                </a:solidFill>
              </a:rPr>
              <a:t> Caracter extra</a:t>
            </a:r>
            <a:r>
              <a:rPr lang="es-ES" sz="1600" dirty="0">
                <a:solidFill>
                  <a:schemeClr val="tx2">
                    <a:lumMod val="75000"/>
                    <a:lumOff val="25000"/>
                  </a:schemeClr>
                </a:solidFill>
              </a:rPr>
              <a:t>í</a:t>
            </a:r>
            <a:r>
              <a:rPr lang="en-US" sz="1600" dirty="0">
                <a:solidFill>
                  <a:schemeClr val="tx2">
                    <a:lumMod val="75000"/>
                    <a:lumOff val="25000"/>
                  </a:schemeClr>
                </a:solidFill>
              </a:rPr>
              <a:t>do</a:t>
            </a:r>
            <a:r>
              <a:rPr lang="en-US" sz="4000" dirty="0">
                <a:solidFill>
                  <a:schemeClr val="tx2">
                    <a:lumMod val="75000"/>
                    <a:lumOff val="25000"/>
                  </a:schemeClr>
                </a:solidFill>
              </a:rPr>
              <a:t>,</a:t>
            </a:r>
            <a:r>
              <a:rPr lang="en-US" sz="1600" dirty="0">
                <a:solidFill>
                  <a:schemeClr val="tx2">
                    <a:lumMod val="75000"/>
                    <a:lumOff val="25000"/>
                  </a:schemeClr>
                </a:solidFill>
              </a:rPr>
              <a:t> Caracter </a:t>
            </a:r>
            <a:r>
              <a:rPr lang="es-ES" sz="1600" dirty="0">
                <a:solidFill>
                  <a:schemeClr val="tx2">
                    <a:lumMod val="75000"/>
                    <a:lumOff val="25000"/>
                  </a:schemeClr>
                </a:solidFill>
              </a:rPr>
              <a:t>insertado</a:t>
            </a:r>
          </a:p>
        </p:txBody>
      </p:sp>
    </p:spTree>
    <p:extLst>
      <p:ext uri="{BB962C8B-B14F-4D97-AF65-F5344CB8AC3E}">
        <p14:creationId xmlns:p14="http://schemas.microsoft.com/office/powerpoint/2010/main" val="3810170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1003872" y="865283"/>
            <a:ext cx="10743483" cy="715618"/>
          </a:xfrm>
        </p:spPr>
        <p:txBody>
          <a:bodyPr>
            <a:normAutofit/>
          </a:bodyPr>
          <a:lstStyle/>
          <a:p>
            <a:pPr marL="0" indent="0">
              <a:buNone/>
            </a:pPr>
            <a:r>
              <a:rPr lang="es-GT" sz="2400" dirty="0">
                <a:solidFill>
                  <a:schemeClr val="bg1"/>
                </a:solidFill>
              </a:rPr>
              <a:t>Evaluando la cadena prueba “</a:t>
            </a:r>
            <a:r>
              <a:rPr lang="es-GT" sz="2400" dirty="0" err="1">
                <a:solidFill>
                  <a:schemeClr val="bg1"/>
                </a:solidFill>
              </a:rPr>
              <a:t>aabb</a:t>
            </a:r>
            <a:r>
              <a:rPr lang="es-GT" sz="2400" dirty="0">
                <a:solidFill>
                  <a:schemeClr val="bg1"/>
                </a:solidFill>
              </a:rPr>
              <a:t>”</a:t>
            </a:r>
          </a:p>
          <a:p>
            <a:pPr marL="0" indent="0">
              <a:buNone/>
            </a:pPr>
            <a:endParaRPr lang="es-ES" sz="2000" dirty="0">
              <a:solidFill>
                <a:schemeClr val="bg1"/>
              </a:solidFill>
            </a:endParaRPr>
          </a:p>
        </p:txBody>
      </p:sp>
      <p:sp>
        <p:nvSpPr>
          <p:cNvPr id="9" name="Marcador de contenido 4">
            <a:extLst>
              <a:ext uri="{FF2B5EF4-FFF2-40B4-BE49-F238E27FC236}">
                <a16:creationId xmlns:a16="http://schemas.microsoft.com/office/drawing/2014/main" id="{0BEDE38A-B168-4B79-80C1-FCC4853A0A13}"/>
              </a:ext>
            </a:extLst>
          </p:cNvPr>
          <p:cNvSpPr txBox="1">
            <a:spLocks/>
          </p:cNvSpPr>
          <p:nvPr/>
        </p:nvSpPr>
        <p:spPr>
          <a:xfrm>
            <a:off x="745882" y="2146854"/>
            <a:ext cx="10743483" cy="3511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err="1"/>
              <a:t>Iteraci</a:t>
            </a:r>
            <a:r>
              <a:rPr lang="es-GT" sz="2000" b="1" dirty="0" err="1"/>
              <a:t>ón</a:t>
            </a:r>
            <a:r>
              <a:rPr lang="es-GT" sz="2000" b="1" dirty="0"/>
              <a:t> 2:</a:t>
            </a:r>
            <a:endParaRPr lang="es-ES" sz="2000" dirty="0"/>
          </a:p>
        </p:txBody>
      </p:sp>
      <p:graphicFrame>
        <p:nvGraphicFramePr>
          <p:cNvPr id="4" name="Tabla 5">
            <a:extLst>
              <a:ext uri="{FF2B5EF4-FFF2-40B4-BE49-F238E27FC236}">
                <a16:creationId xmlns:a16="http://schemas.microsoft.com/office/drawing/2014/main" id="{D9F85E0E-3EFB-4234-A55C-FFA8870BB420}"/>
              </a:ext>
            </a:extLst>
          </p:cNvPr>
          <p:cNvGraphicFramePr>
            <a:graphicFrameLocks noGrp="1"/>
          </p:cNvGraphicFramePr>
          <p:nvPr>
            <p:extLst>
              <p:ext uri="{D42A27DB-BD31-4B8C-83A1-F6EECF244321}">
                <p14:modId xmlns:p14="http://schemas.microsoft.com/office/powerpoint/2010/main" val="2544364799"/>
              </p:ext>
            </p:extLst>
          </p:nvPr>
        </p:nvGraphicFramePr>
        <p:xfrm>
          <a:off x="2594395" y="2863047"/>
          <a:ext cx="2456140" cy="4572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gridCol w="614035">
                  <a:extLst>
                    <a:ext uri="{9D8B030D-6E8A-4147-A177-3AD203B41FA5}">
                      <a16:colId xmlns:a16="http://schemas.microsoft.com/office/drawing/2014/main" val="425411055"/>
                    </a:ext>
                  </a:extLst>
                </a:gridCol>
                <a:gridCol w="614035">
                  <a:extLst>
                    <a:ext uri="{9D8B030D-6E8A-4147-A177-3AD203B41FA5}">
                      <a16:colId xmlns:a16="http://schemas.microsoft.com/office/drawing/2014/main" val="3667962409"/>
                    </a:ext>
                  </a:extLst>
                </a:gridCol>
                <a:gridCol w="614035">
                  <a:extLst>
                    <a:ext uri="{9D8B030D-6E8A-4147-A177-3AD203B41FA5}">
                      <a16:colId xmlns:a16="http://schemas.microsoft.com/office/drawing/2014/main" val="1256690087"/>
                    </a:ext>
                  </a:extLst>
                </a:gridCol>
              </a:tblGrid>
              <a:tr h="370840">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b</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b</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435386"/>
                  </a:ext>
                </a:extLst>
              </a:tr>
            </a:tbl>
          </a:graphicData>
        </a:graphic>
      </p:graphicFrame>
      <p:sp>
        <p:nvSpPr>
          <p:cNvPr id="6" name="CuadroTexto 5">
            <a:extLst>
              <a:ext uri="{FF2B5EF4-FFF2-40B4-BE49-F238E27FC236}">
                <a16:creationId xmlns:a16="http://schemas.microsoft.com/office/drawing/2014/main" id="{1A267E05-D657-41FA-BA18-442294901C62}"/>
              </a:ext>
            </a:extLst>
          </p:cNvPr>
          <p:cNvSpPr txBox="1"/>
          <p:nvPr/>
        </p:nvSpPr>
        <p:spPr>
          <a:xfrm>
            <a:off x="2594395" y="2464904"/>
            <a:ext cx="1805327" cy="369332"/>
          </a:xfrm>
          <a:prstGeom prst="rect">
            <a:avLst/>
          </a:prstGeom>
          <a:noFill/>
        </p:spPr>
        <p:txBody>
          <a:bodyPr wrap="square" rtlCol="0">
            <a:spAutoFit/>
          </a:bodyPr>
          <a:lstStyle/>
          <a:p>
            <a:r>
              <a:rPr lang="es-GT" dirty="0"/>
              <a:t>cadena</a:t>
            </a:r>
            <a:endParaRPr lang="es-ES" dirty="0"/>
          </a:p>
        </p:txBody>
      </p:sp>
      <p:graphicFrame>
        <p:nvGraphicFramePr>
          <p:cNvPr id="11" name="Tabla 5">
            <a:extLst>
              <a:ext uri="{FF2B5EF4-FFF2-40B4-BE49-F238E27FC236}">
                <a16:creationId xmlns:a16="http://schemas.microsoft.com/office/drawing/2014/main" id="{0DAEE94A-9730-42C5-B2C0-4DC2855C46E8}"/>
              </a:ext>
            </a:extLst>
          </p:cNvPr>
          <p:cNvGraphicFramePr>
            <a:graphicFrameLocks noGrp="1"/>
          </p:cNvGraphicFramePr>
          <p:nvPr>
            <p:extLst>
              <p:ext uri="{D42A27DB-BD31-4B8C-83A1-F6EECF244321}">
                <p14:modId xmlns:p14="http://schemas.microsoft.com/office/powerpoint/2010/main" val="3417399766"/>
              </p:ext>
            </p:extLst>
          </p:nvPr>
        </p:nvGraphicFramePr>
        <p:xfrm>
          <a:off x="954843" y="3938483"/>
          <a:ext cx="614035" cy="22860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tblGrid>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435386"/>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729179"/>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907253"/>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7678892"/>
                  </a:ext>
                </a:extLst>
              </a:tr>
              <a:tr h="370840">
                <a:tc>
                  <a:txBody>
                    <a:bodyPr/>
                    <a:lstStyle/>
                    <a:p>
                      <a:pPr algn="ctr"/>
                      <a:r>
                        <a:rPr lang="es-GT" sz="2400" dirty="0">
                          <a:solidFill>
                            <a:schemeClr val="tx1"/>
                          </a:solidFill>
                        </a:rPr>
                        <a:t>#</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90779"/>
                  </a:ext>
                </a:extLst>
              </a:tr>
            </a:tbl>
          </a:graphicData>
        </a:graphic>
      </p:graphicFrame>
      <p:sp>
        <p:nvSpPr>
          <p:cNvPr id="16" name="CuadroTexto 15">
            <a:extLst>
              <a:ext uri="{FF2B5EF4-FFF2-40B4-BE49-F238E27FC236}">
                <a16:creationId xmlns:a16="http://schemas.microsoft.com/office/drawing/2014/main" id="{223234F1-B22D-4126-9267-EA2075D59DF7}"/>
              </a:ext>
            </a:extLst>
          </p:cNvPr>
          <p:cNvSpPr txBox="1"/>
          <p:nvPr/>
        </p:nvSpPr>
        <p:spPr>
          <a:xfrm>
            <a:off x="954843" y="6224483"/>
            <a:ext cx="1805327" cy="369332"/>
          </a:xfrm>
          <a:prstGeom prst="rect">
            <a:avLst/>
          </a:prstGeom>
          <a:noFill/>
        </p:spPr>
        <p:txBody>
          <a:bodyPr wrap="square" rtlCol="0">
            <a:spAutoFit/>
          </a:bodyPr>
          <a:lstStyle/>
          <a:p>
            <a:r>
              <a:rPr lang="es-GT" dirty="0"/>
              <a:t>Pila</a:t>
            </a:r>
            <a:endParaRPr lang="es-ES" dirty="0"/>
          </a:p>
        </p:txBody>
      </p:sp>
      <p:pic>
        <p:nvPicPr>
          <p:cNvPr id="3" name="Imagen 2">
            <a:extLst>
              <a:ext uri="{FF2B5EF4-FFF2-40B4-BE49-F238E27FC236}">
                <a16:creationId xmlns:a16="http://schemas.microsoft.com/office/drawing/2014/main" id="{C3A243A2-A704-41B0-AE1F-1FDD31C74CE1}"/>
              </a:ext>
            </a:extLst>
          </p:cNvPr>
          <p:cNvPicPr>
            <a:picLocks noChangeAspect="1"/>
          </p:cNvPicPr>
          <p:nvPr/>
        </p:nvPicPr>
        <p:blipFill>
          <a:blip r:embed="rId2"/>
          <a:stretch>
            <a:fillRect/>
          </a:stretch>
        </p:blipFill>
        <p:spPr>
          <a:xfrm>
            <a:off x="1777839" y="3704483"/>
            <a:ext cx="9165011" cy="2520000"/>
          </a:xfrm>
          <a:prstGeom prst="rect">
            <a:avLst/>
          </a:prstGeom>
        </p:spPr>
      </p:pic>
      <p:sp>
        <p:nvSpPr>
          <p:cNvPr id="7" name="CuadroTexto 6">
            <a:extLst>
              <a:ext uri="{FF2B5EF4-FFF2-40B4-BE49-F238E27FC236}">
                <a16:creationId xmlns:a16="http://schemas.microsoft.com/office/drawing/2014/main" id="{F3B95766-AFB4-4D9E-8B8C-BA72FD146EFE}"/>
              </a:ext>
            </a:extLst>
          </p:cNvPr>
          <p:cNvSpPr txBox="1"/>
          <p:nvPr/>
        </p:nvSpPr>
        <p:spPr>
          <a:xfrm>
            <a:off x="5942903" y="2769476"/>
            <a:ext cx="5804452" cy="954107"/>
          </a:xfrm>
          <a:prstGeom prst="rect">
            <a:avLst/>
          </a:prstGeom>
          <a:noFill/>
        </p:spPr>
        <p:txBody>
          <a:bodyPr wrap="square" rtlCol="0">
            <a:spAutoFit/>
          </a:bodyPr>
          <a:lstStyle/>
          <a:p>
            <a:r>
              <a:rPr lang="es-ES" sz="1600" b="1" dirty="0">
                <a:solidFill>
                  <a:schemeClr val="tx2">
                    <a:lumMod val="75000"/>
                    <a:lumOff val="25000"/>
                  </a:schemeClr>
                </a:solidFill>
              </a:rPr>
              <a:t>Formato</a:t>
            </a:r>
            <a:r>
              <a:rPr lang="en-US" sz="1600" b="1" dirty="0">
                <a:solidFill>
                  <a:schemeClr val="tx2">
                    <a:lumMod val="75000"/>
                    <a:lumOff val="25000"/>
                  </a:schemeClr>
                </a:solidFill>
              </a:rPr>
              <a:t> </a:t>
            </a:r>
            <a:r>
              <a:rPr lang="es-ES" sz="1600" b="1" dirty="0">
                <a:solidFill>
                  <a:schemeClr val="tx2">
                    <a:lumMod val="75000"/>
                    <a:lumOff val="25000"/>
                  </a:schemeClr>
                </a:solidFill>
              </a:rPr>
              <a:t>transición</a:t>
            </a:r>
            <a:r>
              <a:rPr lang="en-US" sz="1600" b="1" dirty="0">
                <a:solidFill>
                  <a:schemeClr val="tx2">
                    <a:lumMod val="75000"/>
                    <a:lumOff val="25000"/>
                  </a:schemeClr>
                </a:solidFill>
              </a:rPr>
              <a:t> </a:t>
            </a:r>
          </a:p>
          <a:p>
            <a:r>
              <a:rPr lang="en-US" sz="1600" dirty="0">
                <a:solidFill>
                  <a:schemeClr val="tx2">
                    <a:lumMod val="75000"/>
                    <a:lumOff val="25000"/>
                  </a:schemeClr>
                </a:solidFill>
              </a:rPr>
              <a:t>Caracter </a:t>
            </a:r>
            <a:r>
              <a:rPr lang="es-ES" sz="1600" dirty="0">
                <a:solidFill>
                  <a:schemeClr val="tx2">
                    <a:lumMod val="75000"/>
                    <a:lumOff val="25000"/>
                  </a:schemeClr>
                </a:solidFill>
              </a:rPr>
              <a:t>leído</a:t>
            </a:r>
            <a:r>
              <a:rPr lang="en-US" sz="3600" dirty="0">
                <a:solidFill>
                  <a:schemeClr val="tx2">
                    <a:lumMod val="75000"/>
                    <a:lumOff val="25000"/>
                  </a:schemeClr>
                </a:solidFill>
              </a:rPr>
              <a:t>,</a:t>
            </a:r>
            <a:r>
              <a:rPr lang="en-US" sz="1600" dirty="0">
                <a:solidFill>
                  <a:schemeClr val="tx2">
                    <a:lumMod val="75000"/>
                    <a:lumOff val="25000"/>
                  </a:schemeClr>
                </a:solidFill>
              </a:rPr>
              <a:t> Caracter extra</a:t>
            </a:r>
            <a:r>
              <a:rPr lang="es-ES" sz="1600" dirty="0">
                <a:solidFill>
                  <a:schemeClr val="tx2">
                    <a:lumMod val="75000"/>
                    <a:lumOff val="25000"/>
                  </a:schemeClr>
                </a:solidFill>
              </a:rPr>
              <a:t>í</a:t>
            </a:r>
            <a:r>
              <a:rPr lang="en-US" sz="1600" dirty="0">
                <a:solidFill>
                  <a:schemeClr val="tx2">
                    <a:lumMod val="75000"/>
                    <a:lumOff val="25000"/>
                  </a:schemeClr>
                </a:solidFill>
              </a:rPr>
              <a:t>do</a:t>
            </a:r>
            <a:r>
              <a:rPr lang="en-US" sz="4000" dirty="0">
                <a:solidFill>
                  <a:schemeClr val="tx2">
                    <a:lumMod val="75000"/>
                    <a:lumOff val="25000"/>
                  </a:schemeClr>
                </a:solidFill>
              </a:rPr>
              <a:t>,</a:t>
            </a:r>
            <a:r>
              <a:rPr lang="en-US" sz="1600" dirty="0">
                <a:solidFill>
                  <a:schemeClr val="tx2">
                    <a:lumMod val="75000"/>
                    <a:lumOff val="25000"/>
                  </a:schemeClr>
                </a:solidFill>
              </a:rPr>
              <a:t> Caracter </a:t>
            </a:r>
            <a:r>
              <a:rPr lang="es-ES" sz="1600" dirty="0">
                <a:solidFill>
                  <a:schemeClr val="tx2">
                    <a:lumMod val="75000"/>
                    <a:lumOff val="25000"/>
                  </a:schemeClr>
                </a:solidFill>
              </a:rPr>
              <a:t>insertado</a:t>
            </a:r>
          </a:p>
        </p:txBody>
      </p:sp>
    </p:spTree>
    <p:extLst>
      <p:ext uri="{BB962C8B-B14F-4D97-AF65-F5344CB8AC3E}">
        <p14:creationId xmlns:p14="http://schemas.microsoft.com/office/powerpoint/2010/main" val="2462841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1003872" y="865283"/>
            <a:ext cx="10743483" cy="715618"/>
          </a:xfrm>
        </p:spPr>
        <p:txBody>
          <a:bodyPr>
            <a:normAutofit/>
          </a:bodyPr>
          <a:lstStyle/>
          <a:p>
            <a:pPr marL="0" indent="0">
              <a:buNone/>
            </a:pPr>
            <a:r>
              <a:rPr lang="es-GT" sz="2400" dirty="0">
                <a:solidFill>
                  <a:schemeClr val="bg1"/>
                </a:solidFill>
              </a:rPr>
              <a:t>Evaluando la cadena prueba “</a:t>
            </a:r>
            <a:r>
              <a:rPr lang="es-GT" sz="2400" dirty="0" err="1">
                <a:solidFill>
                  <a:schemeClr val="bg1"/>
                </a:solidFill>
              </a:rPr>
              <a:t>aabb</a:t>
            </a:r>
            <a:r>
              <a:rPr lang="es-GT" sz="2400" dirty="0">
                <a:solidFill>
                  <a:schemeClr val="bg1"/>
                </a:solidFill>
              </a:rPr>
              <a:t>”</a:t>
            </a:r>
          </a:p>
          <a:p>
            <a:pPr marL="0" indent="0">
              <a:buNone/>
            </a:pPr>
            <a:endParaRPr lang="es-ES" sz="2000" dirty="0">
              <a:solidFill>
                <a:schemeClr val="bg1"/>
              </a:solidFill>
            </a:endParaRPr>
          </a:p>
        </p:txBody>
      </p:sp>
      <p:sp>
        <p:nvSpPr>
          <p:cNvPr id="9" name="Marcador de contenido 4">
            <a:extLst>
              <a:ext uri="{FF2B5EF4-FFF2-40B4-BE49-F238E27FC236}">
                <a16:creationId xmlns:a16="http://schemas.microsoft.com/office/drawing/2014/main" id="{0BEDE38A-B168-4B79-80C1-FCC4853A0A13}"/>
              </a:ext>
            </a:extLst>
          </p:cNvPr>
          <p:cNvSpPr txBox="1">
            <a:spLocks/>
          </p:cNvSpPr>
          <p:nvPr/>
        </p:nvSpPr>
        <p:spPr>
          <a:xfrm>
            <a:off x="745882" y="2146854"/>
            <a:ext cx="10743483" cy="3511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err="1"/>
              <a:t>Iteraci</a:t>
            </a:r>
            <a:r>
              <a:rPr lang="es-GT" sz="2000" b="1" dirty="0" err="1"/>
              <a:t>ón</a:t>
            </a:r>
            <a:r>
              <a:rPr lang="es-GT" sz="2000" b="1" dirty="0"/>
              <a:t> 3:</a:t>
            </a:r>
            <a:endParaRPr lang="es-ES" sz="2000" dirty="0"/>
          </a:p>
        </p:txBody>
      </p:sp>
      <p:graphicFrame>
        <p:nvGraphicFramePr>
          <p:cNvPr id="4" name="Tabla 5">
            <a:extLst>
              <a:ext uri="{FF2B5EF4-FFF2-40B4-BE49-F238E27FC236}">
                <a16:creationId xmlns:a16="http://schemas.microsoft.com/office/drawing/2014/main" id="{D9F85E0E-3EFB-4234-A55C-FFA8870BB420}"/>
              </a:ext>
            </a:extLst>
          </p:cNvPr>
          <p:cNvGraphicFramePr>
            <a:graphicFrameLocks noGrp="1"/>
          </p:cNvGraphicFramePr>
          <p:nvPr>
            <p:extLst>
              <p:ext uri="{D42A27DB-BD31-4B8C-83A1-F6EECF244321}">
                <p14:modId xmlns:p14="http://schemas.microsoft.com/office/powerpoint/2010/main" val="3052372551"/>
              </p:ext>
            </p:extLst>
          </p:nvPr>
        </p:nvGraphicFramePr>
        <p:xfrm>
          <a:off x="2594395" y="2863047"/>
          <a:ext cx="2456140" cy="4572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gridCol w="614035">
                  <a:extLst>
                    <a:ext uri="{9D8B030D-6E8A-4147-A177-3AD203B41FA5}">
                      <a16:colId xmlns:a16="http://schemas.microsoft.com/office/drawing/2014/main" val="425411055"/>
                    </a:ext>
                  </a:extLst>
                </a:gridCol>
                <a:gridCol w="614035">
                  <a:extLst>
                    <a:ext uri="{9D8B030D-6E8A-4147-A177-3AD203B41FA5}">
                      <a16:colId xmlns:a16="http://schemas.microsoft.com/office/drawing/2014/main" val="3667962409"/>
                    </a:ext>
                  </a:extLst>
                </a:gridCol>
                <a:gridCol w="614035">
                  <a:extLst>
                    <a:ext uri="{9D8B030D-6E8A-4147-A177-3AD203B41FA5}">
                      <a16:colId xmlns:a16="http://schemas.microsoft.com/office/drawing/2014/main" val="1256690087"/>
                    </a:ext>
                  </a:extLst>
                </a:gridCol>
              </a:tblGrid>
              <a:tr h="370840">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GT" sz="2400" dirty="0">
                          <a:solidFill>
                            <a:schemeClr val="tx1">
                              <a:lumMod val="95000"/>
                              <a:lumOff val="5000"/>
                            </a:schemeClr>
                          </a:solidFill>
                        </a:rPr>
                        <a:t>b</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b</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435386"/>
                  </a:ext>
                </a:extLst>
              </a:tr>
            </a:tbl>
          </a:graphicData>
        </a:graphic>
      </p:graphicFrame>
      <p:sp>
        <p:nvSpPr>
          <p:cNvPr id="6" name="CuadroTexto 5">
            <a:extLst>
              <a:ext uri="{FF2B5EF4-FFF2-40B4-BE49-F238E27FC236}">
                <a16:creationId xmlns:a16="http://schemas.microsoft.com/office/drawing/2014/main" id="{1A267E05-D657-41FA-BA18-442294901C62}"/>
              </a:ext>
            </a:extLst>
          </p:cNvPr>
          <p:cNvSpPr txBox="1"/>
          <p:nvPr/>
        </p:nvSpPr>
        <p:spPr>
          <a:xfrm>
            <a:off x="2594395" y="2464904"/>
            <a:ext cx="1805327" cy="369332"/>
          </a:xfrm>
          <a:prstGeom prst="rect">
            <a:avLst/>
          </a:prstGeom>
          <a:noFill/>
        </p:spPr>
        <p:txBody>
          <a:bodyPr wrap="square" rtlCol="0">
            <a:spAutoFit/>
          </a:bodyPr>
          <a:lstStyle/>
          <a:p>
            <a:r>
              <a:rPr lang="es-GT" dirty="0"/>
              <a:t>cadena</a:t>
            </a:r>
            <a:endParaRPr lang="es-ES" dirty="0"/>
          </a:p>
        </p:txBody>
      </p:sp>
      <p:graphicFrame>
        <p:nvGraphicFramePr>
          <p:cNvPr id="11" name="Tabla 5">
            <a:extLst>
              <a:ext uri="{FF2B5EF4-FFF2-40B4-BE49-F238E27FC236}">
                <a16:creationId xmlns:a16="http://schemas.microsoft.com/office/drawing/2014/main" id="{0DAEE94A-9730-42C5-B2C0-4DC2855C46E8}"/>
              </a:ext>
            </a:extLst>
          </p:cNvPr>
          <p:cNvGraphicFramePr>
            <a:graphicFrameLocks noGrp="1"/>
          </p:cNvGraphicFramePr>
          <p:nvPr>
            <p:extLst>
              <p:ext uri="{D42A27DB-BD31-4B8C-83A1-F6EECF244321}">
                <p14:modId xmlns:p14="http://schemas.microsoft.com/office/powerpoint/2010/main" val="2785392887"/>
              </p:ext>
            </p:extLst>
          </p:nvPr>
        </p:nvGraphicFramePr>
        <p:xfrm>
          <a:off x="954843" y="3938483"/>
          <a:ext cx="614035" cy="22860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tblGrid>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435386"/>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729179"/>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907253"/>
                  </a:ext>
                </a:extLst>
              </a:tr>
              <a:tr h="370840">
                <a:tc>
                  <a:txBody>
                    <a:bodyPr/>
                    <a:lstStyle/>
                    <a:p>
                      <a:pPr algn="ctr"/>
                      <a:r>
                        <a:rPr lang="es-GT" sz="2400" dirty="0">
                          <a:solidFill>
                            <a:schemeClr val="tx1"/>
                          </a:solidFill>
                        </a:rPr>
                        <a:t>a</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7678892"/>
                  </a:ext>
                </a:extLst>
              </a:tr>
              <a:tr h="370840">
                <a:tc>
                  <a:txBody>
                    <a:bodyPr/>
                    <a:lstStyle/>
                    <a:p>
                      <a:pPr algn="ctr"/>
                      <a:r>
                        <a:rPr lang="es-GT" sz="2400" dirty="0">
                          <a:solidFill>
                            <a:schemeClr val="tx1"/>
                          </a:solidFill>
                        </a:rPr>
                        <a:t>#</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90779"/>
                  </a:ext>
                </a:extLst>
              </a:tr>
            </a:tbl>
          </a:graphicData>
        </a:graphic>
      </p:graphicFrame>
      <p:sp>
        <p:nvSpPr>
          <p:cNvPr id="16" name="CuadroTexto 15">
            <a:extLst>
              <a:ext uri="{FF2B5EF4-FFF2-40B4-BE49-F238E27FC236}">
                <a16:creationId xmlns:a16="http://schemas.microsoft.com/office/drawing/2014/main" id="{223234F1-B22D-4126-9267-EA2075D59DF7}"/>
              </a:ext>
            </a:extLst>
          </p:cNvPr>
          <p:cNvSpPr txBox="1"/>
          <p:nvPr/>
        </p:nvSpPr>
        <p:spPr>
          <a:xfrm>
            <a:off x="954843" y="6224483"/>
            <a:ext cx="1805327" cy="369332"/>
          </a:xfrm>
          <a:prstGeom prst="rect">
            <a:avLst/>
          </a:prstGeom>
          <a:noFill/>
        </p:spPr>
        <p:txBody>
          <a:bodyPr wrap="square" rtlCol="0">
            <a:spAutoFit/>
          </a:bodyPr>
          <a:lstStyle/>
          <a:p>
            <a:r>
              <a:rPr lang="es-GT" dirty="0"/>
              <a:t>Pila</a:t>
            </a:r>
            <a:endParaRPr lang="es-ES" dirty="0"/>
          </a:p>
        </p:txBody>
      </p:sp>
      <p:pic>
        <p:nvPicPr>
          <p:cNvPr id="2" name="Imagen 1">
            <a:extLst>
              <a:ext uri="{FF2B5EF4-FFF2-40B4-BE49-F238E27FC236}">
                <a16:creationId xmlns:a16="http://schemas.microsoft.com/office/drawing/2014/main" id="{77ECD935-ED1A-45B8-9038-50DA2AD66243}"/>
              </a:ext>
            </a:extLst>
          </p:cNvPr>
          <p:cNvPicPr>
            <a:picLocks noChangeAspect="1"/>
          </p:cNvPicPr>
          <p:nvPr/>
        </p:nvPicPr>
        <p:blipFill>
          <a:blip r:embed="rId2"/>
          <a:stretch>
            <a:fillRect/>
          </a:stretch>
        </p:blipFill>
        <p:spPr>
          <a:xfrm>
            <a:off x="1777839" y="3704483"/>
            <a:ext cx="9165011" cy="2520000"/>
          </a:xfrm>
          <a:prstGeom prst="rect">
            <a:avLst/>
          </a:prstGeom>
        </p:spPr>
      </p:pic>
      <p:sp>
        <p:nvSpPr>
          <p:cNvPr id="7" name="CuadroTexto 6">
            <a:extLst>
              <a:ext uri="{FF2B5EF4-FFF2-40B4-BE49-F238E27FC236}">
                <a16:creationId xmlns:a16="http://schemas.microsoft.com/office/drawing/2014/main" id="{D244FEEA-1686-41AA-AD7F-307B33AE8336}"/>
              </a:ext>
            </a:extLst>
          </p:cNvPr>
          <p:cNvSpPr txBox="1"/>
          <p:nvPr/>
        </p:nvSpPr>
        <p:spPr>
          <a:xfrm>
            <a:off x="5942903" y="2769476"/>
            <a:ext cx="5804452" cy="954107"/>
          </a:xfrm>
          <a:prstGeom prst="rect">
            <a:avLst/>
          </a:prstGeom>
          <a:noFill/>
        </p:spPr>
        <p:txBody>
          <a:bodyPr wrap="square" rtlCol="0">
            <a:spAutoFit/>
          </a:bodyPr>
          <a:lstStyle/>
          <a:p>
            <a:r>
              <a:rPr lang="es-ES" sz="1600" b="1" dirty="0">
                <a:solidFill>
                  <a:schemeClr val="tx2">
                    <a:lumMod val="75000"/>
                    <a:lumOff val="25000"/>
                  </a:schemeClr>
                </a:solidFill>
              </a:rPr>
              <a:t>Formato</a:t>
            </a:r>
            <a:r>
              <a:rPr lang="en-US" sz="1600" b="1" dirty="0">
                <a:solidFill>
                  <a:schemeClr val="tx2">
                    <a:lumMod val="75000"/>
                    <a:lumOff val="25000"/>
                  </a:schemeClr>
                </a:solidFill>
              </a:rPr>
              <a:t> </a:t>
            </a:r>
            <a:r>
              <a:rPr lang="es-ES" sz="1600" b="1" dirty="0">
                <a:solidFill>
                  <a:schemeClr val="tx2">
                    <a:lumMod val="75000"/>
                    <a:lumOff val="25000"/>
                  </a:schemeClr>
                </a:solidFill>
              </a:rPr>
              <a:t>transición</a:t>
            </a:r>
            <a:r>
              <a:rPr lang="en-US" sz="1600" b="1" dirty="0">
                <a:solidFill>
                  <a:schemeClr val="tx2">
                    <a:lumMod val="75000"/>
                    <a:lumOff val="25000"/>
                  </a:schemeClr>
                </a:solidFill>
              </a:rPr>
              <a:t> </a:t>
            </a:r>
          </a:p>
          <a:p>
            <a:r>
              <a:rPr lang="en-US" sz="1600" dirty="0">
                <a:solidFill>
                  <a:schemeClr val="tx2">
                    <a:lumMod val="75000"/>
                    <a:lumOff val="25000"/>
                  </a:schemeClr>
                </a:solidFill>
              </a:rPr>
              <a:t>Caracter </a:t>
            </a:r>
            <a:r>
              <a:rPr lang="es-ES" sz="1600" dirty="0">
                <a:solidFill>
                  <a:schemeClr val="tx2">
                    <a:lumMod val="75000"/>
                    <a:lumOff val="25000"/>
                  </a:schemeClr>
                </a:solidFill>
              </a:rPr>
              <a:t>leído</a:t>
            </a:r>
            <a:r>
              <a:rPr lang="en-US" sz="3600" dirty="0">
                <a:solidFill>
                  <a:schemeClr val="tx2">
                    <a:lumMod val="75000"/>
                    <a:lumOff val="25000"/>
                  </a:schemeClr>
                </a:solidFill>
              </a:rPr>
              <a:t>,</a:t>
            </a:r>
            <a:r>
              <a:rPr lang="en-US" sz="1600" dirty="0">
                <a:solidFill>
                  <a:schemeClr val="tx2">
                    <a:lumMod val="75000"/>
                    <a:lumOff val="25000"/>
                  </a:schemeClr>
                </a:solidFill>
              </a:rPr>
              <a:t> Caracter extra</a:t>
            </a:r>
            <a:r>
              <a:rPr lang="es-ES" sz="1600" dirty="0">
                <a:solidFill>
                  <a:schemeClr val="tx2">
                    <a:lumMod val="75000"/>
                    <a:lumOff val="25000"/>
                  </a:schemeClr>
                </a:solidFill>
              </a:rPr>
              <a:t>í</a:t>
            </a:r>
            <a:r>
              <a:rPr lang="en-US" sz="1600" dirty="0">
                <a:solidFill>
                  <a:schemeClr val="tx2">
                    <a:lumMod val="75000"/>
                    <a:lumOff val="25000"/>
                  </a:schemeClr>
                </a:solidFill>
              </a:rPr>
              <a:t>do</a:t>
            </a:r>
            <a:r>
              <a:rPr lang="en-US" sz="4000" dirty="0">
                <a:solidFill>
                  <a:schemeClr val="tx2">
                    <a:lumMod val="75000"/>
                    <a:lumOff val="25000"/>
                  </a:schemeClr>
                </a:solidFill>
              </a:rPr>
              <a:t>,</a:t>
            </a:r>
            <a:r>
              <a:rPr lang="en-US" sz="1600" dirty="0">
                <a:solidFill>
                  <a:schemeClr val="tx2">
                    <a:lumMod val="75000"/>
                    <a:lumOff val="25000"/>
                  </a:schemeClr>
                </a:solidFill>
              </a:rPr>
              <a:t> Caracter </a:t>
            </a:r>
            <a:r>
              <a:rPr lang="es-ES" sz="1600" dirty="0">
                <a:solidFill>
                  <a:schemeClr val="tx2">
                    <a:lumMod val="75000"/>
                    <a:lumOff val="25000"/>
                  </a:schemeClr>
                </a:solidFill>
              </a:rPr>
              <a:t>insertado</a:t>
            </a:r>
          </a:p>
        </p:txBody>
      </p:sp>
    </p:spTree>
    <p:extLst>
      <p:ext uri="{BB962C8B-B14F-4D97-AF65-F5344CB8AC3E}">
        <p14:creationId xmlns:p14="http://schemas.microsoft.com/office/powerpoint/2010/main" val="53007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1003872" y="865283"/>
            <a:ext cx="10743483" cy="715618"/>
          </a:xfrm>
        </p:spPr>
        <p:txBody>
          <a:bodyPr>
            <a:normAutofit/>
          </a:bodyPr>
          <a:lstStyle/>
          <a:p>
            <a:pPr marL="0" indent="0">
              <a:buNone/>
            </a:pPr>
            <a:r>
              <a:rPr lang="es-GT" sz="2400" dirty="0">
                <a:solidFill>
                  <a:schemeClr val="bg1"/>
                </a:solidFill>
              </a:rPr>
              <a:t>Evaluando la cadena prueba “</a:t>
            </a:r>
            <a:r>
              <a:rPr lang="es-GT" sz="2400" dirty="0" err="1">
                <a:solidFill>
                  <a:schemeClr val="bg1"/>
                </a:solidFill>
              </a:rPr>
              <a:t>aabb</a:t>
            </a:r>
            <a:r>
              <a:rPr lang="es-GT" sz="2400" dirty="0">
                <a:solidFill>
                  <a:schemeClr val="bg1"/>
                </a:solidFill>
              </a:rPr>
              <a:t>”</a:t>
            </a:r>
          </a:p>
          <a:p>
            <a:pPr marL="0" indent="0">
              <a:buNone/>
            </a:pPr>
            <a:endParaRPr lang="es-ES" sz="2000" dirty="0">
              <a:solidFill>
                <a:schemeClr val="bg1"/>
              </a:solidFill>
            </a:endParaRPr>
          </a:p>
        </p:txBody>
      </p:sp>
      <p:sp>
        <p:nvSpPr>
          <p:cNvPr id="9" name="Marcador de contenido 4">
            <a:extLst>
              <a:ext uri="{FF2B5EF4-FFF2-40B4-BE49-F238E27FC236}">
                <a16:creationId xmlns:a16="http://schemas.microsoft.com/office/drawing/2014/main" id="{0BEDE38A-B168-4B79-80C1-FCC4853A0A13}"/>
              </a:ext>
            </a:extLst>
          </p:cNvPr>
          <p:cNvSpPr txBox="1">
            <a:spLocks/>
          </p:cNvSpPr>
          <p:nvPr/>
        </p:nvSpPr>
        <p:spPr>
          <a:xfrm>
            <a:off x="745882" y="2146854"/>
            <a:ext cx="10743483" cy="3511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err="1"/>
              <a:t>Iteraci</a:t>
            </a:r>
            <a:r>
              <a:rPr lang="es-GT" sz="2000" b="1" dirty="0" err="1"/>
              <a:t>ón</a:t>
            </a:r>
            <a:r>
              <a:rPr lang="es-GT" sz="2000" b="1" dirty="0"/>
              <a:t> 4:</a:t>
            </a:r>
            <a:endParaRPr lang="es-ES" sz="2000" dirty="0"/>
          </a:p>
        </p:txBody>
      </p:sp>
      <p:graphicFrame>
        <p:nvGraphicFramePr>
          <p:cNvPr id="4" name="Tabla 5">
            <a:extLst>
              <a:ext uri="{FF2B5EF4-FFF2-40B4-BE49-F238E27FC236}">
                <a16:creationId xmlns:a16="http://schemas.microsoft.com/office/drawing/2014/main" id="{D9F85E0E-3EFB-4234-A55C-FFA8870BB420}"/>
              </a:ext>
            </a:extLst>
          </p:cNvPr>
          <p:cNvGraphicFramePr>
            <a:graphicFrameLocks noGrp="1"/>
          </p:cNvGraphicFramePr>
          <p:nvPr>
            <p:extLst>
              <p:ext uri="{D42A27DB-BD31-4B8C-83A1-F6EECF244321}">
                <p14:modId xmlns:p14="http://schemas.microsoft.com/office/powerpoint/2010/main" val="3476305778"/>
              </p:ext>
            </p:extLst>
          </p:nvPr>
        </p:nvGraphicFramePr>
        <p:xfrm>
          <a:off x="2594395" y="2863047"/>
          <a:ext cx="2456140" cy="4572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gridCol w="614035">
                  <a:extLst>
                    <a:ext uri="{9D8B030D-6E8A-4147-A177-3AD203B41FA5}">
                      <a16:colId xmlns:a16="http://schemas.microsoft.com/office/drawing/2014/main" val="425411055"/>
                    </a:ext>
                  </a:extLst>
                </a:gridCol>
                <a:gridCol w="614035">
                  <a:extLst>
                    <a:ext uri="{9D8B030D-6E8A-4147-A177-3AD203B41FA5}">
                      <a16:colId xmlns:a16="http://schemas.microsoft.com/office/drawing/2014/main" val="3667962409"/>
                    </a:ext>
                  </a:extLst>
                </a:gridCol>
                <a:gridCol w="614035">
                  <a:extLst>
                    <a:ext uri="{9D8B030D-6E8A-4147-A177-3AD203B41FA5}">
                      <a16:colId xmlns:a16="http://schemas.microsoft.com/office/drawing/2014/main" val="1256690087"/>
                    </a:ext>
                  </a:extLst>
                </a:gridCol>
              </a:tblGrid>
              <a:tr h="370840">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s-GT" sz="2400" b="1" kern="1200" dirty="0">
                          <a:solidFill>
                            <a:schemeClr val="tx1">
                              <a:lumMod val="95000"/>
                              <a:lumOff val="5000"/>
                            </a:schemeClr>
                          </a:solidFill>
                          <a:latin typeface="+mn-lt"/>
                          <a:ea typeface="+mn-ea"/>
                          <a:cs typeface="+mn-cs"/>
                        </a:rPr>
                        <a:t>b</a:t>
                      </a:r>
                      <a:endParaRPr lang="es-ES" sz="2400" b="1" kern="1200" dirty="0">
                        <a:solidFill>
                          <a:schemeClr val="tx1">
                            <a:lumMod val="95000"/>
                            <a:lumOff val="5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457200" rtl="0" eaLnBrk="1" latinLnBrk="0" hangingPunct="1"/>
                      <a:r>
                        <a:rPr lang="es-GT" sz="2400" b="1" kern="1200" dirty="0">
                          <a:solidFill>
                            <a:schemeClr val="tx1">
                              <a:lumMod val="95000"/>
                              <a:lumOff val="5000"/>
                            </a:schemeClr>
                          </a:solidFill>
                          <a:latin typeface="+mn-lt"/>
                          <a:ea typeface="+mn-ea"/>
                          <a:cs typeface="+mn-cs"/>
                        </a:rPr>
                        <a:t>b</a:t>
                      </a:r>
                      <a:endParaRPr lang="es-ES" sz="2400" b="1" kern="1200" dirty="0">
                        <a:solidFill>
                          <a:schemeClr val="tx1">
                            <a:lumMod val="95000"/>
                            <a:lumOff val="5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435386"/>
                  </a:ext>
                </a:extLst>
              </a:tr>
            </a:tbl>
          </a:graphicData>
        </a:graphic>
      </p:graphicFrame>
      <p:sp>
        <p:nvSpPr>
          <p:cNvPr id="6" name="CuadroTexto 5">
            <a:extLst>
              <a:ext uri="{FF2B5EF4-FFF2-40B4-BE49-F238E27FC236}">
                <a16:creationId xmlns:a16="http://schemas.microsoft.com/office/drawing/2014/main" id="{1A267E05-D657-41FA-BA18-442294901C62}"/>
              </a:ext>
            </a:extLst>
          </p:cNvPr>
          <p:cNvSpPr txBox="1"/>
          <p:nvPr/>
        </p:nvSpPr>
        <p:spPr>
          <a:xfrm>
            <a:off x="2594395" y="2464904"/>
            <a:ext cx="1805327" cy="369332"/>
          </a:xfrm>
          <a:prstGeom prst="rect">
            <a:avLst/>
          </a:prstGeom>
          <a:noFill/>
        </p:spPr>
        <p:txBody>
          <a:bodyPr wrap="square" rtlCol="0">
            <a:spAutoFit/>
          </a:bodyPr>
          <a:lstStyle/>
          <a:p>
            <a:r>
              <a:rPr lang="es-GT" dirty="0"/>
              <a:t>cadena</a:t>
            </a:r>
            <a:endParaRPr lang="es-ES" dirty="0"/>
          </a:p>
        </p:txBody>
      </p:sp>
      <p:graphicFrame>
        <p:nvGraphicFramePr>
          <p:cNvPr id="11" name="Tabla 5">
            <a:extLst>
              <a:ext uri="{FF2B5EF4-FFF2-40B4-BE49-F238E27FC236}">
                <a16:creationId xmlns:a16="http://schemas.microsoft.com/office/drawing/2014/main" id="{0DAEE94A-9730-42C5-B2C0-4DC2855C46E8}"/>
              </a:ext>
            </a:extLst>
          </p:cNvPr>
          <p:cNvGraphicFramePr>
            <a:graphicFrameLocks noGrp="1"/>
          </p:cNvGraphicFramePr>
          <p:nvPr/>
        </p:nvGraphicFramePr>
        <p:xfrm>
          <a:off x="954843" y="3938483"/>
          <a:ext cx="614035" cy="22860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tblGrid>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435386"/>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729179"/>
                  </a:ext>
                </a:extLst>
              </a:tr>
              <a:tr h="370840">
                <a:tc>
                  <a:txBody>
                    <a:bodyPr/>
                    <a:lstStyle/>
                    <a:p>
                      <a:pPr algn="ctr"/>
                      <a:r>
                        <a:rPr lang="es-GT" sz="2400" dirty="0">
                          <a:solidFill>
                            <a:schemeClr val="tx1"/>
                          </a:solidFill>
                        </a:rPr>
                        <a:t>a</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907253"/>
                  </a:ext>
                </a:extLst>
              </a:tr>
              <a:tr h="370840">
                <a:tc>
                  <a:txBody>
                    <a:bodyPr/>
                    <a:lstStyle/>
                    <a:p>
                      <a:pPr algn="ctr"/>
                      <a:r>
                        <a:rPr lang="es-GT" sz="2400" dirty="0">
                          <a:solidFill>
                            <a:schemeClr val="tx1"/>
                          </a:solidFill>
                        </a:rPr>
                        <a:t>a</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7678892"/>
                  </a:ext>
                </a:extLst>
              </a:tr>
              <a:tr h="370840">
                <a:tc>
                  <a:txBody>
                    <a:bodyPr/>
                    <a:lstStyle/>
                    <a:p>
                      <a:pPr algn="ctr"/>
                      <a:r>
                        <a:rPr lang="es-GT" sz="2400" dirty="0">
                          <a:solidFill>
                            <a:schemeClr val="tx1"/>
                          </a:solidFill>
                        </a:rPr>
                        <a:t>#</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90779"/>
                  </a:ext>
                </a:extLst>
              </a:tr>
            </a:tbl>
          </a:graphicData>
        </a:graphic>
      </p:graphicFrame>
      <p:sp>
        <p:nvSpPr>
          <p:cNvPr id="16" name="CuadroTexto 15">
            <a:extLst>
              <a:ext uri="{FF2B5EF4-FFF2-40B4-BE49-F238E27FC236}">
                <a16:creationId xmlns:a16="http://schemas.microsoft.com/office/drawing/2014/main" id="{223234F1-B22D-4126-9267-EA2075D59DF7}"/>
              </a:ext>
            </a:extLst>
          </p:cNvPr>
          <p:cNvSpPr txBox="1"/>
          <p:nvPr/>
        </p:nvSpPr>
        <p:spPr>
          <a:xfrm>
            <a:off x="954843" y="6224483"/>
            <a:ext cx="1805327" cy="369332"/>
          </a:xfrm>
          <a:prstGeom prst="rect">
            <a:avLst/>
          </a:prstGeom>
          <a:noFill/>
        </p:spPr>
        <p:txBody>
          <a:bodyPr wrap="square" rtlCol="0">
            <a:spAutoFit/>
          </a:bodyPr>
          <a:lstStyle/>
          <a:p>
            <a:r>
              <a:rPr lang="es-GT" dirty="0"/>
              <a:t>Pila</a:t>
            </a:r>
            <a:endParaRPr lang="es-ES" dirty="0"/>
          </a:p>
        </p:txBody>
      </p:sp>
      <p:pic>
        <p:nvPicPr>
          <p:cNvPr id="3" name="Imagen 2">
            <a:extLst>
              <a:ext uri="{FF2B5EF4-FFF2-40B4-BE49-F238E27FC236}">
                <a16:creationId xmlns:a16="http://schemas.microsoft.com/office/drawing/2014/main" id="{061F277E-4678-4EA2-94E6-AF3CDF227E72}"/>
              </a:ext>
            </a:extLst>
          </p:cNvPr>
          <p:cNvPicPr>
            <a:picLocks noChangeAspect="1"/>
          </p:cNvPicPr>
          <p:nvPr/>
        </p:nvPicPr>
        <p:blipFill>
          <a:blip r:embed="rId2"/>
          <a:stretch>
            <a:fillRect/>
          </a:stretch>
        </p:blipFill>
        <p:spPr>
          <a:xfrm>
            <a:off x="1777839" y="3704483"/>
            <a:ext cx="9165000" cy="2520000"/>
          </a:xfrm>
          <a:prstGeom prst="rect">
            <a:avLst/>
          </a:prstGeom>
        </p:spPr>
      </p:pic>
      <p:sp>
        <p:nvSpPr>
          <p:cNvPr id="7" name="CuadroTexto 6">
            <a:extLst>
              <a:ext uri="{FF2B5EF4-FFF2-40B4-BE49-F238E27FC236}">
                <a16:creationId xmlns:a16="http://schemas.microsoft.com/office/drawing/2014/main" id="{A1E65E11-22E0-4E9E-82AC-83C47E46BF86}"/>
              </a:ext>
            </a:extLst>
          </p:cNvPr>
          <p:cNvSpPr txBox="1"/>
          <p:nvPr/>
        </p:nvSpPr>
        <p:spPr>
          <a:xfrm>
            <a:off x="5942903" y="2769476"/>
            <a:ext cx="5804452" cy="954107"/>
          </a:xfrm>
          <a:prstGeom prst="rect">
            <a:avLst/>
          </a:prstGeom>
          <a:noFill/>
        </p:spPr>
        <p:txBody>
          <a:bodyPr wrap="square" rtlCol="0">
            <a:spAutoFit/>
          </a:bodyPr>
          <a:lstStyle/>
          <a:p>
            <a:r>
              <a:rPr lang="es-ES" sz="1600" b="1" dirty="0">
                <a:solidFill>
                  <a:schemeClr val="tx2">
                    <a:lumMod val="75000"/>
                    <a:lumOff val="25000"/>
                  </a:schemeClr>
                </a:solidFill>
              </a:rPr>
              <a:t>Formato</a:t>
            </a:r>
            <a:r>
              <a:rPr lang="en-US" sz="1600" b="1" dirty="0">
                <a:solidFill>
                  <a:schemeClr val="tx2">
                    <a:lumMod val="75000"/>
                    <a:lumOff val="25000"/>
                  </a:schemeClr>
                </a:solidFill>
              </a:rPr>
              <a:t> </a:t>
            </a:r>
            <a:r>
              <a:rPr lang="es-ES" sz="1600" b="1" dirty="0">
                <a:solidFill>
                  <a:schemeClr val="tx2">
                    <a:lumMod val="75000"/>
                    <a:lumOff val="25000"/>
                  </a:schemeClr>
                </a:solidFill>
              </a:rPr>
              <a:t>transición</a:t>
            </a:r>
            <a:r>
              <a:rPr lang="en-US" sz="1600" b="1" dirty="0">
                <a:solidFill>
                  <a:schemeClr val="tx2">
                    <a:lumMod val="75000"/>
                    <a:lumOff val="25000"/>
                  </a:schemeClr>
                </a:solidFill>
              </a:rPr>
              <a:t> </a:t>
            </a:r>
          </a:p>
          <a:p>
            <a:r>
              <a:rPr lang="en-US" sz="1600" dirty="0">
                <a:solidFill>
                  <a:schemeClr val="tx2">
                    <a:lumMod val="75000"/>
                    <a:lumOff val="25000"/>
                  </a:schemeClr>
                </a:solidFill>
              </a:rPr>
              <a:t>Caracter </a:t>
            </a:r>
            <a:r>
              <a:rPr lang="es-ES" sz="1600" dirty="0">
                <a:solidFill>
                  <a:schemeClr val="tx2">
                    <a:lumMod val="75000"/>
                    <a:lumOff val="25000"/>
                  </a:schemeClr>
                </a:solidFill>
              </a:rPr>
              <a:t>leído</a:t>
            </a:r>
            <a:r>
              <a:rPr lang="en-US" sz="3600" dirty="0">
                <a:solidFill>
                  <a:schemeClr val="tx2">
                    <a:lumMod val="75000"/>
                    <a:lumOff val="25000"/>
                  </a:schemeClr>
                </a:solidFill>
              </a:rPr>
              <a:t>,</a:t>
            </a:r>
            <a:r>
              <a:rPr lang="en-US" sz="1600" dirty="0">
                <a:solidFill>
                  <a:schemeClr val="tx2">
                    <a:lumMod val="75000"/>
                    <a:lumOff val="25000"/>
                  </a:schemeClr>
                </a:solidFill>
              </a:rPr>
              <a:t> Caracter extra</a:t>
            </a:r>
            <a:r>
              <a:rPr lang="es-ES" sz="1600" dirty="0">
                <a:solidFill>
                  <a:schemeClr val="tx2">
                    <a:lumMod val="75000"/>
                    <a:lumOff val="25000"/>
                  </a:schemeClr>
                </a:solidFill>
              </a:rPr>
              <a:t>í</a:t>
            </a:r>
            <a:r>
              <a:rPr lang="en-US" sz="1600" dirty="0">
                <a:solidFill>
                  <a:schemeClr val="tx2">
                    <a:lumMod val="75000"/>
                    <a:lumOff val="25000"/>
                  </a:schemeClr>
                </a:solidFill>
              </a:rPr>
              <a:t>do</a:t>
            </a:r>
            <a:r>
              <a:rPr lang="en-US" sz="4000" dirty="0">
                <a:solidFill>
                  <a:schemeClr val="tx2">
                    <a:lumMod val="75000"/>
                    <a:lumOff val="25000"/>
                  </a:schemeClr>
                </a:solidFill>
              </a:rPr>
              <a:t>,</a:t>
            </a:r>
            <a:r>
              <a:rPr lang="en-US" sz="1600" dirty="0">
                <a:solidFill>
                  <a:schemeClr val="tx2">
                    <a:lumMod val="75000"/>
                    <a:lumOff val="25000"/>
                  </a:schemeClr>
                </a:solidFill>
              </a:rPr>
              <a:t> Caracter </a:t>
            </a:r>
            <a:r>
              <a:rPr lang="es-ES" sz="1600" dirty="0">
                <a:solidFill>
                  <a:schemeClr val="tx2">
                    <a:lumMod val="75000"/>
                    <a:lumOff val="25000"/>
                  </a:schemeClr>
                </a:solidFill>
              </a:rPr>
              <a:t>insertado</a:t>
            </a:r>
          </a:p>
        </p:txBody>
      </p:sp>
    </p:spTree>
    <p:extLst>
      <p:ext uri="{BB962C8B-B14F-4D97-AF65-F5344CB8AC3E}">
        <p14:creationId xmlns:p14="http://schemas.microsoft.com/office/powerpoint/2010/main" val="622746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1003872" y="865283"/>
            <a:ext cx="10743483" cy="715618"/>
          </a:xfrm>
        </p:spPr>
        <p:txBody>
          <a:bodyPr>
            <a:normAutofit/>
          </a:bodyPr>
          <a:lstStyle/>
          <a:p>
            <a:pPr marL="0" indent="0">
              <a:buNone/>
            </a:pPr>
            <a:r>
              <a:rPr lang="es-GT" sz="2400" dirty="0">
                <a:solidFill>
                  <a:schemeClr val="bg1"/>
                </a:solidFill>
              </a:rPr>
              <a:t>Evaluando la cadena prueba “</a:t>
            </a:r>
            <a:r>
              <a:rPr lang="es-GT" sz="2400" dirty="0" err="1">
                <a:solidFill>
                  <a:schemeClr val="bg1"/>
                </a:solidFill>
              </a:rPr>
              <a:t>aabb</a:t>
            </a:r>
            <a:r>
              <a:rPr lang="es-GT" sz="2400" dirty="0">
                <a:solidFill>
                  <a:schemeClr val="bg1"/>
                </a:solidFill>
              </a:rPr>
              <a:t>”</a:t>
            </a:r>
          </a:p>
          <a:p>
            <a:pPr marL="0" indent="0">
              <a:buNone/>
            </a:pPr>
            <a:endParaRPr lang="es-ES" sz="2000" dirty="0">
              <a:solidFill>
                <a:schemeClr val="bg1"/>
              </a:solidFill>
            </a:endParaRPr>
          </a:p>
        </p:txBody>
      </p:sp>
      <p:sp>
        <p:nvSpPr>
          <p:cNvPr id="9" name="Marcador de contenido 4">
            <a:extLst>
              <a:ext uri="{FF2B5EF4-FFF2-40B4-BE49-F238E27FC236}">
                <a16:creationId xmlns:a16="http://schemas.microsoft.com/office/drawing/2014/main" id="{0BEDE38A-B168-4B79-80C1-FCC4853A0A13}"/>
              </a:ext>
            </a:extLst>
          </p:cNvPr>
          <p:cNvSpPr txBox="1">
            <a:spLocks/>
          </p:cNvSpPr>
          <p:nvPr/>
        </p:nvSpPr>
        <p:spPr>
          <a:xfrm>
            <a:off x="745882" y="2146854"/>
            <a:ext cx="10743483" cy="3511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err="1"/>
              <a:t>Iteraci</a:t>
            </a:r>
            <a:r>
              <a:rPr lang="es-GT" sz="2000" b="1" dirty="0" err="1"/>
              <a:t>ón</a:t>
            </a:r>
            <a:r>
              <a:rPr lang="es-GT" sz="2000" b="1" dirty="0"/>
              <a:t> 5:</a:t>
            </a:r>
            <a:endParaRPr lang="es-ES" sz="2000" dirty="0"/>
          </a:p>
        </p:txBody>
      </p:sp>
      <p:graphicFrame>
        <p:nvGraphicFramePr>
          <p:cNvPr id="4" name="Tabla 5">
            <a:extLst>
              <a:ext uri="{FF2B5EF4-FFF2-40B4-BE49-F238E27FC236}">
                <a16:creationId xmlns:a16="http://schemas.microsoft.com/office/drawing/2014/main" id="{D9F85E0E-3EFB-4234-A55C-FFA8870BB420}"/>
              </a:ext>
            </a:extLst>
          </p:cNvPr>
          <p:cNvGraphicFramePr>
            <a:graphicFrameLocks noGrp="1"/>
          </p:cNvGraphicFramePr>
          <p:nvPr>
            <p:extLst>
              <p:ext uri="{D42A27DB-BD31-4B8C-83A1-F6EECF244321}">
                <p14:modId xmlns:p14="http://schemas.microsoft.com/office/powerpoint/2010/main" val="2953041224"/>
              </p:ext>
            </p:extLst>
          </p:nvPr>
        </p:nvGraphicFramePr>
        <p:xfrm>
          <a:off x="2594395" y="2863047"/>
          <a:ext cx="2456140" cy="4572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gridCol w="614035">
                  <a:extLst>
                    <a:ext uri="{9D8B030D-6E8A-4147-A177-3AD203B41FA5}">
                      <a16:colId xmlns:a16="http://schemas.microsoft.com/office/drawing/2014/main" val="425411055"/>
                    </a:ext>
                  </a:extLst>
                </a:gridCol>
                <a:gridCol w="614035">
                  <a:extLst>
                    <a:ext uri="{9D8B030D-6E8A-4147-A177-3AD203B41FA5}">
                      <a16:colId xmlns:a16="http://schemas.microsoft.com/office/drawing/2014/main" val="3667962409"/>
                    </a:ext>
                  </a:extLst>
                </a:gridCol>
                <a:gridCol w="614035">
                  <a:extLst>
                    <a:ext uri="{9D8B030D-6E8A-4147-A177-3AD203B41FA5}">
                      <a16:colId xmlns:a16="http://schemas.microsoft.com/office/drawing/2014/main" val="1256690087"/>
                    </a:ext>
                  </a:extLst>
                </a:gridCol>
              </a:tblGrid>
              <a:tr h="370840">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s-GT" sz="2400" b="1" kern="1200" dirty="0">
                          <a:solidFill>
                            <a:schemeClr val="tx1">
                              <a:lumMod val="95000"/>
                              <a:lumOff val="5000"/>
                            </a:schemeClr>
                          </a:solidFill>
                          <a:latin typeface="+mn-lt"/>
                          <a:ea typeface="+mn-ea"/>
                          <a:cs typeface="+mn-cs"/>
                        </a:rPr>
                        <a:t>b</a:t>
                      </a:r>
                      <a:endParaRPr lang="es-ES" sz="2400" b="1" kern="1200" dirty="0">
                        <a:solidFill>
                          <a:schemeClr val="tx1">
                            <a:lumMod val="95000"/>
                            <a:lumOff val="5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s-GT" sz="2400" b="1" kern="1200" dirty="0">
                          <a:solidFill>
                            <a:schemeClr val="tx1">
                              <a:lumMod val="95000"/>
                              <a:lumOff val="5000"/>
                            </a:schemeClr>
                          </a:solidFill>
                          <a:latin typeface="+mn-lt"/>
                          <a:ea typeface="+mn-ea"/>
                          <a:cs typeface="+mn-cs"/>
                        </a:rPr>
                        <a:t>b</a:t>
                      </a:r>
                      <a:endParaRPr lang="es-ES" sz="2400" b="1" kern="1200" dirty="0">
                        <a:solidFill>
                          <a:schemeClr val="tx1">
                            <a:lumMod val="95000"/>
                            <a:lumOff val="5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69435386"/>
                  </a:ext>
                </a:extLst>
              </a:tr>
            </a:tbl>
          </a:graphicData>
        </a:graphic>
      </p:graphicFrame>
      <p:sp>
        <p:nvSpPr>
          <p:cNvPr id="6" name="CuadroTexto 5">
            <a:extLst>
              <a:ext uri="{FF2B5EF4-FFF2-40B4-BE49-F238E27FC236}">
                <a16:creationId xmlns:a16="http://schemas.microsoft.com/office/drawing/2014/main" id="{1A267E05-D657-41FA-BA18-442294901C62}"/>
              </a:ext>
            </a:extLst>
          </p:cNvPr>
          <p:cNvSpPr txBox="1"/>
          <p:nvPr/>
        </p:nvSpPr>
        <p:spPr>
          <a:xfrm>
            <a:off x="2594395" y="2464904"/>
            <a:ext cx="1805327" cy="369332"/>
          </a:xfrm>
          <a:prstGeom prst="rect">
            <a:avLst/>
          </a:prstGeom>
          <a:noFill/>
        </p:spPr>
        <p:txBody>
          <a:bodyPr wrap="square" rtlCol="0">
            <a:spAutoFit/>
          </a:bodyPr>
          <a:lstStyle/>
          <a:p>
            <a:r>
              <a:rPr lang="es-GT" dirty="0"/>
              <a:t>cadena</a:t>
            </a:r>
            <a:endParaRPr lang="es-ES" dirty="0"/>
          </a:p>
        </p:txBody>
      </p:sp>
      <p:graphicFrame>
        <p:nvGraphicFramePr>
          <p:cNvPr id="11" name="Tabla 5">
            <a:extLst>
              <a:ext uri="{FF2B5EF4-FFF2-40B4-BE49-F238E27FC236}">
                <a16:creationId xmlns:a16="http://schemas.microsoft.com/office/drawing/2014/main" id="{0DAEE94A-9730-42C5-B2C0-4DC2855C46E8}"/>
              </a:ext>
            </a:extLst>
          </p:cNvPr>
          <p:cNvGraphicFramePr>
            <a:graphicFrameLocks noGrp="1"/>
          </p:cNvGraphicFramePr>
          <p:nvPr>
            <p:extLst>
              <p:ext uri="{D42A27DB-BD31-4B8C-83A1-F6EECF244321}">
                <p14:modId xmlns:p14="http://schemas.microsoft.com/office/powerpoint/2010/main" val="3323639848"/>
              </p:ext>
            </p:extLst>
          </p:nvPr>
        </p:nvGraphicFramePr>
        <p:xfrm>
          <a:off x="954843" y="3938483"/>
          <a:ext cx="614035" cy="22860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tblGrid>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435386"/>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729179"/>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907253"/>
                  </a:ext>
                </a:extLst>
              </a:tr>
              <a:tr h="370840">
                <a:tc>
                  <a:txBody>
                    <a:bodyPr/>
                    <a:lstStyle/>
                    <a:p>
                      <a:pPr algn="ctr"/>
                      <a:r>
                        <a:rPr lang="es-GT" sz="2400" dirty="0">
                          <a:solidFill>
                            <a:schemeClr val="tx1"/>
                          </a:solidFill>
                        </a:rPr>
                        <a:t>a</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7678892"/>
                  </a:ext>
                </a:extLst>
              </a:tr>
              <a:tr h="370840">
                <a:tc>
                  <a:txBody>
                    <a:bodyPr/>
                    <a:lstStyle/>
                    <a:p>
                      <a:pPr algn="ctr"/>
                      <a:r>
                        <a:rPr lang="es-GT" sz="2400" dirty="0">
                          <a:solidFill>
                            <a:schemeClr val="tx1"/>
                          </a:solidFill>
                        </a:rPr>
                        <a:t>#</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90779"/>
                  </a:ext>
                </a:extLst>
              </a:tr>
            </a:tbl>
          </a:graphicData>
        </a:graphic>
      </p:graphicFrame>
      <p:sp>
        <p:nvSpPr>
          <p:cNvPr id="16" name="CuadroTexto 15">
            <a:extLst>
              <a:ext uri="{FF2B5EF4-FFF2-40B4-BE49-F238E27FC236}">
                <a16:creationId xmlns:a16="http://schemas.microsoft.com/office/drawing/2014/main" id="{223234F1-B22D-4126-9267-EA2075D59DF7}"/>
              </a:ext>
            </a:extLst>
          </p:cNvPr>
          <p:cNvSpPr txBox="1"/>
          <p:nvPr/>
        </p:nvSpPr>
        <p:spPr>
          <a:xfrm>
            <a:off x="954843" y="6224483"/>
            <a:ext cx="1805327" cy="369332"/>
          </a:xfrm>
          <a:prstGeom prst="rect">
            <a:avLst/>
          </a:prstGeom>
          <a:noFill/>
        </p:spPr>
        <p:txBody>
          <a:bodyPr wrap="square" rtlCol="0">
            <a:spAutoFit/>
          </a:bodyPr>
          <a:lstStyle/>
          <a:p>
            <a:r>
              <a:rPr lang="es-GT" dirty="0"/>
              <a:t>Pila</a:t>
            </a:r>
            <a:endParaRPr lang="es-ES" dirty="0"/>
          </a:p>
        </p:txBody>
      </p:sp>
      <p:pic>
        <p:nvPicPr>
          <p:cNvPr id="2" name="Imagen 1">
            <a:extLst>
              <a:ext uri="{FF2B5EF4-FFF2-40B4-BE49-F238E27FC236}">
                <a16:creationId xmlns:a16="http://schemas.microsoft.com/office/drawing/2014/main" id="{41A91369-1400-49BD-9D62-3B6BA2E8CF45}"/>
              </a:ext>
            </a:extLst>
          </p:cNvPr>
          <p:cNvPicPr>
            <a:picLocks noChangeAspect="1"/>
          </p:cNvPicPr>
          <p:nvPr/>
        </p:nvPicPr>
        <p:blipFill>
          <a:blip r:embed="rId2"/>
          <a:stretch>
            <a:fillRect/>
          </a:stretch>
        </p:blipFill>
        <p:spPr>
          <a:xfrm>
            <a:off x="1777839" y="3704483"/>
            <a:ext cx="9165004" cy="2520000"/>
          </a:xfrm>
          <a:prstGeom prst="rect">
            <a:avLst/>
          </a:prstGeom>
        </p:spPr>
      </p:pic>
      <p:sp>
        <p:nvSpPr>
          <p:cNvPr id="7" name="CuadroTexto 6">
            <a:extLst>
              <a:ext uri="{FF2B5EF4-FFF2-40B4-BE49-F238E27FC236}">
                <a16:creationId xmlns:a16="http://schemas.microsoft.com/office/drawing/2014/main" id="{25B656AC-0A19-45F9-AED1-89CD6A9DB6FD}"/>
              </a:ext>
            </a:extLst>
          </p:cNvPr>
          <p:cNvSpPr txBox="1"/>
          <p:nvPr/>
        </p:nvSpPr>
        <p:spPr>
          <a:xfrm>
            <a:off x="5942903" y="2769476"/>
            <a:ext cx="5804452" cy="954107"/>
          </a:xfrm>
          <a:prstGeom prst="rect">
            <a:avLst/>
          </a:prstGeom>
          <a:noFill/>
        </p:spPr>
        <p:txBody>
          <a:bodyPr wrap="square" rtlCol="0">
            <a:spAutoFit/>
          </a:bodyPr>
          <a:lstStyle/>
          <a:p>
            <a:r>
              <a:rPr lang="es-ES" sz="1600" b="1" dirty="0">
                <a:solidFill>
                  <a:schemeClr val="tx2">
                    <a:lumMod val="75000"/>
                    <a:lumOff val="25000"/>
                  </a:schemeClr>
                </a:solidFill>
              </a:rPr>
              <a:t>Formato</a:t>
            </a:r>
            <a:r>
              <a:rPr lang="en-US" sz="1600" b="1" dirty="0">
                <a:solidFill>
                  <a:schemeClr val="tx2">
                    <a:lumMod val="75000"/>
                    <a:lumOff val="25000"/>
                  </a:schemeClr>
                </a:solidFill>
              </a:rPr>
              <a:t> </a:t>
            </a:r>
            <a:r>
              <a:rPr lang="es-ES" sz="1600" b="1" dirty="0">
                <a:solidFill>
                  <a:schemeClr val="tx2">
                    <a:lumMod val="75000"/>
                    <a:lumOff val="25000"/>
                  </a:schemeClr>
                </a:solidFill>
              </a:rPr>
              <a:t>transición</a:t>
            </a:r>
            <a:r>
              <a:rPr lang="en-US" sz="1600" b="1" dirty="0">
                <a:solidFill>
                  <a:schemeClr val="tx2">
                    <a:lumMod val="75000"/>
                    <a:lumOff val="25000"/>
                  </a:schemeClr>
                </a:solidFill>
              </a:rPr>
              <a:t> </a:t>
            </a:r>
          </a:p>
          <a:p>
            <a:r>
              <a:rPr lang="en-US" sz="1600" dirty="0">
                <a:solidFill>
                  <a:schemeClr val="tx2">
                    <a:lumMod val="75000"/>
                    <a:lumOff val="25000"/>
                  </a:schemeClr>
                </a:solidFill>
              </a:rPr>
              <a:t>Caracter </a:t>
            </a:r>
            <a:r>
              <a:rPr lang="es-ES" sz="1600" dirty="0">
                <a:solidFill>
                  <a:schemeClr val="tx2">
                    <a:lumMod val="75000"/>
                    <a:lumOff val="25000"/>
                  </a:schemeClr>
                </a:solidFill>
              </a:rPr>
              <a:t>leído</a:t>
            </a:r>
            <a:r>
              <a:rPr lang="en-US" sz="3600" dirty="0">
                <a:solidFill>
                  <a:schemeClr val="tx2">
                    <a:lumMod val="75000"/>
                    <a:lumOff val="25000"/>
                  </a:schemeClr>
                </a:solidFill>
              </a:rPr>
              <a:t>,</a:t>
            </a:r>
            <a:r>
              <a:rPr lang="en-US" sz="1600" dirty="0">
                <a:solidFill>
                  <a:schemeClr val="tx2">
                    <a:lumMod val="75000"/>
                    <a:lumOff val="25000"/>
                  </a:schemeClr>
                </a:solidFill>
              </a:rPr>
              <a:t> Caracter extra</a:t>
            </a:r>
            <a:r>
              <a:rPr lang="es-ES" sz="1600" dirty="0">
                <a:solidFill>
                  <a:schemeClr val="tx2">
                    <a:lumMod val="75000"/>
                    <a:lumOff val="25000"/>
                  </a:schemeClr>
                </a:solidFill>
              </a:rPr>
              <a:t>í</a:t>
            </a:r>
            <a:r>
              <a:rPr lang="en-US" sz="1600" dirty="0">
                <a:solidFill>
                  <a:schemeClr val="tx2">
                    <a:lumMod val="75000"/>
                    <a:lumOff val="25000"/>
                  </a:schemeClr>
                </a:solidFill>
              </a:rPr>
              <a:t>do</a:t>
            </a:r>
            <a:r>
              <a:rPr lang="en-US" sz="4000" dirty="0">
                <a:solidFill>
                  <a:schemeClr val="tx2">
                    <a:lumMod val="75000"/>
                    <a:lumOff val="25000"/>
                  </a:schemeClr>
                </a:solidFill>
              </a:rPr>
              <a:t>,</a:t>
            </a:r>
            <a:r>
              <a:rPr lang="en-US" sz="1600" dirty="0">
                <a:solidFill>
                  <a:schemeClr val="tx2">
                    <a:lumMod val="75000"/>
                    <a:lumOff val="25000"/>
                  </a:schemeClr>
                </a:solidFill>
              </a:rPr>
              <a:t> Caracter </a:t>
            </a:r>
            <a:r>
              <a:rPr lang="es-ES" sz="1600" dirty="0">
                <a:solidFill>
                  <a:schemeClr val="tx2">
                    <a:lumMod val="75000"/>
                    <a:lumOff val="25000"/>
                  </a:schemeClr>
                </a:solidFill>
              </a:rPr>
              <a:t>insertado</a:t>
            </a:r>
          </a:p>
        </p:txBody>
      </p:sp>
    </p:spTree>
    <p:extLst>
      <p:ext uri="{BB962C8B-B14F-4D97-AF65-F5344CB8AC3E}">
        <p14:creationId xmlns:p14="http://schemas.microsoft.com/office/powerpoint/2010/main" val="2373275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1003872" y="865283"/>
            <a:ext cx="10743483" cy="715618"/>
          </a:xfrm>
        </p:spPr>
        <p:txBody>
          <a:bodyPr>
            <a:normAutofit/>
          </a:bodyPr>
          <a:lstStyle/>
          <a:p>
            <a:pPr marL="0" indent="0">
              <a:buNone/>
            </a:pPr>
            <a:r>
              <a:rPr lang="es-GT" sz="2400" dirty="0">
                <a:solidFill>
                  <a:schemeClr val="bg1"/>
                </a:solidFill>
              </a:rPr>
              <a:t>Evaluando la cadena prueba “</a:t>
            </a:r>
            <a:r>
              <a:rPr lang="es-GT" sz="2400" dirty="0" err="1">
                <a:solidFill>
                  <a:schemeClr val="bg1"/>
                </a:solidFill>
              </a:rPr>
              <a:t>aabb</a:t>
            </a:r>
            <a:r>
              <a:rPr lang="es-GT" sz="2400" dirty="0">
                <a:solidFill>
                  <a:schemeClr val="bg1"/>
                </a:solidFill>
              </a:rPr>
              <a:t>”</a:t>
            </a:r>
          </a:p>
          <a:p>
            <a:pPr marL="0" indent="0">
              <a:buNone/>
            </a:pPr>
            <a:endParaRPr lang="es-ES" sz="2000" dirty="0">
              <a:solidFill>
                <a:schemeClr val="bg1"/>
              </a:solidFill>
            </a:endParaRPr>
          </a:p>
        </p:txBody>
      </p:sp>
      <p:sp>
        <p:nvSpPr>
          <p:cNvPr id="9" name="Marcador de contenido 4">
            <a:extLst>
              <a:ext uri="{FF2B5EF4-FFF2-40B4-BE49-F238E27FC236}">
                <a16:creationId xmlns:a16="http://schemas.microsoft.com/office/drawing/2014/main" id="{0BEDE38A-B168-4B79-80C1-FCC4853A0A13}"/>
              </a:ext>
            </a:extLst>
          </p:cNvPr>
          <p:cNvSpPr txBox="1">
            <a:spLocks/>
          </p:cNvSpPr>
          <p:nvPr/>
        </p:nvSpPr>
        <p:spPr>
          <a:xfrm>
            <a:off x="745882" y="2146854"/>
            <a:ext cx="10743483" cy="3511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err="1"/>
              <a:t>Iteraci</a:t>
            </a:r>
            <a:r>
              <a:rPr lang="es-GT" sz="2000" b="1" dirty="0" err="1"/>
              <a:t>ón</a:t>
            </a:r>
            <a:r>
              <a:rPr lang="es-GT" sz="2000" b="1" dirty="0"/>
              <a:t> 6:</a:t>
            </a:r>
            <a:endParaRPr lang="es-ES" sz="2000" dirty="0"/>
          </a:p>
        </p:txBody>
      </p:sp>
      <p:graphicFrame>
        <p:nvGraphicFramePr>
          <p:cNvPr id="4" name="Tabla 5">
            <a:extLst>
              <a:ext uri="{FF2B5EF4-FFF2-40B4-BE49-F238E27FC236}">
                <a16:creationId xmlns:a16="http://schemas.microsoft.com/office/drawing/2014/main" id="{D9F85E0E-3EFB-4234-A55C-FFA8870BB420}"/>
              </a:ext>
            </a:extLst>
          </p:cNvPr>
          <p:cNvGraphicFramePr>
            <a:graphicFrameLocks noGrp="1"/>
          </p:cNvGraphicFramePr>
          <p:nvPr>
            <p:extLst>
              <p:ext uri="{D42A27DB-BD31-4B8C-83A1-F6EECF244321}">
                <p14:modId xmlns:p14="http://schemas.microsoft.com/office/powerpoint/2010/main" val="3064557251"/>
              </p:ext>
            </p:extLst>
          </p:nvPr>
        </p:nvGraphicFramePr>
        <p:xfrm>
          <a:off x="2594395" y="2863047"/>
          <a:ext cx="2456140" cy="4572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gridCol w="614035">
                  <a:extLst>
                    <a:ext uri="{9D8B030D-6E8A-4147-A177-3AD203B41FA5}">
                      <a16:colId xmlns:a16="http://schemas.microsoft.com/office/drawing/2014/main" val="425411055"/>
                    </a:ext>
                  </a:extLst>
                </a:gridCol>
                <a:gridCol w="614035">
                  <a:extLst>
                    <a:ext uri="{9D8B030D-6E8A-4147-A177-3AD203B41FA5}">
                      <a16:colId xmlns:a16="http://schemas.microsoft.com/office/drawing/2014/main" val="3667962409"/>
                    </a:ext>
                  </a:extLst>
                </a:gridCol>
                <a:gridCol w="614035">
                  <a:extLst>
                    <a:ext uri="{9D8B030D-6E8A-4147-A177-3AD203B41FA5}">
                      <a16:colId xmlns:a16="http://schemas.microsoft.com/office/drawing/2014/main" val="1256690087"/>
                    </a:ext>
                  </a:extLst>
                </a:gridCol>
              </a:tblGrid>
              <a:tr h="370840">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s-GT" sz="2400" b="1" kern="1200" dirty="0">
                          <a:solidFill>
                            <a:schemeClr val="tx1">
                              <a:lumMod val="95000"/>
                              <a:lumOff val="5000"/>
                            </a:schemeClr>
                          </a:solidFill>
                          <a:latin typeface="+mn-lt"/>
                          <a:ea typeface="+mn-ea"/>
                          <a:cs typeface="+mn-cs"/>
                        </a:rPr>
                        <a:t>b</a:t>
                      </a:r>
                      <a:endParaRPr lang="es-ES" sz="2400" b="1" kern="1200" dirty="0">
                        <a:solidFill>
                          <a:schemeClr val="tx1">
                            <a:lumMod val="95000"/>
                            <a:lumOff val="5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s-GT" sz="2400" b="1" kern="1200" dirty="0">
                          <a:solidFill>
                            <a:schemeClr val="tx1">
                              <a:lumMod val="95000"/>
                              <a:lumOff val="5000"/>
                            </a:schemeClr>
                          </a:solidFill>
                          <a:latin typeface="+mn-lt"/>
                          <a:ea typeface="+mn-ea"/>
                          <a:cs typeface="+mn-cs"/>
                        </a:rPr>
                        <a:t>b</a:t>
                      </a:r>
                      <a:endParaRPr lang="es-ES" sz="2400" b="1" kern="1200" dirty="0">
                        <a:solidFill>
                          <a:schemeClr val="tx1">
                            <a:lumMod val="95000"/>
                            <a:lumOff val="5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435386"/>
                  </a:ext>
                </a:extLst>
              </a:tr>
            </a:tbl>
          </a:graphicData>
        </a:graphic>
      </p:graphicFrame>
      <p:sp>
        <p:nvSpPr>
          <p:cNvPr id="6" name="CuadroTexto 5">
            <a:extLst>
              <a:ext uri="{FF2B5EF4-FFF2-40B4-BE49-F238E27FC236}">
                <a16:creationId xmlns:a16="http://schemas.microsoft.com/office/drawing/2014/main" id="{1A267E05-D657-41FA-BA18-442294901C62}"/>
              </a:ext>
            </a:extLst>
          </p:cNvPr>
          <p:cNvSpPr txBox="1"/>
          <p:nvPr/>
        </p:nvSpPr>
        <p:spPr>
          <a:xfrm>
            <a:off x="2594395" y="2464904"/>
            <a:ext cx="1805327" cy="369332"/>
          </a:xfrm>
          <a:prstGeom prst="rect">
            <a:avLst/>
          </a:prstGeom>
          <a:noFill/>
        </p:spPr>
        <p:txBody>
          <a:bodyPr wrap="square" rtlCol="0">
            <a:spAutoFit/>
          </a:bodyPr>
          <a:lstStyle/>
          <a:p>
            <a:r>
              <a:rPr lang="es-GT" dirty="0"/>
              <a:t>cadena</a:t>
            </a:r>
            <a:endParaRPr lang="es-ES" dirty="0"/>
          </a:p>
        </p:txBody>
      </p:sp>
      <p:graphicFrame>
        <p:nvGraphicFramePr>
          <p:cNvPr id="11" name="Tabla 5">
            <a:extLst>
              <a:ext uri="{FF2B5EF4-FFF2-40B4-BE49-F238E27FC236}">
                <a16:creationId xmlns:a16="http://schemas.microsoft.com/office/drawing/2014/main" id="{0DAEE94A-9730-42C5-B2C0-4DC2855C46E8}"/>
              </a:ext>
            </a:extLst>
          </p:cNvPr>
          <p:cNvGraphicFramePr>
            <a:graphicFrameLocks noGrp="1"/>
          </p:cNvGraphicFramePr>
          <p:nvPr>
            <p:extLst>
              <p:ext uri="{D42A27DB-BD31-4B8C-83A1-F6EECF244321}">
                <p14:modId xmlns:p14="http://schemas.microsoft.com/office/powerpoint/2010/main" val="2464658015"/>
              </p:ext>
            </p:extLst>
          </p:nvPr>
        </p:nvGraphicFramePr>
        <p:xfrm>
          <a:off x="954843" y="3938483"/>
          <a:ext cx="614035" cy="22860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tblGrid>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435386"/>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729179"/>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907253"/>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7678892"/>
                  </a:ext>
                </a:extLst>
              </a:tr>
              <a:tr h="370840">
                <a:tc>
                  <a:txBody>
                    <a:bodyPr/>
                    <a:lstStyle/>
                    <a:p>
                      <a:pPr algn="ctr"/>
                      <a:r>
                        <a:rPr lang="es-GT" sz="2400" dirty="0">
                          <a:solidFill>
                            <a:schemeClr val="tx1"/>
                          </a:solidFill>
                        </a:rPr>
                        <a:t>#</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90779"/>
                  </a:ext>
                </a:extLst>
              </a:tr>
            </a:tbl>
          </a:graphicData>
        </a:graphic>
      </p:graphicFrame>
      <p:sp>
        <p:nvSpPr>
          <p:cNvPr id="16" name="CuadroTexto 15">
            <a:extLst>
              <a:ext uri="{FF2B5EF4-FFF2-40B4-BE49-F238E27FC236}">
                <a16:creationId xmlns:a16="http://schemas.microsoft.com/office/drawing/2014/main" id="{223234F1-B22D-4126-9267-EA2075D59DF7}"/>
              </a:ext>
            </a:extLst>
          </p:cNvPr>
          <p:cNvSpPr txBox="1"/>
          <p:nvPr/>
        </p:nvSpPr>
        <p:spPr>
          <a:xfrm>
            <a:off x="954843" y="6224483"/>
            <a:ext cx="1805327" cy="369332"/>
          </a:xfrm>
          <a:prstGeom prst="rect">
            <a:avLst/>
          </a:prstGeom>
          <a:noFill/>
        </p:spPr>
        <p:txBody>
          <a:bodyPr wrap="square" rtlCol="0">
            <a:spAutoFit/>
          </a:bodyPr>
          <a:lstStyle/>
          <a:p>
            <a:r>
              <a:rPr lang="es-GT" dirty="0"/>
              <a:t>Pila</a:t>
            </a:r>
            <a:endParaRPr lang="es-ES" dirty="0"/>
          </a:p>
        </p:txBody>
      </p:sp>
      <p:pic>
        <p:nvPicPr>
          <p:cNvPr id="7" name="Imagen 6">
            <a:extLst>
              <a:ext uri="{FF2B5EF4-FFF2-40B4-BE49-F238E27FC236}">
                <a16:creationId xmlns:a16="http://schemas.microsoft.com/office/drawing/2014/main" id="{9A7DB05A-4D53-4775-B12A-827C7AAF3346}"/>
              </a:ext>
            </a:extLst>
          </p:cNvPr>
          <p:cNvPicPr>
            <a:picLocks noChangeAspect="1"/>
          </p:cNvPicPr>
          <p:nvPr/>
        </p:nvPicPr>
        <p:blipFill>
          <a:blip r:embed="rId2"/>
          <a:stretch>
            <a:fillRect/>
          </a:stretch>
        </p:blipFill>
        <p:spPr>
          <a:xfrm>
            <a:off x="1777839" y="3703532"/>
            <a:ext cx="9168457" cy="2520951"/>
          </a:xfrm>
          <a:prstGeom prst="rect">
            <a:avLst/>
          </a:prstGeom>
        </p:spPr>
      </p:pic>
      <p:sp>
        <p:nvSpPr>
          <p:cNvPr id="8" name="CuadroTexto 7">
            <a:extLst>
              <a:ext uri="{FF2B5EF4-FFF2-40B4-BE49-F238E27FC236}">
                <a16:creationId xmlns:a16="http://schemas.microsoft.com/office/drawing/2014/main" id="{7D81F5A7-3646-42F7-9FDB-9233DCD1A711}"/>
              </a:ext>
            </a:extLst>
          </p:cNvPr>
          <p:cNvSpPr txBox="1"/>
          <p:nvPr/>
        </p:nvSpPr>
        <p:spPr>
          <a:xfrm>
            <a:off x="5942903" y="2769476"/>
            <a:ext cx="5804452" cy="954107"/>
          </a:xfrm>
          <a:prstGeom prst="rect">
            <a:avLst/>
          </a:prstGeom>
          <a:noFill/>
        </p:spPr>
        <p:txBody>
          <a:bodyPr wrap="square" rtlCol="0">
            <a:spAutoFit/>
          </a:bodyPr>
          <a:lstStyle/>
          <a:p>
            <a:r>
              <a:rPr lang="es-ES" sz="1600" b="1" dirty="0">
                <a:solidFill>
                  <a:schemeClr val="tx2">
                    <a:lumMod val="75000"/>
                    <a:lumOff val="25000"/>
                  </a:schemeClr>
                </a:solidFill>
              </a:rPr>
              <a:t>Formato</a:t>
            </a:r>
            <a:r>
              <a:rPr lang="en-US" sz="1600" b="1" dirty="0">
                <a:solidFill>
                  <a:schemeClr val="tx2">
                    <a:lumMod val="75000"/>
                    <a:lumOff val="25000"/>
                  </a:schemeClr>
                </a:solidFill>
              </a:rPr>
              <a:t> </a:t>
            </a:r>
            <a:r>
              <a:rPr lang="es-ES" sz="1600" b="1" dirty="0">
                <a:solidFill>
                  <a:schemeClr val="tx2">
                    <a:lumMod val="75000"/>
                    <a:lumOff val="25000"/>
                  </a:schemeClr>
                </a:solidFill>
              </a:rPr>
              <a:t>transición</a:t>
            </a:r>
            <a:r>
              <a:rPr lang="en-US" sz="1600" b="1" dirty="0">
                <a:solidFill>
                  <a:schemeClr val="tx2">
                    <a:lumMod val="75000"/>
                    <a:lumOff val="25000"/>
                  </a:schemeClr>
                </a:solidFill>
              </a:rPr>
              <a:t> </a:t>
            </a:r>
          </a:p>
          <a:p>
            <a:r>
              <a:rPr lang="en-US" sz="1600" dirty="0">
                <a:solidFill>
                  <a:schemeClr val="tx2">
                    <a:lumMod val="75000"/>
                    <a:lumOff val="25000"/>
                  </a:schemeClr>
                </a:solidFill>
              </a:rPr>
              <a:t>Caracter </a:t>
            </a:r>
            <a:r>
              <a:rPr lang="es-ES" sz="1600" dirty="0">
                <a:solidFill>
                  <a:schemeClr val="tx2">
                    <a:lumMod val="75000"/>
                    <a:lumOff val="25000"/>
                  </a:schemeClr>
                </a:solidFill>
              </a:rPr>
              <a:t>leído</a:t>
            </a:r>
            <a:r>
              <a:rPr lang="en-US" sz="3600" dirty="0">
                <a:solidFill>
                  <a:schemeClr val="tx2">
                    <a:lumMod val="75000"/>
                    <a:lumOff val="25000"/>
                  </a:schemeClr>
                </a:solidFill>
              </a:rPr>
              <a:t>,</a:t>
            </a:r>
            <a:r>
              <a:rPr lang="en-US" sz="1600" dirty="0">
                <a:solidFill>
                  <a:schemeClr val="tx2">
                    <a:lumMod val="75000"/>
                    <a:lumOff val="25000"/>
                  </a:schemeClr>
                </a:solidFill>
              </a:rPr>
              <a:t> Caracter extra</a:t>
            </a:r>
            <a:r>
              <a:rPr lang="es-ES" sz="1600" dirty="0">
                <a:solidFill>
                  <a:schemeClr val="tx2">
                    <a:lumMod val="75000"/>
                    <a:lumOff val="25000"/>
                  </a:schemeClr>
                </a:solidFill>
              </a:rPr>
              <a:t>í</a:t>
            </a:r>
            <a:r>
              <a:rPr lang="en-US" sz="1600" dirty="0">
                <a:solidFill>
                  <a:schemeClr val="tx2">
                    <a:lumMod val="75000"/>
                    <a:lumOff val="25000"/>
                  </a:schemeClr>
                </a:solidFill>
              </a:rPr>
              <a:t>do</a:t>
            </a:r>
            <a:r>
              <a:rPr lang="en-US" sz="4000" dirty="0">
                <a:solidFill>
                  <a:schemeClr val="tx2">
                    <a:lumMod val="75000"/>
                    <a:lumOff val="25000"/>
                  </a:schemeClr>
                </a:solidFill>
              </a:rPr>
              <a:t>,</a:t>
            </a:r>
            <a:r>
              <a:rPr lang="en-US" sz="1600" dirty="0">
                <a:solidFill>
                  <a:schemeClr val="tx2">
                    <a:lumMod val="75000"/>
                    <a:lumOff val="25000"/>
                  </a:schemeClr>
                </a:solidFill>
              </a:rPr>
              <a:t> Caracter </a:t>
            </a:r>
            <a:r>
              <a:rPr lang="es-ES" sz="1600" dirty="0">
                <a:solidFill>
                  <a:schemeClr val="tx2">
                    <a:lumMod val="75000"/>
                    <a:lumOff val="25000"/>
                  </a:schemeClr>
                </a:solidFill>
              </a:rPr>
              <a:t>insertado</a:t>
            </a:r>
          </a:p>
        </p:txBody>
      </p:sp>
    </p:spTree>
    <p:extLst>
      <p:ext uri="{BB962C8B-B14F-4D97-AF65-F5344CB8AC3E}">
        <p14:creationId xmlns:p14="http://schemas.microsoft.com/office/powerpoint/2010/main" val="582887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FB88632-6AB2-4DAB-B727-E350CE52A853}"/>
              </a:ext>
            </a:extLst>
          </p:cNvPr>
          <p:cNvSpPr>
            <a:spLocks noGrp="1"/>
          </p:cNvSpPr>
          <p:nvPr>
            <p:ph idx="1"/>
          </p:nvPr>
        </p:nvSpPr>
        <p:spPr>
          <a:xfrm>
            <a:off x="1003872" y="865283"/>
            <a:ext cx="10743483" cy="715618"/>
          </a:xfrm>
        </p:spPr>
        <p:txBody>
          <a:bodyPr>
            <a:normAutofit/>
          </a:bodyPr>
          <a:lstStyle/>
          <a:p>
            <a:pPr marL="0" indent="0">
              <a:buNone/>
            </a:pPr>
            <a:r>
              <a:rPr lang="es-GT" sz="2400" dirty="0">
                <a:solidFill>
                  <a:schemeClr val="bg1"/>
                </a:solidFill>
              </a:rPr>
              <a:t>Evaluando la cadena prueba “</a:t>
            </a:r>
            <a:r>
              <a:rPr lang="es-GT" sz="2400" dirty="0" err="1">
                <a:solidFill>
                  <a:schemeClr val="bg1"/>
                </a:solidFill>
              </a:rPr>
              <a:t>aabb</a:t>
            </a:r>
            <a:r>
              <a:rPr lang="es-GT" sz="2400" dirty="0">
                <a:solidFill>
                  <a:schemeClr val="bg1"/>
                </a:solidFill>
              </a:rPr>
              <a:t>”</a:t>
            </a:r>
          </a:p>
          <a:p>
            <a:pPr marL="0" indent="0">
              <a:buNone/>
            </a:pPr>
            <a:endParaRPr lang="es-ES" sz="2000" dirty="0">
              <a:solidFill>
                <a:schemeClr val="bg1"/>
              </a:solidFill>
            </a:endParaRPr>
          </a:p>
        </p:txBody>
      </p:sp>
      <p:sp>
        <p:nvSpPr>
          <p:cNvPr id="9" name="Marcador de contenido 4">
            <a:extLst>
              <a:ext uri="{FF2B5EF4-FFF2-40B4-BE49-F238E27FC236}">
                <a16:creationId xmlns:a16="http://schemas.microsoft.com/office/drawing/2014/main" id="{0BEDE38A-B168-4B79-80C1-FCC4853A0A13}"/>
              </a:ext>
            </a:extLst>
          </p:cNvPr>
          <p:cNvSpPr txBox="1">
            <a:spLocks/>
          </p:cNvSpPr>
          <p:nvPr/>
        </p:nvSpPr>
        <p:spPr>
          <a:xfrm>
            <a:off x="745882" y="2146854"/>
            <a:ext cx="10743483" cy="3511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err="1"/>
              <a:t>Iteraci</a:t>
            </a:r>
            <a:r>
              <a:rPr lang="es-GT" sz="2000" b="1" dirty="0" err="1"/>
              <a:t>ón</a:t>
            </a:r>
            <a:r>
              <a:rPr lang="es-GT" sz="2000" b="1" dirty="0"/>
              <a:t> 7:</a:t>
            </a:r>
            <a:endParaRPr lang="es-ES" sz="2000" dirty="0"/>
          </a:p>
        </p:txBody>
      </p:sp>
      <p:graphicFrame>
        <p:nvGraphicFramePr>
          <p:cNvPr id="4" name="Tabla 5">
            <a:extLst>
              <a:ext uri="{FF2B5EF4-FFF2-40B4-BE49-F238E27FC236}">
                <a16:creationId xmlns:a16="http://schemas.microsoft.com/office/drawing/2014/main" id="{D9F85E0E-3EFB-4234-A55C-FFA8870BB420}"/>
              </a:ext>
            </a:extLst>
          </p:cNvPr>
          <p:cNvGraphicFramePr>
            <a:graphicFrameLocks noGrp="1"/>
          </p:cNvGraphicFramePr>
          <p:nvPr/>
        </p:nvGraphicFramePr>
        <p:xfrm>
          <a:off x="2594395" y="2863047"/>
          <a:ext cx="2456140" cy="4572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gridCol w="614035">
                  <a:extLst>
                    <a:ext uri="{9D8B030D-6E8A-4147-A177-3AD203B41FA5}">
                      <a16:colId xmlns:a16="http://schemas.microsoft.com/office/drawing/2014/main" val="425411055"/>
                    </a:ext>
                  </a:extLst>
                </a:gridCol>
                <a:gridCol w="614035">
                  <a:extLst>
                    <a:ext uri="{9D8B030D-6E8A-4147-A177-3AD203B41FA5}">
                      <a16:colId xmlns:a16="http://schemas.microsoft.com/office/drawing/2014/main" val="3667962409"/>
                    </a:ext>
                  </a:extLst>
                </a:gridCol>
                <a:gridCol w="614035">
                  <a:extLst>
                    <a:ext uri="{9D8B030D-6E8A-4147-A177-3AD203B41FA5}">
                      <a16:colId xmlns:a16="http://schemas.microsoft.com/office/drawing/2014/main" val="1256690087"/>
                    </a:ext>
                  </a:extLst>
                </a:gridCol>
              </a:tblGrid>
              <a:tr h="370840">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GT" sz="2400" dirty="0">
                          <a:solidFill>
                            <a:schemeClr val="tx1">
                              <a:lumMod val="95000"/>
                              <a:lumOff val="5000"/>
                            </a:schemeClr>
                          </a:solidFill>
                        </a:rPr>
                        <a:t>a</a:t>
                      </a:r>
                      <a:endParaRPr lang="es-ES" sz="2400" dirty="0">
                        <a:solidFill>
                          <a:schemeClr val="tx1">
                            <a:lumMod val="95000"/>
                            <a:lumOff val="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s-GT" sz="2400" b="1" kern="1200" dirty="0">
                          <a:solidFill>
                            <a:schemeClr val="tx1">
                              <a:lumMod val="95000"/>
                              <a:lumOff val="5000"/>
                            </a:schemeClr>
                          </a:solidFill>
                          <a:latin typeface="+mn-lt"/>
                          <a:ea typeface="+mn-ea"/>
                          <a:cs typeface="+mn-cs"/>
                        </a:rPr>
                        <a:t>b</a:t>
                      </a:r>
                      <a:endParaRPr lang="es-ES" sz="2400" b="1" kern="1200" dirty="0">
                        <a:solidFill>
                          <a:schemeClr val="tx1">
                            <a:lumMod val="95000"/>
                            <a:lumOff val="5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s-GT" sz="2400" b="1" kern="1200" dirty="0">
                          <a:solidFill>
                            <a:schemeClr val="tx1">
                              <a:lumMod val="95000"/>
                              <a:lumOff val="5000"/>
                            </a:schemeClr>
                          </a:solidFill>
                          <a:latin typeface="+mn-lt"/>
                          <a:ea typeface="+mn-ea"/>
                          <a:cs typeface="+mn-cs"/>
                        </a:rPr>
                        <a:t>b</a:t>
                      </a:r>
                      <a:endParaRPr lang="es-ES" sz="2400" b="1" kern="1200" dirty="0">
                        <a:solidFill>
                          <a:schemeClr val="tx1">
                            <a:lumMod val="95000"/>
                            <a:lumOff val="5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435386"/>
                  </a:ext>
                </a:extLst>
              </a:tr>
            </a:tbl>
          </a:graphicData>
        </a:graphic>
      </p:graphicFrame>
      <p:sp>
        <p:nvSpPr>
          <p:cNvPr id="6" name="CuadroTexto 5">
            <a:extLst>
              <a:ext uri="{FF2B5EF4-FFF2-40B4-BE49-F238E27FC236}">
                <a16:creationId xmlns:a16="http://schemas.microsoft.com/office/drawing/2014/main" id="{1A267E05-D657-41FA-BA18-442294901C62}"/>
              </a:ext>
            </a:extLst>
          </p:cNvPr>
          <p:cNvSpPr txBox="1"/>
          <p:nvPr/>
        </p:nvSpPr>
        <p:spPr>
          <a:xfrm>
            <a:off x="2594395" y="2464904"/>
            <a:ext cx="1805327" cy="369332"/>
          </a:xfrm>
          <a:prstGeom prst="rect">
            <a:avLst/>
          </a:prstGeom>
          <a:noFill/>
        </p:spPr>
        <p:txBody>
          <a:bodyPr wrap="square" rtlCol="0">
            <a:spAutoFit/>
          </a:bodyPr>
          <a:lstStyle/>
          <a:p>
            <a:r>
              <a:rPr lang="es-GT" dirty="0"/>
              <a:t>cadena</a:t>
            </a:r>
            <a:endParaRPr lang="es-ES" dirty="0"/>
          </a:p>
        </p:txBody>
      </p:sp>
      <p:graphicFrame>
        <p:nvGraphicFramePr>
          <p:cNvPr id="11" name="Tabla 5">
            <a:extLst>
              <a:ext uri="{FF2B5EF4-FFF2-40B4-BE49-F238E27FC236}">
                <a16:creationId xmlns:a16="http://schemas.microsoft.com/office/drawing/2014/main" id="{0DAEE94A-9730-42C5-B2C0-4DC2855C46E8}"/>
              </a:ext>
            </a:extLst>
          </p:cNvPr>
          <p:cNvGraphicFramePr>
            <a:graphicFrameLocks noGrp="1"/>
          </p:cNvGraphicFramePr>
          <p:nvPr>
            <p:extLst>
              <p:ext uri="{D42A27DB-BD31-4B8C-83A1-F6EECF244321}">
                <p14:modId xmlns:p14="http://schemas.microsoft.com/office/powerpoint/2010/main" val="2548802652"/>
              </p:ext>
            </p:extLst>
          </p:nvPr>
        </p:nvGraphicFramePr>
        <p:xfrm>
          <a:off x="954843" y="3938483"/>
          <a:ext cx="614035" cy="2286000"/>
        </p:xfrm>
        <a:graphic>
          <a:graphicData uri="http://schemas.openxmlformats.org/drawingml/2006/table">
            <a:tbl>
              <a:tblPr firstRow="1" bandRow="1">
                <a:tableStyleId>{5C22544A-7EE6-4342-B048-85BDC9FD1C3A}</a:tableStyleId>
              </a:tblPr>
              <a:tblGrid>
                <a:gridCol w="614035">
                  <a:extLst>
                    <a:ext uri="{9D8B030D-6E8A-4147-A177-3AD203B41FA5}">
                      <a16:colId xmlns:a16="http://schemas.microsoft.com/office/drawing/2014/main" val="1659656215"/>
                    </a:ext>
                  </a:extLst>
                </a:gridCol>
              </a:tblGrid>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9435386"/>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729179"/>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907253"/>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7678892"/>
                  </a:ext>
                </a:extLst>
              </a:tr>
              <a:tr h="370840">
                <a:tc>
                  <a:txBody>
                    <a:bodyPr/>
                    <a:lstStyle/>
                    <a:p>
                      <a:pPr algn="ct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90779"/>
                  </a:ext>
                </a:extLst>
              </a:tr>
            </a:tbl>
          </a:graphicData>
        </a:graphic>
      </p:graphicFrame>
      <p:sp>
        <p:nvSpPr>
          <p:cNvPr id="16" name="CuadroTexto 15">
            <a:extLst>
              <a:ext uri="{FF2B5EF4-FFF2-40B4-BE49-F238E27FC236}">
                <a16:creationId xmlns:a16="http://schemas.microsoft.com/office/drawing/2014/main" id="{223234F1-B22D-4126-9267-EA2075D59DF7}"/>
              </a:ext>
            </a:extLst>
          </p:cNvPr>
          <p:cNvSpPr txBox="1"/>
          <p:nvPr/>
        </p:nvSpPr>
        <p:spPr>
          <a:xfrm>
            <a:off x="954843" y="6224483"/>
            <a:ext cx="1805327" cy="369332"/>
          </a:xfrm>
          <a:prstGeom prst="rect">
            <a:avLst/>
          </a:prstGeom>
          <a:noFill/>
        </p:spPr>
        <p:txBody>
          <a:bodyPr wrap="square" rtlCol="0">
            <a:spAutoFit/>
          </a:bodyPr>
          <a:lstStyle/>
          <a:p>
            <a:r>
              <a:rPr lang="es-GT" dirty="0"/>
              <a:t>Pila</a:t>
            </a:r>
            <a:endParaRPr lang="es-ES" dirty="0"/>
          </a:p>
        </p:txBody>
      </p:sp>
      <p:pic>
        <p:nvPicPr>
          <p:cNvPr id="2" name="Imagen 1">
            <a:extLst>
              <a:ext uri="{FF2B5EF4-FFF2-40B4-BE49-F238E27FC236}">
                <a16:creationId xmlns:a16="http://schemas.microsoft.com/office/drawing/2014/main" id="{3AA5184A-066A-4BFF-B83E-D48C67342323}"/>
              </a:ext>
            </a:extLst>
          </p:cNvPr>
          <p:cNvPicPr>
            <a:picLocks noChangeAspect="1"/>
          </p:cNvPicPr>
          <p:nvPr/>
        </p:nvPicPr>
        <p:blipFill>
          <a:blip r:embed="rId2"/>
          <a:stretch>
            <a:fillRect/>
          </a:stretch>
        </p:blipFill>
        <p:spPr>
          <a:xfrm>
            <a:off x="1793113" y="3704483"/>
            <a:ext cx="9165000" cy="2520000"/>
          </a:xfrm>
          <a:prstGeom prst="rect">
            <a:avLst/>
          </a:prstGeom>
        </p:spPr>
      </p:pic>
      <p:sp>
        <p:nvSpPr>
          <p:cNvPr id="3" name="CuadroTexto 2">
            <a:extLst>
              <a:ext uri="{FF2B5EF4-FFF2-40B4-BE49-F238E27FC236}">
                <a16:creationId xmlns:a16="http://schemas.microsoft.com/office/drawing/2014/main" id="{0F603149-4E62-43BC-9D94-5F8A2BC06A3E}"/>
              </a:ext>
            </a:extLst>
          </p:cNvPr>
          <p:cNvSpPr txBox="1"/>
          <p:nvPr/>
        </p:nvSpPr>
        <p:spPr>
          <a:xfrm>
            <a:off x="9291215" y="6344111"/>
            <a:ext cx="2456140" cy="369332"/>
          </a:xfrm>
          <a:prstGeom prst="rect">
            <a:avLst/>
          </a:prstGeom>
          <a:noFill/>
        </p:spPr>
        <p:txBody>
          <a:bodyPr wrap="square" rtlCol="0">
            <a:spAutoFit/>
          </a:bodyPr>
          <a:lstStyle/>
          <a:p>
            <a:r>
              <a:rPr lang="es-GT" dirty="0">
                <a:solidFill>
                  <a:srgbClr val="00B050"/>
                </a:solidFill>
              </a:rPr>
              <a:t>Cadena válida!!</a:t>
            </a:r>
            <a:endParaRPr lang="es-ES" dirty="0">
              <a:solidFill>
                <a:srgbClr val="00B050"/>
              </a:solidFill>
            </a:endParaRPr>
          </a:p>
        </p:txBody>
      </p:sp>
      <p:sp>
        <p:nvSpPr>
          <p:cNvPr id="10" name="CuadroTexto 9">
            <a:extLst>
              <a:ext uri="{FF2B5EF4-FFF2-40B4-BE49-F238E27FC236}">
                <a16:creationId xmlns:a16="http://schemas.microsoft.com/office/drawing/2014/main" id="{DC7539B4-9002-4E40-9EF6-915B37689386}"/>
              </a:ext>
            </a:extLst>
          </p:cNvPr>
          <p:cNvSpPr txBox="1"/>
          <p:nvPr/>
        </p:nvSpPr>
        <p:spPr>
          <a:xfrm>
            <a:off x="5942903" y="2769476"/>
            <a:ext cx="5804452" cy="954107"/>
          </a:xfrm>
          <a:prstGeom prst="rect">
            <a:avLst/>
          </a:prstGeom>
          <a:noFill/>
        </p:spPr>
        <p:txBody>
          <a:bodyPr wrap="square" rtlCol="0">
            <a:spAutoFit/>
          </a:bodyPr>
          <a:lstStyle/>
          <a:p>
            <a:r>
              <a:rPr lang="es-ES" sz="1600" b="1" dirty="0">
                <a:solidFill>
                  <a:schemeClr val="tx2">
                    <a:lumMod val="75000"/>
                    <a:lumOff val="25000"/>
                  </a:schemeClr>
                </a:solidFill>
              </a:rPr>
              <a:t>Formato</a:t>
            </a:r>
            <a:r>
              <a:rPr lang="en-US" sz="1600" b="1" dirty="0">
                <a:solidFill>
                  <a:schemeClr val="tx2">
                    <a:lumMod val="75000"/>
                    <a:lumOff val="25000"/>
                  </a:schemeClr>
                </a:solidFill>
              </a:rPr>
              <a:t> </a:t>
            </a:r>
            <a:r>
              <a:rPr lang="es-ES" sz="1600" b="1" dirty="0">
                <a:solidFill>
                  <a:schemeClr val="tx2">
                    <a:lumMod val="75000"/>
                    <a:lumOff val="25000"/>
                  </a:schemeClr>
                </a:solidFill>
              </a:rPr>
              <a:t>transición</a:t>
            </a:r>
            <a:r>
              <a:rPr lang="en-US" sz="1600" b="1" dirty="0">
                <a:solidFill>
                  <a:schemeClr val="tx2">
                    <a:lumMod val="75000"/>
                    <a:lumOff val="25000"/>
                  </a:schemeClr>
                </a:solidFill>
              </a:rPr>
              <a:t> </a:t>
            </a:r>
          </a:p>
          <a:p>
            <a:r>
              <a:rPr lang="en-US" sz="1600" dirty="0">
                <a:solidFill>
                  <a:schemeClr val="tx2">
                    <a:lumMod val="75000"/>
                    <a:lumOff val="25000"/>
                  </a:schemeClr>
                </a:solidFill>
              </a:rPr>
              <a:t>Caracter </a:t>
            </a:r>
            <a:r>
              <a:rPr lang="es-ES" sz="1600" dirty="0">
                <a:solidFill>
                  <a:schemeClr val="tx2">
                    <a:lumMod val="75000"/>
                    <a:lumOff val="25000"/>
                  </a:schemeClr>
                </a:solidFill>
              </a:rPr>
              <a:t>leído</a:t>
            </a:r>
            <a:r>
              <a:rPr lang="en-US" sz="3600" dirty="0">
                <a:solidFill>
                  <a:schemeClr val="tx2">
                    <a:lumMod val="75000"/>
                    <a:lumOff val="25000"/>
                  </a:schemeClr>
                </a:solidFill>
              </a:rPr>
              <a:t>,</a:t>
            </a:r>
            <a:r>
              <a:rPr lang="en-US" sz="1600" dirty="0">
                <a:solidFill>
                  <a:schemeClr val="tx2">
                    <a:lumMod val="75000"/>
                    <a:lumOff val="25000"/>
                  </a:schemeClr>
                </a:solidFill>
              </a:rPr>
              <a:t> Caracter extra</a:t>
            </a:r>
            <a:r>
              <a:rPr lang="es-ES" sz="1600" dirty="0">
                <a:solidFill>
                  <a:schemeClr val="tx2">
                    <a:lumMod val="75000"/>
                    <a:lumOff val="25000"/>
                  </a:schemeClr>
                </a:solidFill>
              </a:rPr>
              <a:t>í</a:t>
            </a:r>
            <a:r>
              <a:rPr lang="en-US" sz="1600" dirty="0">
                <a:solidFill>
                  <a:schemeClr val="tx2">
                    <a:lumMod val="75000"/>
                    <a:lumOff val="25000"/>
                  </a:schemeClr>
                </a:solidFill>
              </a:rPr>
              <a:t>do</a:t>
            </a:r>
            <a:r>
              <a:rPr lang="en-US" sz="4000" dirty="0">
                <a:solidFill>
                  <a:schemeClr val="tx2">
                    <a:lumMod val="75000"/>
                    <a:lumOff val="25000"/>
                  </a:schemeClr>
                </a:solidFill>
              </a:rPr>
              <a:t>,</a:t>
            </a:r>
            <a:r>
              <a:rPr lang="en-US" sz="1600" dirty="0">
                <a:solidFill>
                  <a:schemeClr val="tx2">
                    <a:lumMod val="75000"/>
                    <a:lumOff val="25000"/>
                  </a:schemeClr>
                </a:solidFill>
              </a:rPr>
              <a:t> Caracter </a:t>
            </a:r>
            <a:r>
              <a:rPr lang="es-ES" sz="1600" dirty="0">
                <a:solidFill>
                  <a:schemeClr val="tx2">
                    <a:lumMod val="75000"/>
                    <a:lumOff val="25000"/>
                  </a:schemeClr>
                </a:solidFill>
              </a:rPr>
              <a:t>insertado</a:t>
            </a:r>
          </a:p>
        </p:txBody>
      </p:sp>
    </p:spTree>
    <p:extLst>
      <p:ext uri="{BB962C8B-B14F-4D97-AF65-F5344CB8AC3E}">
        <p14:creationId xmlns:p14="http://schemas.microsoft.com/office/powerpoint/2010/main" val="359847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A0A0B-4DFC-4993-BD63-2C454F0125DD}"/>
              </a:ext>
            </a:extLst>
          </p:cNvPr>
          <p:cNvSpPr>
            <a:spLocks noGrp="1"/>
          </p:cNvSpPr>
          <p:nvPr>
            <p:ph type="ctrTitle"/>
          </p:nvPr>
        </p:nvSpPr>
        <p:spPr/>
        <p:txBody>
          <a:bodyPr/>
          <a:lstStyle/>
          <a:p>
            <a:pPr marL="342900" indent="-342900"/>
            <a:r>
              <a:rPr lang="es-GT" sz="5400" dirty="0"/>
              <a:t>Lenguajes Independientes del contexto</a:t>
            </a:r>
          </a:p>
        </p:txBody>
      </p:sp>
    </p:spTree>
    <p:extLst>
      <p:ext uri="{BB962C8B-B14F-4D97-AF65-F5344CB8AC3E}">
        <p14:creationId xmlns:p14="http://schemas.microsoft.com/office/powerpoint/2010/main" val="190664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Jerarquía de Chomsky</a:t>
            </a:r>
            <a:endParaRPr lang="es-ES" sz="3200" dirty="0"/>
          </a:p>
        </p:txBody>
      </p:sp>
      <p:pic>
        <p:nvPicPr>
          <p:cNvPr id="3" name="Imagen 2">
            <a:extLst>
              <a:ext uri="{FF2B5EF4-FFF2-40B4-BE49-F238E27FC236}">
                <a16:creationId xmlns:a16="http://schemas.microsoft.com/office/drawing/2014/main" id="{16F861DA-0834-48B0-B529-205E55684049}"/>
              </a:ext>
            </a:extLst>
          </p:cNvPr>
          <p:cNvPicPr>
            <a:picLocks noChangeAspect="1"/>
          </p:cNvPicPr>
          <p:nvPr/>
        </p:nvPicPr>
        <p:blipFill rotWithShape="1">
          <a:blip r:embed="rId2"/>
          <a:srcRect t="7291"/>
          <a:stretch/>
        </p:blipFill>
        <p:spPr>
          <a:xfrm>
            <a:off x="622852" y="1789044"/>
            <a:ext cx="6600618" cy="4785950"/>
          </a:xfrm>
          <a:prstGeom prst="rect">
            <a:avLst/>
          </a:prstGeom>
        </p:spPr>
      </p:pic>
    </p:spTree>
    <p:extLst>
      <p:ext uri="{BB962C8B-B14F-4D97-AF65-F5344CB8AC3E}">
        <p14:creationId xmlns:p14="http://schemas.microsoft.com/office/powerpoint/2010/main" val="427988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Lenguajes independientes del contexto</a:t>
            </a:r>
            <a:endParaRPr lang="es-ES" sz="3200" dirty="0"/>
          </a:p>
        </p:txBody>
      </p:sp>
      <p:sp>
        <p:nvSpPr>
          <p:cNvPr id="8" name="CuadroTexto 7">
            <a:extLst>
              <a:ext uri="{FF2B5EF4-FFF2-40B4-BE49-F238E27FC236}">
                <a16:creationId xmlns:a16="http://schemas.microsoft.com/office/drawing/2014/main" id="{661D7FB4-3D85-43A3-90DA-3CFAF917E444}"/>
              </a:ext>
            </a:extLst>
          </p:cNvPr>
          <p:cNvSpPr txBox="1"/>
          <p:nvPr/>
        </p:nvSpPr>
        <p:spPr>
          <a:xfrm>
            <a:off x="407068" y="2619183"/>
            <a:ext cx="11302711" cy="3293209"/>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V → </a:t>
            </a:r>
            <a:r>
              <a:rPr lang="es-ES" sz="2800" b="0" i="1" dirty="0">
                <a:solidFill>
                  <a:srgbClr val="202122"/>
                </a:solidFill>
                <a:effectLst/>
                <a:latin typeface="Arial" panose="020B0604020202020204" pitchFamily="34" charset="0"/>
              </a:rPr>
              <a:t>w</a:t>
            </a:r>
            <a:endParaRPr lang="es-ES" sz="2800" dirty="0"/>
          </a:p>
          <a:p>
            <a:endParaRPr lang="es-ES" dirty="0"/>
          </a:p>
          <a:p>
            <a:r>
              <a:rPr lang="es-ES" dirty="0"/>
              <a:t>Donde V es un símbolo no terminal y w es una cadena de terminales y/o no terminales. </a:t>
            </a:r>
          </a:p>
          <a:p>
            <a:endParaRPr lang="es-ES" dirty="0"/>
          </a:p>
          <a:p>
            <a:r>
              <a:rPr lang="es-ES" dirty="0"/>
              <a:t>El término libre de contexto se refiere al hecho de que el no terminal V puede siempre ser sustituido por w sin tener en cuenta el contexto en el que ocurra. Un lenguaje formal es libre de contexto si hay una gramática libre de contexto que lo genera.</a:t>
            </a:r>
          </a:p>
          <a:p>
            <a:endParaRPr lang="es-ES" dirty="0"/>
          </a:p>
          <a:p>
            <a:r>
              <a:rPr lang="es-ES" b="1" dirty="0"/>
              <a:t>Las gramáticas libres de contexto permiten describir la mayoría de los lenguajes de programación, </a:t>
            </a:r>
            <a:r>
              <a:rPr lang="es-ES" dirty="0"/>
              <a:t>de hecho, la sintaxis de la mayoría de lenguajes de programación está definida mediante gramáticas libres de contexto.</a:t>
            </a:r>
          </a:p>
        </p:txBody>
      </p:sp>
    </p:spTree>
    <p:extLst>
      <p:ext uri="{BB962C8B-B14F-4D97-AF65-F5344CB8AC3E}">
        <p14:creationId xmlns:p14="http://schemas.microsoft.com/office/powerpoint/2010/main" val="78892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Gramática libre del contexto</a:t>
            </a:r>
            <a:endParaRPr lang="es-ES" sz="3200" dirty="0"/>
          </a:p>
        </p:txBody>
      </p:sp>
      <p:sp>
        <p:nvSpPr>
          <p:cNvPr id="8" name="CuadroTexto 7">
            <a:extLst>
              <a:ext uri="{FF2B5EF4-FFF2-40B4-BE49-F238E27FC236}">
                <a16:creationId xmlns:a16="http://schemas.microsoft.com/office/drawing/2014/main" id="{661D7FB4-3D85-43A3-90DA-3CFAF917E444}"/>
              </a:ext>
            </a:extLst>
          </p:cNvPr>
          <p:cNvSpPr txBox="1"/>
          <p:nvPr/>
        </p:nvSpPr>
        <p:spPr>
          <a:xfrm>
            <a:off x="2125666" y="2752998"/>
            <a:ext cx="4996745" cy="2677656"/>
          </a:xfrm>
          <a:prstGeom prst="rect">
            <a:avLst/>
          </a:prstGeom>
          <a:noFill/>
        </p:spPr>
        <p:txBody>
          <a:bodyPr wrap="square" rtlCol="0">
            <a:spAutoFit/>
          </a:bodyPr>
          <a:lstStyle/>
          <a:p>
            <a:r>
              <a:rPr lang="es-GT" sz="2400" dirty="0"/>
              <a:t>Una GLC es una cuádrupla</a:t>
            </a:r>
          </a:p>
          <a:p>
            <a:r>
              <a:rPr lang="es-GT" sz="2400" dirty="0"/>
              <a:t>G=(V,T,P,S)</a:t>
            </a:r>
          </a:p>
          <a:p>
            <a:endParaRPr lang="es-GT" sz="2400" dirty="0"/>
          </a:p>
          <a:p>
            <a:r>
              <a:rPr lang="es-GT" sz="2400" dirty="0"/>
              <a:t>V: No terminales</a:t>
            </a:r>
          </a:p>
          <a:p>
            <a:r>
              <a:rPr lang="es-GT" sz="2400" dirty="0"/>
              <a:t>T: Símbolos terminales</a:t>
            </a:r>
          </a:p>
          <a:p>
            <a:r>
              <a:rPr lang="es-GT" sz="2400" dirty="0"/>
              <a:t>P: Conjunto de producciones</a:t>
            </a:r>
          </a:p>
          <a:p>
            <a:r>
              <a:rPr lang="es-GT" sz="2400" dirty="0"/>
              <a:t>S: Símbolo inicial</a:t>
            </a:r>
            <a:endParaRPr lang="es-ES" sz="2400" dirty="0"/>
          </a:p>
        </p:txBody>
      </p:sp>
    </p:spTree>
    <p:extLst>
      <p:ext uri="{BB962C8B-B14F-4D97-AF65-F5344CB8AC3E}">
        <p14:creationId xmlns:p14="http://schemas.microsoft.com/office/powerpoint/2010/main" val="375939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Ejemplos de gramáticas libres de contexto</a:t>
            </a:r>
            <a:endParaRPr lang="es-ES" sz="3200" dirty="0"/>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pic>
        <p:nvPicPr>
          <p:cNvPr id="7" name="Imagen 6">
            <a:extLst>
              <a:ext uri="{FF2B5EF4-FFF2-40B4-BE49-F238E27FC236}">
                <a16:creationId xmlns:a16="http://schemas.microsoft.com/office/drawing/2014/main" id="{995B5E0F-EC53-4508-8CEB-7DB98D2862CD}"/>
              </a:ext>
            </a:extLst>
          </p:cNvPr>
          <p:cNvPicPr>
            <a:picLocks noChangeAspect="1"/>
          </p:cNvPicPr>
          <p:nvPr/>
        </p:nvPicPr>
        <p:blipFill>
          <a:blip r:embed="rId2"/>
          <a:stretch>
            <a:fillRect/>
          </a:stretch>
        </p:blipFill>
        <p:spPr>
          <a:xfrm>
            <a:off x="2062730" y="3108786"/>
            <a:ext cx="3495675" cy="2171700"/>
          </a:xfrm>
          <a:prstGeom prst="rect">
            <a:avLst/>
          </a:prstGeom>
        </p:spPr>
      </p:pic>
    </p:spTree>
    <p:extLst>
      <p:ext uri="{BB962C8B-B14F-4D97-AF65-F5344CB8AC3E}">
        <p14:creationId xmlns:p14="http://schemas.microsoft.com/office/powerpoint/2010/main" val="328017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Ejemplos de gramáticas libres de contexto</a:t>
            </a:r>
            <a:endParaRPr lang="es-ES" sz="3200" dirty="0"/>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pic>
        <p:nvPicPr>
          <p:cNvPr id="7" name="Imagen 6">
            <a:extLst>
              <a:ext uri="{FF2B5EF4-FFF2-40B4-BE49-F238E27FC236}">
                <a16:creationId xmlns:a16="http://schemas.microsoft.com/office/drawing/2014/main" id="{995B5E0F-EC53-4508-8CEB-7DB98D2862CD}"/>
              </a:ext>
            </a:extLst>
          </p:cNvPr>
          <p:cNvPicPr>
            <a:picLocks noChangeAspect="1"/>
          </p:cNvPicPr>
          <p:nvPr/>
        </p:nvPicPr>
        <p:blipFill>
          <a:blip r:embed="rId2"/>
          <a:stretch>
            <a:fillRect/>
          </a:stretch>
        </p:blipFill>
        <p:spPr>
          <a:xfrm>
            <a:off x="2062730" y="3108786"/>
            <a:ext cx="3495675" cy="2171700"/>
          </a:xfrm>
          <a:prstGeom prst="rect">
            <a:avLst/>
          </a:prstGeom>
        </p:spPr>
      </p:pic>
      <p:cxnSp>
        <p:nvCxnSpPr>
          <p:cNvPr id="10" name="Conector recto de flecha 9">
            <a:extLst>
              <a:ext uri="{FF2B5EF4-FFF2-40B4-BE49-F238E27FC236}">
                <a16:creationId xmlns:a16="http://schemas.microsoft.com/office/drawing/2014/main" id="{D9E74019-1519-4E49-AE4E-DB06ABD57E05}"/>
              </a:ext>
            </a:extLst>
          </p:cNvPr>
          <p:cNvCxnSpPr>
            <a:cxnSpLocks/>
          </p:cNvCxnSpPr>
          <p:nvPr/>
        </p:nvCxnSpPr>
        <p:spPr>
          <a:xfrm flipH="1">
            <a:off x="5227093" y="3108786"/>
            <a:ext cx="1406504" cy="562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112EAE72-9CAC-4D06-B374-B49CD30D6DE3}"/>
              </a:ext>
            </a:extLst>
          </p:cNvPr>
          <p:cNvSpPr txBox="1"/>
          <p:nvPr/>
        </p:nvSpPr>
        <p:spPr>
          <a:xfrm>
            <a:off x="6878472" y="2608094"/>
            <a:ext cx="2770495" cy="923330"/>
          </a:xfrm>
          <a:prstGeom prst="rect">
            <a:avLst/>
          </a:prstGeom>
          <a:noFill/>
        </p:spPr>
        <p:txBody>
          <a:bodyPr wrap="square" rtlCol="0">
            <a:spAutoFit/>
          </a:bodyPr>
          <a:lstStyle/>
          <a:p>
            <a:r>
              <a:rPr lang="es-GT" dirty="0"/>
              <a:t>Cadenas de terminales y no terminales</a:t>
            </a:r>
            <a:endParaRPr lang="es-ES" dirty="0"/>
          </a:p>
        </p:txBody>
      </p:sp>
    </p:spTree>
    <p:extLst>
      <p:ext uri="{BB962C8B-B14F-4D97-AF65-F5344CB8AC3E}">
        <p14:creationId xmlns:p14="http://schemas.microsoft.com/office/powerpoint/2010/main" val="223341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B736-73C7-4ABC-835F-0F785C9FB052}"/>
              </a:ext>
            </a:extLst>
          </p:cNvPr>
          <p:cNvSpPr>
            <a:spLocks noGrp="1"/>
          </p:cNvSpPr>
          <p:nvPr>
            <p:ph type="title"/>
          </p:nvPr>
        </p:nvSpPr>
        <p:spPr/>
        <p:txBody>
          <a:bodyPr/>
          <a:lstStyle/>
          <a:p>
            <a:r>
              <a:rPr lang="es-GT" sz="3200" dirty="0"/>
              <a:t>Ejemplos de gramáticas libres de contexto</a:t>
            </a:r>
            <a:endParaRPr lang="es-ES" sz="3200" dirty="0"/>
          </a:p>
        </p:txBody>
      </p:sp>
      <p:sp>
        <p:nvSpPr>
          <p:cNvPr id="8" name="CuadroTexto 7">
            <a:extLst>
              <a:ext uri="{FF2B5EF4-FFF2-40B4-BE49-F238E27FC236}">
                <a16:creationId xmlns:a16="http://schemas.microsoft.com/office/drawing/2014/main" id="{661D7FB4-3D85-43A3-90DA-3CFAF917E444}"/>
              </a:ext>
            </a:extLst>
          </p:cNvPr>
          <p:cNvSpPr txBox="1"/>
          <p:nvPr/>
        </p:nvSpPr>
        <p:spPr>
          <a:xfrm>
            <a:off x="444644" y="2673774"/>
            <a:ext cx="11302711" cy="369332"/>
          </a:xfrm>
          <a:prstGeom prst="rect">
            <a:avLst/>
          </a:prstGeom>
          <a:noFill/>
        </p:spPr>
        <p:txBody>
          <a:bodyPr wrap="square" rtlCol="0">
            <a:spAutoFit/>
          </a:bodyPr>
          <a:lstStyle/>
          <a:p>
            <a:pPr algn="ctr"/>
            <a:endParaRPr lang="es-ES" dirty="0"/>
          </a:p>
        </p:txBody>
      </p:sp>
      <p:pic>
        <p:nvPicPr>
          <p:cNvPr id="3" name="Imagen 2">
            <a:extLst>
              <a:ext uri="{FF2B5EF4-FFF2-40B4-BE49-F238E27FC236}">
                <a16:creationId xmlns:a16="http://schemas.microsoft.com/office/drawing/2014/main" id="{A4795015-8CA3-4ACC-8B9A-8A42E9E6F1EE}"/>
              </a:ext>
            </a:extLst>
          </p:cNvPr>
          <p:cNvPicPr>
            <a:picLocks noChangeAspect="1"/>
          </p:cNvPicPr>
          <p:nvPr/>
        </p:nvPicPr>
        <p:blipFill>
          <a:blip r:embed="rId2"/>
          <a:stretch>
            <a:fillRect/>
          </a:stretch>
        </p:blipFill>
        <p:spPr>
          <a:xfrm>
            <a:off x="1669852" y="3043106"/>
            <a:ext cx="5062190" cy="2374679"/>
          </a:xfrm>
          <a:prstGeom prst="rect">
            <a:avLst/>
          </a:prstGeom>
        </p:spPr>
      </p:pic>
      <p:cxnSp>
        <p:nvCxnSpPr>
          <p:cNvPr id="9" name="Conector recto de flecha 8">
            <a:extLst>
              <a:ext uri="{FF2B5EF4-FFF2-40B4-BE49-F238E27FC236}">
                <a16:creationId xmlns:a16="http://schemas.microsoft.com/office/drawing/2014/main" id="{69CB0DB5-162D-46B0-96E8-A79A660425C6}"/>
              </a:ext>
            </a:extLst>
          </p:cNvPr>
          <p:cNvCxnSpPr>
            <a:cxnSpLocks/>
          </p:cNvCxnSpPr>
          <p:nvPr/>
        </p:nvCxnSpPr>
        <p:spPr>
          <a:xfrm flipH="1">
            <a:off x="7028761" y="3473786"/>
            <a:ext cx="930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72F34DA1-F4F8-4F9A-88E1-DD81B6D72EF7}"/>
              </a:ext>
            </a:extLst>
          </p:cNvPr>
          <p:cNvSpPr txBox="1"/>
          <p:nvPr/>
        </p:nvSpPr>
        <p:spPr>
          <a:xfrm>
            <a:off x="8203689" y="2973094"/>
            <a:ext cx="2770495" cy="1200329"/>
          </a:xfrm>
          <a:prstGeom prst="rect">
            <a:avLst/>
          </a:prstGeom>
          <a:noFill/>
        </p:spPr>
        <p:txBody>
          <a:bodyPr wrap="square" rtlCol="0">
            <a:spAutoFit/>
          </a:bodyPr>
          <a:lstStyle/>
          <a:p>
            <a:r>
              <a:rPr lang="es-GT" dirty="0"/>
              <a:t>Gramática libre del contexto para reconocer una sentencia </a:t>
            </a:r>
            <a:r>
              <a:rPr lang="es-GT" dirty="0" err="1"/>
              <a:t>if</a:t>
            </a:r>
            <a:endParaRPr lang="es-ES" dirty="0"/>
          </a:p>
        </p:txBody>
      </p:sp>
    </p:spTree>
    <p:extLst>
      <p:ext uri="{BB962C8B-B14F-4D97-AF65-F5344CB8AC3E}">
        <p14:creationId xmlns:p14="http://schemas.microsoft.com/office/powerpoint/2010/main" val="938185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3122</TotalTime>
  <Words>1055</Words>
  <Application>Microsoft Office PowerPoint</Application>
  <PresentationFormat>Panorámica</PresentationFormat>
  <Paragraphs>185</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Cambria Math</vt:lpstr>
      <vt:lpstr>Century Gothic</vt:lpstr>
      <vt:lpstr>Courier New</vt:lpstr>
      <vt:lpstr>Helvetica Neue</vt:lpstr>
      <vt:lpstr>Wingdings 3</vt:lpstr>
      <vt:lpstr>Sala de reuniones Ion</vt:lpstr>
      <vt:lpstr>Laboratorio  Lenguajes formales y de programación Sección B</vt:lpstr>
      <vt:lpstr>Agenda</vt:lpstr>
      <vt:lpstr>Lenguajes Independientes del contexto</vt:lpstr>
      <vt:lpstr>Jerarquía de Chomsky</vt:lpstr>
      <vt:lpstr>Lenguajes independientes del contexto</vt:lpstr>
      <vt:lpstr>Gramática libre del contexto</vt:lpstr>
      <vt:lpstr>Ejemplos de gramáticas libres de contexto</vt:lpstr>
      <vt:lpstr>Ejemplos de gramáticas libres de contexto</vt:lpstr>
      <vt:lpstr>Ejemplos de gramáticas libres de contexto</vt:lpstr>
      <vt:lpstr>Generando una GLC para reconocer la declaración de una variable:</vt:lpstr>
      <vt:lpstr>Generando una GLC para reconocer la declaración de una variable:</vt:lpstr>
      <vt:lpstr>¿Cómo se reconoce una gramática libre del contexto?</vt:lpstr>
      <vt:lpstr>Autómatas de pila</vt:lpstr>
      <vt:lpstr>¿Qué es una pila?</vt:lpstr>
      <vt:lpstr>Autómatas de pila</vt:lpstr>
      <vt:lpstr>Autómatas de pila</vt:lpstr>
      <vt:lpstr>Representación de un autómata de pila</vt:lpstr>
      <vt:lpstr>Ejemplo</vt:lpstr>
      <vt:lpstr>Construir un autómata de pila que pueda reconocer el lenguaje: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Lenguajes formales y de programación Sección B</dc:title>
  <dc:creator>Danilo Urias C.</dc:creator>
  <cp:lastModifiedBy>Danilo Urias Coc</cp:lastModifiedBy>
  <cp:revision>114</cp:revision>
  <dcterms:created xsi:type="dcterms:W3CDTF">2020-08-01T01:15:03Z</dcterms:created>
  <dcterms:modified xsi:type="dcterms:W3CDTF">2021-03-20T06:26:46Z</dcterms:modified>
</cp:coreProperties>
</file>