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s-GT" dirty="0"/>
              <a:t>Algoritmo de búsqueda en Anchura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GT" dirty="0"/>
              <a:t>Ing. Mario López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1063" y="1460857"/>
            <a:ext cx="5210937" cy="3908202"/>
          </a:xfrm>
          <a:noFill/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b="1" dirty="0"/>
              <a:t>Algoritmo de búsqueda en anchura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GT" sz="1800" dirty="0"/>
                  <a:t>Segundo método para busca un árbol </a:t>
                </a:r>
                <a:r>
                  <a:rPr lang="es-GT" sz="1800" dirty="0" err="1"/>
                  <a:t>recubridor</a:t>
                </a:r>
                <a:r>
                  <a:rPr lang="es-GT" sz="1800" dirty="0"/>
                  <a:t>, ordenado, con raíz; en un orden dado; de un grafo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sz="1800" dirty="0"/>
                  <a:t> no dirigido, conexo y sin lazos. Este algoritmo usa una cola FIFO.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4" t="-1467" r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B5CC0EA-7474-4CD1-A5BB-B0E674D63FC5}"/>
              </a:ext>
            </a:extLst>
          </p:cNvPr>
          <p:cNvGrpSpPr/>
          <p:nvPr/>
        </p:nvGrpSpPr>
        <p:grpSpPr>
          <a:xfrm>
            <a:off x="2203116" y="3637239"/>
            <a:ext cx="3425931" cy="1936530"/>
            <a:chOff x="1866680" y="3022448"/>
            <a:chExt cx="3425931" cy="193653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158144-62F7-4FC2-931A-E8C4219EF722}"/>
                </a:ext>
              </a:extLst>
            </p:cNvPr>
            <p:cNvGrpSpPr/>
            <p:nvPr/>
          </p:nvGrpSpPr>
          <p:grpSpPr>
            <a:xfrm>
              <a:off x="2170706" y="3429000"/>
              <a:ext cx="2712657" cy="1399431"/>
              <a:chOff x="2043485" y="3339547"/>
              <a:chExt cx="2712657" cy="1399431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347B4E1-C107-439D-94D3-F4EB39326C55}"/>
                  </a:ext>
                </a:extLst>
              </p:cNvPr>
              <p:cNvCxnSpPr/>
              <p:nvPr/>
            </p:nvCxnSpPr>
            <p:spPr>
              <a:xfrm>
                <a:off x="3170736" y="3339547"/>
                <a:ext cx="1575581" cy="0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F071EA-984A-4C62-9040-F8F8773E8656}"/>
                  </a:ext>
                </a:extLst>
              </p:cNvPr>
              <p:cNvCxnSpPr/>
              <p:nvPr/>
            </p:nvCxnSpPr>
            <p:spPr>
              <a:xfrm>
                <a:off x="4756142" y="3342451"/>
                <a:ext cx="0" cy="986971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48F830-6067-45E7-B203-CBD278468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1454" y="3673503"/>
                <a:ext cx="1064863" cy="65995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3CD7D7-CF42-457A-A404-13E3BDE674AE}"/>
                  </a:ext>
                </a:extLst>
              </p:cNvPr>
              <p:cNvCxnSpPr/>
              <p:nvPr/>
            </p:nvCxnSpPr>
            <p:spPr>
              <a:xfrm>
                <a:off x="3170736" y="3339547"/>
                <a:ext cx="510718" cy="333956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1145DF5-492A-4A5E-B530-32510FC5A691}"/>
                  </a:ext>
                </a:extLst>
              </p:cNvPr>
              <p:cNvCxnSpPr/>
              <p:nvPr/>
            </p:nvCxnSpPr>
            <p:spPr>
              <a:xfrm flipH="1">
                <a:off x="2043485" y="3339547"/>
                <a:ext cx="1127251" cy="699716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32AFF90-7FB3-494C-89C2-95925D7D3056}"/>
                  </a:ext>
                </a:extLst>
              </p:cNvPr>
              <p:cNvCxnSpPr/>
              <p:nvPr/>
            </p:nvCxnSpPr>
            <p:spPr>
              <a:xfrm>
                <a:off x="3170736" y="3339547"/>
                <a:ext cx="0" cy="564544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D05CBCB-CBAE-4D10-B9AA-7DCAB8020FCF}"/>
                  </a:ext>
                </a:extLst>
              </p:cNvPr>
              <p:cNvCxnSpPr/>
              <p:nvPr/>
            </p:nvCxnSpPr>
            <p:spPr>
              <a:xfrm>
                <a:off x="3170736" y="3927945"/>
                <a:ext cx="0" cy="803081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E0EAD21-20DA-4154-9F16-5792EFFC20E5}"/>
                  </a:ext>
                </a:extLst>
              </p:cNvPr>
              <p:cNvCxnSpPr/>
              <p:nvPr/>
            </p:nvCxnSpPr>
            <p:spPr>
              <a:xfrm>
                <a:off x="2043485" y="4039263"/>
                <a:ext cx="1127251" cy="699715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CFD428B-FE04-48E0-8388-9D3F2CB4DA0B}"/>
                  </a:ext>
                </a:extLst>
              </p:cNvPr>
              <p:cNvCxnSpPr/>
              <p:nvPr/>
            </p:nvCxnSpPr>
            <p:spPr>
              <a:xfrm>
                <a:off x="3170735" y="3904091"/>
                <a:ext cx="448331" cy="333954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721C31-B2E5-4A54-A905-7546D80CEBB3}"/>
                </a:ext>
              </a:extLst>
            </p:cNvPr>
            <p:cNvSpPr txBox="1"/>
            <p:nvPr/>
          </p:nvSpPr>
          <p:spPr>
            <a:xfrm>
              <a:off x="2949743" y="302244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C04023-FEF5-4235-ABB7-5C0E8DD3F6CA}"/>
                </a:ext>
              </a:extLst>
            </p:cNvPr>
            <p:cNvSpPr txBox="1"/>
            <p:nvPr/>
          </p:nvSpPr>
          <p:spPr>
            <a:xfrm>
              <a:off x="5019779" y="329050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86CDE8-80B6-43B3-9C1A-3A214AC3F1B4}"/>
                </a:ext>
              </a:extLst>
            </p:cNvPr>
            <p:cNvSpPr txBox="1"/>
            <p:nvPr/>
          </p:nvSpPr>
          <p:spPr>
            <a:xfrm>
              <a:off x="3874270" y="345086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95F0B5-FA6F-414E-B589-6504D978AA25}"/>
                </a:ext>
              </a:extLst>
            </p:cNvPr>
            <p:cNvSpPr txBox="1"/>
            <p:nvPr/>
          </p:nvSpPr>
          <p:spPr>
            <a:xfrm>
              <a:off x="1866680" y="3996182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E83563-A3D3-4EBE-934E-65806DC2331C}"/>
                </a:ext>
              </a:extLst>
            </p:cNvPr>
            <p:cNvSpPr txBox="1"/>
            <p:nvPr/>
          </p:nvSpPr>
          <p:spPr>
            <a:xfrm>
              <a:off x="2962736" y="384973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900C66-6870-478C-95E4-D0078CBA1DBD}"/>
                </a:ext>
              </a:extLst>
            </p:cNvPr>
            <p:cNvSpPr txBox="1"/>
            <p:nvPr/>
          </p:nvSpPr>
          <p:spPr>
            <a:xfrm>
              <a:off x="3616749" y="4373217"/>
              <a:ext cx="232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f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DC6775-EE8A-4934-B083-F250411046F7}"/>
                </a:ext>
              </a:extLst>
            </p:cNvPr>
            <p:cNvSpPr txBox="1"/>
            <p:nvPr/>
          </p:nvSpPr>
          <p:spPr>
            <a:xfrm>
              <a:off x="5019779" y="428037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E89E1D-6FBD-453A-A274-EF616F4FAB1B}"/>
                </a:ext>
              </a:extLst>
            </p:cNvPr>
            <p:cNvSpPr txBox="1"/>
            <p:nvPr/>
          </p:nvSpPr>
          <p:spPr>
            <a:xfrm>
              <a:off x="3430966" y="4681979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200" dirty="0"/>
                <a:t>h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E0EDD3-D60F-4177-BE21-8D771E08819A}"/>
              </a:ext>
            </a:extLst>
          </p:cNvPr>
          <p:cNvGrpSpPr/>
          <p:nvPr/>
        </p:nvGrpSpPr>
        <p:grpSpPr>
          <a:xfrm>
            <a:off x="2335217" y="3702015"/>
            <a:ext cx="3020998" cy="2106967"/>
            <a:chOff x="1237001" y="3246250"/>
            <a:chExt cx="3020998" cy="21069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865BD3-8EB3-4A07-A7C5-40103E5D9F4C}"/>
                </a:ext>
              </a:extLst>
            </p:cNvPr>
            <p:cNvSpPr txBox="1"/>
            <p:nvPr/>
          </p:nvSpPr>
          <p:spPr>
            <a:xfrm>
              <a:off x="2400562" y="5076218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830419-DB92-4D6D-B73B-7250243EEE0E}"/>
                </a:ext>
              </a:extLst>
            </p:cNvPr>
            <p:cNvSpPr txBox="1"/>
            <p:nvPr/>
          </p:nvSpPr>
          <p:spPr>
            <a:xfrm>
              <a:off x="3986772" y="4637599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F14C52-8853-43F3-AF6A-1FE919463720}"/>
                </a:ext>
              </a:extLst>
            </p:cNvPr>
            <p:cNvSpPr txBox="1"/>
            <p:nvPr/>
          </p:nvSpPr>
          <p:spPr>
            <a:xfrm>
              <a:off x="2994795" y="4543522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7FFCCC-16D9-4254-AC92-ED0E8CE58CEF}"/>
                </a:ext>
              </a:extLst>
            </p:cNvPr>
            <p:cNvSpPr txBox="1"/>
            <p:nvPr/>
          </p:nvSpPr>
          <p:spPr>
            <a:xfrm>
              <a:off x="2296144" y="4194895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FB4D41-AB57-4F2A-BED2-D0B30BBCC09A}"/>
                </a:ext>
              </a:extLst>
            </p:cNvPr>
            <p:cNvSpPr txBox="1"/>
            <p:nvPr/>
          </p:nvSpPr>
          <p:spPr>
            <a:xfrm>
              <a:off x="1237001" y="4386554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2CE05B-E5FA-4D1F-9C26-9FDDB3393034}"/>
                </a:ext>
              </a:extLst>
            </p:cNvPr>
            <p:cNvSpPr txBox="1"/>
            <p:nvPr/>
          </p:nvSpPr>
          <p:spPr>
            <a:xfrm>
              <a:off x="2952111" y="3978980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C04C8B-34CC-42F1-BE18-1893AA4ACFB4}"/>
                </a:ext>
              </a:extLst>
            </p:cNvPr>
            <p:cNvSpPr txBox="1"/>
            <p:nvPr/>
          </p:nvSpPr>
          <p:spPr>
            <a:xfrm>
              <a:off x="3976144" y="3272347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CA7A88-9E3F-4094-BDCB-D303F32BB003}"/>
                </a:ext>
              </a:extLst>
            </p:cNvPr>
            <p:cNvSpPr txBox="1"/>
            <p:nvPr/>
          </p:nvSpPr>
          <p:spPr>
            <a:xfrm>
              <a:off x="2489114" y="3246250"/>
              <a:ext cx="271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BFB88C9-4A79-4A95-9A88-045CB703CE63}"/>
              </a:ext>
            </a:extLst>
          </p:cNvPr>
          <p:cNvSpPr txBox="1"/>
          <p:nvPr/>
        </p:nvSpPr>
        <p:spPr>
          <a:xfrm>
            <a:off x="3094600" y="3062924"/>
            <a:ext cx="2061558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GT" dirty="0"/>
              <a:t>Orden: </a:t>
            </a:r>
            <a:r>
              <a:rPr lang="es-GT" b="1" dirty="0" err="1">
                <a:solidFill>
                  <a:srgbClr val="FF0000"/>
                </a:solidFill>
              </a:rPr>
              <a:t>hgfedcba</a:t>
            </a:r>
            <a:endParaRPr lang="es-G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6BF6D-DF7C-4B70-AF1B-635791416A69}"/>
              </a:ext>
            </a:extLst>
          </p:cNvPr>
          <p:cNvSpPr/>
          <p:nvPr/>
        </p:nvSpPr>
        <p:spPr>
          <a:xfrm>
            <a:off x="3514680" y="5316583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5A49C5-1B25-4A2D-8020-CF3417F34B95}"/>
              </a:ext>
            </a:extLst>
          </p:cNvPr>
          <p:cNvGrpSpPr/>
          <p:nvPr/>
        </p:nvGrpSpPr>
        <p:grpSpPr>
          <a:xfrm>
            <a:off x="8743498" y="2374080"/>
            <a:ext cx="262394" cy="635510"/>
            <a:chOff x="7983104" y="2753390"/>
            <a:chExt cx="262394" cy="63551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D5965A9-CEC2-4F64-9ED8-95DBE6BD3AEC}"/>
                </a:ext>
              </a:extLst>
            </p:cNvPr>
            <p:cNvSpPr/>
            <p:nvPr/>
          </p:nvSpPr>
          <p:spPr>
            <a:xfrm>
              <a:off x="8054670" y="3268808"/>
              <a:ext cx="127221" cy="120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8E0841-2678-4540-B3AB-263F9EA20E22}"/>
                </a:ext>
              </a:extLst>
            </p:cNvPr>
            <p:cNvSpPr txBox="1"/>
            <p:nvPr/>
          </p:nvSpPr>
          <p:spPr>
            <a:xfrm>
              <a:off x="7983104" y="2753390"/>
              <a:ext cx="262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400" dirty="0"/>
                <a:t>h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B48E47-7689-4142-ADF9-FA6A137B176C}"/>
              </a:ext>
            </a:extLst>
          </p:cNvPr>
          <p:cNvGrpSpPr/>
          <p:nvPr/>
        </p:nvGrpSpPr>
        <p:grpSpPr>
          <a:xfrm>
            <a:off x="8090911" y="2976033"/>
            <a:ext cx="747364" cy="729027"/>
            <a:chOff x="8086331" y="2992003"/>
            <a:chExt cx="747364" cy="72902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7113C5F-2631-4366-8A46-BFC68CAC59C0}"/>
                </a:ext>
              </a:extLst>
            </p:cNvPr>
            <p:cNvCxnSpPr>
              <a:stCxn id="46" idx="3"/>
            </p:cNvCxnSpPr>
            <p:nvPr/>
          </p:nvCxnSpPr>
          <p:spPr>
            <a:xfrm flipH="1">
              <a:off x="8433403" y="299200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31C8A9-18EB-4EB3-8FF5-426E97A901BF}"/>
                </a:ext>
              </a:extLst>
            </p:cNvPr>
            <p:cNvSpPr txBox="1"/>
            <p:nvPr/>
          </p:nvSpPr>
          <p:spPr>
            <a:xfrm>
              <a:off x="8086331" y="3444031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e</a:t>
              </a:r>
              <a:endParaRPr lang="es-GT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C2047A-0026-45F2-9AB3-4199E783B517}"/>
              </a:ext>
            </a:extLst>
          </p:cNvPr>
          <p:cNvGrpSpPr/>
          <p:nvPr/>
        </p:nvGrpSpPr>
        <p:grpSpPr>
          <a:xfrm>
            <a:off x="8916794" y="3012660"/>
            <a:ext cx="731932" cy="547982"/>
            <a:chOff x="7700144" y="4003947"/>
            <a:chExt cx="731932" cy="54798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03FE81-6D0C-45C8-8642-08CF895D726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4" y="4003947"/>
              <a:ext cx="373157" cy="547982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D46C5D-ACED-46EE-BB21-45DF2881952C}"/>
                </a:ext>
              </a:extLst>
            </p:cNvPr>
            <p:cNvSpPr txBox="1"/>
            <p:nvPr/>
          </p:nvSpPr>
          <p:spPr>
            <a:xfrm>
              <a:off x="8058919" y="4234114"/>
              <a:ext cx="373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d</a:t>
              </a:r>
              <a:endParaRPr lang="es-GT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88E3C45-B243-46D0-B2C1-6D75E73D3FE9}"/>
                  </a:ext>
                </a:extLst>
              </p:cNvPr>
              <p:cNvSpPr txBox="1"/>
              <p:nvPr/>
            </p:nvSpPr>
            <p:spPr>
              <a:xfrm>
                <a:off x="1072396" y="2335082"/>
                <a:ext cx="5963448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GT" sz="2000" dirty="0"/>
                  <a:t>Ejemplo: </a:t>
                </a:r>
                <a:r>
                  <a:rPr lang="es-GT" dirty="0"/>
                  <a:t>Dado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determinar el árbol </a:t>
                </a:r>
                <a:r>
                  <a:rPr lang="es-GT" dirty="0" err="1"/>
                  <a:t>recubridor</a:t>
                </a:r>
                <a:r>
                  <a:rPr lang="es-GT" dirty="0"/>
                  <a:t> en anchura según el orden dado.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88E3C45-B243-46D0-B2C1-6D75E73D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96" y="2335082"/>
                <a:ext cx="5963448" cy="677108"/>
              </a:xfrm>
              <a:prstGeom prst="rect">
                <a:avLst/>
              </a:prstGeom>
              <a:blipFill>
                <a:blip r:embed="rId3"/>
                <a:stretch>
                  <a:fillRect l="-1125" t="-4505" b="-12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9797A6-9A4C-44F8-BE58-08E15E835E14}"/>
                  </a:ext>
                </a:extLst>
              </p:cNvPr>
              <p:cNvSpPr txBox="1"/>
              <p:nvPr/>
            </p:nvSpPr>
            <p:spPr>
              <a:xfrm>
                <a:off x="3029335" y="5961136"/>
                <a:ext cx="18477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GT" sz="1400" dirty="0"/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9797A6-9A4C-44F8-BE58-08E15E835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335" y="5961136"/>
                <a:ext cx="1847700" cy="307777"/>
              </a:xfrm>
              <a:prstGeom prst="rect">
                <a:avLst/>
              </a:prstGeom>
              <a:blipFill>
                <a:blip r:embed="rId4"/>
                <a:stretch>
                  <a:fillRect l="-990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ylinder 1">
            <a:extLst>
              <a:ext uri="{FF2B5EF4-FFF2-40B4-BE49-F238E27FC236}">
                <a16:creationId xmlns:a16="http://schemas.microsoft.com/office/drawing/2014/main" id="{2DE50DAD-5EEE-4EBF-89B0-3FC4D6366C4F}"/>
              </a:ext>
            </a:extLst>
          </p:cNvPr>
          <p:cNvSpPr/>
          <p:nvPr/>
        </p:nvSpPr>
        <p:spPr>
          <a:xfrm rot="5400000">
            <a:off x="9788463" y="6005610"/>
            <a:ext cx="273333" cy="7999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E94F7-5D92-4009-8637-A5B8DA146056}"/>
              </a:ext>
            </a:extLst>
          </p:cNvPr>
          <p:cNvSpPr txBox="1"/>
          <p:nvPr/>
        </p:nvSpPr>
        <p:spPr>
          <a:xfrm>
            <a:off x="9013082" y="6268913"/>
            <a:ext cx="35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h</a:t>
            </a:r>
            <a:endParaRPr lang="es-GT" dirty="0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6603D18D-BCB3-4179-ABBB-EC28FD9ADA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76724" y="6095784"/>
            <a:ext cx="152831" cy="152831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00554BA1-D37E-4A32-A534-43DB07CC6501}"/>
              </a:ext>
            </a:extLst>
          </p:cNvPr>
          <p:cNvSpPr/>
          <p:nvPr/>
        </p:nvSpPr>
        <p:spPr>
          <a:xfrm>
            <a:off x="3514734" y="4496248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BD8DEA1-2E8F-4212-AE16-FF923CD76D2C}"/>
              </a:ext>
            </a:extLst>
          </p:cNvPr>
          <p:cNvSpPr/>
          <p:nvPr/>
        </p:nvSpPr>
        <p:spPr>
          <a:xfrm>
            <a:off x="2393913" y="4641246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A09B77-902A-4D27-879D-3791FB56FE7A}"/>
              </a:ext>
            </a:extLst>
          </p:cNvPr>
          <p:cNvSpPr txBox="1"/>
          <p:nvPr/>
        </p:nvSpPr>
        <p:spPr>
          <a:xfrm>
            <a:off x="8647654" y="6268913"/>
            <a:ext cx="35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e</a:t>
            </a:r>
            <a:endParaRPr lang="es-GT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2A58BF-327F-46A8-8615-C0E2B04D58E0}"/>
              </a:ext>
            </a:extLst>
          </p:cNvPr>
          <p:cNvSpPr txBox="1"/>
          <p:nvPr/>
        </p:nvSpPr>
        <p:spPr>
          <a:xfrm>
            <a:off x="8279354" y="6268913"/>
            <a:ext cx="35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d</a:t>
            </a:r>
            <a:endParaRPr lang="es-GT" dirty="0"/>
          </a:p>
        </p:txBody>
      </p:sp>
      <p:pic>
        <p:nvPicPr>
          <p:cNvPr id="94" name="Graphic 93" descr="Play">
            <a:extLst>
              <a:ext uri="{FF2B5EF4-FFF2-40B4-BE49-F238E27FC236}">
                <a16:creationId xmlns:a16="http://schemas.microsoft.com/office/drawing/2014/main" id="{5049DB87-BF65-4F50-B02A-A7BBBFBB3C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5890" y="6115024"/>
            <a:ext cx="152831" cy="152831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EC8356FE-4BE9-4031-A61B-E2E8E62E4F44}"/>
              </a:ext>
            </a:extLst>
          </p:cNvPr>
          <p:cNvSpPr/>
          <p:nvPr/>
        </p:nvSpPr>
        <p:spPr>
          <a:xfrm>
            <a:off x="3952570" y="4828246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DBA9F-8446-4662-B8F1-37D5DE7DE8A8}"/>
              </a:ext>
            </a:extLst>
          </p:cNvPr>
          <p:cNvGrpSpPr/>
          <p:nvPr/>
        </p:nvGrpSpPr>
        <p:grpSpPr>
          <a:xfrm>
            <a:off x="7690619" y="3614500"/>
            <a:ext cx="747364" cy="729027"/>
            <a:chOff x="8086331" y="2992003"/>
            <a:chExt cx="747364" cy="72902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928ACBA-548F-458C-BAC2-63A9DAC4C8A8}"/>
                </a:ext>
              </a:extLst>
            </p:cNvPr>
            <p:cNvCxnSpPr/>
            <p:nvPr/>
          </p:nvCxnSpPr>
          <p:spPr>
            <a:xfrm flipH="1">
              <a:off x="8433403" y="299200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2295046-6C55-49BB-B257-CDE03741BFF2}"/>
                </a:ext>
              </a:extLst>
            </p:cNvPr>
            <p:cNvSpPr txBox="1"/>
            <p:nvPr/>
          </p:nvSpPr>
          <p:spPr>
            <a:xfrm>
              <a:off x="8086331" y="3444031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f</a:t>
              </a:r>
              <a:endParaRPr lang="es-GT" dirty="0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2CAFA280-7A0B-4956-AFCA-B2ED6E5A3984}"/>
              </a:ext>
            </a:extLst>
          </p:cNvPr>
          <p:cNvSpPr/>
          <p:nvPr/>
        </p:nvSpPr>
        <p:spPr>
          <a:xfrm>
            <a:off x="3516454" y="3933255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9B7AE1-76D3-4761-B966-6C3427959753}"/>
              </a:ext>
            </a:extLst>
          </p:cNvPr>
          <p:cNvGrpSpPr/>
          <p:nvPr/>
        </p:nvGrpSpPr>
        <p:grpSpPr>
          <a:xfrm>
            <a:off x="8437983" y="3640247"/>
            <a:ext cx="731932" cy="547982"/>
            <a:chOff x="7700144" y="4003947"/>
            <a:chExt cx="731932" cy="54798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66460D7-60F7-4A11-AF68-9782B3ACFC70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4" y="4003947"/>
              <a:ext cx="373157" cy="547982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78D0421-D4FC-4C1A-9B45-60EB67DD80CC}"/>
                </a:ext>
              </a:extLst>
            </p:cNvPr>
            <p:cNvSpPr txBox="1"/>
            <p:nvPr/>
          </p:nvSpPr>
          <p:spPr>
            <a:xfrm>
              <a:off x="8058919" y="4234114"/>
              <a:ext cx="373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a</a:t>
              </a:r>
              <a:endParaRPr lang="es-GT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194DB5F-174C-44D1-B90E-5A4D116A143A}"/>
              </a:ext>
            </a:extLst>
          </p:cNvPr>
          <p:cNvSpPr txBox="1"/>
          <p:nvPr/>
        </p:nvSpPr>
        <p:spPr>
          <a:xfrm>
            <a:off x="7911054" y="6267855"/>
            <a:ext cx="35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f</a:t>
            </a:r>
            <a:endParaRPr lang="es-GT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EA2F6F-5AFF-43CF-AA5C-630A2D9B1398}"/>
              </a:ext>
            </a:extLst>
          </p:cNvPr>
          <p:cNvSpPr txBox="1"/>
          <p:nvPr/>
        </p:nvSpPr>
        <p:spPr>
          <a:xfrm>
            <a:off x="7498479" y="6265248"/>
            <a:ext cx="35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a</a:t>
            </a:r>
            <a:endParaRPr lang="es-GT" dirty="0"/>
          </a:p>
        </p:txBody>
      </p:sp>
      <p:pic>
        <p:nvPicPr>
          <p:cNvPr id="105" name="Graphic 104" descr="Play">
            <a:extLst>
              <a:ext uri="{FF2B5EF4-FFF2-40B4-BE49-F238E27FC236}">
                <a16:creationId xmlns:a16="http://schemas.microsoft.com/office/drawing/2014/main" id="{0AC5DD45-07E3-4696-B9AB-0619F95E6A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1567" y="6124092"/>
            <a:ext cx="152831" cy="152831"/>
          </a:xfrm>
          <a:prstGeom prst="rect">
            <a:avLst/>
          </a:prstGeom>
        </p:spPr>
      </p:pic>
      <p:pic>
        <p:nvPicPr>
          <p:cNvPr id="106" name="Graphic 105" descr="Play">
            <a:extLst>
              <a:ext uri="{FF2B5EF4-FFF2-40B4-BE49-F238E27FC236}">
                <a16:creationId xmlns:a16="http://schemas.microsoft.com/office/drawing/2014/main" id="{562F9217-FE09-4DFF-929B-81684E3706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2162" y="6124092"/>
            <a:ext cx="152831" cy="152831"/>
          </a:xfrm>
          <a:prstGeom prst="rect">
            <a:avLst/>
          </a:prstGeom>
        </p:spPr>
      </p:pic>
      <p:pic>
        <p:nvPicPr>
          <p:cNvPr id="107" name="Graphic 106" descr="Play">
            <a:extLst>
              <a:ext uri="{FF2B5EF4-FFF2-40B4-BE49-F238E27FC236}">
                <a16:creationId xmlns:a16="http://schemas.microsoft.com/office/drawing/2014/main" id="{4A49700A-5881-499C-98B6-58876AD8E7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3521" y="6131197"/>
            <a:ext cx="152831" cy="152831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279D166A-EA7D-48D3-943E-EEA8631F896C}"/>
              </a:ext>
            </a:extLst>
          </p:cNvPr>
          <p:cNvSpPr/>
          <p:nvPr/>
        </p:nvSpPr>
        <p:spPr>
          <a:xfrm>
            <a:off x="4021479" y="4257442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44F2DB-4AFB-4ABD-92E3-86D72FC0F22A}"/>
              </a:ext>
            </a:extLst>
          </p:cNvPr>
          <p:cNvGrpSpPr/>
          <p:nvPr/>
        </p:nvGrpSpPr>
        <p:grpSpPr>
          <a:xfrm>
            <a:off x="8063776" y="4167357"/>
            <a:ext cx="747364" cy="729027"/>
            <a:chOff x="8086331" y="2992003"/>
            <a:chExt cx="747364" cy="72902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C603A09-2C69-4A4B-A303-7C21D5D30885}"/>
                </a:ext>
              </a:extLst>
            </p:cNvPr>
            <p:cNvCxnSpPr/>
            <p:nvPr/>
          </p:nvCxnSpPr>
          <p:spPr>
            <a:xfrm flipH="1">
              <a:off x="8433403" y="299200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82B9E62-661B-422D-8160-4C0B430B8CA7}"/>
                </a:ext>
              </a:extLst>
            </p:cNvPr>
            <p:cNvSpPr txBox="1"/>
            <p:nvPr/>
          </p:nvSpPr>
          <p:spPr>
            <a:xfrm>
              <a:off x="8086331" y="3444031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c</a:t>
              </a:r>
              <a:endParaRPr lang="es-GT" dirty="0"/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C48C9A48-C567-446E-84D2-EB2AE85DC37D}"/>
              </a:ext>
            </a:extLst>
          </p:cNvPr>
          <p:cNvSpPr/>
          <p:nvPr/>
        </p:nvSpPr>
        <p:spPr>
          <a:xfrm>
            <a:off x="5090813" y="3941714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40C4659-A12A-42D4-8E90-A4FAC076D4CC}"/>
              </a:ext>
            </a:extLst>
          </p:cNvPr>
          <p:cNvGrpSpPr/>
          <p:nvPr/>
        </p:nvGrpSpPr>
        <p:grpSpPr>
          <a:xfrm>
            <a:off x="8827041" y="4210769"/>
            <a:ext cx="731932" cy="547982"/>
            <a:chOff x="7700144" y="4003947"/>
            <a:chExt cx="731932" cy="547982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519E4C-AE33-4D52-9331-710F82F70D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144" y="4003947"/>
              <a:ext cx="373157" cy="547982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1902DC7-9465-4FD2-B27B-6B819265B82A}"/>
                </a:ext>
              </a:extLst>
            </p:cNvPr>
            <p:cNvSpPr txBox="1"/>
            <p:nvPr/>
          </p:nvSpPr>
          <p:spPr>
            <a:xfrm>
              <a:off x="8058919" y="4234114"/>
              <a:ext cx="373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b</a:t>
              </a:r>
              <a:endParaRPr lang="es-GT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3087322-80BD-4448-988F-E77CC4CD7ED3}"/>
              </a:ext>
            </a:extLst>
          </p:cNvPr>
          <p:cNvSpPr txBox="1"/>
          <p:nvPr/>
        </p:nvSpPr>
        <p:spPr>
          <a:xfrm>
            <a:off x="7134941" y="6265248"/>
            <a:ext cx="35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c</a:t>
            </a:r>
            <a:endParaRPr lang="es-GT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D81817-04AC-433E-9731-037271F88682}"/>
              </a:ext>
            </a:extLst>
          </p:cNvPr>
          <p:cNvSpPr txBox="1"/>
          <p:nvPr/>
        </p:nvSpPr>
        <p:spPr>
          <a:xfrm>
            <a:off x="6782013" y="6276923"/>
            <a:ext cx="35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b</a:t>
            </a:r>
            <a:endParaRPr lang="es-GT" dirty="0"/>
          </a:p>
        </p:txBody>
      </p:sp>
      <p:pic>
        <p:nvPicPr>
          <p:cNvPr id="118" name="Graphic 117" descr="Play">
            <a:extLst>
              <a:ext uri="{FF2B5EF4-FFF2-40B4-BE49-F238E27FC236}">
                <a16:creationId xmlns:a16="http://schemas.microsoft.com/office/drawing/2014/main" id="{BC5343C2-A8E2-43EC-B851-0014112E1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1287" y="6143599"/>
            <a:ext cx="152831" cy="152831"/>
          </a:xfrm>
          <a:prstGeom prst="rect">
            <a:avLst/>
          </a:prstGeom>
        </p:spPr>
      </p:pic>
      <p:sp>
        <p:nvSpPr>
          <p:cNvPr id="119" name="Oval 118">
            <a:extLst>
              <a:ext uri="{FF2B5EF4-FFF2-40B4-BE49-F238E27FC236}">
                <a16:creationId xmlns:a16="http://schemas.microsoft.com/office/drawing/2014/main" id="{81B59259-E3EB-4F5D-AA76-792605877CF3}"/>
              </a:ext>
            </a:extLst>
          </p:cNvPr>
          <p:cNvSpPr/>
          <p:nvPr/>
        </p:nvSpPr>
        <p:spPr>
          <a:xfrm>
            <a:off x="5093969" y="4922883"/>
            <a:ext cx="252721" cy="22462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FCE73B3-F44D-4510-98AB-105EC338C77E}"/>
              </a:ext>
            </a:extLst>
          </p:cNvPr>
          <p:cNvGrpSpPr/>
          <p:nvPr/>
        </p:nvGrpSpPr>
        <p:grpSpPr>
          <a:xfrm>
            <a:off x="7674895" y="4783069"/>
            <a:ext cx="747364" cy="729027"/>
            <a:chOff x="8086331" y="2992003"/>
            <a:chExt cx="747364" cy="72902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E7FFAA7-F6C1-4C0E-B3A6-1DE10092B6B4}"/>
                </a:ext>
              </a:extLst>
            </p:cNvPr>
            <p:cNvCxnSpPr/>
            <p:nvPr/>
          </p:nvCxnSpPr>
          <p:spPr>
            <a:xfrm flipH="1">
              <a:off x="8433403" y="2992003"/>
              <a:ext cx="400292" cy="607599"/>
            </a:xfrm>
            <a:prstGeom prst="line">
              <a:avLst/>
            </a:prstGeom>
            <a:ln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40530E7-172F-44DF-BEC4-2F52547C61A8}"/>
                </a:ext>
              </a:extLst>
            </p:cNvPr>
            <p:cNvSpPr txBox="1"/>
            <p:nvPr/>
          </p:nvSpPr>
          <p:spPr>
            <a:xfrm>
              <a:off x="8086331" y="3444031"/>
              <a:ext cx="26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200" dirty="0"/>
                <a:t>g</a:t>
              </a:r>
              <a:endParaRPr lang="es-GT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8985CA1A-4215-4C68-B24B-E293F48229E4}"/>
              </a:ext>
            </a:extLst>
          </p:cNvPr>
          <p:cNvSpPr txBox="1"/>
          <p:nvPr/>
        </p:nvSpPr>
        <p:spPr>
          <a:xfrm>
            <a:off x="6420315" y="6276923"/>
            <a:ext cx="35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g</a:t>
            </a:r>
            <a:endParaRPr lang="es-GT" dirty="0"/>
          </a:p>
        </p:txBody>
      </p:sp>
      <p:pic>
        <p:nvPicPr>
          <p:cNvPr id="124" name="Graphic 123" descr="Play">
            <a:extLst>
              <a:ext uri="{FF2B5EF4-FFF2-40B4-BE49-F238E27FC236}">
                <a16:creationId xmlns:a16="http://schemas.microsoft.com/office/drawing/2014/main" id="{093DC955-2CC7-441D-868A-963D4FCFE1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8241" y="6143598"/>
            <a:ext cx="152831" cy="152831"/>
          </a:xfrm>
          <a:prstGeom prst="rect">
            <a:avLst/>
          </a:prstGeom>
        </p:spPr>
      </p:pic>
      <p:pic>
        <p:nvPicPr>
          <p:cNvPr id="125" name="Graphic 124" descr="Play">
            <a:extLst>
              <a:ext uri="{FF2B5EF4-FFF2-40B4-BE49-F238E27FC236}">
                <a16:creationId xmlns:a16="http://schemas.microsoft.com/office/drawing/2014/main" id="{F999A9FB-1E9A-428E-8F6F-649221B3EE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5313" y="6143598"/>
            <a:ext cx="152831" cy="152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5B8372-FD7C-420B-A5F6-A7904B44B273}"/>
                  </a:ext>
                </a:extLst>
              </p:cNvPr>
              <p:cNvSpPr txBox="1"/>
              <p:nvPr/>
            </p:nvSpPr>
            <p:spPr>
              <a:xfrm>
                <a:off x="9887412" y="4721432"/>
                <a:ext cx="1847700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400" dirty="0"/>
                  <a:t>Árbol </a:t>
                </a:r>
                <a:r>
                  <a:rPr lang="es-GT" sz="1400" dirty="0" err="1"/>
                  <a:t>recubridor</a:t>
                </a:r>
                <a:r>
                  <a:rPr lang="es-GT" sz="1400" dirty="0"/>
                  <a:t> en anchura para 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G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5B8372-FD7C-420B-A5F6-A7904B44B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412" y="4721432"/>
                <a:ext cx="1847700" cy="738664"/>
              </a:xfrm>
              <a:prstGeom prst="rect">
                <a:avLst/>
              </a:prstGeom>
              <a:blipFill>
                <a:blip r:embed="rId7"/>
                <a:stretch>
                  <a:fillRect t="-1653" r="-2310"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1C9EA53-3D7E-439B-A422-57D40619FDB6}"/>
              </a:ext>
            </a:extLst>
          </p:cNvPr>
          <p:cNvSpPr txBox="1"/>
          <p:nvPr/>
        </p:nvSpPr>
        <p:spPr>
          <a:xfrm>
            <a:off x="9763356" y="2352580"/>
            <a:ext cx="1599738" cy="33855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GT" sz="1600" dirty="0" err="1">
                <a:solidFill>
                  <a:srgbClr val="0070C0"/>
                </a:solidFill>
              </a:rPr>
              <a:t>Firs</a:t>
            </a:r>
            <a:r>
              <a:rPr lang="es-GT" sz="1600" dirty="0">
                <a:solidFill>
                  <a:srgbClr val="0070C0"/>
                </a:solidFill>
              </a:rPr>
              <a:t> In </a:t>
            </a:r>
            <a:r>
              <a:rPr lang="es-GT" sz="1600" dirty="0" err="1">
                <a:solidFill>
                  <a:srgbClr val="0070C0"/>
                </a:solidFill>
              </a:rPr>
              <a:t>Firs</a:t>
            </a:r>
            <a:r>
              <a:rPr lang="es-GT" sz="1600" dirty="0">
                <a:solidFill>
                  <a:srgbClr val="0070C0"/>
                </a:solidFill>
              </a:rPr>
              <a:t> </a:t>
            </a:r>
            <a:r>
              <a:rPr lang="es-GT" sz="1600" dirty="0" err="1">
                <a:solidFill>
                  <a:srgbClr val="0070C0"/>
                </a:solidFill>
              </a:rPr>
              <a:t>Out</a:t>
            </a:r>
            <a:endParaRPr lang="es-GT" sz="1600" dirty="0">
              <a:solidFill>
                <a:srgbClr val="0070C0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16F039C-11CC-422C-8C38-D35761E009A5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9462148" y="2100571"/>
            <a:ext cx="301209" cy="421286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86" grpId="0" animBg="1"/>
      <p:bldP spid="87" grpId="0" animBg="1"/>
      <p:bldP spid="2" grpId="0" animBg="1"/>
      <p:bldP spid="3" grpId="0"/>
      <p:bldP spid="90" grpId="0" animBg="1"/>
      <p:bldP spid="91" grpId="0" animBg="1"/>
      <p:bldP spid="92" grpId="0"/>
      <p:bldP spid="93" grpId="0"/>
      <p:bldP spid="95" grpId="0" animBg="1"/>
      <p:bldP spid="99" grpId="0" animBg="1"/>
      <p:bldP spid="103" grpId="0"/>
      <p:bldP spid="104" grpId="0"/>
      <p:bldP spid="108" grpId="0" animBg="1"/>
      <p:bldP spid="112" grpId="0" animBg="1"/>
      <p:bldP spid="116" grpId="0"/>
      <p:bldP spid="117" grpId="0"/>
      <p:bldP spid="119" grpId="0" animBg="1"/>
      <p:bldP spid="123" grpId="0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Muchas gracias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{A4E51157-F8B2-4F36-B6A8-D7B669C828C1}tf03431380</Template>
  <TotalTime>227</TotalTime>
  <Words>175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Cambria Math</vt:lpstr>
      <vt:lpstr>Euphemia</vt:lpstr>
      <vt:lpstr>Plantagenet Cherokee</vt:lpstr>
      <vt:lpstr>Wingdings</vt:lpstr>
      <vt:lpstr>Academic Literature 16x9</vt:lpstr>
      <vt:lpstr>Algoritmo de búsqueda en Anchura</vt:lpstr>
      <vt:lpstr>Algoritmo de búsqueda en anchura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busqueda en profundidad</dc:title>
  <dc:creator>Fam Lopez Montepeque</dc:creator>
  <cp:lastModifiedBy>Mario Gustavo Lopez Hernandez</cp:lastModifiedBy>
  <cp:revision>38</cp:revision>
  <dcterms:created xsi:type="dcterms:W3CDTF">2020-04-22T09:44:49Z</dcterms:created>
  <dcterms:modified xsi:type="dcterms:W3CDTF">2020-10-31T01:05:03Z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