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3" r:id="rId6"/>
    <p:sldId id="297" r:id="rId7"/>
    <p:sldId id="284" r:id="rId8"/>
    <p:sldId id="298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s-GT"/>
              <a:t>Árboles</a:t>
            </a:r>
            <a:br>
              <a:rPr lang="es-GT"/>
            </a:br>
            <a:r>
              <a:rPr lang="es-GT"/>
              <a:t>m-arios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Ing. Mario López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3600" dirty="0"/>
              <a:t>Árbol m-ario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11DC577-0A95-47D0-95D9-5F8DA763D46B}"/>
                  </a:ext>
                </a:extLst>
              </p:cNvPr>
              <p:cNvSpPr>
                <a:spLocks noGrp="1"/>
              </p:cNvSpPr>
              <p:nvPr>
                <p:ph type="body" sz="quarter" idx="32"/>
              </p:nvPr>
            </p:nvSpPr>
            <p:spPr>
              <a:xfrm>
                <a:off x="431800" y="1008000"/>
                <a:ext cx="5664199" cy="933342"/>
              </a:xfrm>
            </p:spPr>
            <p:txBody>
              <a:bodyPr/>
              <a:lstStyle/>
              <a:p>
                <a:r>
                  <a:rPr lang="es-GT" sz="2000" dirty="0"/>
                  <a:t>Árbol con raíz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000" dirty="0"/>
                  <a:t> donde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→0,1,2,…,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GT" sz="2000" dirty="0"/>
                  <a:t> para todo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GT" sz="200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11DC577-0A95-47D0-95D9-5F8DA763D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2"/>
              </p:nvPr>
            </p:nvSpPr>
            <p:spPr>
              <a:xfrm>
                <a:off x="431800" y="1008000"/>
                <a:ext cx="5664199" cy="933342"/>
              </a:xfrm>
              <a:blipFill>
                <a:blip r:embed="rId2"/>
                <a:stretch>
                  <a:fillRect l="-2799" t="-11765" r="-269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55C61F-C8F1-4977-8E1F-F16C0D9EA8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2000" y="1941341"/>
                <a:ext cx="5942296" cy="47360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GT" sz="2800"/>
                  <a:t>Árbol m-ario completo</a:t>
                </a:r>
              </a:p>
              <a:p>
                <a:pPr marL="0" indent="0">
                  <a:buNone/>
                </a:pPr>
                <a:r>
                  <a:rPr lang="es-GT"/>
                  <a:t>Es un árbol m-ario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 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GT"/>
                  <a:t> para todo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GT"/>
                  <a:t>.</a:t>
                </a:r>
              </a:p>
              <a:p>
                <a:pPr marL="0" indent="0">
                  <a:buNone/>
                </a:pPr>
                <a:r>
                  <a:rPr lang="es-GT"/>
                  <a:t>En estos árboles se cumplen las siguientes ecuaciones:</a:t>
                </a:r>
              </a:p>
              <a:p>
                <a:pPr marL="0" indent="0">
                  <a:buNone/>
                </a:pPr>
                <a:endParaRPr lang="es-GT" sz="8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GT"/>
              </a:p>
              <a:p>
                <a:pPr marL="0" indent="0" algn="ctr">
                  <a:buNone/>
                </a:pPr>
                <a:endParaRPr lang="es-GT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⌈"/>
                          <m:endChr m:val="⌉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GT"/>
              </a:p>
              <a:p>
                <a:pPr marL="0" indent="0" algn="ctr">
                  <a:buNone/>
                </a:pPr>
                <a:endParaRPr lang="es-GT"/>
              </a:p>
              <a:p>
                <a:pPr marL="0" indent="0" algn="ctr">
                  <a:buNone/>
                </a:pPr>
                <a:r>
                  <a:rPr lang="es-GT"/>
                  <a:t>Donde:</a:t>
                </a:r>
              </a:p>
              <a:p>
                <a:pPr marL="0" indent="0" algn="ctr">
                  <a:spcBef>
                    <a:spcPts val="700"/>
                  </a:spcBef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GT"/>
                  <a:t> = Número de hojas</a:t>
                </a:r>
              </a:p>
              <a:p>
                <a:pPr marL="0" indent="0" algn="ctr">
                  <a:spcBef>
                    <a:spcPts val="700"/>
                  </a:spcBef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GT"/>
                  <a:t> = Vértices internos más la raíz</a:t>
                </a:r>
              </a:p>
              <a:p>
                <a:pPr marL="0" indent="0" algn="ctr">
                  <a:spcBef>
                    <a:spcPts val="700"/>
                  </a:spcBef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GT"/>
                  <a:t> = Altura del árbol</a:t>
                </a:r>
              </a:p>
              <a:p>
                <a:pPr marL="0" indent="0" algn="ctr">
                  <a:spcBef>
                    <a:spcPts val="700"/>
                  </a:spcBef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GT"/>
                  <a:t> = Número de hijos que tienen los vértices (que no son hojas).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55C61F-C8F1-4977-8E1F-F16C0D9EA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2000" y="1941341"/>
                <a:ext cx="5942296" cy="4736089"/>
              </a:xfrm>
              <a:blipFill>
                <a:blip r:embed="rId3"/>
                <a:stretch>
                  <a:fillRect l="-3692" t="-3089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07FF37F8-D747-444C-8664-2DF836965C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581" y="981685"/>
                <a:ext cx="5472000" cy="46394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Árbol m-</a:t>
                </a:r>
                <a:r>
                  <a:rPr lang="en-US" sz="2800" dirty="0" err="1"/>
                  <a:t>ario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completo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err="1"/>
                  <a:t>Equilibrado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s-GT" dirty="0"/>
                  <a:t>Es un árbol m-ario completo donde las hojas están únicamente en el nivel 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GT" dirty="0"/>
                  <a:t> o bien en el nivel  </a:t>
                </a: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GT" dirty="0"/>
                  <a:t>.</a:t>
                </a:r>
              </a:p>
              <a:p>
                <a:pPr marL="0" indent="0">
                  <a:buNone/>
                </a:pPr>
                <a:r>
                  <a:rPr lang="es-GT" dirty="0"/>
                  <a:t>Su altura se calcula de la siguiente forma:</a:t>
                </a:r>
              </a:p>
              <a:p>
                <a:pPr marL="0" indent="0">
                  <a:buNone/>
                </a:pPr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07FF37F8-D747-444C-8664-2DF836965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581" y="981685"/>
                <a:ext cx="5472000" cy="4639403"/>
              </a:xfrm>
              <a:blipFill>
                <a:blip r:embed="rId2"/>
                <a:stretch>
                  <a:fillRect l="-4013" t="-315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No.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Campeonato de Tennis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EB3BAE-C0B2-447C-B8BE-96C6BD84D6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2000" y="2967096"/>
                <a:ext cx="5472000" cy="3194553"/>
              </a:xfrm>
            </p:spPr>
            <p:txBody>
              <a:bodyPr/>
              <a:lstStyle/>
              <a:p>
                <a:r>
                  <a:rPr lang="en-US" dirty="0"/>
                  <a:t>Tennis individual</a:t>
                </a:r>
              </a:p>
              <a:p>
                <a:r>
                  <a:rPr lang="en-US" dirty="0"/>
                  <a:t>27 </a:t>
                </a:r>
                <a:r>
                  <a:rPr lang="en-US" dirty="0" err="1"/>
                  <a:t>Jugadores</a:t>
                </a:r>
                <a:endParaRPr lang="en-US" dirty="0"/>
              </a:p>
              <a:p>
                <a:r>
                  <a:rPr lang="en-US" dirty="0" err="1"/>
                  <a:t>Determinar</a:t>
                </a:r>
                <a:r>
                  <a:rPr lang="en-US" dirty="0"/>
                  <a:t> el </a:t>
                </a:r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/>
                  <a:t>partidos</a:t>
                </a:r>
                <a:r>
                  <a:rPr lang="en-US" dirty="0"/>
                  <a:t> </a:t>
                </a:r>
                <a:r>
                  <a:rPr lang="en-US" dirty="0" err="1"/>
                  <a:t>necesarios</a:t>
                </a:r>
                <a:r>
                  <a:rPr lang="en-US" dirty="0"/>
                  <a:t> para </a:t>
                </a:r>
                <a:r>
                  <a:rPr lang="en-US" dirty="0" err="1"/>
                  <a:t>obtener</a:t>
                </a:r>
                <a:r>
                  <a:rPr lang="en-US" dirty="0"/>
                  <a:t> un </a:t>
                </a:r>
                <a:r>
                  <a:rPr lang="en-US" dirty="0" err="1"/>
                  <a:t>ganador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s-GT" dirty="0"/>
                  <a:t>Datos: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s-GT" dirty="0"/>
                  <a:t> Jugadores  (Hojas)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GT" dirty="0"/>
                  <a:t> Jugadores por partido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EB3BAE-C0B2-447C-B8BE-96C6BD84D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2000" y="2967096"/>
                <a:ext cx="5472000" cy="3194553"/>
              </a:xfrm>
              <a:blipFill>
                <a:blip r:embed="rId2"/>
                <a:stretch>
                  <a:fillRect l="-2450" t="-3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28" y="2060300"/>
            <a:ext cx="5472000" cy="358775"/>
          </a:xfrm>
        </p:spPr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6A87885-D672-4CF9-A78D-CFE98385B03A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299887" y="2819263"/>
                <a:ext cx="5472113" cy="3858168"/>
              </a:xfrm>
            </p:spPr>
            <p:txBody>
              <a:bodyPr/>
              <a:lstStyle/>
              <a:p>
                <a:r>
                  <a:rPr lang="es-GT" dirty="0"/>
                  <a:t>Número de vértices internos más la raíz: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27−1</m:t>
                        </m:r>
                      </m:num>
                      <m:den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GT" i="1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s-GT" i="1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s-GT" dirty="0"/>
                  <a:t> partidos</a:t>
                </a:r>
              </a:p>
              <a:p>
                <a:pPr marL="0" indent="0">
                  <a:buNone/>
                </a:pPr>
                <a:endParaRPr lang="es-GT" dirty="0"/>
              </a:p>
              <a:p>
                <a:r>
                  <a:rPr lang="es-GT" dirty="0"/>
                  <a:t>Altura (Árbol m-ario completo equilibrado):</a:t>
                </a:r>
              </a:p>
              <a:p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4.75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GT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6A87885-D672-4CF9-A78D-CFE98385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299887" y="2819263"/>
                <a:ext cx="5472113" cy="3858168"/>
              </a:xfrm>
              <a:blipFill>
                <a:blip r:embed="rId3"/>
                <a:stretch>
                  <a:fillRect l="-2339" t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16EACB-35BB-427B-A459-8E4840619824}"/>
              </a:ext>
            </a:extLst>
          </p:cNvPr>
          <p:cNvSpPr/>
          <p:nvPr/>
        </p:nvSpPr>
        <p:spPr>
          <a:xfrm>
            <a:off x="9250017" y="3617843"/>
            <a:ext cx="331305" cy="46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7315D7-DF8C-4BEF-8FCF-9F108A36931F}"/>
              </a:ext>
            </a:extLst>
          </p:cNvPr>
          <p:cNvSpPr/>
          <p:nvPr/>
        </p:nvSpPr>
        <p:spPr>
          <a:xfrm>
            <a:off x="9144316" y="6135145"/>
            <a:ext cx="224971" cy="46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0F8A7-583E-47DB-B7D3-C2E4CBED473B}"/>
              </a:ext>
            </a:extLst>
          </p:cNvPr>
          <p:cNvGrpSpPr/>
          <p:nvPr/>
        </p:nvGrpSpPr>
        <p:grpSpPr>
          <a:xfrm>
            <a:off x="1604597" y="4705045"/>
            <a:ext cx="203200" cy="970722"/>
            <a:chOff x="3105150" y="4705045"/>
            <a:chExt cx="203200" cy="9707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ADC8F8-808D-4C5C-B4BA-5465968F9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7CE24AB-B92A-40CA-8490-04026B7EF01A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1D5F5F-7A8D-41C6-929C-C019AA66F986}"/>
              </a:ext>
            </a:extLst>
          </p:cNvPr>
          <p:cNvGrpSpPr/>
          <p:nvPr/>
        </p:nvGrpSpPr>
        <p:grpSpPr>
          <a:xfrm>
            <a:off x="2090127" y="4705045"/>
            <a:ext cx="203200" cy="970722"/>
            <a:chOff x="3105150" y="4705045"/>
            <a:chExt cx="203200" cy="97072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77C2E2-C9D0-461F-BFEF-3469454B6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E22B8F-097F-4CA6-8D52-864AE18AA225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9A3E37-5437-4D3F-89C7-9B6C4E8BF7F3}"/>
              </a:ext>
            </a:extLst>
          </p:cNvPr>
          <p:cNvGrpSpPr/>
          <p:nvPr/>
        </p:nvGrpSpPr>
        <p:grpSpPr>
          <a:xfrm>
            <a:off x="2578588" y="4705045"/>
            <a:ext cx="203200" cy="970722"/>
            <a:chOff x="3105150" y="4705045"/>
            <a:chExt cx="203200" cy="97072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0BDA3F-63E4-442E-AA77-25AC1FAE5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A241A9-3B8A-43C1-9D4E-FF45873E0552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B181E5-3E79-4A0C-92F3-E088BAD75F06}"/>
              </a:ext>
            </a:extLst>
          </p:cNvPr>
          <p:cNvGrpSpPr/>
          <p:nvPr/>
        </p:nvGrpSpPr>
        <p:grpSpPr>
          <a:xfrm>
            <a:off x="3071101" y="4705045"/>
            <a:ext cx="203200" cy="970722"/>
            <a:chOff x="3105150" y="4705045"/>
            <a:chExt cx="203200" cy="97072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609ECDD-8FAA-48DB-BF9E-079F7B928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7B5005B-EFA8-425F-863C-99A6B0527322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5439BA-A93E-4042-9855-80DF1AAB3CC9}"/>
              </a:ext>
            </a:extLst>
          </p:cNvPr>
          <p:cNvGrpSpPr/>
          <p:nvPr/>
        </p:nvGrpSpPr>
        <p:grpSpPr>
          <a:xfrm>
            <a:off x="3565218" y="4705045"/>
            <a:ext cx="203200" cy="970722"/>
            <a:chOff x="3105150" y="4705045"/>
            <a:chExt cx="203200" cy="97072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28B653-F1DA-4D7D-9221-9AF983C044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EE1A88-BAFA-44CB-9189-383BC6A7B5C1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CD98D7-197A-41DC-8AF6-0165A377B418}"/>
              </a:ext>
            </a:extLst>
          </p:cNvPr>
          <p:cNvGrpSpPr/>
          <p:nvPr/>
        </p:nvGrpSpPr>
        <p:grpSpPr>
          <a:xfrm>
            <a:off x="7062247" y="4712672"/>
            <a:ext cx="203200" cy="970722"/>
            <a:chOff x="3105150" y="4705045"/>
            <a:chExt cx="203200" cy="9707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D2FAA8-D9D3-48FB-B9AA-67207541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186F747-2970-46E7-BF53-3CD6ABF54510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D2DC2C-974F-4B06-A532-D7748890498F}"/>
              </a:ext>
            </a:extLst>
          </p:cNvPr>
          <p:cNvGrpSpPr/>
          <p:nvPr/>
        </p:nvGrpSpPr>
        <p:grpSpPr>
          <a:xfrm>
            <a:off x="7536054" y="4688608"/>
            <a:ext cx="203200" cy="970722"/>
            <a:chOff x="3105150" y="4705045"/>
            <a:chExt cx="203200" cy="97072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AF257F3-8739-4DAF-9DF9-75C36C89D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BC041F-73C8-4CFF-AA5A-2D2F7B670819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04BF90-66DA-4975-B1CB-B2BCEB6793CB}"/>
              </a:ext>
            </a:extLst>
          </p:cNvPr>
          <p:cNvGrpSpPr/>
          <p:nvPr/>
        </p:nvGrpSpPr>
        <p:grpSpPr>
          <a:xfrm>
            <a:off x="8024515" y="4688608"/>
            <a:ext cx="203200" cy="970722"/>
            <a:chOff x="3105150" y="4705045"/>
            <a:chExt cx="203200" cy="9707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29E4E3-CD72-42BA-906D-CD7ADFAEC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EDBC2B-EE07-4BFD-8EF2-00D27AA7F20F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958BA3-B471-459C-ADE7-AF2DF35A5D40}"/>
              </a:ext>
            </a:extLst>
          </p:cNvPr>
          <p:cNvGrpSpPr/>
          <p:nvPr/>
        </p:nvGrpSpPr>
        <p:grpSpPr>
          <a:xfrm>
            <a:off x="8560498" y="4681234"/>
            <a:ext cx="203200" cy="970722"/>
            <a:chOff x="3105150" y="4705045"/>
            <a:chExt cx="203200" cy="97072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D5FA3D-EF72-43BF-AF68-6BE66ED749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C4E099-6639-4CAC-9F74-E9E65594C294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D004C9-2F0F-4148-A045-176A4F72F942}"/>
              </a:ext>
            </a:extLst>
          </p:cNvPr>
          <p:cNvGrpSpPr/>
          <p:nvPr/>
        </p:nvGrpSpPr>
        <p:grpSpPr>
          <a:xfrm>
            <a:off x="9048959" y="4681234"/>
            <a:ext cx="203200" cy="970722"/>
            <a:chOff x="3105150" y="4705045"/>
            <a:chExt cx="203200" cy="97072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CFAE81A-FC8C-4AA0-BBA8-84EB7420F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A98625-4B45-4964-9D73-2C56CB4D0A83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8AEF68-56AB-47F8-B45C-7B8FB1AC0B72}"/>
              </a:ext>
            </a:extLst>
          </p:cNvPr>
          <p:cNvGrpSpPr/>
          <p:nvPr/>
        </p:nvGrpSpPr>
        <p:grpSpPr>
          <a:xfrm>
            <a:off x="4057047" y="4705045"/>
            <a:ext cx="203200" cy="970722"/>
            <a:chOff x="3105150" y="4705045"/>
            <a:chExt cx="203200" cy="97072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F9E3C4-AC8A-4158-BE73-231B817E3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150" y="4705045"/>
              <a:ext cx="71363" cy="97072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DD49AE-4C1F-4504-99FA-B6E9DA101562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2" y="4705045"/>
              <a:ext cx="131838" cy="970722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E942823-FBFB-45E2-9D3A-FA438F79CEF7}"/>
              </a:ext>
            </a:extLst>
          </p:cNvPr>
          <p:cNvGrpSpPr/>
          <p:nvPr/>
        </p:nvGrpSpPr>
        <p:grpSpPr>
          <a:xfrm>
            <a:off x="1677517" y="3693911"/>
            <a:ext cx="483972" cy="974824"/>
            <a:chOff x="1677517" y="3657600"/>
            <a:chExt cx="483972" cy="97482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4C951B-D5CE-4EDE-8101-F3632E4E9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7517" y="3657600"/>
              <a:ext cx="212698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4169FC8-236C-49BC-B796-7E9041922FB1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15" y="3657600"/>
              <a:ext cx="271274" cy="974824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9C2F2DB-F478-4CFB-9854-6BCBF328555C}"/>
              </a:ext>
            </a:extLst>
          </p:cNvPr>
          <p:cNvGrpSpPr/>
          <p:nvPr/>
        </p:nvGrpSpPr>
        <p:grpSpPr>
          <a:xfrm>
            <a:off x="2650374" y="3693911"/>
            <a:ext cx="483972" cy="974824"/>
            <a:chOff x="1677517" y="3657600"/>
            <a:chExt cx="483972" cy="97482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92D268-B973-4B05-920F-3549FE8D9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7517" y="3657600"/>
              <a:ext cx="212698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1D7B38-EEB8-4D7D-A537-2590C252D204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15" y="3657600"/>
              <a:ext cx="271274" cy="974824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EF339A-454A-49BD-A513-0B992B6CF9B0}"/>
              </a:ext>
            </a:extLst>
          </p:cNvPr>
          <p:cNvGrpSpPr/>
          <p:nvPr/>
        </p:nvGrpSpPr>
        <p:grpSpPr>
          <a:xfrm>
            <a:off x="3636580" y="3693911"/>
            <a:ext cx="483972" cy="974824"/>
            <a:chOff x="1677517" y="3657600"/>
            <a:chExt cx="483972" cy="97482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9AFF65-1AE6-47B1-A663-9AFA499FB8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7517" y="3657600"/>
              <a:ext cx="212698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AEB9B4-2A59-40FA-937F-49D181F4D40F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15" y="3657600"/>
              <a:ext cx="271274" cy="974824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FCAEC5-C4A0-4DD3-A300-895FD93948D6}"/>
              </a:ext>
            </a:extLst>
          </p:cNvPr>
          <p:cNvCxnSpPr>
            <a:cxnSpLocks/>
          </p:cNvCxnSpPr>
          <p:nvPr/>
        </p:nvCxnSpPr>
        <p:spPr>
          <a:xfrm flipH="1">
            <a:off x="4645176" y="3717758"/>
            <a:ext cx="212698" cy="97482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4BA437-BFC8-4466-94DB-869E5A831C27}"/>
              </a:ext>
            </a:extLst>
          </p:cNvPr>
          <p:cNvCxnSpPr>
            <a:cxnSpLocks/>
          </p:cNvCxnSpPr>
          <p:nvPr/>
        </p:nvCxnSpPr>
        <p:spPr>
          <a:xfrm>
            <a:off x="4857874" y="3717758"/>
            <a:ext cx="271274" cy="97482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99B7ADC-203F-4655-B6DE-660FC524A1E7}"/>
              </a:ext>
            </a:extLst>
          </p:cNvPr>
          <p:cNvCxnSpPr>
            <a:cxnSpLocks/>
          </p:cNvCxnSpPr>
          <p:nvPr/>
        </p:nvCxnSpPr>
        <p:spPr>
          <a:xfrm flipH="1">
            <a:off x="5633010" y="3730221"/>
            <a:ext cx="212698" cy="97482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B6D38D-B618-45C0-8D62-316B0D3A0DAD}"/>
              </a:ext>
            </a:extLst>
          </p:cNvPr>
          <p:cNvCxnSpPr>
            <a:cxnSpLocks/>
          </p:cNvCxnSpPr>
          <p:nvPr/>
        </p:nvCxnSpPr>
        <p:spPr>
          <a:xfrm>
            <a:off x="5845708" y="3730221"/>
            <a:ext cx="271274" cy="97482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2B263F-FCE1-4CC4-9C54-0C7BFD6A1612}"/>
              </a:ext>
            </a:extLst>
          </p:cNvPr>
          <p:cNvCxnSpPr>
            <a:cxnSpLocks/>
          </p:cNvCxnSpPr>
          <p:nvPr/>
        </p:nvCxnSpPr>
        <p:spPr>
          <a:xfrm flipH="1">
            <a:off x="6612338" y="3717758"/>
            <a:ext cx="212698" cy="97482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BF6EE0-A317-458A-8F65-298B9E06E9C8}"/>
              </a:ext>
            </a:extLst>
          </p:cNvPr>
          <p:cNvCxnSpPr>
            <a:cxnSpLocks/>
          </p:cNvCxnSpPr>
          <p:nvPr/>
        </p:nvCxnSpPr>
        <p:spPr>
          <a:xfrm>
            <a:off x="6825036" y="3717758"/>
            <a:ext cx="271274" cy="974824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62817C9-3D6D-4D14-B989-FB40BC9ACA26}"/>
              </a:ext>
            </a:extLst>
          </p:cNvPr>
          <p:cNvGrpSpPr/>
          <p:nvPr/>
        </p:nvGrpSpPr>
        <p:grpSpPr>
          <a:xfrm>
            <a:off x="7614619" y="3713784"/>
            <a:ext cx="483972" cy="974824"/>
            <a:chOff x="1677517" y="3657600"/>
            <a:chExt cx="483972" cy="97482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BDA8710-6DE4-4E87-B87A-DDD1E0F0D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7517" y="3657600"/>
              <a:ext cx="212698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83014E6-7DE0-4BDA-8904-B5820A4F6061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15" y="3657600"/>
              <a:ext cx="271274" cy="974824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239C1EE-8FD5-479F-B996-6F5B3B9F6CB5}"/>
              </a:ext>
            </a:extLst>
          </p:cNvPr>
          <p:cNvGrpSpPr/>
          <p:nvPr/>
        </p:nvGrpSpPr>
        <p:grpSpPr>
          <a:xfrm>
            <a:off x="8622947" y="3706410"/>
            <a:ext cx="483972" cy="974824"/>
            <a:chOff x="1677517" y="3657600"/>
            <a:chExt cx="483972" cy="974824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5D54922-6C18-4C29-8799-84607753D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7517" y="3657600"/>
              <a:ext cx="212698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E20EB-0685-4680-A619-9FEDBD21A35B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15" y="3657600"/>
              <a:ext cx="271274" cy="974824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905971E-B433-412C-BD49-0A3183965854}"/>
              </a:ext>
            </a:extLst>
          </p:cNvPr>
          <p:cNvGrpSpPr/>
          <p:nvPr/>
        </p:nvGrpSpPr>
        <p:grpSpPr>
          <a:xfrm>
            <a:off x="1876133" y="2719087"/>
            <a:ext cx="985624" cy="974824"/>
            <a:chOff x="1876182" y="2742934"/>
            <a:chExt cx="985624" cy="974824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C8BF88B-5D42-4303-A40E-AF0849AC9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6182" y="2742934"/>
              <a:ext cx="425396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A1BF28-4645-47F3-B6F1-8A3B669DE8C5}"/>
                </a:ext>
              </a:extLst>
            </p:cNvPr>
            <p:cNvCxnSpPr>
              <a:cxnSpLocks/>
            </p:cNvCxnSpPr>
            <p:nvPr/>
          </p:nvCxnSpPr>
          <p:spPr>
            <a:xfrm>
              <a:off x="2301578" y="2742934"/>
              <a:ext cx="560228" cy="950977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6B0F9D3-69F6-432F-8A29-71C17B76F3E9}"/>
              </a:ext>
            </a:extLst>
          </p:cNvPr>
          <p:cNvGrpSpPr/>
          <p:nvPr/>
        </p:nvGrpSpPr>
        <p:grpSpPr>
          <a:xfrm>
            <a:off x="3851326" y="2719087"/>
            <a:ext cx="985624" cy="974824"/>
            <a:chOff x="1876182" y="2742934"/>
            <a:chExt cx="985624" cy="97482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B58F64-9382-4F9A-AABE-4C3C3DBFA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6182" y="2742934"/>
              <a:ext cx="425396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C403C8E-9D0E-434F-BA7D-AFB979B6A123}"/>
                </a:ext>
              </a:extLst>
            </p:cNvPr>
            <p:cNvCxnSpPr>
              <a:cxnSpLocks/>
            </p:cNvCxnSpPr>
            <p:nvPr/>
          </p:nvCxnSpPr>
          <p:spPr>
            <a:xfrm>
              <a:off x="2301578" y="2742934"/>
              <a:ext cx="560228" cy="950977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711A29-9B2F-4FD7-833E-C6F93ADCFBD5}"/>
              </a:ext>
            </a:extLst>
          </p:cNvPr>
          <p:cNvGrpSpPr/>
          <p:nvPr/>
        </p:nvGrpSpPr>
        <p:grpSpPr>
          <a:xfrm>
            <a:off x="5845058" y="2719087"/>
            <a:ext cx="985624" cy="974824"/>
            <a:chOff x="1876182" y="2742934"/>
            <a:chExt cx="985624" cy="97482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8F99D7-C485-45AE-B94E-6F2C8B613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6182" y="2742934"/>
              <a:ext cx="425396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02E68CF-F187-4FC7-BB6D-A9369139100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578" y="2742934"/>
              <a:ext cx="560228" cy="950977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5E2397-6B52-4460-9B5F-04F2E22CED16}"/>
              </a:ext>
            </a:extLst>
          </p:cNvPr>
          <p:cNvGrpSpPr/>
          <p:nvPr/>
        </p:nvGrpSpPr>
        <p:grpSpPr>
          <a:xfrm>
            <a:off x="7831416" y="2715372"/>
            <a:ext cx="985624" cy="974824"/>
            <a:chOff x="1876182" y="2742934"/>
            <a:chExt cx="985624" cy="97482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8876B83-B05D-4616-A5A8-23F15B634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6182" y="2742934"/>
              <a:ext cx="425396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F3C69C4-8C51-472A-BAEA-20A6D9A97DAC}"/>
                </a:ext>
              </a:extLst>
            </p:cNvPr>
            <p:cNvCxnSpPr>
              <a:cxnSpLocks/>
            </p:cNvCxnSpPr>
            <p:nvPr/>
          </p:nvCxnSpPr>
          <p:spPr>
            <a:xfrm>
              <a:off x="2301578" y="2742934"/>
              <a:ext cx="560228" cy="950977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EA62DA-139F-4A9D-B8FB-7F659AAAB008}"/>
              </a:ext>
            </a:extLst>
          </p:cNvPr>
          <p:cNvGrpSpPr/>
          <p:nvPr/>
        </p:nvGrpSpPr>
        <p:grpSpPr>
          <a:xfrm>
            <a:off x="2309084" y="1740548"/>
            <a:ext cx="1951163" cy="974824"/>
            <a:chOff x="2309084" y="1740548"/>
            <a:chExt cx="1951163" cy="97482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118A6F-0E95-444F-A346-AE2CCBAEF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084" y="1740548"/>
              <a:ext cx="859972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CFF0B3-0C29-4BEC-A184-7E30403F00AE}"/>
                </a:ext>
              </a:extLst>
            </p:cNvPr>
            <p:cNvCxnSpPr>
              <a:cxnSpLocks/>
            </p:cNvCxnSpPr>
            <p:nvPr/>
          </p:nvCxnSpPr>
          <p:spPr>
            <a:xfrm>
              <a:off x="3169056" y="1740548"/>
              <a:ext cx="1091191" cy="942229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16DDC3F-F0A7-4852-93A8-B7FE16096A17}"/>
              </a:ext>
            </a:extLst>
          </p:cNvPr>
          <p:cNvGrpSpPr/>
          <p:nvPr/>
        </p:nvGrpSpPr>
        <p:grpSpPr>
          <a:xfrm>
            <a:off x="6276552" y="1707953"/>
            <a:ext cx="1951163" cy="974824"/>
            <a:chOff x="2309084" y="1740548"/>
            <a:chExt cx="1951163" cy="974824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17CCCA7-5859-4746-8ACC-77522DB6E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084" y="1740548"/>
              <a:ext cx="859972" cy="974824"/>
            </a:xfrm>
            <a:prstGeom prst="line">
              <a:avLst/>
            </a:prstGeom>
            <a:ln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EE13EE8-C8FC-44E8-8107-D82338C1CBE9}"/>
                </a:ext>
              </a:extLst>
            </p:cNvPr>
            <p:cNvCxnSpPr>
              <a:cxnSpLocks/>
            </p:cNvCxnSpPr>
            <p:nvPr/>
          </p:nvCxnSpPr>
          <p:spPr>
            <a:xfrm>
              <a:off x="3169056" y="1740548"/>
              <a:ext cx="1091191" cy="942229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D146F68-A044-4C2A-A8EF-5FE93C461CC3}"/>
              </a:ext>
            </a:extLst>
          </p:cNvPr>
          <p:cNvCxnSpPr>
            <a:cxnSpLocks/>
          </p:cNvCxnSpPr>
          <p:nvPr/>
        </p:nvCxnSpPr>
        <p:spPr>
          <a:xfrm flipH="1">
            <a:off x="3169056" y="718030"/>
            <a:ext cx="1914094" cy="986208"/>
          </a:xfrm>
          <a:prstGeom prst="line">
            <a:avLst/>
          </a:prstGeom>
          <a:ln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35A780A-0818-4C08-833D-2DDE9AB0AF63}"/>
              </a:ext>
            </a:extLst>
          </p:cNvPr>
          <p:cNvCxnSpPr>
            <a:cxnSpLocks/>
          </p:cNvCxnSpPr>
          <p:nvPr/>
        </p:nvCxnSpPr>
        <p:spPr>
          <a:xfrm>
            <a:off x="5083149" y="718030"/>
            <a:ext cx="2050460" cy="974824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63062C5-E6B3-4A20-86FF-FF11B01B2ED1}"/>
              </a:ext>
            </a:extLst>
          </p:cNvPr>
          <p:cNvSpPr txBox="1"/>
          <p:nvPr/>
        </p:nvSpPr>
        <p:spPr>
          <a:xfrm>
            <a:off x="4418953" y="300674"/>
            <a:ext cx="1420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600" dirty="0"/>
              <a:t>Gran final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A333B-2744-4ADC-B89A-F0D828A1D662}"/>
              </a:ext>
            </a:extLst>
          </p:cNvPr>
          <p:cNvSpPr txBox="1"/>
          <p:nvPr/>
        </p:nvSpPr>
        <p:spPr>
          <a:xfrm>
            <a:off x="4228314" y="1418621"/>
            <a:ext cx="191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600" dirty="0"/>
              <a:t>Semi finales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FFEA7EB-CD17-4062-B59A-9DA453B3171D}"/>
              </a:ext>
            </a:extLst>
          </p:cNvPr>
          <p:cNvSpPr txBox="1"/>
          <p:nvPr/>
        </p:nvSpPr>
        <p:spPr>
          <a:xfrm>
            <a:off x="4376644" y="2393035"/>
            <a:ext cx="168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Cuartos de final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1A9E98-2487-4A86-A999-5B146CB20168}"/>
              </a:ext>
            </a:extLst>
          </p:cNvPr>
          <p:cNvSpPr txBox="1"/>
          <p:nvPr/>
        </p:nvSpPr>
        <p:spPr>
          <a:xfrm>
            <a:off x="4492942" y="3212227"/>
            <a:ext cx="1681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Octavos</a:t>
            </a:r>
          </a:p>
          <a:p>
            <a:pPr algn="ctr"/>
            <a:r>
              <a:rPr lang="es-GT" sz="1400" dirty="0"/>
              <a:t> de final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EC260CE-CB9D-4F50-91BF-2E8792026A2F}"/>
              </a:ext>
            </a:extLst>
          </p:cNvPr>
          <p:cNvSpPr txBox="1"/>
          <p:nvPr/>
        </p:nvSpPr>
        <p:spPr>
          <a:xfrm>
            <a:off x="4611943" y="4890256"/>
            <a:ext cx="168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5 Jugadores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E8393F-A69B-47BD-9FF4-A06B5DD53BDE}"/>
              </a:ext>
            </a:extLst>
          </p:cNvPr>
          <p:cNvSpPr txBox="1"/>
          <p:nvPr/>
        </p:nvSpPr>
        <p:spPr>
          <a:xfrm>
            <a:off x="1957632" y="5832193"/>
            <a:ext cx="168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12 Jugadores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E9ED2C-7A50-4D66-B578-544017C5DA14}"/>
              </a:ext>
            </a:extLst>
          </p:cNvPr>
          <p:cNvSpPr txBox="1"/>
          <p:nvPr/>
        </p:nvSpPr>
        <p:spPr>
          <a:xfrm>
            <a:off x="7183959" y="5832193"/>
            <a:ext cx="168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10 Jugadores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931DB12-A8B3-4B3D-9F3E-90822D8E892C}"/>
              </a:ext>
            </a:extLst>
          </p:cNvPr>
          <p:cNvCxnSpPr/>
          <p:nvPr/>
        </p:nvCxnSpPr>
        <p:spPr>
          <a:xfrm flipV="1">
            <a:off x="1203158" y="1704238"/>
            <a:ext cx="8434137" cy="363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FF5D1DA-0733-4E13-A168-BF728AF7216A}"/>
              </a:ext>
            </a:extLst>
          </p:cNvPr>
          <p:cNvSpPr txBox="1"/>
          <p:nvPr/>
        </p:nvSpPr>
        <p:spPr>
          <a:xfrm>
            <a:off x="324380" y="1587898"/>
            <a:ext cx="83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Nivel 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C67BCD9-B858-47DF-9FB4-B1D09938BA5C}"/>
              </a:ext>
            </a:extLst>
          </p:cNvPr>
          <p:cNvCxnSpPr/>
          <p:nvPr/>
        </p:nvCxnSpPr>
        <p:spPr>
          <a:xfrm flipV="1">
            <a:off x="1203158" y="2698404"/>
            <a:ext cx="8434137" cy="363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5B64C1F-8683-414A-9F4B-8040EF5B5B25}"/>
              </a:ext>
            </a:extLst>
          </p:cNvPr>
          <p:cNvSpPr txBox="1"/>
          <p:nvPr/>
        </p:nvSpPr>
        <p:spPr>
          <a:xfrm>
            <a:off x="324380" y="2582064"/>
            <a:ext cx="83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Nivel 2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32E403A-4921-4B97-AC33-A9C92E7C7C4F}"/>
              </a:ext>
            </a:extLst>
          </p:cNvPr>
          <p:cNvCxnSpPr/>
          <p:nvPr/>
        </p:nvCxnSpPr>
        <p:spPr>
          <a:xfrm flipV="1">
            <a:off x="1203158" y="3685847"/>
            <a:ext cx="8434137" cy="363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DFEC858-3E28-4E1B-8EBB-00D1E52AB716}"/>
              </a:ext>
            </a:extLst>
          </p:cNvPr>
          <p:cNvSpPr txBox="1"/>
          <p:nvPr/>
        </p:nvSpPr>
        <p:spPr>
          <a:xfrm>
            <a:off x="324380" y="3569507"/>
            <a:ext cx="83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Nivel 3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5A5E20B-3FA5-43AB-92C9-A71D72BC68A9}"/>
              </a:ext>
            </a:extLst>
          </p:cNvPr>
          <p:cNvCxnSpPr/>
          <p:nvPr/>
        </p:nvCxnSpPr>
        <p:spPr>
          <a:xfrm flipV="1">
            <a:off x="1203158" y="4658644"/>
            <a:ext cx="8434137" cy="363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D69092C-AF32-4C6B-81BA-210D80A3BF83}"/>
              </a:ext>
            </a:extLst>
          </p:cNvPr>
          <p:cNvSpPr txBox="1"/>
          <p:nvPr/>
        </p:nvSpPr>
        <p:spPr>
          <a:xfrm>
            <a:off x="324380" y="4542304"/>
            <a:ext cx="83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Nivel 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A3B2A5-C0CF-4EDB-9EDC-21E2B0603910}"/>
              </a:ext>
            </a:extLst>
          </p:cNvPr>
          <p:cNvCxnSpPr/>
          <p:nvPr/>
        </p:nvCxnSpPr>
        <p:spPr>
          <a:xfrm flipV="1">
            <a:off x="1202179" y="5623020"/>
            <a:ext cx="8434137" cy="363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44877C6-DF86-47F7-B38C-18DC6A90C9DE}"/>
              </a:ext>
            </a:extLst>
          </p:cNvPr>
          <p:cNvSpPr txBox="1"/>
          <p:nvPr/>
        </p:nvSpPr>
        <p:spPr>
          <a:xfrm>
            <a:off x="323401" y="5506680"/>
            <a:ext cx="83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Nivel 5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BCEFAF52-1B16-4745-AFB8-B81079B57319}"/>
              </a:ext>
            </a:extLst>
          </p:cNvPr>
          <p:cNvSpPr/>
          <p:nvPr/>
        </p:nvSpPr>
        <p:spPr>
          <a:xfrm>
            <a:off x="9636316" y="1587898"/>
            <a:ext cx="218796" cy="4095496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F303419-A426-4B6C-A685-FC5FCFD395DF}"/>
                  </a:ext>
                </a:extLst>
              </p:cNvPr>
              <p:cNvSpPr txBox="1"/>
              <p:nvPr/>
            </p:nvSpPr>
            <p:spPr>
              <a:xfrm>
                <a:off x="9603553" y="3374036"/>
                <a:ext cx="1681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400" dirty="0"/>
                  <a:t>Altura: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GT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F303419-A426-4B6C-A685-FC5FCFD3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553" y="3374036"/>
                <a:ext cx="1681112" cy="523220"/>
              </a:xfrm>
              <a:prstGeom prst="rect">
                <a:avLst/>
              </a:prstGeom>
              <a:blipFill>
                <a:blip r:embed="rId2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4CE05258-3DC3-4F6E-986B-1C5C33C3A7B0}"/>
              </a:ext>
            </a:extLst>
          </p:cNvPr>
          <p:cNvSpPr txBox="1"/>
          <p:nvPr/>
        </p:nvSpPr>
        <p:spPr>
          <a:xfrm>
            <a:off x="9775007" y="4982433"/>
            <a:ext cx="2222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b="1" dirty="0"/>
              <a:t>Figura No. 1</a:t>
            </a:r>
          </a:p>
          <a:p>
            <a:r>
              <a:rPr lang="es-GT" sz="1400" dirty="0"/>
              <a:t>Árbol binario completo equilibrado.</a:t>
            </a:r>
          </a:p>
        </p:txBody>
      </p:sp>
    </p:spTree>
    <p:extLst>
      <p:ext uri="{BB962C8B-B14F-4D97-AF65-F5344CB8AC3E}">
        <p14:creationId xmlns:p14="http://schemas.microsoft.com/office/powerpoint/2010/main" val="2438348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7283" y="3680516"/>
            <a:ext cx="3521514" cy="288000"/>
          </a:xfrm>
        </p:spPr>
        <p:txBody>
          <a:bodyPr/>
          <a:lstStyle/>
          <a:p>
            <a:r>
              <a:rPr lang="en-US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{23E3D562-1C72-4DE0-87AE-CDD5F6DA2BD2}tf16411253</Template>
  <TotalTime>0</TotalTime>
  <Words>264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Corbel</vt:lpstr>
      <vt:lpstr>Times New Roman</vt:lpstr>
      <vt:lpstr>Office Theme</vt:lpstr>
      <vt:lpstr>Árboles m-arios</vt:lpstr>
      <vt:lpstr>Árbol m-ario</vt:lpstr>
      <vt:lpstr>PowerPoint Presentation</vt:lpstr>
      <vt:lpstr>Ejemplo No. 1</vt:lpstr>
      <vt:lpstr>PowerPoint Presentation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2020-04-28T01:21:16Z</dcterms:created>
  <dcterms:modified xsi:type="dcterms:W3CDTF">2020-11-04T22:37:04Z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