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97" r:id="rId6"/>
    <p:sldId id="298" r:id="rId7"/>
    <p:sldId id="299" r:id="rId8"/>
    <p:sldId id="300" r:id="rId9"/>
    <p:sldId id="30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5" name="Rectangle 9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2729948"/>
            <a:ext cx="3511233" cy="1913742"/>
          </a:xfrm>
        </p:spPr>
        <p:txBody>
          <a:bodyPr anchor="b"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ÁRBOLES Y Codificación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GT" sz="2200"/>
              <a:t>Ing. Mario López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3" r="3135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15210"/>
          </a:xfrm>
        </p:spPr>
        <p:txBody>
          <a:bodyPr/>
          <a:lstStyle/>
          <a:p>
            <a:r>
              <a:rPr lang="es-GT" dirty="0"/>
              <a:t>ÁRBOLES Y codificación: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8F5E7-9046-4273-92D9-D59506E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9132650" cy="209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1800" dirty="0"/>
              <a:t>Los computadores representan los caracteres con cadenas de longitud fija de 1’s y 0’s.</a:t>
            </a:r>
          </a:p>
          <a:p>
            <a:pPr marL="0" indent="0">
              <a:buNone/>
            </a:pPr>
            <a:r>
              <a:rPr lang="es-GT" sz="1800" dirty="0"/>
              <a:t>Pero hay otros métodos que usan cadenas de longitud variable, para que las letras más frecuentes tengan menos bits y las letras menos frecuentes tengas más bits.</a:t>
            </a:r>
          </a:p>
          <a:p>
            <a:pPr marL="0" indent="0">
              <a:buNone/>
            </a:pPr>
            <a:r>
              <a:rPr lang="es-GT" sz="1800" dirty="0"/>
              <a:t>Ejemplo 1:</a:t>
            </a:r>
          </a:p>
          <a:p>
            <a:pPr marL="0" indent="0">
              <a:buNone/>
            </a:pPr>
            <a:endParaRPr lang="es-GT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B54828-55EE-4D02-A5B3-4B79AC69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8963"/>
              </p:ext>
            </p:extLst>
          </p:nvPr>
        </p:nvGraphicFramePr>
        <p:xfrm>
          <a:off x="1422400" y="399902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094555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1047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6994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2163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03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291086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8115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43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231899-F2E3-4273-84FA-FE05E6A1D0EB}"/>
              </a:ext>
            </a:extLst>
          </p:cNvPr>
          <p:cNvSpPr txBox="1"/>
          <p:nvPr/>
        </p:nvSpPr>
        <p:spPr>
          <a:xfrm>
            <a:off x="581192" y="5155096"/>
            <a:ext cx="1015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Enviar la palabra “hola”:    </a:t>
            </a:r>
            <a:r>
              <a:rPr lang="es-GT" dirty="0" err="1"/>
              <a:t>Tx</a:t>
            </a:r>
            <a:r>
              <a:rPr lang="es-GT" dirty="0"/>
              <a:t>:     100 0 110 01</a:t>
            </a:r>
          </a:p>
          <a:p>
            <a:r>
              <a:rPr lang="es-GT" dirty="0"/>
              <a:t>		             </a:t>
            </a:r>
            <a:r>
              <a:rPr lang="es-GT" dirty="0" err="1"/>
              <a:t>Rx</a:t>
            </a:r>
            <a:r>
              <a:rPr lang="es-GT" dirty="0"/>
              <a:t>:     100011001</a:t>
            </a:r>
          </a:p>
          <a:p>
            <a:r>
              <a:rPr lang="es-GT" dirty="0"/>
              <a:t>				a.  10  0   0  11  0  01  =   </a:t>
            </a:r>
            <a:r>
              <a:rPr lang="es-GT" dirty="0" err="1"/>
              <a:t>ioouoa</a:t>
            </a:r>
            <a:endParaRPr lang="es-GT" dirty="0"/>
          </a:p>
          <a:p>
            <a:r>
              <a:rPr lang="es-GT" dirty="0"/>
              <a:t>					Entonces hay un gran problema al decodificar. </a:t>
            </a:r>
          </a:p>
        </p:txBody>
      </p:sp>
    </p:spTree>
    <p:extLst>
      <p:ext uri="{BB962C8B-B14F-4D97-AF65-F5344CB8AC3E}">
        <p14:creationId xmlns:p14="http://schemas.microsoft.com/office/powerpoint/2010/main" val="160478580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0329"/>
          </a:xfrm>
        </p:spPr>
        <p:txBody>
          <a:bodyPr/>
          <a:lstStyle/>
          <a:p>
            <a:r>
              <a:rPr lang="es-GT" dirty="0"/>
              <a:t>CÓDIGO PREFIJO: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8F5E7-9046-4273-92D9-D59506E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67339"/>
            <a:ext cx="9132650" cy="237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1800" dirty="0"/>
              <a:t>Los códigos prefijos son aquellos en los cuales ningún código es prefijo de otro.</a:t>
            </a:r>
          </a:p>
          <a:p>
            <a:pPr marL="0" indent="0">
              <a:buNone/>
            </a:pPr>
            <a:r>
              <a:rPr lang="es-GT" sz="1800" dirty="0"/>
              <a:t>Ejemplo 2:</a:t>
            </a:r>
          </a:p>
          <a:p>
            <a:pPr marL="0" indent="0">
              <a:buNone/>
            </a:pPr>
            <a:endParaRPr lang="es-GT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B54828-55EE-4D02-A5B3-4B79AC69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07791"/>
              </p:ext>
            </p:extLst>
          </p:nvPr>
        </p:nvGraphicFramePr>
        <p:xfrm>
          <a:off x="1422400" y="399902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094555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310478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6994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2163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03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291086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81154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43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231899-F2E3-4273-84FA-FE05E6A1D0EB}"/>
              </a:ext>
            </a:extLst>
          </p:cNvPr>
          <p:cNvSpPr txBox="1"/>
          <p:nvPr/>
        </p:nvSpPr>
        <p:spPr>
          <a:xfrm>
            <a:off x="581192" y="5155096"/>
            <a:ext cx="10537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Enviar la palabra “hola”:    </a:t>
            </a:r>
            <a:r>
              <a:rPr lang="es-GT" dirty="0" err="1"/>
              <a:t>Tx</a:t>
            </a:r>
            <a:r>
              <a:rPr lang="es-GT" dirty="0"/>
              <a:t>:   1111 10 110 01</a:t>
            </a:r>
          </a:p>
          <a:p>
            <a:r>
              <a:rPr lang="es-GT" dirty="0"/>
              <a:t>		             </a:t>
            </a:r>
            <a:r>
              <a:rPr lang="es-GT" dirty="0" err="1"/>
              <a:t>Rx</a:t>
            </a:r>
            <a:r>
              <a:rPr lang="es-GT" dirty="0"/>
              <a:t>:   11111011001</a:t>
            </a:r>
          </a:p>
          <a:p>
            <a:r>
              <a:rPr lang="es-GT" dirty="0"/>
              <a:t>				a.  =   hola</a:t>
            </a:r>
          </a:p>
          <a:p>
            <a:r>
              <a:rPr lang="es-GT" dirty="0"/>
              <a:t>					Entonces se ha decodificado correctamente el mensaje. </a:t>
            </a:r>
          </a:p>
        </p:txBody>
      </p:sp>
    </p:spTree>
    <p:extLst>
      <p:ext uri="{BB962C8B-B14F-4D97-AF65-F5344CB8AC3E}">
        <p14:creationId xmlns:p14="http://schemas.microsoft.com/office/powerpoint/2010/main" val="25540294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0329"/>
          </a:xfrm>
        </p:spPr>
        <p:txBody>
          <a:bodyPr/>
          <a:lstStyle/>
          <a:p>
            <a:r>
              <a:rPr lang="es-GT" dirty="0" err="1"/>
              <a:t>CÓDIGOs</a:t>
            </a:r>
            <a:r>
              <a:rPr lang="es-GT" dirty="0"/>
              <a:t> de </a:t>
            </a:r>
            <a:r>
              <a:rPr lang="es-GT" dirty="0" err="1"/>
              <a:t>huffman</a:t>
            </a:r>
            <a:r>
              <a:rPr lang="es-GT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8F5E7-9046-4273-92D9-D59506E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67339"/>
            <a:ext cx="9132650" cy="237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1800" dirty="0"/>
              <a:t>Es el algoritmo que busca códigos prefijos óptimos basados en la información de un texto determinado.</a:t>
            </a:r>
          </a:p>
          <a:p>
            <a:pPr marL="0" indent="0">
              <a:buNone/>
            </a:pPr>
            <a:r>
              <a:rPr lang="es-GT" sz="1800" dirty="0"/>
              <a:t>Ejemplo 3:</a:t>
            </a:r>
          </a:p>
          <a:p>
            <a:pPr marL="0" indent="0">
              <a:buNone/>
            </a:pPr>
            <a:endParaRPr lang="es-GT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31899-F2E3-4273-84FA-FE05E6A1D0EB}"/>
              </a:ext>
            </a:extLst>
          </p:cNvPr>
          <p:cNvSpPr txBox="1"/>
          <p:nvPr/>
        </p:nvSpPr>
        <p:spPr>
          <a:xfrm>
            <a:off x="461922" y="4717774"/>
            <a:ext cx="105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1. Se ordenan las frecuencias en orden ascendente.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B15C7AA-983E-4B38-82BB-7997410FE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3341"/>
              </p:ext>
            </p:extLst>
          </p:nvPr>
        </p:nvGraphicFramePr>
        <p:xfrm>
          <a:off x="581192" y="3697798"/>
          <a:ext cx="107759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29">
                  <a:extLst>
                    <a:ext uri="{9D8B030D-6E8A-4147-A177-3AD203B41FA5}">
                      <a16:colId xmlns:a16="http://schemas.microsoft.com/office/drawing/2014/main" val="305847069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882569683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44385435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711889471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17332722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061499636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427127430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21554462"/>
                    </a:ext>
                  </a:extLst>
                </a:gridCol>
                <a:gridCol w="712524">
                  <a:extLst>
                    <a:ext uri="{9D8B030D-6E8A-4147-A177-3AD203B41FA5}">
                      <a16:colId xmlns:a16="http://schemas.microsoft.com/office/drawing/2014/main" val="136256954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327814219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93191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Frecuencias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88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E50802-4309-4600-86FC-9DE117E2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91945"/>
              </p:ext>
            </p:extLst>
          </p:nvPr>
        </p:nvGraphicFramePr>
        <p:xfrm>
          <a:off x="708040" y="5365402"/>
          <a:ext cx="107759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29">
                  <a:extLst>
                    <a:ext uri="{9D8B030D-6E8A-4147-A177-3AD203B41FA5}">
                      <a16:colId xmlns:a16="http://schemas.microsoft.com/office/drawing/2014/main" val="364137526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221454671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57570218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663586310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529301478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597616143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428069679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08172543"/>
                    </a:ext>
                  </a:extLst>
                </a:gridCol>
                <a:gridCol w="712524">
                  <a:extLst>
                    <a:ext uri="{9D8B030D-6E8A-4147-A177-3AD203B41FA5}">
                      <a16:colId xmlns:a16="http://schemas.microsoft.com/office/drawing/2014/main" val="1851599171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1893043266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50165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Frecuencias</a:t>
                      </a:r>
                    </a:p>
                    <a:p>
                      <a:pPr algn="ctr"/>
                      <a:r>
                        <a:rPr lang="es-GT" dirty="0"/>
                        <a:t>ordenadas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01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1"/>
          </a:xfrm>
        </p:spPr>
        <p:txBody>
          <a:bodyPr/>
          <a:lstStyle/>
          <a:p>
            <a:r>
              <a:rPr lang="es-GT" dirty="0"/>
              <a:t>2. ÁRBOL de </a:t>
            </a:r>
            <a:r>
              <a:rPr lang="es-GT" dirty="0" err="1"/>
              <a:t>huffman</a:t>
            </a:r>
            <a:r>
              <a:rPr lang="es-GT" dirty="0"/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E50802-4309-4600-86FC-9DE117E2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71922"/>
              </p:ext>
            </p:extLst>
          </p:nvPr>
        </p:nvGraphicFramePr>
        <p:xfrm>
          <a:off x="708040" y="1511669"/>
          <a:ext cx="107759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29">
                  <a:extLst>
                    <a:ext uri="{9D8B030D-6E8A-4147-A177-3AD203B41FA5}">
                      <a16:colId xmlns:a16="http://schemas.microsoft.com/office/drawing/2014/main" val="364137526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221454671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57570218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663586310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529301478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597616143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428069679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08172543"/>
                    </a:ext>
                  </a:extLst>
                </a:gridCol>
                <a:gridCol w="712524">
                  <a:extLst>
                    <a:ext uri="{9D8B030D-6E8A-4147-A177-3AD203B41FA5}">
                      <a16:colId xmlns:a16="http://schemas.microsoft.com/office/drawing/2014/main" val="1851599171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1893043266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501651410"/>
                    </a:ext>
                  </a:extLst>
                </a:gridCol>
              </a:tblGrid>
              <a:tr h="531308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Frecuencias</a:t>
                      </a:r>
                    </a:p>
                    <a:p>
                      <a:pPr algn="ctr"/>
                      <a:r>
                        <a:rPr lang="es-GT" dirty="0"/>
                        <a:t>ordenadas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0189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E76221D-E507-4E6E-8754-E37BCA4BBEBD}"/>
              </a:ext>
            </a:extLst>
          </p:cNvPr>
          <p:cNvSpPr/>
          <p:nvPr/>
        </p:nvSpPr>
        <p:spPr>
          <a:xfrm>
            <a:off x="2825674" y="580730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56166-0302-41EC-A9F8-35A6DFDC6F02}"/>
              </a:ext>
            </a:extLst>
          </p:cNvPr>
          <p:cNvSpPr/>
          <p:nvPr/>
        </p:nvSpPr>
        <p:spPr>
          <a:xfrm>
            <a:off x="3435274" y="5807303"/>
            <a:ext cx="44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EBD8A-ED38-47BE-96C5-24647402AF0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985333" y="5281911"/>
            <a:ext cx="314062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60AD1-81A2-45AC-AC1B-B109551D337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99395" y="5281909"/>
            <a:ext cx="358921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0C1E0-A20F-4055-B58D-0D680C07A97E}"/>
              </a:ext>
            </a:extLst>
          </p:cNvPr>
          <p:cNvSpPr/>
          <p:nvPr/>
        </p:nvSpPr>
        <p:spPr>
          <a:xfrm>
            <a:off x="2798689" y="5175275"/>
            <a:ext cx="45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EF6BB4-EE77-4B64-8B51-DBF7F8486A1B}"/>
              </a:ext>
            </a:extLst>
          </p:cNvPr>
          <p:cNvSpPr/>
          <p:nvPr/>
        </p:nvSpPr>
        <p:spPr>
          <a:xfrm>
            <a:off x="3736084" y="528847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7B97D1-17BD-455E-A4E5-06E148CC66E9}"/>
              </a:ext>
            </a:extLst>
          </p:cNvPr>
          <p:cNvCxnSpPr>
            <a:cxnSpLocks/>
          </p:cNvCxnSpPr>
          <p:nvPr/>
        </p:nvCxnSpPr>
        <p:spPr>
          <a:xfrm flipV="1">
            <a:off x="3286143" y="4763087"/>
            <a:ext cx="314062" cy="52539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FE2221-B327-4D0D-8C72-18445E1CAF4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600205" y="4763085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1DDF51-214F-45F9-B8FC-3B544835E51B}"/>
              </a:ext>
            </a:extLst>
          </p:cNvPr>
          <p:cNvSpPr/>
          <p:nvPr/>
        </p:nvSpPr>
        <p:spPr>
          <a:xfrm>
            <a:off x="3059158" y="45784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2D5F5-DF90-4E3F-8E54-2D3E2CC8A3F2}"/>
              </a:ext>
            </a:extLst>
          </p:cNvPr>
          <p:cNvSpPr/>
          <p:nvPr/>
        </p:nvSpPr>
        <p:spPr>
          <a:xfrm>
            <a:off x="7070931" y="46564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1FE6C-1BB1-4305-9E5A-E058ACD03D4D}"/>
              </a:ext>
            </a:extLst>
          </p:cNvPr>
          <p:cNvSpPr/>
          <p:nvPr/>
        </p:nvSpPr>
        <p:spPr>
          <a:xfrm>
            <a:off x="7680531" y="4656450"/>
            <a:ext cx="44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4D40A8-C0CC-4F4D-B42F-4E62DF233A4B}"/>
              </a:ext>
            </a:extLst>
          </p:cNvPr>
          <p:cNvCxnSpPr>
            <a:cxnSpLocks/>
          </p:cNvCxnSpPr>
          <p:nvPr/>
        </p:nvCxnSpPr>
        <p:spPr>
          <a:xfrm flipV="1">
            <a:off x="7269357" y="4152042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76A8D4-A62E-46BA-AF49-1F49B7E4CCB1}"/>
              </a:ext>
            </a:extLst>
          </p:cNvPr>
          <p:cNvCxnSpPr>
            <a:cxnSpLocks/>
          </p:cNvCxnSpPr>
          <p:nvPr/>
        </p:nvCxnSpPr>
        <p:spPr>
          <a:xfrm>
            <a:off x="7537278" y="4158018"/>
            <a:ext cx="357350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3FC58-0FC9-44CC-B284-6517036600B8}"/>
              </a:ext>
            </a:extLst>
          </p:cNvPr>
          <p:cNvSpPr/>
          <p:nvPr/>
        </p:nvSpPr>
        <p:spPr>
          <a:xfrm>
            <a:off x="7718815" y="4045276"/>
            <a:ext cx="444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1DDDC0-2786-4372-96CA-CAECBFC19BC1}"/>
              </a:ext>
            </a:extLst>
          </p:cNvPr>
          <p:cNvSpPr/>
          <p:nvPr/>
        </p:nvSpPr>
        <p:spPr>
          <a:xfrm>
            <a:off x="4045940" y="475546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28AC8D-1D7C-45A1-8E69-A1B089423357}"/>
              </a:ext>
            </a:extLst>
          </p:cNvPr>
          <p:cNvCxnSpPr>
            <a:cxnSpLocks/>
          </p:cNvCxnSpPr>
          <p:nvPr/>
        </p:nvCxnSpPr>
        <p:spPr>
          <a:xfrm flipV="1">
            <a:off x="3595999" y="4243325"/>
            <a:ext cx="314062" cy="52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83397B-F705-4ABF-91BC-A1395FEEF7C0}"/>
              </a:ext>
            </a:extLst>
          </p:cNvPr>
          <p:cNvCxnSpPr>
            <a:cxnSpLocks/>
          </p:cNvCxnSpPr>
          <p:nvPr/>
        </p:nvCxnSpPr>
        <p:spPr>
          <a:xfrm>
            <a:off x="3910061" y="4243323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0BEECF5-6E79-4B24-AEAB-32EA0FE80A63}"/>
              </a:ext>
            </a:extLst>
          </p:cNvPr>
          <p:cNvSpPr/>
          <p:nvPr/>
        </p:nvSpPr>
        <p:spPr>
          <a:xfrm>
            <a:off x="3369014" y="4045406"/>
            <a:ext cx="42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9B6A7-2AFE-42F5-AD31-4C3E35DCDC85}"/>
              </a:ext>
            </a:extLst>
          </p:cNvPr>
          <p:cNvSpPr/>
          <p:nvPr/>
        </p:nvSpPr>
        <p:spPr>
          <a:xfrm>
            <a:off x="6707082" y="41101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796A1B-6E49-4469-A44C-8B386EEFAD0E}"/>
              </a:ext>
            </a:extLst>
          </p:cNvPr>
          <p:cNvCxnSpPr>
            <a:cxnSpLocks/>
          </p:cNvCxnSpPr>
          <p:nvPr/>
        </p:nvCxnSpPr>
        <p:spPr>
          <a:xfrm flipV="1">
            <a:off x="6905508" y="3605776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62BC72-A394-43F5-B041-1D44B98224DA}"/>
              </a:ext>
            </a:extLst>
          </p:cNvPr>
          <p:cNvCxnSpPr>
            <a:cxnSpLocks/>
          </p:cNvCxnSpPr>
          <p:nvPr/>
        </p:nvCxnSpPr>
        <p:spPr>
          <a:xfrm>
            <a:off x="7173429" y="3619126"/>
            <a:ext cx="357350" cy="52539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5AA2D20-246D-4E17-8DB0-C7CD341C399E}"/>
              </a:ext>
            </a:extLst>
          </p:cNvPr>
          <p:cNvSpPr/>
          <p:nvPr/>
        </p:nvSpPr>
        <p:spPr>
          <a:xfrm>
            <a:off x="7387513" y="3455951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C198B8-7D2F-4BCA-A3A1-A5FF2A0B771E}"/>
              </a:ext>
            </a:extLst>
          </p:cNvPr>
          <p:cNvSpPr/>
          <p:nvPr/>
        </p:nvSpPr>
        <p:spPr>
          <a:xfrm>
            <a:off x="4370465" y="421764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53C661-8D91-4236-88E7-181879013B5E}"/>
              </a:ext>
            </a:extLst>
          </p:cNvPr>
          <p:cNvCxnSpPr>
            <a:cxnSpLocks/>
          </p:cNvCxnSpPr>
          <p:nvPr/>
        </p:nvCxnSpPr>
        <p:spPr>
          <a:xfrm flipV="1">
            <a:off x="3920524" y="3705507"/>
            <a:ext cx="314062" cy="52539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29E29D-846D-4133-ADF3-D3AAAD3ADBE8}"/>
              </a:ext>
            </a:extLst>
          </p:cNvPr>
          <p:cNvCxnSpPr>
            <a:cxnSpLocks/>
          </p:cNvCxnSpPr>
          <p:nvPr/>
        </p:nvCxnSpPr>
        <p:spPr>
          <a:xfrm>
            <a:off x="4234586" y="3705505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5B4D2A-DF4E-48B4-AB3F-884B7A015EAB}"/>
              </a:ext>
            </a:extLst>
          </p:cNvPr>
          <p:cNvSpPr/>
          <p:nvPr/>
        </p:nvSpPr>
        <p:spPr>
          <a:xfrm>
            <a:off x="3595999" y="3507588"/>
            <a:ext cx="68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152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FA1D96-6E10-435E-AAA7-BF322C4E5478}"/>
              </a:ext>
            </a:extLst>
          </p:cNvPr>
          <p:cNvSpPr/>
          <p:nvPr/>
        </p:nvSpPr>
        <p:spPr>
          <a:xfrm>
            <a:off x="6348978" y="358460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80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F6BE4C-26EE-4FA5-8D79-168A6B4D37D5}"/>
              </a:ext>
            </a:extLst>
          </p:cNvPr>
          <p:cNvCxnSpPr>
            <a:cxnSpLocks/>
          </p:cNvCxnSpPr>
          <p:nvPr/>
        </p:nvCxnSpPr>
        <p:spPr>
          <a:xfrm flipV="1">
            <a:off x="6547404" y="3080199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22F668-ADBD-4A06-B674-039772641A00}"/>
              </a:ext>
            </a:extLst>
          </p:cNvPr>
          <p:cNvCxnSpPr>
            <a:cxnSpLocks/>
          </p:cNvCxnSpPr>
          <p:nvPr/>
        </p:nvCxnSpPr>
        <p:spPr>
          <a:xfrm>
            <a:off x="6807951" y="3086175"/>
            <a:ext cx="357350" cy="52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8D34AD8-C946-4427-9D63-BE9EA039C198}"/>
              </a:ext>
            </a:extLst>
          </p:cNvPr>
          <p:cNvSpPr/>
          <p:nvPr/>
        </p:nvSpPr>
        <p:spPr>
          <a:xfrm>
            <a:off x="7029409" y="2930374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1F6E81-3075-4011-A057-6FBA47B0CC44}"/>
              </a:ext>
            </a:extLst>
          </p:cNvPr>
          <p:cNvSpPr/>
          <p:nvPr/>
        </p:nvSpPr>
        <p:spPr>
          <a:xfrm>
            <a:off x="4670039" y="371030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125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085543-7F62-4642-A59E-B537DCB73B5A}"/>
              </a:ext>
            </a:extLst>
          </p:cNvPr>
          <p:cNvCxnSpPr>
            <a:cxnSpLocks/>
          </p:cNvCxnSpPr>
          <p:nvPr/>
        </p:nvCxnSpPr>
        <p:spPr>
          <a:xfrm flipV="1">
            <a:off x="4220098" y="3198169"/>
            <a:ext cx="314062" cy="52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77D19-685D-4EF3-BEEC-0929C07993D7}"/>
              </a:ext>
            </a:extLst>
          </p:cNvPr>
          <p:cNvCxnSpPr>
            <a:cxnSpLocks/>
          </p:cNvCxnSpPr>
          <p:nvPr/>
        </p:nvCxnSpPr>
        <p:spPr>
          <a:xfrm>
            <a:off x="4534160" y="3198167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494D627-DBDB-4750-8068-748722983BB2}"/>
              </a:ext>
            </a:extLst>
          </p:cNvPr>
          <p:cNvSpPr/>
          <p:nvPr/>
        </p:nvSpPr>
        <p:spPr>
          <a:xfrm>
            <a:off x="3895573" y="3000250"/>
            <a:ext cx="68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277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4C8A99-8513-4DB7-92D9-A4B9AB5A153F}"/>
              </a:ext>
            </a:extLst>
          </p:cNvPr>
          <p:cNvCxnSpPr>
            <a:cxnSpLocks/>
          </p:cNvCxnSpPr>
          <p:nvPr/>
        </p:nvCxnSpPr>
        <p:spPr>
          <a:xfrm flipV="1">
            <a:off x="4537037" y="2662092"/>
            <a:ext cx="1151680" cy="53824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181288-4698-4282-8477-9F4A8D5D8710}"/>
              </a:ext>
            </a:extLst>
          </p:cNvPr>
          <p:cNvCxnSpPr>
            <a:cxnSpLocks/>
          </p:cNvCxnSpPr>
          <p:nvPr/>
        </p:nvCxnSpPr>
        <p:spPr>
          <a:xfrm>
            <a:off x="5688717" y="2662092"/>
            <a:ext cx="1114231" cy="418107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854CE91-C5C6-47AF-99FD-31D1B692054F}"/>
              </a:ext>
            </a:extLst>
          </p:cNvPr>
          <p:cNvSpPr/>
          <p:nvPr/>
        </p:nvSpPr>
        <p:spPr>
          <a:xfrm>
            <a:off x="5921551" y="2321181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468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71BB03-B8DE-4E30-9EDA-2142C327D2BA}"/>
              </a:ext>
            </a:extLst>
          </p:cNvPr>
          <p:cNvSpPr txBox="1"/>
          <p:nvPr/>
        </p:nvSpPr>
        <p:spPr>
          <a:xfrm>
            <a:off x="3104849" y="6112175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ighlight>
                  <a:srgbClr val="FFFF00"/>
                </a:highlight>
              </a:rPr>
              <a:t>TI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49D5D-0783-49A8-9794-5FEFD177AA54}"/>
              </a:ext>
            </a:extLst>
          </p:cNvPr>
          <p:cNvSpPr txBox="1"/>
          <p:nvPr/>
        </p:nvSpPr>
        <p:spPr>
          <a:xfrm>
            <a:off x="7292716" y="6129045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ighlight>
                  <a:srgbClr val="00FF00"/>
                </a:highlight>
              </a:rPr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70024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245-C84E-45EE-9FE0-77BE3B8D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1"/>
          </a:xfrm>
        </p:spPr>
        <p:txBody>
          <a:bodyPr/>
          <a:lstStyle/>
          <a:p>
            <a:r>
              <a:rPr lang="es-GT" dirty="0"/>
              <a:t>3. Códigos de </a:t>
            </a:r>
            <a:r>
              <a:rPr lang="es-GT" dirty="0" err="1"/>
              <a:t>huffman</a:t>
            </a:r>
            <a:r>
              <a:rPr lang="es-GT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6221D-E507-4E6E-8754-E37BCA4BBEBD}"/>
              </a:ext>
            </a:extLst>
          </p:cNvPr>
          <p:cNvSpPr/>
          <p:nvPr/>
        </p:nvSpPr>
        <p:spPr>
          <a:xfrm>
            <a:off x="953097" y="583410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56166-0302-41EC-A9F8-35A6DFDC6F02}"/>
              </a:ext>
            </a:extLst>
          </p:cNvPr>
          <p:cNvSpPr/>
          <p:nvPr/>
        </p:nvSpPr>
        <p:spPr>
          <a:xfrm>
            <a:off x="1562697" y="5834102"/>
            <a:ext cx="44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EBD8A-ED38-47BE-96C5-24647402AF0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12756" y="5308710"/>
            <a:ext cx="314062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60AD1-81A2-45AC-AC1B-B109551D337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26818" y="5308708"/>
            <a:ext cx="358921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C0C1E0-A20F-4055-B58D-0D680C07A97E}"/>
              </a:ext>
            </a:extLst>
          </p:cNvPr>
          <p:cNvSpPr/>
          <p:nvPr/>
        </p:nvSpPr>
        <p:spPr>
          <a:xfrm>
            <a:off x="926112" y="5202074"/>
            <a:ext cx="45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EF6BB4-EE77-4B64-8B51-DBF7F8486A1B}"/>
              </a:ext>
            </a:extLst>
          </p:cNvPr>
          <p:cNvSpPr/>
          <p:nvPr/>
        </p:nvSpPr>
        <p:spPr>
          <a:xfrm>
            <a:off x="1863507" y="531527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7B97D1-17BD-455E-A4E5-06E148CC66E9}"/>
              </a:ext>
            </a:extLst>
          </p:cNvPr>
          <p:cNvCxnSpPr>
            <a:cxnSpLocks/>
          </p:cNvCxnSpPr>
          <p:nvPr/>
        </p:nvCxnSpPr>
        <p:spPr>
          <a:xfrm flipV="1">
            <a:off x="1413566" y="4789886"/>
            <a:ext cx="314062" cy="52539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FE2221-B327-4D0D-8C72-18445E1CAF4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27628" y="4789884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1DDF51-214F-45F9-B8FC-3B544835E51B}"/>
              </a:ext>
            </a:extLst>
          </p:cNvPr>
          <p:cNvSpPr/>
          <p:nvPr/>
        </p:nvSpPr>
        <p:spPr>
          <a:xfrm>
            <a:off x="1186581" y="46052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2D5F5-DF90-4E3F-8E54-2D3E2CC8A3F2}"/>
              </a:ext>
            </a:extLst>
          </p:cNvPr>
          <p:cNvSpPr/>
          <p:nvPr/>
        </p:nvSpPr>
        <p:spPr>
          <a:xfrm>
            <a:off x="5198354" y="468324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91FE6C-1BB1-4305-9E5A-E058ACD03D4D}"/>
              </a:ext>
            </a:extLst>
          </p:cNvPr>
          <p:cNvSpPr/>
          <p:nvPr/>
        </p:nvSpPr>
        <p:spPr>
          <a:xfrm>
            <a:off x="5807954" y="4683249"/>
            <a:ext cx="44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4D40A8-C0CC-4F4D-B42F-4E62DF233A4B}"/>
              </a:ext>
            </a:extLst>
          </p:cNvPr>
          <p:cNvCxnSpPr>
            <a:cxnSpLocks/>
          </p:cNvCxnSpPr>
          <p:nvPr/>
        </p:nvCxnSpPr>
        <p:spPr>
          <a:xfrm flipV="1">
            <a:off x="5396780" y="4178841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76A8D4-A62E-46BA-AF49-1F49B7E4CCB1}"/>
              </a:ext>
            </a:extLst>
          </p:cNvPr>
          <p:cNvCxnSpPr>
            <a:cxnSpLocks/>
          </p:cNvCxnSpPr>
          <p:nvPr/>
        </p:nvCxnSpPr>
        <p:spPr>
          <a:xfrm>
            <a:off x="5664701" y="4184817"/>
            <a:ext cx="357350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3FC58-0FC9-44CC-B284-6517036600B8}"/>
              </a:ext>
            </a:extLst>
          </p:cNvPr>
          <p:cNvSpPr/>
          <p:nvPr/>
        </p:nvSpPr>
        <p:spPr>
          <a:xfrm>
            <a:off x="5846238" y="4072075"/>
            <a:ext cx="444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61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1DDDC0-2786-4372-96CA-CAECBFC19BC1}"/>
              </a:ext>
            </a:extLst>
          </p:cNvPr>
          <p:cNvSpPr/>
          <p:nvPr/>
        </p:nvSpPr>
        <p:spPr>
          <a:xfrm>
            <a:off x="2173363" y="478226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35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28AC8D-1D7C-45A1-8E69-A1B089423357}"/>
              </a:ext>
            </a:extLst>
          </p:cNvPr>
          <p:cNvCxnSpPr>
            <a:cxnSpLocks/>
          </p:cNvCxnSpPr>
          <p:nvPr/>
        </p:nvCxnSpPr>
        <p:spPr>
          <a:xfrm flipV="1">
            <a:off x="1723422" y="4270124"/>
            <a:ext cx="314062" cy="52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83397B-F705-4ABF-91BC-A1395FEEF7C0}"/>
              </a:ext>
            </a:extLst>
          </p:cNvPr>
          <p:cNvCxnSpPr>
            <a:cxnSpLocks/>
          </p:cNvCxnSpPr>
          <p:nvPr/>
        </p:nvCxnSpPr>
        <p:spPr>
          <a:xfrm>
            <a:off x="2037484" y="4270122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0BEECF5-6E79-4B24-AEAB-32EA0FE80A63}"/>
              </a:ext>
            </a:extLst>
          </p:cNvPr>
          <p:cNvSpPr/>
          <p:nvPr/>
        </p:nvSpPr>
        <p:spPr>
          <a:xfrm>
            <a:off x="1496437" y="4072205"/>
            <a:ext cx="42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9B6A7-2AFE-42F5-AD31-4C3E35DCDC85}"/>
              </a:ext>
            </a:extLst>
          </p:cNvPr>
          <p:cNvSpPr/>
          <p:nvPr/>
        </p:nvSpPr>
        <p:spPr>
          <a:xfrm>
            <a:off x="4834505" y="413698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50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796A1B-6E49-4469-A44C-8B386EEFAD0E}"/>
              </a:ext>
            </a:extLst>
          </p:cNvPr>
          <p:cNvCxnSpPr>
            <a:cxnSpLocks/>
          </p:cNvCxnSpPr>
          <p:nvPr/>
        </p:nvCxnSpPr>
        <p:spPr>
          <a:xfrm flipV="1">
            <a:off x="5032931" y="3632575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62BC72-A394-43F5-B041-1D44B98224DA}"/>
              </a:ext>
            </a:extLst>
          </p:cNvPr>
          <p:cNvCxnSpPr>
            <a:cxnSpLocks/>
          </p:cNvCxnSpPr>
          <p:nvPr/>
        </p:nvCxnSpPr>
        <p:spPr>
          <a:xfrm>
            <a:off x="5300852" y="3645925"/>
            <a:ext cx="357350" cy="52539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5AA2D20-246D-4E17-8DB0-C7CD341C399E}"/>
              </a:ext>
            </a:extLst>
          </p:cNvPr>
          <p:cNvSpPr/>
          <p:nvPr/>
        </p:nvSpPr>
        <p:spPr>
          <a:xfrm>
            <a:off x="5514936" y="3482750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C198B8-7D2F-4BCA-A3A1-A5FF2A0B771E}"/>
              </a:ext>
            </a:extLst>
          </p:cNvPr>
          <p:cNvSpPr/>
          <p:nvPr/>
        </p:nvSpPr>
        <p:spPr>
          <a:xfrm>
            <a:off x="2497888" y="424444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78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53C661-8D91-4236-88E7-181879013B5E}"/>
              </a:ext>
            </a:extLst>
          </p:cNvPr>
          <p:cNvCxnSpPr>
            <a:cxnSpLocks/>
          </p:cNvCxnSpPr>
          <p:nvPr/>
        </p:nvCxnSpPr>
        <p:spPr>
          <a:xfrm flipV="1">
            <a:off x="2047947" y="3732306"/>
            <a:ext cx="314062" cy="52539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29E29D-846D-4133-ADF3-D3AAAD3ADBE8}"/>
              </a:ext>
            </a:extLst>
          </p:cNvPr>
          <p:cNvCxnSpPr>
            <a:cxnSpLocks/>
          </p:cNvCxnSpPr>
          <p:nvPr/>
        </p:nvCxnSpPr>
        <p:spPr>
          <a:xfrm>
            <a:off x="2362009" y="3732304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5B4D2A-DF4E-48B4-AB3F-884B7A015EAB}"/>
              </a:ext>
            </a:extLst>
          </p:cNvPr>
          <p:cNvSpPr/>
          <p:nvPr/>
        </p:nvSpPr>
        <p:spPr>
          <a:xfrm>
            <a:off x="1723422" y="3534387"/>
            <a:ext cx="68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152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FA1D96-6E10-435E-AAA7-BF322C4E5478}"/>
              </a:ext>
            </a:extLst>
          </p:cNvPr>
          <p:cNvSpPr/>
          <p:nvPr/>
        </p:nvSpPr>
        <p:spPr>
          <a:xfrm>
            <a:off x="4476401" y="361140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80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F6BE4C-26EE-4FA5-8D79-168A6B4D37D5}"/>
              </a:ext>
            </a:extLst>
          </p:cNvPr>
          <p:cNvCxnSpPr>
            <a:cxnSpLocks/>
          </p:cNvCxnSpPr>
          <p:nvPr/>
        </p:nvCxnSpPr>
        <p:spPr>
          <a:xfrm flipV="1">
            <a:off x="4674827" y="3106998"/>
            <a:ext cx="246736" cy="52539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22F668-ADBD-4A06-B674-039772641A00}"/>
              </a:ext>
            </a:extLst>
          </p:cNvPr>
          <p:cNvCxnSpPr>
            <a:cxnSpLocks/>
          </p:cNvCxnSpPr>
          <p:nvPr/>
        </p:nvCxnSpPr>
        <p:spPr>
          <a:xfrm>
            <a:off x="4935374" y="3112974"/>
            <a:ext cx="357350" cy="52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8D34AD8-C946-4427-9D63-BE9EA039C198}"/>
              </a:ext>
            </a:extLst>
          </p:cNvPr>
          <p:cNvSpPr/>
          <p:nvPr/>
        </p:nvSpPr>
        <p:spPr>
          <a:xfrm>
            <a:off x="5156832" y="2957173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191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1F6E81-3075-4011-A057-6FBA47B0CC44}"/>
              </a:ext>
            </a:extLst>
          </p:cNvPr>
          <p:cNvSpPr/>
          <p:nvPr/>
        </p:nvSpPr>
        <p:spPr>
          <a:xfrm>
            <a:off x="2797462" y="373710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125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085543-7F62-4642-A59E-B537DCB73B5A}"/>
              </a:ext>
            </a:extLst>
          </p:cNvPr>
          <p:cNvCxnSpPr>
            <a:cxnSpLocks/>
          </p:cNvCxnSpPr>
          <p:nvPr/>
        </p:nvCxnSpPr>
        <p:spPr>
          <a:xfrm flipV="1">
            <a:off x="2347521" y="3224968"/>
            <a:ext cx="314062" cy="52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D77D19-685D-4EF3-BEEC-0929C07993D7}"/>
              </a:ext>
            </a:extLst>
          </p:cNvPr>
          <p:cNvCxnSpPr>
            <a:cxnSpLocks/>
          </p:cNvCxnSpPr>
          <p:nvPr/>
        </p:nvCxnSpPr>
        <p:spPr>
          <a:xfrm>
            <a:off x="2661583" y="3224966"/>
            <a:ext cx="362864" cy="525394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494D627-DBDB-4750-8068-748722983BB2}"/>
              </a:ext>
            </a:extLst>
          </p:cNvPr>
          <p:cNvSpPr/>
          <p:nvPr/>
        </p:nvSpPr>
        <p:spPr>
          <a:xfrm>
            <a:off x="2022996" y="3027049"/>
            <a:ext cx="68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277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4C8A99-8513-4DB7-92D9-A4B9AB5A153F}"/>
              </a:ext>
            </a:extLst>
          </p:cNvPr>
          <p:cNvCxnSpPr>
            <a:cxnSpLocks/>
          </p:cNvCxnSpPr>
          <p:nvPr/>
        </p:nvCxnSpPr>
        <p:spPr>
          <a:xfrm flipV="1">
            <a:off x="2664460" y="2688891"/>
            <a:ext cx="1151680" cy="538242"/>
          </a:xfrm>
          <a:prstGeom prst="line">
            <a:avLst/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181288-4698-4282-8477-9F4A8D5D8710}"/>
              </a:ext>
            </a:extLst>
          </p:cNvPr>
          <p:cNvCxnSpPr>
            <a:cxnSpLocks/>
          </p:cNvCxnSpPr>
          <p:nvPr/>
        </p:nvCxnSpPr>
        <p:spPr>
          <a:xfrm>
            <a:off x="3816140" y="2688891"/>
            <a:ext cx="1114231" cy="418107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854CE91-C5C6-47AF-99FD-31D1B692054F}"/>
              </a:ext>
            </a:extLst>
          </p:cNvPr>
          <p:cNvSpPr/>
          <p:nvPr/>
        </p:nvSpPr>
        <p:spPr>
          <a:xfrm>
            <a:off x="4048974" y="2347980"/>
            <a:ext cx="73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468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71BB03-B8DE-4E30-9EDA-2142C327D2BA}"/>
              </a:ext>
            </a:extLst>
          </p:cNvPr>
          <p:cNvSpPr txBox="1"/>
          <p:nvPr/>
        </p:nvSpPr>
        <p:spPr>
          <a:xfrm>
            <a:off x="1232272" y="6138974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ighlight>
                  <a:srgbClr val="FFFF00"/>
                </a:highlight>
              </a:rPr>
              <a:t>TI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B49D5D-0783-49A8-9794-5FEFD177AA54}"/>
              </a:ext>
            </a:extLst>
          </p:cNvPr>
          <p:cNvSpPr txBox="1"/>
          <p:nvPr/>
        </p:nvSpPr>
        <p:spPr>
          <a:xfrm>
            <a:off x="5420139" y="6155844"/>
            <a:ext cx="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ighlight>
                  <a:srgbClr val="00FF00"/>
                </a:highlight>
              </a:rPr>
              <a:t>TD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AC34-7FB0-4E02-86A8-C8264E80AD16}"/>
              </a:ext>
            </a:extLst>
          </p:cNvPr>
          <p:cNvSpPr txBox="1"/>
          <p:nvPr/>
        </p:nvSpPr>
        <p:spPr>
          <a:xfrm>
            <a:off x="3006821" y="2610543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0640B5-4347-46A2-AA9D-DCE0C27C5EBD}"/>
              </a:ext>
            </a:extLst>
          </p:cNvPr>
          <p:cNvSpPr txBox="1"/>
          <p:nvPr/>
        </p:nvSpPr>
        <p:spPr>
          <a:xfrm>
            <a:off x="4476270" y="2592714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4A170-A741-4624-A03F-117EDC0CD22C}"/>
              </a:ext>
            </a:extLst>
          </p:cNvPr>
          <p:cNvSpPr txBox="1"/>
          <p:nvPr/>
        </p:nvSpPr>
        <p:spPr>
          <a:xfrm>
            <a:off x="2229911" y="3240116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B562D0-DC71-42C4-83EB-039F53AA293B}"/>
              </a:ext>
            </a:extLst>
          </p:cNvPr>
          <p:cNvSpPr txBox="1"/>
          <p:nvPr/>
        </p:nvSpPr>
        <p:spPr>
          <a:xfrm>
            <a:off x="1925978" y="3756930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0274E4-F93F-4744-B0DC-569DF240F0A4}"/>
              </a:ext>
            </a:extLst>
          </p:cNvPr>
          <p:cNvSpPr txBox="1"/>
          <p:nvPr/>
        </p:nvSpPr>
        <p:spPr>
          <a:xfrm>
            <a:off x="1591600" y="4300347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1431A0-4EBC-4501-93E7-19DFAB551B98}"/>
              </a:ext>
            </a:extLst>
          </p:cNvPr>
          <p:cNvSpPr txBox="1"/>
          <p:nvPr/>
        </p:nvSpPr>
        <p:spPr>
          <a:xfrm>
            <a:off x="1277504" y="4832742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EF22D9-74B2-46B6-923E-9DA6A5AFFAFF}"/>
              </a:ext>
            </a:extLst>
          </p:cNvPr>
          <p:cNvSpPr txBox="1"/>
          <p:nvPr/>
        </p:nvSpPr>
        <p:spPr>
          <a:xfrm>
            <a:off x="953097" y="5373130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605E82-D440-41F2-B562-B339EDEA1ED7}"/>
              </a:ext>
            </a:extLst>
          </p:cNvPr>
          <p:cNvSpPr txBox="1"/>
          <p:nvPr/>
        </p:nvSpPr>
        <p:spPr>
          <a:xfrm>
            <a:off x="2787026" y="3207440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043523-6E29-4948-9F58-966DE1F2DDDE}"/>
              </a:ext>
            </a:extLst>
          </p:cNvPr>
          <p:cNvSpPr txBox="1"/>
          <p:nvPr/>
        </p:nvSpPr>
        <p:spPr>
          <a:xfrm>
            <a:off x="2445061" y="3661259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E0B2D3-F6E4-4E09-B8C6-2B69924AF8C1}"/>
              </a:ext>
            </a:extLst>
          </p:cNvPr>
          <p:cNvSpPr txBox="1"/>
          <p:nvPr/>
        </p:nvSpPr>
        <p:spPr>
          <a:xfrm>
            <a:off x="2163452" y="4228985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E4261-1F19-4BE0-8544-E26C42EDA760}"/>
              </a:ext>
            </a:extLst>
          </p:cNvPr>
          <p:cNvSpPr txBox="1"/>
          <p:nvPr/>
        </p:nvSpPr>
        <p:spPr>
          <a:xfrm>
            <a:off x="1793386" y="4704903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4E3175-A66E-48A1-92D2-16BFD6DCF09F}"/>
              </a:ext>
            </a:extLst>
          </p:cNvPr>
          <p:cNvSpPr txBox="1"/>
          <p:nvPr/>
        </p:nvSpPr>
        <p:spPr>
          <a:xfrm>
            <a:off x="1526968" y="5237246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F3A7E8-7A95-4F75-BCF4-4B72DA84F1C3}"/>
              </a:ext>
            </a:extLst>
          </p:cNvPr>
          <p:cNvSpPr txBox="1"/>
          <p:nvPr/>
        </p:nvSpPr>
        <p:spPr>
          <a:xfrm>
            <a:off x="4476270" y="3145203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4B7C1A-1D0B-4652-827E-04CC355E5986}"/>
              </a:ext>
            </a:extLst>
          </p:cNvPr>
          <p:cNvSpPr txBox="1"/>
          <p:nvPr/>
        </p:nvSpPr>
        <p:spPr>
          <a:xfrm>
            <a:off x="4840641" y="3637595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4E647C-4F55-450C-AE31-935A0F9A711E}"/>
              </a:ext>
            </a:extLst>
          </p:cNvPr>
          <p:cNvSpPr txBox="1"/>
          <p:nvPr/>
        </p:nvSpPr>
        <p:spPr>
          <a:xfrm>
            <a:off x="5224477" y="4198013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07B8F-04AA-4BB1-91A7-2AAB5BB50ACC}"/>
              </a:ext>
            </a:extLst>
          </p:cNvPr>
          <p:cNvSpPr txBox="1"/>
          <p:nvPr/>
        </p:nvSpPr>
        <p:spPr>
          <a:xfrm>
            <a:off x="5106396" y="3181656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8895A4-B9AF-4419-A738-8F03CA4155B3}"/>
              </a:ext>
            </a:extLst>
          </p:cNvPr>
          <p:cNvSpPr txBox="1"/>
          <p:nvPr/>
        </p:nvSpPr>
        <p:spPr>
          <a:xfrm>
            <a:off x="5410840" y="3686064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EAB69C-7037-4BA8-83F7-F27903B0782D}"/>
              </a:ext>
            </a:extLst>
          </p:cNvPr>
          <p:cNvSpPr txBox="1"/>
          <p:nvPr/>
        </p:nvSpPr>
        <p:spPr>
          <a:xfrm>
            <a:off x="5809627" y="4243260"/>
            <a:ext cx="3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s-GT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Table 6">
            <a:extLst>
              <a:ext uri="{FF2B5EF4-FFF2-40B4-BE49-F238E27FC236}">
                <a16:creationId xmlns:a16="http://schemas.microsoft.com/office/drawing/2014/main" id="{E50BCC42-6E63-4FFC-88BE-F7219C27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24843"/>
              </p:ext>
            </p:extLst>
          </p:nvPr>
        </p:nvGraphicFramePr>
        <p:xfrm>
          <a:off x="708040" y="1378650"/>
          <a:ext cx="107759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29">
                  <a:extLst>
                    <a:ext uri="{9D8B030D-6E8A-4147-A177-3AD203B41FA5}">
                      <a16:colId xmlns:a16="http://schemas.microsoft.com/office/drawing/2014/main" val="305847069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882569683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44385435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3711889471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173327225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061499636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1427127430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21554462"/>
                    </a:ext>
                  </a:extLst>
                </a:gridCol>
                <a:gridCol w="712524">
                  <a:extLst>
                    <a:ext uri="{9D8B030D-6E8A-4147-A177-3AD203B41FA5}">
                      <a16:colId xmlns:a16="http://schemas.microsoft.com/office/drawing/2014/main" val="1362569544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327814219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93191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highlight>
                            <a:srgbClr val="FF00FF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Frecuencias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884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4B397C-1A5F-4465-9790-CFC2E0915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03790"/>
              </p:ext>
            </p:extLst>
          </p:nvPr>
        </p:nvGraphicFramePr>
        <p:xfrm>
          <a:off x="8066513" y="2389100"/>
          <a:ext cx="26496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19">
                  <a:extLst>
                    <a:ext uri="{9D8B030D-6E8A-4147-A177-3AD203B41FA5}">
                      <a16:colId xmlns:a16="http://schemas.microsoft.com/office/drawing/2014/main" val="2733682404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2748770364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1022386002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1119026415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1906202142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3513165120"/>
                    </a:ext>
                  </a:extLst>
                </a:gridCol>
                <a:gridCol w="378519">
                  <a:extLst>
                    <a:ext uri="{9D8B030D-6E8A-4147-A177-3AD203B41FA5}">
                      <a16:colId xmlns:a16="http://schemas.microsoft.com/office/drawing/2014/main" val="288209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s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Código de </a:t>
                      </a:r>
                      <a:r>
                        <a:rPr lang="es-GT" sz="1600" dirty="0" err="1"/>
                        <a:t>Huffman</a:t>
                      </a:r>
                      <a:endParaRPr lang="es-GT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7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78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00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71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4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34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7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9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G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5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2389"/>
                  </a:ext>
                </a:extLst>
              </a:tr>
            </a:tbl>
          </a:graphicData>
        </a:graphic>
      </p:graphicFrame>
      <p:sp>
        <p:nvSpPr>
          <p:cNvPr id="73" name="Rectangle 72">
            <a:extLst>
              <a:ext uri="{FF2B5EF4-FFF2-40B4-BE49-F238E27FC236}">
                <a16:creationId xmlns:a16="http://schemas.microsoft.com/office/drawing/2014/main" id="{2DF1FFC3-BF21-4EB8-8587-AC598EB332C6}"/>
              </a:ext>
            </a:extLst>
          </p:cNvPr>
          <p:cNvSpPr/>
          <p:nvPr/>
        </p:nvSpPr>
        <p:spPr>
          <a:xfrm>
            <a:off x="2848364" y="434815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F0130-A294-4935-ACDF-29B66ADDA788}"/>
              </a:ext>
            </a:extLst>
          </p:cNvPr>
          <p:cNvSpPr/>
          <p:nvPr/>
        </p:nvSpPr>
        <p:spPr>
          <a:xfrm>
            <a:off x="1854378" y="595430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368FE7-99F0-4EA9-BC5B-41226C29C594}"/>
              </a:ext>
            </a:extLst>
          </p:cNvPr>
          <p:cNvSpPr/>
          <p:nvPr/>
        </p:nvSpPr>
        <p:spPr>
          <a:xfrm>
            <a:off x="5250746" y="4876481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51E922-A3AD-41C5-8BA4-6B9E3FB0A8F9}"/>
              </a:ext>
            </a:extLst>
          </p:cNvPr>
          <p:cNvSpPr/>
          <p:nvPr/>
        </p:nvSpPr>
        <p:spPr>
          <a:xfrm>
            <a:off x="2440253" y="4923583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6C7C6F-88B3-42DF-AE14-07A3481F4036}"/>
              </a:ext>
            </a:extLst>
          </p:cNvPr>
          <p:cNvSpPr/>
          <p:nvPr/>
        </p:nvSpPr>
        <p:spPr>
          <a:xfrm>
            <a:off x="3238417" y="376942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BEB88D7-477C-485E-9C05-95BC61B815D4}"/>
              </a:ext>
            </a:extLst>
          </p:cNvPr>
          <p:cNvSpPr/>
          <p:nvPr/>
        </p:nvSpPr>
        <p:spPr>
          <a:xfrm>
            <a:off x="5892791" y="4952053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B1BC52-C0DC-48E4-A929-D541C5716BB5}"/>
              </a:ext>
            </a:extLst>
          </p:cNvPr>
          <p:cNvSpPr/>
          <p:nvPr/>
        </p:nvSpPr>
        <p:spPr>
          <a:xfrm>
            <a:off x="2159757" y="540761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C23A33-0A7E-42FD-A23C-5CBC89C4AC55}"/>
              </a:ext>
            </a:extLst>
          </p:cNvPr>
          <p:cNvSpPr/>
          <p:nvPr/>
        </p:nvSpPr>
        <p:spPr>
          <a:xfrm>
            <a:off x="4615286" y="412626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9DEBBA-E18C-4798-AE93-0518360FFDCE}"/>
              </a:ext>
            </a:extLst>
          </p:cNvPr>
          <p:cNvSpPr/>
          <p:nvPr/>
        </p:nvSpPr>
        <p:spPr>
          <a:xfrm>
            <a:off x="4369152" y="361400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9BBC0E-C201-4778-8C2F-B6FB97976A8C}"/>
              </a:ext>
            </a:extLst>
          </p:cNvPr>
          <p:cNvSpPr/>
          <p:nvPr/>
        </p:nvSpPr>
        <p:spPr>
          <a:xfrm>
            <a:off x="795961" y="593804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solidFill>
                  <a:srgbClr val="FF3399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2857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003-B35F-41C9-B9EB-13AC2FF5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FFD3-A2E3-4404-AA2B-208061E79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Ing. Mario López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378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239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Gill Sans MT</vt:lpstr>
      <vt:lpstr>Wingdings 2</vt:lpstr>
      <vt:lpstr>DividendVTI</vt:lpstr>
      <vt:lpstr>ÁRBOLES Y Codificación</vt:lpstr>
      <vt:lpstr>ÁRBOLES Y codificación:</vt:lpstr>
      <vt:lpstr>CÓDIGO PREFIJO:</vt:lpstr>
      <vt:lpstr>CÓDIGOs de huffman:</vt:lpstr>
      <vt:lpstr>2. ÁRBOL de huffman:</vt:lpstr>
      <vt:lpstr>3. Códigos de huffman: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2020-04-30T01:22:18Z</dcterms:created>
  <dcterms:modified xsi:type="dcterms:W3CDTF">2020-11-07T17:09:21Z</dcterms:modified>
</cp:coreProperties>
</file>