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GT" dirty="0"/>
              <a:t>Primera unidad</a:t>
            </a:r>
            <a:br>
              <a:rPr lang="es-GT" dirty="0"/>
            </a:br>
            <a:r>
              <a:rPr lang="es-GT" b="1" dirty="0"/>
              <a:t>relaciones de recurrencia</a:t>
            </a:r>
            <a:br>
              <a:rPr lang="es-GT" b="1" dirty="0"/>
            </a:br>
            <a:r>
              <a:rPr lang="es-GT" dirty="0" err="1"/>
              <a:t>recurrencia</a:t>
            </a:r>
            <a:r>
              <a:rPr lang="es-GT" dirty="0"/>
              <a:t> y </a:t>
            </a:r>
            <a:r>
              <a:rPr lang="es-GT" dirty="0" err="1"/>
              <a:t>r.r</a:t>
            </a:r>
            <a:r>
              <a:rPr lang="es-GT" dirty="0"/>
              <a:t>. lineales de primer orden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Ing. Mario </a:t>
            </a:r>
            <a:r>
              <a:rPr lang="en-US" dirty="0" err="1"/>
              <a:t>lÓpez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Recurrencia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1912179" y="1881025"/>
                <a:ext cx="846372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Propiedad de las </a:t>
                </a:r>
                <a:r>
                  <a:rPr lang="es-GT" b="1" dirty="0"/>
                  <a:t>sucesiones</a:t>
                </a:r>
                <a:r>
                  <a:rPr lang="es-GT" dirty="0"/>
                  <a:t> en las que cualquier término se puede calcular conociendo los precedentes.</a:t>
                </a:r>
              </a:p>
              <a:p>
                <a:endParaRPr lang="es-GT" dirty="0"/>
              </a:p>
              <a:p>
                <a:r>
                  <a:rPr lang="es-GT" dirty="0"/>
                  <a:t>Ejemplos:</a:t>
                </a:r>
              </a:p>
              <a:p>
                <a:endParaRPr lang="es-GT" dirty="0"/>
              </a:p>
              <a:p>
                <a:pPr marL="342900" indent="-342900">
                  <a:buAutoNum type="arabicPeriod"/>
                </a:pPr>
                <a:r>
                  <a:rPr lang="es-GT" dirty="0"/>
                  <a:t>Análisis numérico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s-GT" dirty="0"/>
                  <a:t>Método de bisección.</a:t>
                </a:r>
              </a:p>
              <a:p>
                <a:pPr marL="800100" lvl="1" indent="-342900">
                  <a:buAutoNum type="alphaLcPeriod"/>
                </a:pPr>
                <a:r>
                  <a:rPr lang="es-GT" dirty="0"/>
                  <a:t>Método de Newton.</a:t>
                </a:r>
              </a:p>
              <a:p>
                <a:pPr marL="800100" lvl="1" indent="-342900">
                  <a:buAutoNum type="alphaLcPeriod"/>
                </a:pPr>
                <a:r>
                  <a:rPr lang="es-GT" dirty="0"/>
                  <a:t>Método de punto fijo.</a:t>
                </a:r>
              </a:p>
              <a:p>
                <a:pPr lvl="1"/>
                <a:endParaRPr lang="es-GT" dirty="0"/>
              </a:p>
              <a:p>
                <a:pPr marL="342900" indent="-342900">
                  <a:buAutoNum type="arabicPeriod"/>
                </a:pPr>
                <a:r>
                  <a:rPr lang="es-GT" dirty="0"/>
                  <a:t>Series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s-GT" dirty="0"/>
                  <a:t>Números de Fibonacci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G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s-GT" dirty="0"/>
                  <a:t>  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GT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GT" dirty="0"/>
                  <a:t> </a:t>
                </a:r>
              </a:p>
              <a:p>
                <a:pPr marL="800100" lvl="1" indent="-342900">
                  <a:buAutoNum type="alphaLcPeriod"/>
                </a:pPr>
                <a:endParaRPr lang="es-GT" dirty="0"/>
              </a:p>
              <a:p>
                <a:pPr marL="342900" indent="-342900">
                  <a:buAutoNum type="arabicPeriod"/>
                </a:pPr>
                <a:r>
                  <a:rPr lang="es-GT" dirty="0"/>
                  <a:t>Torres de Hanoi (Juegos)</a:t>
                </a:r>
              </a:p>
              <a:p>
                <a:endParaRPr lang="es-GT" dirty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s-GT" dirty="0"/>
                  <a:t>Algoritmos.</a:t>
                </a:r>
              </a:p>
              <a:p>
                <a:r>
                  <a:rPr lang="es-GT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79" y="1881025"/>
                <a:ext cx="8463722" cy="4801314"/>
              </a:xfrm>
              <a:prstGeom prst="rect">
                <a:avLst/>
              </a:prstGeom>
              <a:blipFill>
                <a:blip r:embed="rId2"/>
                <a:stretch>
                  <a:fillRect l="-648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Relación de recurrencia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2892681" y="2394036"/>
                <a:ext cx="561521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Son funciones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o bien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GT" dirty="0"/>
                  <a:t> para </a:t>
                </a:r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s-GT" dirty="0"/>
              </a:p>
              <a:p>
                <a:r>
                  <a:rPr lang="es-GT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GT" dirty="0"/>
                  <a:t> depende de los términos anteriores</a:t>
                </a:r>
              </a:p>
              <a:p>
                <a:endParaRPr lang="es-G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  <a:p>
                <a:endParaRPr lang="es-GT" dirty="0"/>
              </a:p>
              <a:p>
                <a:r>
                  <a:rPr lang="es-GT" b="1" dirty="0"/>
                  <a:t>Nota:</a:t>
                </a:r>
                <a:r>
                  <a:rPr lang="es-GT" dirty="0"/>
                  <a:t> Las relaciones de recurrencia son la contrapartida discreta de las ecuaciones diferenciales.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81" y="2394036"/>
                <a:ext cx="5615216" cy="2031325"/>
              </a:xfrm>
              <a:prstGeom prst="rect">
                <a:avLst/>
              </a:prstGeom>
              <a:blipFill>
                <a:blip r:embed="rId2"/>
                <a:stretch>
                  <a:fillRect l="-977" t="-1802" r="-1629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9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Relación de recurrencia</a:t>
            </a:r>
            <a:br>
              <a:rPr lang="es-GT" dirty="0"/>
            </a:br>
            <a:r>
              <a:rPr lang="es-GT" dirty="0"/>
              <a:t>lineal de primer 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4ADAB-9AF1-42F2-AB66-5D1260EE0BB6}"/>
              </a:ext>
            </a:extLst>
          </p:cNvPr>
          <p:cNvSpPr txBox="1"/>
          <p:nvPr/>
        </p:nvSpPr>
        <p:spPr>
          <a:xfrm>
            <a:off x="1160094" y="1859745"/>
            <a:ext cx="8466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PROGRESIÓN</a:t>
            </a:r>
          </a:p>
          <a:p>
            <a:r>
              <a:rPr lang="es-GT" b="1" dirty="0"/>
              <a:t>GEOMÉTRICA:</a:t>
            </a:r>
          </a:p>
          <a:p>
            <a:r>
              <a:rPr lang="es-GT" dirty="0"/>
              <a:t>Es una sucesión infinita de números donde el cociente de cualquier término (menos el primero) entre el predecesor es una constante  llamada “RAZÓN COMÚN”.</a:t>
            </a:r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Ejemplo:</a:t>
            </a:r>
          </a:p>
          <a:p>
            <a:r>
              <a:rPr lang="es-GT" dirty="0"/>
              <a:t>		4, 12, 36, 108,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23E301-827E-49ED-82B9-D23847D1AEF7}"/>
                  </a:ext>
                </a:extLst>
              </p:cNvPr>
              <p:cNvSpPr txBox="1"/>
              <p:nvPr/>
            </p:nvSpPr>
            <p:spPr>
              <a:xfrm>
                <a:off x="3022984" y="3098375"/>
                <a:ext cx="310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23E301-827E-49ED-82B9-D23847D1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984" y="3098375"/>
                <a:ext cx="310575" cy="276999"/>
              </a:xfrm>
              <a:prstGeom prst="rect">
                <a:avLst/>
              </a:prstGeom>
              <a:blipFill>
                <a:blip r:embed="rId2"/>
                <a:stretch>
                  <a:fillRect l="-7843" r="-196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3FDF8B-5F12-4D2F-8E63-E0EC516834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82713" y="3597686"/>
            <a:ext cx="373829" cy="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D34EA-E5BE-479A-9A8F-1DDC9B3872CC}"/>
                  </a:ext>
                </a:extLst>
              </p:cNvPr>
              <p:cNvSpPr txBox="1"/>
              <p:nvPr/>
            </p:nvSpPr>
            <p:spPr>
              <a:xfrm>
                <a:off x="3316268" y="4309972"/>
                <a:ext cx="923443" cy="519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D34EA-E5BE-479A-9A8F-1DDC9B38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68" y="4309972"/>
                <a:ext cx="923443" cy="51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4D3BC0-EC10-4E9B-BB64-257F39776CA2}"/>
                  </a:ext>
                </a:extLst>
              </p:cNvPr>
              <p:cNvSpPr txBox="1"/>
              <p:nvPr/>
            </p:nvSpPr>
            <p:spPr>
              <a:xfrm>
                <a:off x="3316269" y="5002602"/>
                <a:ext cx="787642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4D3BC0-EC10-4E9B-BB64-257F39776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69" y="5002602"/>
                <a:ext cx="78764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9CDE65-8C74-4A79-9F15-08F2916615FD}"/>
                  </a:ext>
                </a:extLst>
              </p:cNvPr>
              <p:cNvSpPr txBox="1"/>
              <p:nvPr/>
            </p:nvSpPr>
            <p:spPr>
              <a:xfrm>
                <a:off x="3316269" y="5686850"/>
                <a:ext cx="787642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9CDE65-8C74-4A79-9F15-08F29166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69" y="5686850"/>
                <a:ext cx="787642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8DB5B8-9668-4F83-A4DD-EBE298EA4F21}"/>
                  </a:ext>
                </a:extLst>
              </p:cNvPr>
              <p:cNvSpPr txBox="1"/>
              <p:nvPr/>
            </p:nvSpPr>
            <p:spPr>
              <a:xfrm>
                <a:off x="5042819" y="4939158"/>
                <a:ext cx="1013003" cy="519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8DB5B8-9668-4F83-A4DD-EBE298EA4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19" y="4939158"/>
                <a:ext cx="1013003" cy="519694"/>
              </a:xfrm>
              <a:prstGeom prst="rect">
                <a:avLst/>
              </a:prstGeom>
              <a:blipFill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A40AD232-7749-4332-9C3E-6CFC239D6CF0}"/>
              </a:ext>
            </a:extLst>
          </p:cNvPr>
          <p:cNvSpPr/>
          <p:nvPr/>
        </p:nvSpPr>
        <p:spPr>
          <a:xfrm>
            <a:off x="4273331" y="4208224"/>
            <a:ext cx="106245" cy="2021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21E787-AB66-40FB-9CFB-A8DC7E9B0121}"/>
                  </a:ext>
                </a:extLst>
              </p:cNvPr>
              <p:cNvSpPr txBox="1"/>
              <p:nvPr/>
            </p:nvSpPr>
            <p:spPr>
              <a:xfrm>
                <a:off x="7004139" y="5016294"/>
                <a:ext cx="127740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21E787-AB66-40FB-9CFB-A8DC7E9B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139" y="5016294"/>
                <a:ext cx="1277406" cy="276999"/>
              </a:xfrm>
              <a:prstGeom prst="rect">
                <a:avLst/>
              </a:prstGeom>
              <a:blipFill>
                <a:blip r:embed="rId7"/>
                <a:stretch>
                  <a:fillRect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E062EB6-7A44-42E1-B06A-1D8B51DC0610}"/>
              </a:ext>
            </a:extLst>
          </p:cNvPr>
          <p:cNvSpPr txBox="1"/>
          <p:nvPr/>
        </p:nvSpPr>
        <p:spPr>
          <a:xfrm>
            <a:off x="7004139" y="5522040"/>
            <a:ext cx="7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Donde</a:t>
            </a:r>
            <a:r>
              <a:rPr lang="en-US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D75EFB-4F05-4453-8B8E-358A705A6AA7}"/>
                  </a:ext>
                </a:extLst>
              </p:cNvPr>
              <p:cNvSpPr txBox="1"/>
              <p:nvPr/>
            </p:nvSpPr>
            <p:spPr>
              <a:xfrm>
                <a:off x="7837495" y="5936016"/>
                <a:ext cx="765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D75EFB-4F05-4453-8B8E-358A705A6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495" y="5936016"/>
                <a:ext cx="765506" cy="276999"/>
              </a:xfrm>
              <a:prstGeom prst="rect">
                <a:avLst/>
              </a:prstGeom>
              <a:blipFill>
                <a:blip r:embed="rId8"/>
                <a:stretch>
                  <a:fillRect l="-800" r="-4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8AE4DA-A064-4190-B858-43011C053225}"/>
                  </a:ext>
                </a:extLst>
              </p:cNvPr>
              <p:cNvSpPr txBox="1"/>
              <p:nvPr/>
            </p:nvSpPr>
            <p:spPr>
              <a:xfrm>
                <a:off x="7837494" y="5522040"/>
                <a:ext cx="6611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8AE4DA-A064-4190-B858-43011C05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494" y="5522040"/>
                <a:ext cx="661145" cy="276999"/>
              </a:xfrm>
              <a:prstGeom prst="rect">
                <a:avLst/>
              </a:prstGeom>
              <a:blipFill>
                <a:blip r:embed="rId9"/>
                <a:stretch>
                  <a:fillRect l="-1852" r="-46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F62E3BE-E31D-481B-A2AB-C8E7D5F92535}"/>
              </a:ext>
            </a:extLst>
          </p:cNvPr>
          <p:cNvSpPr txBox="1"/>
          <p:nvPr/>
        </p:nvSpPr>
        <p:spPr>
          <a:xfrm>
            <a:off x="8799622" y="4966692"/>
            <a:ext cx="1829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b="1" dirty="0"/>
              <a:t>Relación de recurrencia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87A32-8C6B-45B9-949A-2E0D400AC34D}"/>
              </a:ext>
            </a:extLst>
          </p:cNvPr>
          <p:cNvSpPr txBox="1"/>
          <p:nvPr/>
        </p:nvSpPr>
        <p:spPr>
          <a:xfrm>
            <a:off x="8799622" y="5989842"/>
            <a:ext cx="982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b="1" dirty="0"/>
              <a:t>Valor inicial</a:t>
            </a:r>
            <a:endParaRPr 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B520E-4839-4FC3-9B5C-A38FDB59974C}"/>
              </a:ext>
            </a:extLst>
          </p:cNvPr>
          <p:cNvSpPr txBox="1"/>
          <p:nvPr/>
        </p:nvSpPr>
        <p:spPr>
          <a:xfrm>
            <a:off x="8799622" y="5548350"/>
            <a:ext cx="765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b="1" dirty="0"/>
              <a:t>Dominio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480F66-52C0-4A5A-8BB1-508EFFADB083}"/>
                  </a:ext>
                </a:extLst>
              </p:cNvPr>
              <p:cNvSpPr txBox="1"/>
              <p:nvPr/>
            </p:nvSpPr>
            <p:spPr>
              <a:xfrm>
                <a:off x="8344961" y="5037420"/>
                <a:ext cx="2851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480F66-52C0-4A5A-8BB1-508EFFAD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61" y="5037420"/>
                <a:ext cx="285180" cy="215444"/>
              </a:xfrm>
              <a:prstGeom prst="rect">
                <a:avLst/>
              </a:prstGeom>
              <a:blipFill>
                <a:blip r:embed="rId10"/>
                <a:stretch>
                  <a:fillRect l="-19149" r="-17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015AA3-219A-401E-AA4D-A8B3FB7AA826}"/>
                  </a:ext>
                </a:extLst>
              </p:cNvPr>
              <p:cNvSpPr txBox="1"/>
              <p:nvPr/>
            </p:nvSpPr>
            <p:spPr>
              <a:xfrm>
                <a:off x="6382237" y="4985802"/>
                <a:ext cx="2732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015AA3-219A-401E-AA4D-A8B3FB7A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37" y="4985802"/>
                <a:ext cx="273299" cy="276999"/>
              </a:xfrm>
              <a:prstGeom prst="rect">
                <a:avLst/>
              </a:prstGeom>
              <a:blipFill>
                <a:blip r:embed="rId11"/>
                <a:stretch>
                  <a:fillRect l="-11111" r="-1111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9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4ADAB-9AF1-42F2-AB66-5D1260EE0BB6}"/>
              </a:ext>
            </a:extLst>
          </p:cNvPr>
          <p:cNvSpPr txBox="1"/>
          <p:nvPr/>
        </p:nvSpPr>
        <p:spPr>
          <a:xfrm>
            <a:off x="2473569" y="1087944"/>
            <a:ext cx="348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 [1] se tiene: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21E787-AB66-40FB-9CFB-A8DC7E9B0121}"/>
                  </a:ext>
                </a:extLst>
              </p:cNvPr>
              <p:cNvSpPr txBox="1"/>
              <p:nvPr/>
            </p:nvSpPr>
            <p:spPr>
              <a:xfrm>
                <a:off x="10046924" y="851374"/>
                <a:ext cx="1206292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21E787-AB66-40FB-9CFB-A8DC7E9B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924" y="851374"/>
                <a:ext cx="1206292" cy="276999"/>
              </a:xfrm>
              <a:prstGeom prst="rect">
                <a:avLst/>
              </a:prstGeom>
              <a:blipFill>
                <a:blip r:embed="rId2"/>
                <a:stretch>
                  <a:fillRect l="-1500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480F66-52C0-4A5A-8BB1-508EFFADB083}"/>
                  </a:ext>
                </a:extLst>
              </p:cNvPr>
              <p:cNvSpPr txBox="1"/>
              <p:nvPr/>
            </p:nvSpPr>
            <p:spPr>
              <a:xfrm>
                <a:off x="11387746" y="872500"/>
                <a:ext cx="269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480F66-52C0-4A5A-8BB1-508EFFAD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746" y="872500"/>
                <a:ext cx="269304" cy="215444"/>
              </a:xfrm>
              <a:prstGeom prst="rect">
                <a:avLst/>
              </a:prstGeom>
              <a:blipFill>
                <a:blip r:embed="rId3"/>
                <a:stretch>
                  <a:fillRect l="-22727" r="-2272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2A32A1-2DFC-4C28-B65E-E5BB199A439B}"/>
                  </a:ext>
                </a:extLst>
              </p:cNvPr>
              <p:cNvSpPr txBox="1"/>
              <p:nvPr/>
            </p:nvSpPr>
            <p:spPr>
              <a:xfrm>
                <a:off x="4255772" y="1653360"/>
                <a:ext cx="7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2A32A1-2DFC-4C28-B65E-E5BB199A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72" y="1653360"/>
                <a:ext cx="722890" cy="276999"/>
              </a:xfrm>
              <a:prstGeom prst="rect">
                <a:avLst/>
              </a:prstGeom>
              <a:blipFill>
                <a:blip r:embed="rId4"/>
                <a:stretch>
                  <a:fillRect l="-4202" r="-672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1C082A-C92E-463E-8165-3D2A09F2F421}"/>
                  </a:ext>
                </a:extLst>
              </p:cNvPr>
              <p:cNvSpPr txBox="1"/>
              <p:nvPr/>
            </p:nvSpPr>
            <p:spPr>
              <a:xfrm>
                <a:off x="4255772" y="2126443"/>
                <a:ext cx="170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1C082A-C92E-463E-8165-3D2A09F2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72" y="2126443"/>
                <a:ext cx="1702582" cy="276999"/>
              </a:xfrm>
              <a:prstGeom prst="rect">
                <a:avLst/>
              </a:prstGeom>
              <a:blipFill>
                <a:blip r:embed="rId5"/>
                <a:stretch>
                  <a:fillRect l="-143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D48DAD-A75A-4025-A71B-8B084DC61309}"/>
                  </a:ext>
                </a:extLst>
              </p:cNvPr>
              <p:cNvSpPr txBox="1"/>
              <p:nvPr/>
            </p:nvSpPr>
            <p:spPr>
              <a:xfrm>
                <a:off x="4255772" y="2599526"/>
                <a:ext cx="2930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D48DAD-A75A-4025-A71B-8B084DC6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72" y="2599526"/>
                <a:ext cx="2930098" cy="276999"/>
              </a:xfrm>
              <a:prstGeom prst="rect">
                <a:avLst/>
              </a:prstGeom>
              <a:blipFill>
                <a:blip r:embed="rId6"/>
                <a:stretch>
                  <a:fillRect t="-2174" r="-104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219A9-C69C-46AA-B98A-EA759736EC25}"/>
                  </a:ext>
                </a:extLst>
              </p:cNvPr>
              <p:cNvSpPr txBox="1"/>
              <p:nvPr/>
            </p:nvSpPr>
            <p:spPr>
              <a:xfrm>
                <a:off x="4255772" y="3072609"/>
                <a:ext cx="3061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219A9-C69C-46AA-B98A-EA759736E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72" y="3072609"/>
                <a:ext cx="3061159" cy="276999"/>
              </a:xfrm>
              <a:prstGeom prst="rect">
                <a:avLst/>
              </a:prstGeom>
              <a:blipFill>
                <a:blip r:embed="rId7"/>
                <a:stretch>
                  <a:fillRect t="-2222" r="-79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CD060A-3CFD-4387-940D-4B842F688B81}"/>
                  </a:ext>
                </a:extLst>
              </p:cNvPr>
              <p:cNvSpPr txBox="1"/>
              <p:nvPr/>
            </p:nvSpPr>
            <p:spPr>
              <a:xfrm>
                <a:off x="4255772" y="3703697"/>
                <a:ext cx="3061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CD060A-3CFD-4387-940D-4B842F68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72" y="3703697"/>
                <a:ext cx="3061159" cy="276999"/>
              </a:xfrm>
              <a:prstGeom prst="rect">
                <a:avLst/>
              </a:prstGeom>
              <a:blipFill>
                <a:blip r:embed="rId8"/>
                <a:stretch>
                  <a:fillRect t="-2222" r="-79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0201B-1CA3-4A0D-B334-B1BB4C86F9B2}"/>
                  </a:ext>
                </a:extLst>
              </p:cNvPr>
              <p:cNvSpPr txBox="1"/>
              <p:nvPr/>
            </p:nvSpPr>
            <p:spPr>
              <a:xfrm>
                <a:off x="4255772" y="4826441"/>
                <a:ext cx="1179041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0201B-1CA3-4A0D-B334-B1BB4C86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72" y="4826441"/>
                <a:ext cx="1179041" cy="276999"/>
              </a:xfrm>
              <a:prstGeom prst="rect">
                <a:avLst/>
              </a:prstGeom>
              <a:blipFill>
                <a:blip r:embed="rId9"/>
                <a:stretch>
                  <a:fillRect l="-1531" r="-6122" b="-3404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2C01233-91A8-4723-BC94-1C684985B86F}"/>
              </a:ext>
            </a:extLst>
          </p:cNvPr>
          <p:cNvSpPr txBox="1"/>
          <p:nvPr/>
        </p:nvSpPr>
        <p:spPr>
          <a:xfrm>
            <a:off x="4172020" y="4300671"/>
            <a:ext cx="248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general: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510E9-A3B4-45EA-B5E1-78BC12ADE2D6}"/>
              </a:ext>
            </a:extLst>
          </p:cNvPr>
          <p:cNvSpPr txBox="1"/>
          <p:nvPr/>
        </p:nvSpPr>
        <p:spPr>
          <a:xfrm>
            <a:off x="4377897" y="5313289"/>
            <a:ext cx="7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Donde</a:t>
            </a:r>
            <a:r>
              <a:rPr lang="en-US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F1A8B9-E5C9-402C-A49E-14501E26E4CF}"/>
                  </a:ext>
                </a:extLst>
              </p:cNvPr>
              <p:cNvSpPr txBox="1"/>
              <p:nvPr/>
            </p:nvSpPr>
            <p:spPr>
              <a:xfrm>
                <a:off x="5211252" y="5313289"/>
                <a:ext cx="6611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F1A8B9-E5C9-402C-A49E-14501E26E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252" y="5313289"/>
                <a:ext cx="661145" cy="276999"/>
              </a:xfrm>
              <a:prstGeom prst="rect">
                <a:avLst/>
              </a:prstGeom>
              <a:blipFill>
                <a:blip r:embed="rId10"/>
                <a:stretch>
                  <a:fillRect l="-1852" r="-46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4ADAB-9AF1-42F2-AB66-5D1260EE0BB6}"/>
              </a:ext>
            </a:extLst>
          </p:cNvPr>
          <p:cNvSpPr txBox="1"/>
          <p:nvPr/>
        </p:nvSpPr>
        <p:spPr>
          <a:xfrm>
            <a:off x="2473569" y="1087944"/>
            <a:ext cx="348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Dada la relación de recurrencia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0201B-1CA3-4A0D-B334-B1BB4C86F9B2}"/>
                  </a:ext>
                </a:extLst>
              </p:cNvPr>
              <p:cNvSpPr txBox="1"/>
              <p:nvPr/>
            </p:nvSpPr>
            <p:spPr>
              <a:xfrm>
                <a:off x="4430693" y="3992787"/>
                <a:ext cx="99847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0201B-1CA3-4A0D-B334-B1BB4C86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93" y="3992787"/>
                <a:ext cx="998478" cy="276999"/>
              </a:xfrm>
              <a:prstGeom prst="rect">
                <a:avLst/>
              </a:prstGeom>
              <a:blipFill>
                <a:blip r:embed="rId2"/>
                <a:stretch>
                  <a:fillRect l="-2410" b="-106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343426-1080-43B5-B0DB-19C313027C7C}"/>
                  </a:ext>
                </a:extLst>
              </p:cNvPr>
              <p:cNvSpPr txBox="1"/>
              <p:nvPr/>
            </p:nvSpPr>
            <p:spPr>
              <a:xfrm>
                <a:off x="4430693" y="1667125"/>
                <a:ext cx="127740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343426-1080-43B5-B0DB-19C313027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93" y="1667125"/>
                <a:ext cx="1277406" cy="276999"/>
              </a:xfrm>
              <a:prstGeom prst="rect">
                <a:avLst/>
              </a:prstGeom>
              <a:blipFill>
                <a:blip r:embed="rId3"/>
                <a:stretch>
                  <a:fillRect l="-1422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2392C-6879-4F06-B3FC-FE5A0404FB5C}"/>
                  </a:ext>
                </a:extLst>
              </p:cNvPr>
              <p:cNvSpPr txBox="1"/>
              <p:nvPr/>
            </p:nvSpPr>
            <p:spPr>
              <a:xfrm>
                <a:off x="6100121" y="1688417"/>
                <a:ext cx="2851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2392C-6879-4F06-B3FC-FE5A0404F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21" y="1688417"/>
                <a:ext cx="285180" cy="215444"/>
              </a:xfrm>
              <a:prstGeom prst="rect">
                <a:avLst/>
              </a:prstGeom>
              <a:blipFill>
                <a:blip r:embed="rId4"/>
                <a:stretch>
                  <a:fillRect l="-19565" r="-1956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5CF9590-99E2-45CC-AF25-AF29DFEACCBF}"/>
              </a:ext>
            </a:extLst>
          </p:cNvPr>
          <p:cNvSpPr txBox="1"/>
          <p:nvPr/>
        </p:nvSpPr>
        <p:spPr>
          <a:xfrm>
            <a:off x="2571910" y="3347453"/>
            <a:ext cx="54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 supone que [2] tiene una solución de la forma: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D756E-774B-46A7-9694-0B196E0F7A81}"/>
              </a:ext>
            </a:extLst>
          </p:cNvPr>
          <p:cNvSpPr txBox="1"/>
          <p:nvPr/>
        </p:nvSpPr>
        <p:spPr>
          <a:xfrm>
            <a:off x="4430693" y="2290748"/>
            <a:ext cx="7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Donde</a:t>
            </a:r>
            <a:r>
              <a:rPr lang="en-US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B985AD-5764-4A1B-8181-3500D93C584A}"/>
                  </a:ext>
                </a:extLst>
              </p:cNvPr>
              <p:cNvSpPr txBox="1"/>
              <p:nvPr/>
            </p:nvSpPr>
            <p:spPr>
              <a:xfrm>
                <a:off x="5054901" y="2705249"/>
                <a:ext cx="19014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B985AD-5764-4A1B-8181-3500D93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01" y="2705249"/>
                <a:ext cx="1901497" cy="2769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D3D696-51CB-479B-89CE-29EC314B1828}"/>
                  </a:ext>
                </a:extLst>
              </p:cNvPr>
              <p:cNvSpPr txBox="1"/>
              <p:nvPr/>
            </p:nvSpPr>
            <p:spPr>
              <a:xfrm>
                <a:off x="5235654" y="2290748"/>
                <a:ext cx="6611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D3D696-51CB-479B-89CE-29EC314B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54" y="2290748"/>
                <a:ext cx="661145" cy="276999"/>
              </a:xfrm>
              <a:prstGeom prst="rect">
                <a:avLst/>
              </a:prstGeom>
              <a:blipFill>
                <a:blip r:embed="rId6"/>
                <a:stretch>
                  <a:fillRect l="-1852" r="-46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AE49D-749A-4715-AB5E-E8A71456CEC6}"/>
                  </a:ext>
                </a:extLst>
              </p:cNvPr>
              <p:cNvSpPr txBox="1"/>
              <p:nvPr/>
            </p:nvSpPr>
            <p:spPr>
              <a:xfrm>
                <a:off x="5784688" y="4033544"/>
                <a:ext cx="2851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AE49D-749A-4715-AB5E-E8A71456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688" y="4033544"/>
                <a:ext cx="285180" cy="215444"/>
              </a:xfrm>
              <a:prstGeom prst="rect">
                <a:avLst/>
              </a:prstGeom>
              <a:blipFill>
                <a:blip r:embed="rId7"/>
                <a:stretch>
                  <a:fillRect l="-19149" t="-2857" r="-17021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85AAD17-61B5-4AA9-A3C3-D24C99E1B880}"/>
              </a:ext>
            </a:extLst>
          </p:cNvPr>
          <p:cNvSpPr txBox="1"/>
          <p:nvPr/>
        </p:nvSpPr>
        <p:spPr>
          <a:xfrm>
            <a:off x="2571910" y="4687759"/>
            <a:ext cx="54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Reemplazando [3] en [2] se tiene: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B90E97-314C-4C06-BEEA-412EBA969296}"/>
                  </a:ext>
                </a:extLst>
              </p:cNvPr>
              <p:cNvSpPr/>
              <p:nvPr/>
            </p:nvSpPr>
            <p:spPr>
              <a:xfrm>
                <a:off x="3994207" y="5105088"/>
                <a:ext cx="1785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B90E97-314C-4C06-BEEA-412EBA969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07" y="5105088"/>
                <a:ext cx="17857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05361D-1C20-4A69-9D7D-A4D00CDE6B06}"/>
                  </a:ext>
                </a:extLst>
              </p:cNvPr>
              <p:cNvSpPr/>
              <p:nvPr/>
            </p:nvSpPr>
            <p:spPr>
              <a:xfrm>
                <a:off x="3994206" y="5606962"/>
                <a:ext cx="1332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05361D-1C20-4A69-9D7D-A4D00CDE6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06" y="5606962"/>
                <a:ext cx="13329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52FE3F-CE29-4CCC-B6F9-713A7463506F}"/>
                  </a:ext>
                </a:extLst>
              </p:cNvPr>
              <p:cNvSpPr/>
              <p:nvPr/>
            </p:nvSpPr>
            <p:spPr>
              <a:xfrm>
                <a:off x="3994206" y="6164042"/>
                <a:ext cx="798167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52FE3F-CE29-4CCC-B6F9-713A74635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06" y="6164042"/>
                <a:ext cx="7981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44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4ADAB-9AF1-42F2-AB66-5D1260EE0BB6}"/>
              </a:ext>
            </a:extLst>
          </p:cNvPr>
          <p:cNvSpPr txBox="1"/>
          <p:nvPr/>
        </p:nvSpPr>
        <p:spPr>
          <a:xfrm>
            <a:off x="2473569" y="811492"/>
            <a:ext cx="489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Regresando a la relación de recurrencia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343426-1080-43B5-B0DB-19C313027C7C}"/>
                  </a:ext>
                </a:extLst>
              </p:cNvPr>
              <p:cNvSpPr txBox="1"/>
              <p:nvPr/>
            </p:nvSpPr>
            <p:spPr>
              <a:xfrm>
                <a:off x="4430693" y="1390673"/>
                <a:ext cx="127740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343426-1080-43B5-B0DB-19C313027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93" y="1390673"/>
                <a:ext cx="1277406" cy="276999"/>
              </a:xfrm>
              <a:prstGeom prst="rect">
                <a:avLst/>
              </a:prstGeom>
              <a:blipFill>
                <a:blip r:embed="rId2"/>
                <a:stretch>
                  <a:fillRect l="-1422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2392C-6879-4F06-B3FC-FE5A0404FB5C}"/>
                  </a:ext>
                </a:extLst>
              </p:cNvPr>
              <p:cNvSpPr txBox="1"/>
              <p:nvPr/>
            </p:nvSpPr>
            <p:spPr>
              <a:xfrm>
                <a:off x="6100121" y="1411965"/>
                <a:ext cx="2851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GT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D2392C-6879-4F06-B3FC-FE5A0404F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21" y="1411965"/>
                <a:ext cx="285180" cy="215444"/>
              </a:xfrm>
              <a:prstGeom prst="rect">
                <a:avLst/>
              </a:prstGeom>
              <a:blipFill>
                <a:blip r:embed="rId3"/>
                <a:stretch>
                  <a:fillRect l="-19565" t="-2857" r="-1956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5CF9590-99E2-45CC-AF25-AF29DFEACCBF}"/>
              </a:ext>
            </a:extLst>
          </p:cNvPr>
          <p:cNvSpPr txBox="1"/>
          <p:nvPr/>
        </p:nvSpPr>
        <p:spPr>
          <a:xfrm>
            <a:off x="2571910" y="2943406"/>
            <a:ext cx="54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Igualando </a:t>
            </a:r>
            <a:r>
              <a:rPr lang="en-US" dirty="0"/>
              <a:t>[2] a cero se </a:t>
            </a:r>
            <a:r>
              <a:rPr lang="en-US" dirty="0" err="1"/>
              <a:t>tiene</a:t>
            </a:r>
            <a:r>
              <a:rPr lang="es-GT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8D756E-774B-46A7-9694-0B196E0F7A81}"/>
              </a:ext>
            </a:extLst>
          </p:cNvPr>
          <p:cNvSpPr txBox="1"/>
          <p:nvPr/>
        </p:nvSpPr>
        <p:spPr>
          <a:xfrm>
            <a:off x="4430693" y="2014296"/>
            <a:ext cx="7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Donde</a:t>
            </a:r>
            <a:r>
              <a:rPr lang="en-US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B985AD-5764-4A1B-8181-3500D93C584A}"/>
                  </a:ext>
                </a:extLst>
              </p:cNvPr>
              <p:cNvSpPr txBox="1"/>
              <p:nvPr/>
            </p:nvSpPr>
            <p:spPr>
              <a:xfrm>
                <a:off x="5054901" y="2428797"/>
                <a:ext cx="19014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B985AD-5764-4A1B-8181-3500D93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01" y="2428797"/>
                <a:ext cx="1901497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D3D696-51CB-479B-89CE-29EC314B1828}"/>
                  </a:ext>
                </a:extLst>
              </p:cNvPr>
              <p:cNvSpPr txBox="1"/>
              <p:nvPr/>
            </p:nvSpPr>
            <p:spPr>
              <a:xfrm>
                <a:off x="5235654" y="2014296"/>
                <a:ext cx="6611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D3D696-51CB-479B-89CE-29EC314B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54" y="2014296"/>
                <a:ext cx="661145" cy="276999"/>
              </a:xfrm>
              <a:prstGeom prst="rect">
                <a:avLst/>
              </a:prstGeom>
              <a:blipFill>
                <a:blip r:embed="rId5"/>
                <a:stretch>
                  <a:fillRect l="-1852" r="-463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B90E97-314C-4C06-BEEA-412EBA969296}"/>
                  </a:ext>
                </a:extLst>
              </p:cNvPr>
              <p:cNvSpPr/>
              <p:nvPr/>
            </p:nvSpPr>
            <p:spPr>
              <a:xfrm>
                <a:off x="4393289" y="4124109"/>
                <a:ext cx="1202124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B90E97-314C-4C06-BEEA-412EBA969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9" y="4124109"/>
                <a:ext cx="12021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52FE3F-CE29-4CCC-B6F9-713A7463506F}"/>
                  </a:ext>
                </a:extLst>
              </p:cNvPr>
              <p:cNvSpPr/>
              <p:nvPr/>
            </p:nvSpPr>
            <p:spPr>
              <a:xfrm>
                <a:off x="4595267" y="4681189"/>
                <a:ext cx="798167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52FE3F-CE29-4CCC-B6F9-713A74635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267" y="4681189"/>
                <a:ext cx="7981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E019E0-E41D-4A6E-BA46-A69F2D10BF97}"/>
                  </a:ext>
                </a:extLst>
              </p:cNvPr>
              <p:cNvSpPr/>
              <p:nvPr/>
            </p:nvSpPr>
            <p:spPr>
              <a:xfrm>
                <a:off x="4159893" y="3567029"/>
                <a:ext cx="1858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E019E0-E41D-4A6E-BA46-A69F2D10B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93" y="3567029"/>
                <a:ext cx="18583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4B13312-7B5D-4325-BC8F-175141A00C00}"/>
              </a:ext>
            </a:extLst>
          </p:cNvPr>
          <p:cNvSpPr txBox="1"/>
          <p:nvPr/>
        </p:nvSpPr>
        <p:spPr>
          <a:xfrm>
            <a:off x="5946217" y="4170275"/>
            <a:ext cx="281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b="1" dirty="0"/>
              <a:t>Ecuación característica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76AB7-959D-45B6-AFB6-339E637B68E4}"/>
              </a:ext>
            </a:extLst>
          </p:cNvPr>
          <p:cNvSpPr txBox="1"/>
          <p:nvPr/>
        </p:nvSpPr>
        <p:spPr>
          <a:xfrm>
            <a:off x="2660282" y="5166312"/>
            <a:ext cx="54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Obteniendo la solución general de [2]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897CF9-A20B-4E41-8281-D2323BB11A54}"/>
                  </a:ext>
                </a:extLst>
              </p:cNvPr>
              <p:cNvSpPr txBox="1"/>
              <p:nvPr/>
            </p:nvSpPr>
            <p:spPr>
              <a:xfrm>
                <a:off x="4570157" y="5789935"/>
                <a:ext cx="998478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897CF9-A20B-4E41-8281-D2323BB1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57" y="5789935"/>
                <a:ext cx="998478" cy="276999"/>
              </a:xfrm>
              <a:prstGeom prst="rect">
                <a:avLst/>
              </a:prstGeom>
              <a:blipFill>
                <a:blip r:embed="rId9"/>
                <a:stretch>
                  <a:fillRect l="-2424" b="-106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995CAD-AFA1-42A5-8F09-645E38184195}"/>
                  </a:ext>
                </a:extLst>
              </p:cNvPr>
              <p:cNvSpPr txBox="1"/>
              <p:nvPr/>
            </p:nvSpPr>
            <p:spPr>
              <a:xfrm>
                <a:off x="2660281" y="6208515"/>
                <a:ext cx="7408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Encontrando el valor de la constante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GT" dirty="0"/>
                  <a:t> aplicando valores iniciales.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995CAD-AFA1-42A5-8F09-645E38184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81" y="6208515"/>
                <a:ext cx="7408751" cy="369332"/>
              </a:xfrm>
              <a:prstGeom prst="rect">
                <a:avLst/>
              </a:prstGeom>
              <a:blipFill>
                <a:blip r:embed="rId10"/>
                <a:stretch>
                  <a:fillRect l="-6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11075C-9D10-4161-8042-4DCD4E94E368}"/>
                  </a:ext>
                </a:extLst>
              </p:cNvPr>
              <p:cNvSpPr txBox="1"/>
              <p:nvPr/>
            </p:nvSpPr>
            <p:spPr>
              <a:xfrm>
                <a:off x="7195305" y="1039092"/>
                <a:ext cx="46396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1600" b="1" dirty="0"/>
                  <a:t>[2] es una R.R. de </a:t>
                </a:r>
                <a:r>
                  <a:rPr lang="es-GT" sz="1600" b="1" dirty="0">
                    <a:solidFill>
                      <a:srgbClr val="FF0000"/>
                    </a:solidFill>
                  </a:rPr>
                  <a:t>primer orden</a:t>
                </a:r>
                <a:r>
                  <a:rPr lang="es-GT" sz="1600" b="1" dirty="0"/>
                  <a:t>:</a:t>
                </a:r>
              </a:p>
              <a:p>
                <a:r>
                  <a:rPr lang="es-GT" sz="1600" dirty="0"/>
                  <a:t>     Pues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GT" sz="1600" dirty="0"/>
                  <a:t> depende solo del predecesor inmediato.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11075C-9D10-4161-8042-4DCD4E94E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305" y="1039092"/>
                <a:ext cx="4639644" cy="584775"/>
              </a:xfrm>
              <a:prstGeom prst="rect">
                <a:avLst/>
              </a:prstGeom>
              <a:blipFill>
                <a:blip r:embed="rId11"/>
                <a:stretch>
                  <a:fillRect l="-657" t="-3125" r="-157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1DC5BE9-6B99-4BE5-A65F-85A5A2BF6B74}"/>
              </a:ext>
            </a:extLst>
          </p:cNvPr>
          <p:cNvSpPr txBox="1"/>
          <p:nvPr/>
        </p:nvSpPr>
        <p:spPr>
          <a:xfrm>
            <a:off x="7195305" y="1683009"/>
            <a:ext cx="4639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b="1" dirty="0"/>
              <a:t>[2] es una R.R. </a:t>
            </a:r>
            <a:r>
              <a:rPr lang="es-GT" sz="1600" b="1" dirty="0">
                <a:solidFill>
                  <a:srgbClr val="FF0000"/>
                </a:solidFill>
              </a:rPr>
              <a:t>lineal</a:t>
            </a:r>
            <a:r>
              <a:rPr lang="es-GT" sz="1600" b="1" dirty="0"/>
              <a:t>:</a:t>
            </a:r>
          </a:p>
          <a:p>
            <a:r>
              <a:rPr lang="es-GT" sz="1600" dirty="0"/>
              <a:t>     Pues todos los términos con subíndice están</a:t>
            </a:r>
          </a:p>
          <a:p>
            <a:r>
              <a:rPr lang="es-GT" sz="1600" dirty="0"/>
              <a:t>     elevados a la primera potencia. </a:t>
            </a:r>
          </a:p>
        </p:txBody>
      </p:sp>
    </p:spTree>
    <p:extLst>
      <p:ext uri="{BB962C8B-B14F-4D97-AF65-F5344CB8AC3E}">
        <p14:creationId xmlns:p14="http://schemas.microsoft.com/office/powerpoint/2010/main" val="32878268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{6C65BB4E-3EEE-43E9-9BFD-8DFFC3620EB6}tf33552983</Template>
  <TotalTime>259</TotalTime>
  <Words>475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 Math</vt:lpstr>
      <vt:lpstr>Franklin Gothic Book</vt:lpstr>
      <vt:lpstr>Franklin Gothic Demi</vt:lpstr>
      <vt:lpstr>Wingdings 2</vt:lpstr>
      <vt:lpstr>DividendVTI</vt:lpstr>
      <vt:lpstr>Primera unidad relaciones de recurrencia recurrencia y r.r. lineales de primer orden</vt:lpstr>
      <vt:lpstr>Recurrencia</vt:lpstr>
      <vt:lpstr>Relación de recurrencia</vt:lpstr>
      <vt:lpstr>Relación de recurrencia lineal de primer orden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unidad ECUACIONES DIFERENCIALES DE PRIMER ORDEN Definiciones y terminología</dc:title>
  <dc:creator>Mario Gustavo Lopez Hernandez</dc:creator>
  <cp:lastModifiedBy>Mario Gustavo Lopez Hernandez</cp:lastModifiedBy>
  <cp:revision>42</cp:revision>
  <dcterms:created xsi:type="dcterms:W3CDTF">2020-07-28T22:34:20Z</dcterms:created>
  <dcterms:modified xsi:type="dcterms:W3CDTF">2020-08-04T14:01:09Z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