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s-GT" dirty="0"/>
              <a:t>Relaciones de recurrencia</a:t>
            </a:r>
            <a:br>
              <a:rPr lang="es-GT" dirty="0"/>
            </a:br>
            <a:r>
              <a:rPr lang="es-GT" dirty="0"/>
              <a:t>lineales de primer orden</a:t>
            </a:r>
            <a:br>
              <a:rPr lang="es-GT" dirty="0"/>
            </a:br>
            <a:r>
              <a:rPr lang="es-GT" dirty="0"/>
              <a:t>Ejemplos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Ing. Mario </a:t>
            </a:r>
            <a:r>
              <a:rPr lang="en-US" dirty="0" err="1"/>
              <a:t>lÓpez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4ADAB-9AF1-42F2-AB66-5D1260EE0BB6}"/>
              </a:ext>
            </a:extLst>
          </p:cNvPr>
          <p:cNvSpPr txBox="1"/>
          <p:nvPr/>
        </p:nvSpPr>
        <p:spPr>
          <a:xfrm>
            <a:off x="837458" y="1801853"/>
            <a:ext cx="561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Un banco paga 4% de interés </a:t>
            </a:r>
            <a:r>
              <a:rPr lang="es-GT" b="1" dirty="0"/>
              <a:t>anual</a:t>
            </a:r>
            <a:r>
              <a:rPr lang="es-GT" dirty="0"/>
              <a:t> y es capitalizable mensualmente.</a:t>
            </a:r>
          </a:p>
          <a:p>
            <a:r>
              <a:rPr lang="es-GT" dirty="0"/>
              <a:t>Si se ahorran Q. 5,000.00</a:t>
            </a:r>
          </a:p>
          <a:p>
            <a:r>
              <a:rPr lang="es-GT" dirty="0"/>
              <a:t>¿Qué monto se tendrá después de 2 años y medio?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15DB8-1B82-41DA-A963-796442CD2C7D}"/>
              </a:ext>
            </a:extLst>
          </p:cNvPr>
          <p:cNvSpPr txBox="1"/>
          <p:nvPr/>
        </p:nvSpPr>
        <p:spPr>
          <a:xfrm>
            <a:off x="931817" y="3429000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446F1-FBA4-447C-B92C-61F4D5377116}"/>
              </a:ext>
            </a:extLst>
          </p:cNvPr>
          <p:cNvSpPr txBox="1"/>
          <p:nvPr/>
        </p:nvSpPr>
        <p:spPr>
          <a:xfrm>
            <a:off x="1463383" y="3440045"/>
            <a:ext cx="312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Interés mensual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AE6582-7467-4AC5-A89F-F74321CC545A}"/>
                  </a:ext>
                </a:extLst>
              </p:cNvPr>
              <p:cNvSpPr txBox="1"/>
              <p:nvPr/>
            </p:nvSpPr>
            <p:spPr>
              <a:xfrm>
                <a:off x="1876697" y="4006174"/>
                <a:ext cx="3151504" cy="531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4%</m:t>
                          </m:r>
                        </m:num>
                        <m:den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1%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1%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AE6582-7467-4AC5-A89F-F74321CC5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97" y="4006174"/>
                <a:ext cx="3151504" cy="531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D33FF2-5ADA-4184-BE82-6AFDE9112976}"/>
              </a:ext>
            </a:extLst>
          </p:cNvPr>
          <p:cNvSpPr txBox="1"/>
          <p:nvPr/>
        </p:nvSpPr>
        <p:spPr>
          <a:xfrm>
            <a:off x="931817" y="4916842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D4143-D9CF-4DDE-89CA-407A2818917F}"/>
              </a:ext>
            </a:extLst>
          </p:cNvPr>
          <p:cNvSpPr txBox="1"/>
          <p:nvPr/>
        </p:nvSpPr>
        <p:spPr>
          <a:xfrm>
            <a:off x="1463383" y="4927887"/>
            <a:ext cx="37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Cálculo del capital (solución general)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D30C09-2B02-4779-84F2-607FB0AFDC02}"/>
                  </a:ext>
                </a:extLst>
              </p:cNvPr>
              <p:cNvSpPr txBox="1"/>
              <p:nvPr/>
            </p:nvSpPr>
            <p:spPr>
              <a:xfrm>
                <a:off x="1876697" y="5481132"/>
                <a:ext cx="2181751" cy="3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den>
                              </m:f>
                            </m:e>
                          </m:box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D30C09-2B02-4779-84F2-607FB0AFD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97" y="5481132"/>
                <a:ext cx="2181751" cy="325345"/>
              </a:xfrm>
              <a:prstGeom prst="rect">
                <a:avLst/>
              </a:prstGeom>
              <a:blipFill>
                <a:blip r:embed="rId3"/>
                <a:stretch>
                  <a:fillRect l="-2235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ECB49E-50A5-468A-8702-C16DA518ABBA}"/>
                  </a:ext>
                </a:extLst>
              </p:cNvPr>
              <p:cNvSpPr txBox="1"/>
              <p:nvPr/>
            </p:nvSpPr>
            <p:spPr>
              <a:xfrm>
                <a:off x="5975497" y="3424136"/>
                <a:ext cx="146020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ECB49E-50A5-468A-8702-C16DA518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97" y="3424136"/>
                <a:ext cx="146020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D2B0DA-BFA7-4CB4-B9EB-30EF708C9E0C}"/>
              </a:ext>
            </a:extLst>
          </p:cNvPr>
          <p:cNvCxnSpPr>
            <a:cxnSpLocks/>
          </p:cNvCxnSpPr>
          <p:nvPr/>
        </p:nvCxnSpPr>
        <p:spPr>
          <a:xfrm>
            <a:off x="5486400" y="3429000"/>
            <a:ext cx="0" cy="325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E2733-9218-4F22-B5EF-1A586A1F1B30}"/>
                  </a:ext>
                </a:extLst>
              </p:cNvPr>
              <p:cNvSpPr txBox="1"/>
              <p:nvPr/>
            </p:nvSpPr>
            <p:spPr>
              <a:xfrm>
                <a:off x="1876697" y="6018924"/>
                <a:ext cx="2039084" cy="527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FE2733-9218-4F22-B5EF-1A586A1F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97" y="6018924"/>
                <a:ext cx="2039084" cy="527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02B95-114D-4FD4-A2D2-1FF8CD1DB9D7}"/>
                  </a:ext>
                </a:extLst>
              </p:cNvPr>
              <p:cNvSpPr txBox="1"/>
              <p:nvPr/>
            </p:nvSpPr>
            <p:spPr>
              <a:xfrm>
                <a:off x="5975497" y="4266895"/>
                <a:ext cx="1864165" cy="5203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E02B95-114D-4FD4-A2D2-1FF8CD1D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497" y="4266895"/>
                <a:ext cx="1864165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69AF0-8BA1-4448-A0D9-B5FF9EEC4623}"/>
                  </a:ext>
                </a:extLst>
              </p:cNvPr>
              <p:cNvSpPr txBox="1"/>
              <p:nvPr/>
            </p:nvSpPr>
            <p:spPr>
              <a:xfrm>
                <a:off x="6269917" y="5109654"/>
                <a:ext cx="126182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69AF0-8BA1-4448-A0D9-B5FF9EEC4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17" y="5109654"/>
                <a:ext cx="1261820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3DAB63-7484-4DCD-A28F-A2185A0E45B1}"/>
                  </a:ext>
                </a:extLst>
              </p:cNvPr>
              <p:cNvSpPr txBox="1"/>
              <p:nvPr/>
            </p:nvSpPr>
            <p:spPr>
              <a:xfrm>
                <a:off x="6269917" y="5946740"/>
                <a:ext cx="857863" cy="5203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3DAB63-7484-4DCD-A28F-A2185A0E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17" y="5946740"/>
                <a:ext cx="857863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4797C8-2096-46B9-ADB9-F89BD02FE099}"/>
              </a:ext>
            </a:extLst>
          </p:cNvPr>
          <p:cNvCxnSpPr>
            <a:cxnSpLocks/>
          </p:cNvCxnSpPr>
          <p:nvPr/>
        </p:nvCxnSpPr>
        <p:spPr>
          <a:xfrm>
            <a:off x="8197174" y="3424136"/>
            <a:ext cx="0" cy="325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680707-62E9-4FBE-BE0D-3FE3ECCEB639}"/>
                  </a:ext>
                </a:extLst>
              </p:cNvPr>
              <p:cNvSpPr/>
              <p:nvPr/>
            </p:nvSpPr>
            <p:spPr>
              <a:xfrm>
                <a:off x="9187975" y="3499669"/>
                <a:ext cx="1203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5680707-62E9-4FBE-BE0D-3FE3ECCEB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75" y="3499669"/>
                <a:ext cx="120379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295C588-3D2C-4154-B36B-A30DFF2739D1}"/>
                  </a:ext>
                </a:extLst>
              </p:cNvPr>
              <p:cNvSpPr/>
              <p:nvPr/>
            </p:nvSpPr>
            <p:spPr>
              <a:xfrm>
                <a:off x="9189998" y="4082229"/>
                <a:ext cx="1681614" cy="6523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295C588-3D2C-4154-B36B-A30DFF273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998" y="4082229"/>
                <a:ext cx="1681614" cy="6523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03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2000" dirty="0"/>
              <a:t>Ejemplo 1 continuación…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15DB8-1B82-41DA-A963-796442CD2C7D}"/>
              </a:ext>
            </a:extLst>
          </p:cNvPr>
          <p:cNvSpPr txBox="1"/>
          <p:nvPr/>
        </p:nvSpPr>
        <p:spPr>
          <a:xfrm>
            <a:off x="931817" y="2135145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F446F1-FBA4-447C-B92C-61F4D5377116}"/>
                  </a:ext>
                </a:extLst>
              </p:cNvPr>
              <p:cNvSpPr txBox="1"/>
              <p:nvPr/>
            </p:nvSpPr>
            <p:spPr>
              <a:xfrm>
                <a:off x="1715588" y="2161271"/>
                <a:ext cx="312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En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=5,000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F446F1-FBA4-447C-B92C-61F4D5377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88" y="2161271"/>
                <a:ext cx="3126377" cy="369332"/>
              </a:xfrm>
              <a:prstGeom prst="rect">
                <a:avLst/>
              </a:prstGeom>
              <a:blipFill>
                <a:blip r:embed="rId2"/>
                <a:stretch>
                  <a:fillRect l="-15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78149D-375E-44DA-8CDA-1A100D51CFBD}"/>
                  </a:ext>
                </a:extLst>
              </p:cNvPr>
              <p:cNvSpPr/>
              <p:nvPr/>
            </p:nvSpPr>
            <p:spPr>
              <a:xfrm>
                <a:off x="2178670" y="2847311"/>
                <a:ext cx="1961434" cy="67492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78149D-375E-44DA-8CDA-1A100D51C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70" y="2847311"/>
                <a:ext cx="1961434" cy="674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280012-065B-4813-90B1-86E5087AF584}"/>
                  </a:ext>
                </a:extLst>
              </p:cNvPr>
              <p:cNvSpPr/>
              <p:nvPr/>
            </p:nvSpPr>
            <p:spPr>
              <a:xfrm>
                <a:off x="2298059" y="3652470"/>
                <a:ext cx="1204689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280012-065B-4813-90B1-86E5087AF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59" y="3652470"/>
                <a:ext cx="1204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F10499C-FBB3-453F-9212-ED7B19B5B1AF}"/>
              </a:ext>
            </a:extLst>
          </p:cNvPr>
          <p:cNvSpPr txBox="1"/>
          <p:nvPr/>
        </p:nvSpPr>
        <p:spPr>
          <a:xfrm>
            <a:off x="931817" y="4527736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7A2340-2F32-4157-AD50-2AA3EC034534}"/>
              </a:ext>
            </a:extLst>
          </p:cNvPr>
          <p:cNvSpPr txBox="1"/>
          <p:nvPr/>
        </p:nvSpPr>
        <p:spPr>
          <a:xfrm>
            <a:off x="1463383" y="4538781"/>
            <a:ext cx="37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particular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E502A3-9256-4C0A-84F0-A18C92E00A71}"/>
                  </a:ext>
                </a:extLst>
              </p:cNvPr>
              <p:cNvSpPr/>
              <p:nvPr/>
            </p:nvSpPr>
            <p:spPr>
              <a:xfrm>
                <a:off x="2160775" y="5377622"/>
                <a:ext cx="2046586" cy="6523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5000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E502A3-9256-4C0A-84F0-A18C92E00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75" y="5377622"/>
                <a:ext cx="2046586" cy="6523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1F4CC-6B9E-4930-952F-BD05698F5EAF}"/>
              </a:ext>
            </a:extLst>
          </p:cNvPr>
          <p:cNvCxnSpPr/>
          <p:nvPr/>
        </p:nvCxnSpPr>
        <p:spPr>
          <a:xfrm>
            <a:off x="5546558" y="2045368"/>
            <a:ext cx="0" cy="412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63A444-178E-42E2-9913-C8FC525B6FFF}"/>
              </a:ext>
            </a:extLst>
          </p:cNvPr>
          <p:cNvSpPr txBox="1"/>
          <p:nvPr/>
        </p:nvSpPr>
        <p:spPr>
          <a:xfrm>
            <a:off x="6573384" y="2135145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168D28-38A2-4196-8DA0-CCBCF7B58615}"/>
                  </a:ext>
                </a:extLst>
              </p:cNvPr>
              <p:cNvSpPr/>
              <p:nvPr/>
            </p:nvSpPr>
            <p:spPr>
              <a:xfrm>
                <a:off x="7383209" y="2845324"/>
                <a:ext cx="2234201" cy="67492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5000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5168D28-38A2-4196-8DA0-CCBCF7B58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09" y="2845324"/>
                <a:ext cx="2234201" cy="674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E795DD8-CE4E-443B-8BAB-4CC1BD3C7945}"/>
              </a:ext>
            </a:extLst>
          </p:cNvPr>
          <p:cNvSpPr txBox="1"/>
          <p:nvPr/>
        </p:nvSpPr>
        <p:spPr>
          <a:xfrm>
            <a:off x="7104950" y="2161271"/>
            <a:ext cx="37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Monto a los dos años y medio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C98CB3-DEEF-4B01-8930-4AB2B5C39D42}"/>
                  </a:ext>
                </a:extLst>
              </p:cNvPr>
              <p:cNvSpPr/>
              <p:nvPr/>
            </p:nvSpPr>
            <p:spPr>
              <a:xfrm>
                <a:off x="7383208" y="3989934"/>
                <a:ext cx="1732334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5,524.94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C98CB3-DEEF-4B01-8930-4AB2B5C39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208" y="3989934"/>
                <a:ext cx="17323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03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343426-1080-43B5-B0DB-19C313027C7C}"/>
                  </a:ext>
                </a:extLst>
              </p:cNvPr>
              <p:cNvSpPr txBox="1"/>
              <p:nvPr/>
            </p:nvSpPr>
            <p:spPr>
              <a:xfrm>
                <a:off x="4510205" y="2300625"/>
                <a:ext cx="2082183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343426-1080-43B5-B0DB-19C313027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05" y="2300625"/>
                <a:ext cx="2082183" cy="276999"/>
              </a:xfrm>
              <a:prstGeom prst="rect">
                <a:avLst/>
              </a:prstGeom>
              <a:blipFill>
                <a:blip r:embed="rId2"/>
                <a:stretch>
                  <a:fillRect r="-1749" b="-312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68D756E-774B-46A7-9694-0B196E0F7A81}"/>
              </a:ext>
            </a:extLst>
          </p:cNvPr>
          <p:cNvSpPr txBox="1"/>
          <p:nvPr/>
        </p:nvSpPr>
        <p:spPr>
          <a:xfrm>
            <a:off x="4527622" y="2979781"/>
            <a:ext cx="79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Donde</a:t>
            </a:r>
            <a:r>
              <a:rPr lang="en-US" sz="1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B985AD-5764-4A1B-8181-3500D93C584A}"/>
                  </a:ext>
                </a:extLst>
              </p:cNvPr>
              <p:cNvSpPr txBox="1"/>
              <p:nvPr/>
            </p:nvSpPr>
            <p:spPr>
              <a:xfrm>
                <a:off x="5151830" y="3394282"/>
                <a:ext cx="19014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B985AD-5764-4A1B-8181-3500D93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30" y="3394282"/>
                <a:ext cx="1901497" cy="2769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D3D696-51CB-479B-89CE-29EC314B1828}"/>
                  </a:ext>
                </a:extLst>
              </p:cNvPr>
              <p:cNvSpPr txBox="1"/>
              <p:nvPr/>
            </p:nvSpPr>
            <p:spPr>
              <a:xfrm>
                <a:off x="5332583" y="2979781"/>
                <a:ext cx="6611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D3D696-51CB-479B-89CE-29EC314B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83" y="2979781"/>
                <a:ext cx="661145" cy="276999"/>
              </a:xfrm>
              <a:prstGeom prst="rect">
                <a:avLst/>
              </a:prstGeom>
              <a:blipFill>
                <a:blip r:embed="rId4"/>
                <a:stretch>
                  <a:fillRect l="-1852" r="-46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AA961EE4-E0F9-4CD7-9F50-CC8B6D66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7"/>
            <a:ext cx="8698735" cy="1168811"/>
          </a:xfrm>
        </p:spPr>
        <p:txBody>
          <a:bodyPr>
            <a:normAutofit fontScale="90000"/>
          </a:bodyPr>
          <a:lstStyle/>
          <a:p>
            <a:r>
              <a:rPr lang="es-GT" dirty="0"/>
              <a:t>Forma general de una Relación de recurrencia lineal de primer orden con coeficientes constantes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ABAED3-2EDA-4051-BB10-F5A79585A9CC}"/>
                  </a:ext>
                </a:extLst>
              </p:cNvPr>
              <p:cNvSpPr txBox="1"/>
              <p:nvPr/>
            </p:nvSpPr>
            <p:spPr>
              <a:xfrm>
                <a:off x="4983834" y="3953372"/>
                <a:ext cx="32171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ABAED3-2EDA-4051-BB10-F5A79585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834" y="3953372"/>
                <a:ext cx="3217107" cy="276999"/>
              </a:xfrm>
              <a:prstGeom prst="rect">
                <a:avLst/>
              </a:prstGeom>
              <a:blipFill>
                <a:blip r:embed="rId5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7E351-7A65-4C1F-8AD0-97E3AD7FA8C0}"/>
                  </a:ext>
                </a:extLst>
              </p:cNvPr>
              <p:cNvSpPr txBox="1"/>
              <p:nvPr/>
            </p:nvSpPr>
            <p:spPr>
              <a:xfrm>
                <a:off x="4180824" y="4644872"/>
                <a:ext cx="540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𝑡𝑖𝑒𝑛𝑡𝑒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𝐻𝑜𝑚𝑜𝑔𝑒𝑛𝑒𝑎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7E351-7A65-4C1F-8AD0-97E3AD7F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24" y="4644872"/>
                <a:ext cx="5407313" cy="276999"/>
              </a:xfrm>
              <a:prstGeom prst="rect">
                <a:avLst/>
              </a:prstGeom>
              <a:blipFill>
                <a:blip r:embed="rId6"/>
                <a:stretch>
                  <a:fillRect l="-1578" r="-1015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6CA20F-BCEB-4719-9C83-28815D21B89A}"/>
                  </a:ext>
                </a:extLst>
              </p:cNvPr>
              <p:cNvSpPr txBox="1"/>
              <p:nvPr/>
            </p:nvSpPr>
            <p:spPr>
              <a:xfrm>
                <a:off x="4180824" y="5073865"/>
                <a:ext cx="57904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0  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𝑡𝑖𝑒𝑛𝑡𝑒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𝐻𝑜𝑚𝑜𝑔𝑒𝑛𝑒𝑎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6CA20F-BCEB-4719-9C83-28815D21B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24" y="5073865"/>
                <a:ext cx="5790490" cy="276999"/>
              </a:xfrm>
              <a:prstGeom prst="rect">
                <a:avLst/>
              </a:prstGeom>
              <a:blipFill>
                <a:blip r:embed="rId7"/>
                <a:stretch>
                  <a:fillRect l="-1368" r="-84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45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5" y="760254"/>
            <a:ext cx="11029616" cy="490043"/>
          </a:xfrm>
        </p:spPr>
        <p:txBody>
          <a:bodyPr>
            <a:normAutofit fontScale="90000"/>
          </a:bodyPr>
          <a:lstStyle/>
          <a:p>
            <a:r>
              <a:rPr lang="es-GT" dirty="0"/>
              <a:t>Ejemplo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/>
              <p:nvPr/>
            </p:nvSpPr>
            <p:spPr>
              <a:xfrm>
                <a:off x="837458" y="1334161"/>
                <a:ext cx="800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Resolver la siguiente relación de recurrencia y determinar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G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GT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14ADAB-9AF1-42F2-AB66-5D1260EE0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8" y="1334161"/>
                <a:ext cx="8005745" cy="369332"/>
              </a:xfrm>
              <a:prstGeom prst="rect">
                <a:avLst/>
              </a:prstGeom>
              <a:blipFill>
                <a:blip r:embed="rId2"/>
                <a:stretch>
                  <a:fillRect l="-6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315DB8-1B82-41DA-A963-796442CD2C7D}"/>
              </a:ext>
            </a:extLst>
          </p:cNvPr>
          <p:cNvSpPr txBox="1"/>
          <p:nvPr/>
        </p:nvSpPr>
        <p:spPr>
          <a:xfrm>
            <a:off x="837458" y="3933825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446F1-FBA4-447C-B92C-61F4D5377116}"/>
              </a:ext>
            </a:extLst>
          </p:cNvPr>
          <p:cNvSpPr txBox="1"/>
          <p:nvPr/>
        </p:nvSpPr>
        <p:spPr>
          <a:xfrm>
            <a:off x="1369025" y="3933825"/>
            <a:ext cx="198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33FF2-5ADA-4184-BE82-6AFDE9112976}"/>
              </a:ext>
            </a:extLst>
          </p:cNvPr>
          <p:cNvSpPr txBox="1"/>
          <p:nvPr/>
        </p:nvSpPr>
        <p:spPr>
          <a:xfrm>
            <a:off x="7429022" y="3429000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D4143-D9CF-4DDE-89CA-407A2818917F}"/>
              </a:ext>
            </a:extLst>
          </p:cNvPr>
          <p:cNvSpPr txBox="1"/>
          <p:nvPr/>
        </p:nvSpPr>
        <p:spPr>
          <a:xfrm>
            <a:off x="7960588" y="3440045"/>
            <a:ext cx="377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Condición inicial de </a:t>
            </a:r>
            <a:r>
              <a:rPr lang="en-US" dirty="0"/>
              <a:t>[2]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4797C8-2096-46B9-ADB9-F89BD02FE099}"/>
              </a:ext>
            </a:extLst>
          </p:cNvPr>
          <p:cNvCxnSpPr>
            <a:cxnSpLocks/>
          </p:cNvCxnSpPr>
          <p:nvPr/>
        </p:nvCxnSpPr>
        <p:spPr>
          <a:xfrm>
            <a:off x="7160623" y="3440045"/>
            <a:ext cx="0" cy="325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C296D5-02E1-4F9C-9AFE-C5FEEEFEEFB8}"/>
                  </a:ext>
                </a:extLst>
              </p:cNvPr>
              <p:cNvSpPr txBox="1"/>
              <p:nvPr/>
            </p:nvSpPr>
            <p:spPr>
              <a:xfrm>
                <a:off x="4957282" y="1881392"/>
                <a:ext cx="1741566" cy="2775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C296D5-02E1-4F9C-9AFE-C5FEEEFE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282" y="1881392"/>
                <a:ext cx="1741566" cy="277576"/>
              </a:xfrm>
              <a:prstGeom prst="rect">
                <a:avLst/>
              </a:prstGeom>
              <a:blipFill>
                <a:blip r:embed="rId3"/>
                <a:stretch>
                  <a:fillRect l="-3819" r="-694" b="-3404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7A5603-FE6D-4891-8928-4901CBB28A07}"/>
                  </a:ext>
                </a:extLst>
              </p:cNvPr>
              <p:cNvSpPr/>
              <p:nvPr/>
            </p:nvSpPr>
            <p:spPr>
              <a:xfrm>
                <a:off x="5433064" y="2212547"/>
                <a:ext cx="921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7A5603-FE6D-4891-8928-4901CBB28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064" y="2212547"/>
                <a:ext cx="9216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94B866-399E-4684-9C9C-8ECDE99463D9}"/>
                  </a:ext>
                </a:extLst>
              </p:cNvPr>
              <p:cNvSpPr/>
              <p:nvPr/>
            </p:nvSpPr>
            <p:spPr>
              <a:xfrm>
                <a:off x="5489393" y="2545992"/>
                <a:ext cx="809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94B866-399E-4684-9C9C-8ECDE9946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93" y="2545992"/>
                <a:ext cx="8090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9FE357-1138-42FC-80AE-6F07CBD75821}"/>
                  </a:ext>
                </a:extLst>
              </p:cNvPr>
              <p:cNvSpPr/>
              <p:nvPr/>
            </p:nvSpPr>
            <p:spPr>
              <a:xfrm>
                <a:off x="5489393" y="2873338"/>
                <a:ext cx="9075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9FE357-1138-42FC-80AE-6F07CBD75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393" y="2873338"/>
                <a:ext cx="90755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7DFDD7-1B3F-48B1-99FB-0D3958D5E7E0}"/>
                  </a:ext>
                </a:extLst>
              </p:cNvPr>
              <p:cNvSpPr/>
              <p:nvPr/>
            </p:nvSpPr>
            <p:spPr>
              <a:xfrm>
                <a:off x="3357033" y="3960609"/>
                <a:ext cx="1332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7DFDD7-1B3F-48B1-99FB-0D3958D5E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33" y="3960609"/>
                <a:ext cx="133228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BEFA75-5B65-469F-AF0D-F34084B80A00}"/>
                  </a:ext>
                </a:extLst>
              </p:cNvPr>
              <p:cNvSpPr/>
              <p:nvPr/>
            </p:nvSpPr>
            <p:spPr>
              <a:xfrm>
                <a:off x="3413683" y="4490388"/>
                <a:ext cx="1771511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0BEFA75-5B65-469F-AF0D-F34084B80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683" y="4490388"/>
                <a:ext cx="1771511" cy="369909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4338D3-3B29-45F9-8166-02D937ABE44D}"/>
                  </a:ext>
                </a:extLst>
              </p:cNvPr>
              <p:cNvSpPr txBox="1"/>
              <p:nvPr/>
            </p:nvSpPr>
            <p:spPr>
              <a:xfrm>
                <a:off x="7010400" y="1873113"/>
                <a:ext cx="346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4338D3-3B29-45F9-8166-02D937AB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873113"/>
                <a:ext cx="346249" cy="276999"/>
              </a:xfrm>
              <a:prstGeom prst="rect">
                <a:avLst/>
              </a:prstGeom>
              <a:blipFill>
                <a:blip r:embed="rId9"/>
                <a:stretch>
                  <a:fillRect l="-22807" r="-2280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C911AE8-07D7-4634-8A44-B73CE71938B2}"/>
              </a:ext>
            </a:extLst>
          </p:cNvPr>
          <p:cNvSpPr txBox="1"/>
          <p:nvPr/>
        </p:nvSpPr>
        <p:spPr>
          <a:xfrm>
            <a:off x="1413671" y="5154507"/>
            <a:ext cx="198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[1] Se escribe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AF5C81-2F5D-4C22-BD4A-2510DDBE92E3}"/>
                  </a:ext>
                </a:extLst>
              </p:cNvPr>
              <p:cNvSpPr/>
              <p:nvPr/>
            </p:nvSpPr>
            <p:spPr>
              <a:xfrm>
                <a:off x="3357033" y="5632032"/>
                <a:ext cx="141634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AF5C81-2F5D-4C22-BD4A-2510DDBE9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33" y="5632032"/>
                <a:ext cx="1416349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4E0590-22F4-4AEA-B05E-62684520608E}"/>
                  </a:ext>
                </a:extLst>
              </p:cNvPr>
              <p:cNvSpPr txBox="1"/>
              <p:nvPr/>
            </p:nvSpPr>
            <p:spPr>
              <a:xfrm>
                <a:off x="5653535" y="6257095"/>
                <a:ext cx="346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4E0590-22F4-4AEA-B05E-62684520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35" y="6257095"/>
                <a:ext cx="346249" cy="276999"/>
              </a:xfrm>
              <a:prstGeom prst="rect">
                <a:avLst/>
              </a:prstGeom>
              <a:blipFill>
                <a:blip r:embed="rId11"/>
                <a:stretch>
                  <a:fillRect l="-22807" r="-2456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07022FA-EB9B-49E3-BFE1-D09A398B44D5}"/>
                  </a:ext>
                </a:extLst>
              </p:cNvPr>
              <p:cNvSpPr/>
              <p:nvPr/>
            </p:nvSpPr>
            <p:spPr>
              <a:xfrm>
                <a:off x="3394852" y="6197056"/>
                <a:ext cx="1820307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07022FA-EB9B-49E3-BFE1-D09A398B4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52" y="6197056"/>
                <a:ext cx="182030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EE6408-25A8-4D57-A7BC-FEEC17E02392}"/>
                  </a:ext>
                </a:extLst>
              </p:cNvPr>
              <p:cNvSpPr/>
              <p:nvPr/>
            </p:nvSpPr>
            <p:spPr>
              <a:xfrm>
                <a:off x="8478474" y="3973825"/>
                <a:ext cx="1332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0EE6408-25A8-4D57-A7BC-FEEC17E02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74" y="3973825"/>
                <a:ext cx="1332288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94F1EF-38F0-4CC6-99AD-576A3C789B33}"/>
                  </a:ext>
                </a:extLst>
              </p:cNvPr>
              <p:cNvSpPr/>
              <p:nvPr/>
            </p:nvSpPr>
            <p:spPr>
              <a:xfrm>
                <a:off x="8497712" y="4519030"/>
                <a:ext cx="11967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94F1EF-38F0-4CC6-99AD-576A3C789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12" y="4519030"/>
                <a:ext cx="1196738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D4E48D5-08E6-47B3-B12D-2708ECBCFA43}"/>
                  </a:ext>
                </a:extLst>
              </p:cNvPr>
              <p:cNvSpPr/>
              <p:nvPr/>
            </p:nvSpPr>
            <p:spPr>
              <a:xfrm>
                <a:off x="8546249" y="5280317"/>
                <a:ext cx="943463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D4E48D5-08E6-47B3-B12D-2708ECBCF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249" y="5280317"/>
                <a:ext cx="94346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76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5" y="760254"/>
            <a:ext cx="11029616" cy="490043"/>
          </a:xfrm>
        </p:spPr>
        <p:txBody>
          <a:bodyPr>
            <a:normAutofit fontScale="90000"/>
          </a:bodyPr>
          <a:lstStyle/>
          <a:p>
            <a:r>
              <a:rPr lang="es-GT" dirty="0"/>
              <a:t>Ejemplo 2  continuación…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15DB8-1B82-41DA-A963-796442CD2C7D}"/>
              </a:ext>
            </a:extLst>
          </p:cNvPr>
          <p:cNvSpPr txBox="1"/>
          <p:nvPr/>
        </p:nvSpPr>
        <p:spPr>
          <a:xfrm>
            <a:off x="770783" y="1562100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3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446F1-FBA4-447C-B92C-61F4D5377116}"/>
              </a:ext>
            </a:extLst>
          </p:cNvPr>
          <p:cNvSpPr txBox="1"/>
          <p:nvPr/>
        </p:nvSpPr>
        <p:spPr>
          <a:xfrm>
            <a:off x="1302350" y="1562100"/>
            <a:ext cx="198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Resolver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4797C8-2096-46B9-ADB9-F89BD02FE099}"/>
              </a:ext>
            </a:extLst>
          </p:cNvPr>
          <p:cNvCxnSpPr>
            <a:cxnSpLocks/>
          </p:cNvCxnSpPr>
          <p:nvPr/>
        </p:nvCxnSpPr>
        <p:spPr>
          <a:xfrm>
            <a:off x="5512798" y="1427527"/>
            <a:ext cx="0" cy="519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4E0590-22F4-4AEA-B05E-62684520608E}"/>
                  </a:ext>
                </a:extLst>
              </p:cNvPr>
              <p:cNvSpPr txBox="1"/>
              <p:nvPr/>
            </p:nvSpPr>
            <p:spPr>
              <a:xfrm>
                <a:off x="4520060" y="2058569"/>
                <a:ext cx="346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4E0590-22F4-4AEA-B05E-62684520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60" y="2058569"/>
                <a:ext cx="346249" cy="276999"/>
              </a:xfrm>
              <a:prstGeom prst="rect">
                <a:avLst/>
              </a:prstGeom>
              <a:blipFill>
                <a:blip r:embed="rId2"/>
                <a:stretch>
                  <a:fillRect l="-22807" t="-2222" r="-2456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07022FA-EB9B-49E3-BFE1-D09A398B44D5}"/>
                  </a:ext>
                </a:extLst>
              </p:cNvPr>
              <p:cNvSpPr/>
              <p:nvPr/>
            </p:nvSpPr>
            <p:spPr>
              <a:xfrm>
                <a:off x="2380204" y="2058569"/>
                <a:ext cx="1820307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07022FA-EB9B-49E3-BFE1-D09A398B4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204" y="2058569"/>
                <a:ext cx="18203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D4E48D5-08E6-47B3-B12D-2708ECBCFA43}"/>
                  </a:ext>
                </a:extLst>
              </p:cNvPr>
              <p:cNvSpPr/>
              <p:nvPr/>
            </p:nvSpPr>
            <p:spPr>
              <a:xfrm>
                <a:off x="3257048" y="2641892"/>
                <a:ext cx="94346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D4E48D5-08E6-47B3-B12D-2708ECBCF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48" y="2641892"/>
                <a:ext cx="9434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887AD9E-D469-48F1-87E8-F7F7300897F3}"/>
              </a:ext>
            </a:extLst>
          </p:cNvPr>
          <p:cNvSpPr txBox="1"/>
          <p:nvPr/>
        </p:nvSpPr>
        <p:spPr>
          <a:xfrm>
            <a:off x="2514411" y="2641892"/>
            <a:ext cx="7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6D605C5-BF14-43B2-8818-AD2DEE7E27B0}"/>
                  </a:ext>
                </a:extLst>
              </p:cNvPr>
              <p:cNvSpPr/>
              <p:nvPr/>
            </p:nvSpPr>
            <p:spPr>
              <a:xfrm>
                <a:off x="2558524" y="3426673"/>
                <a:ext cx="123642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−5=0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6D605C5-BF14-43B2-8818-AD2DEE7E2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24" y="3426673"/>
                <a:ext cx="12364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EDF4CF-59E3-4216-9B99-8B06C814CD5D}"/>
                  </a:ext>
                </a:extLst>
              </p:cNvPr>
              <p:cNvSpPr/>
              <p:nvPr/>
            </p:nvSpPr>
            <p:spPr>
              <a:xfrm>
                <a:off x="2558524" y="4026788"/>
                <a:ext cx="83247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6EDF4CF-59E3-4216-9B99-8B06C814C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24" y="4026788"/>
                <a:ext cx="8324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99D0BA-9E46-400B-BFA0-D538D5B287DF}"/>
                  </a:ext>
                </a:extLst>
              </p:cNvPr>
              <p:cNvSpPr/>
              <p:nvPr/>
            </p:nvSpPr>
            <p:spPr>
              <a:xfrm>
                <a:off x="2519185" y="4854059"/>
                <a:ext cx="1172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99D0BA-9E46-400B-BFA0-D538D5B28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85" y="4854059"/>
                <a:ext cx="11726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2A7650-2961-4561-B120-21DC203B491A}"/>
                  </a:ext>
                </a:extLst>
              </p:cNvPr>
              <p:cNvSpPr/>
              <p:nvPr/>
            </p:nvSpPr>
            <p:spPr>
              <a:xfrm>
                <a:off x="2534196" y="5340573"/>
                <a:ext cx="1332929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42A7650-2961-4561-B120-21DC203B4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96" y="5340573"/>
                <a:ext cx="1332929" cy="369332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98130A2D-9D92-4FA4-97B7-1C5A6C908FAB}"/>
              </a:ext>
            </a:extLst>
          </p:cNvPr>
          <p:cNvSpPr txBox="1"/>
          <p:nvPr/>
        </p:nvSpPr>
        <p:spPr>
          <a:xfrm>
            <a:off x="5789044" y="1562100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4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71FE0-3683-4C3D-A4E6-A83D46FB9849}"/>
              </a:ext>
            </a:extLst>
          </p:cNvPr>
          <p:cNvSpPr txBox="1"/>
          <p:nvPr/>
        </p:nvSpPr>
        <p:spPr>
          <a:xfrm>
            <a:off x="6320611" y="1562100"/>
            <a:ext cx="198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Valor inicial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8725A11-10EC-4F01-BBA9-A67B33385D4C}"/>
                  </a:ext>
                </a:extLst>
              </p:cNvPr>
              <p:cNvSpPr/>
              <p:nvPr/>
            </p:nvSpPr>
            <p:spPr>
              <a:xfrm>
                <a:off x="7869750" y="1576762"/>
                <a:ext cx="943463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8725A11-10EC-4F01-BBA9-A67B33385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750" y="1576762"/>
                <a:ext cx="943463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12FB2B-A628-4E65-A7FD-01258701B2DD}"/>
                  </a:ext>
                </a:extLst>
              </p:cNvPr>
              <p:cNvSpPr/>
              <p:nvPr/>
            </p:nvSpPr>
            <p:spPr>
              <a:xfrm>
                <a:off x="7203285" y="2570741"/>
                <a:ext cx="121584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12FB2B-A628-4E65-A7FD-01258701B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85" y="2570741"/>
                <a:ext cx="1215846" cy="369332"/>
              </a:xfrm>
              <a:prstGeom prst="rect">
                <a:avLst/>
              </a:prstGeom>
              <a:blipFill>
                <a:blip r:embed="rId10"/>
                <a:stretch>
                  <a:fillRect b="-1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7BDB88-5D9B-41D2-B83F-644EE234EC22}"/>
                  </a:ext>
                </a:extLst>
              </p:cNvPr>
              <p:cNvSpPr txBox="1"/>
              <p:nvPr/>
            </p:nvSpPr>
            <p:spPr>
              <a:xfrm>
                <a:off x="6988112" y="2040688"/>
                <a:ext cx="2060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7BDB88-5D9B-41D2-B83F-644EE234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112" y="2040688"/>
                <a:ext cx="2060564" cy="276999"/>
              </a:xfrm>
              <a:prstGeom prst="rect">
                <a:avLst/>
              </a:prstGeom>
              <a:blipFill>
                <a:blip r:embed="rId11"/>
                <a:stretch>
                  <a:fillRect l="-2367" r="-23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51A716-592D-4675-A152-B4E4B800BFA6}"/>
                  </a:ext>
                </a:extLst>
              </p:cNvPr>
              <p:cNvSpPr/>
              <p:nvPr/>
            </p:nvSpPr>
            <p:spPr>
              <a:xfrm>
                <a:off x="7261827" y="3242007"/>
                <a:ext cx="819968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51A716-592D-4675-A152-B4E4B800B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27" y="3242007"/>
                <a:ext cx="8199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2D043F7-A0BB-4D44-91A1-B730C8ADE383}"/>
              </a:ext>
            </a:extLst>
          </p:cNvPr>
          <p:cNvSpPr txBox="1"/>
          <p:nvPr/>
        </p:nvSpPr>
        <p:spPr>
          <a:xfrm>
            <a:off x="5789044" y="4170982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5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E8DAC1-1D35-4B6A-BB0F-82EF77499C94}"/>
              </a:ext>
            </a:extLst>
          </p:cNvPr>
          <p:cNvSpPr txBox="1"/>
          <p:nvPr/>
        </p:nvSpPr>
        <p:spPr>
          <a:xfrm>
            <a:off x="6320610" y="4170982"/>
            <a:ext cx="358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Solución particular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9EEF2B-FC53-4C5A-81B3-0B94FE243511}"/>
                  </a:ext>
                </a:extLst>
              </p:cNvPr>
              <p:cNvSpPr/>
              <p:nvPr/>
            </p:nvSpPr>
            <p:spPr>
              <a:xfrm>
                <a:off x="7203285" y="4994957"/>
                <a:ext cx="132113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F9EEF2B-FC53-4C5A-81B3-0B94FE243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285" y="4994957"/>
                <a:ext cx="1321131" cy="369332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7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FB14-7DB9-4CBA-A2D1-A3F1E61E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5" y="760254"/>
            <a:ext cx="11029616" cy="490043"/>
          </a:xfrm>
        </p:spPr>
        <p:txBody>
          <a:bodyPr>
            <a:normAutofit fontScale="90000"/>
          </a:bodyPr>
          <a:lstStyle/>
          <a:p>
            <a:r>
              <a:rPr lang="es-GT" dirty="0"/>
              <a:t>Ejemplo 2  continuación…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15DB8-1B82-41DA-A963-796442CD2C7D}"/>
              </a:ext>
            </a:extLst>
          </p:cNvPr>
          <p:cNvSpPr txBox="1"/>
          <p:nvPr/>
        </p:nvSpPr>
        <p:spPr>
          <a:xfrm>
            <a:off x="770783" y="1694620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446F1-FBA4-447C-B92C-61F4D5377116}"/>
              </a:ext>
            </a:extLst>
          </p:cNvPr>
          <p:cNvSpPr txBox="1"/>
          <p:nvPr/>
        </p:nvSpPr>
        <p:spPr>
          <a:xfrm>
            <a:off x="1302349" y="1694620"/>
            <a:ext cx="356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Pero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4797C8-2096-46B9-ADB9-F89BD02FE099}"/>
              </a:ext>
            </a:extLst>
          </p:cNvPr>
          <p:cNvCxnSpPr>
            <a:cxnSpLocks/>
          </p:cNvCxnSpPr>
          <p:nvPr/>
        </p:nvCxnSpPr>
        <p:spPr>
          <a:xfrm>
            <a:off x="5512798" y="1533543"/>
            <a:ext cx="0" cy="301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E5341D-5B68-4F47-8D0D-F58E3C68F2FA}"/>
                  </a:ext>
                </a:extLst>
              </p:cNvPr>
              <p:cNvSpPr/>
              <p:nvPr/>
            </p:nvSpPr>
            <p:spPr>
              <a:xfrm>
                <a:off x="2431482" y="2063952"/>
                <a:ext cx="1332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E5341D-5B68-4F47-8D0D-F58E3C68F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82" y="2063952"/>
                <a:ext cx="133228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C8ABA8-8CD0-477A-AC09-EA976B91227C}"/>
                  </a:ext>
                </a:extLst>
              </p:cNvPr>
              <p:cNvSpPr/>
              <p:nvPr/>
            </p:nvSpPr>
            <p:spPr>
              <a:xfrm>
                <a:off x="2287448" y="2717555"/>
                <a:ext cx="15672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G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[5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C8ABA8-8CD0-477A-AC09-EA976B912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448" y="2717555"/>
                <a:ext cx="1567224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29AC9E1-1579-46C1-9954-FA848474DC63}"/>
                  </a:ext>
                </a:extLst>
              </p:cNvPr>
              <p:cNvSpPr/>
              <p:nvPr/>
            </p:nvSpPr>
            <p:spPr>
              <a:xfrm>
                <a:off x="2314014" y="3376854"/>
                <a:ext cx="1512786" cy="37997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[5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29AC9E1-1579-46C1-9954-FA848474D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14" y="3376854"/>
                <a:ext cx="1512786" cy="379976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277D431-30EB-4FCB-A91E-846EDD794F86}"/>
              </a:ext>
            </a:extLst>
          </p:cNvPr>
          <p:cNvSpPr txBox="1"/>
          <p:nvPr/>
        </p:nvSpPr>
        <p:spPr>
          <a:xfrm>
            <a:off x="6054267" y="1694620"/>
            <a:ext cx="3483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092A034-5ED2-41CC-90FF-38FC4A41FCA0}"/>
                  </a:ext>
                </a:extLst>
              </p:cNvPr>
              <p:cNvSpPr/>
              <p:nvPr/>
            </p:nvSpPr>
            <p:spPr>
              <a:xfrm>
                <a:off x="7100126" y="1706216"/>
                <a:ext cx="1484574" cy="37997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8/2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092A034-5ED2-41CC-90FF-38FC4A41F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26" y="1706216"/>
                <a:ext cx="1484574" cy="379976"/>
              </a:xfrm>
              <a:prstGeom prst="rect">
                <a:avLst/>
              </a:prstGeom>
              <a:blipFill>
                <a:blip r:embed="rId5"/>
                <a:stretch>
                  <a:fillRect b="-17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E86DA19-AE1B-44F9-827B-ED9E4B5BC4EA}"/>
                  </a:ext>
                </a:extLst>
              </p:cNvPr>
              <p:cNvSpPr/>
              <p:nvPr/>
            </p:nvSpPr>
            <p:spPr>
              <a:xfrm>
                <a:off x="7198797" y="2717555"/>
                <a:ext cx="1292277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E86DA19-AE1B-44F9-827B-ED9E4B5BC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797" y="2717555"/>
                <a:ext cx="1292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3768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{6C65BB4E-3EEE-43E9-9BFD-8DFFC3620EB6}tf33552983</Template>
  <TotalTime>265</TotalTime>
  <Words>340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 Math</vt:lpstr>
      <vt:lpstr>Franklin Gothic Book</vt:lpstr>
      <vt:lpstr>Franklin Gothic Demi</vt:lpstr>
      <vt:lpstr>Wingdings 2</vt:lpstr>
      <vt:lpstr>DividendVTI</vt:lpstr>
      <vt:lpstr>Relaciones de recurrencia lineales de primer orden Ejemplos</vt:lpstr>
      <vt:lpstr>Ejemplo 1</vt:lpstr>
      <vt:lpstr>Ejemplo 1 continuación… </vt:lpstr>
      <vt:lpstr>Forma general de una Relación de recurrencia lineal de primer orden con coeficientes constantes</vt:lpstr>
      <vt:lpstr>Ejemplo 2</vt:lpstr>
      <vt:lpstr>Ejemplo 2  continuación…</vt:lpstr>
      <vt:lpstr>Ejemplo 2  continuación…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unidad ECUACIONES DIFERENCIALES DE PRIMER ORDEN Definiciones y terminología</dc:title>
  <dc:creator>Mario Gustavo Lopez Hernandez</dc:creator>
  <cp:lastModifiedBy>Mario Gustavo Lopez Hernandez</cp:lastModifiedBy>
  <cp:revision>43</cp:revision>
  <dcterms:created xsi:type="dcterms:W3CDTF">2020-07-28T22:34:20Z</dcterms:created>
  <dcterms:modified xsi:type="dcterms:W3CDTF">2020-08-04T14:09:13Z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