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50FF-BF04-4796-AE88-0E59A5162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Algoritmo de búsqueda binaria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2F136-B428-428D-831A-4D100B63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5510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D5BB-BD71-4072-A7DF-6E96AF62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018"/>
            <a:ext cx="9905998" cy="865725"/>
          </a:xfrm>
        </p:spPr>
        <p:txBody>
          <a:bodyPr/>
          <a:lstStyle/>
          <a:p>
            <a:r>
              <a:rPr lang="es-GT" dirty="0"/>
              <a:t>Algoritmo de búsqueda binaria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B44AE6-29E9-4B58-B51E-8B85FF659514}"/>
                  </a:ext>
                </a:extLst>
              </p:cNvPr>
              <p:cNvSpPr txBox="1"/>
              <p:nvPr/>
            </p:nvSpPr>
            <p:spPr>
              <a:xfrm>
                <a:off x="8289664" y="198621"/>
                <a:ext cx="3799553" cy="58477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GT" sz="1600" dirty="0"/>
                  <a:t>Sea una lista </a:t>
                </a:r>
                <a14:m>
                  <m:oMath xmlns:m="http://schemas.openxmlformats.org/officeDocument/2006/math">
                    <m:r>
                      <a:rPr lang="es-GT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G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GT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GT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s-GT" sz="1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GT" sz="1600" dirty="0"/>
                  <a:t> ordenada, tal que </a:t>
                </a:r>
                <a14:m>
                  <m:oMath xmlns:m="http://schemas.openxmlformats.org/officeDocument/2006/math">
                    <m:r>
                      <a:rPr lang="es-GT" sz="1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G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GT" sz="1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G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GT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G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GT" sz="1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GT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B44AE6-29E9-4B58-B51E-8B85FF659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64" y="198621"/>
                <a:ext cx="379955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CC7754E-192C-4447-A26E-DF27B5B017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304478"/>
                  </p:ext>
                </p:extLst>
              </p:nvPr>
            </p:nvGraphicFramePr>
            <p:xfrm>
              <a:off x="1274539" y="827001"/>
              <a:ext cx="6218866" cy="5734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433">
                      <a:extLst>
                        <a:ext uri="{9D8B030D-6E8A-4147-A177-3AD203B41FA5}">
                          <a16:colId xmlns:a16="http://schemas.microsoft.com/office/drawing/2014/main" val="1380200447"/>
                        </a:ext>
                      </a:extLst>
                    </a:gridCol>
                    <a:gridCol w="3109433">
                      <a:extLst>
                        <a:ext uri="{9D8B030D-6E8A-4147-A177-3AD203B41FA5}">
                          <a16:colId xmlns:a16="http://schemas.microsoft.com/office/drawing/2014/main" val="2324912594"/>
                        </a:ext>
                      </a:extLst>
                    </a:gridCol>
                  </a:tblGrid>
                  <a:tr h="601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i="0" noProof="0" dirty="0">
                              <a:latin typeface="+mn-lt"/>
                            </a:rPr>
                            <a:t>Número</a:t>
                          </a:r>
                          <a:r>
                            <a:rPr lang="es-GT" sz="1700" i="0" baseline="0" noProof="0" dirty="0">
                              <a:latin typeface="+mn-lt"/>
                            </a:rPr>
                            <a:t> de elementos de la lista </a:t>
                          </a:r>
                          <a14:m>
                            <m:oMath xmlns:m="http://schemas.openxmlformats.org/officeDocument/2006/math">
                              <m:r>
                                <a:rPr lang="es-GT" sz="170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/>
                            <a:t>Número de commparaciones en el peor de los casos </a:t>
                          </a:r>
                          <a14:m>
                            <m:oMath xmlns:m="http://schemas.openxmlformats.org/officeDocument/2006/math">
                              <m:r>
                                <a:rPr lang="es-GT" sz="1700" i="1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GT" sz="170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GT" sz="170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GT" sz="170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GT" sz="1700" noProof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19347270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sSup>
                                  <m:sSup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3410480357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2687641449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=1+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823863624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370188299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3.1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=1+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3609467284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979215747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4 =</m:t>
                                </m:r>
                                <m:sSup>
                                  <m:sSup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1679131015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586081502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5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2925979737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1293098400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6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771001728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379965940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7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49704008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1312491942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8 =</m:t>
                                </m:r>
                                <m:sSup>
                                  <m:sSup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GT" sz="17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GT" sz="170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noProof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700" b="0" i="1" noProof="0" dirty="0" smtClean="0"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215884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CC7754E-192C-4447-A26E-DF27B5B017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304478"/>
                  </p:ext>
                </p:extLst>
              </p:nvPr>
            </p:nvGraphicFramePr>
            <p:xfrm>
              <a:off x="1274539" y="827001"/>
              <a:ext cx="6218866" cy="5734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433">
                      <a:extLst>
                        <a:ext uri="{9D8B030D-6E8A-4147-A177-3AD203B41FA5}">
                          <a16:colId xmlns:a16="http://schemas.microsoft.com/office/drawing/2014/main" val="1380200447"/>
                        </a:ext>
                      </a:extLst>
                    </a:gridCol>
                    <a:gridCol w="3109433">
                      <a:extLst>
                        <a:ext uri="{9D8B030D-6E8A-4147-A177-3AD203B41FA5}">
                          <a16:colId xmlns:a16="http://schemas.microsoft.com/office/drawing/2014/main" val="2324912594"/>
                        </a:ext>
                      </a:extLst>
                    </a:gridCol>
                  </a:tblGrid>
                  <a:tr h="601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96" t="-4040" r="-100587" b="-8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4040" r="-784" b="-859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47270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96" t="-183929" r="-100587" b="-14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183929" r="-784" b="-14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480357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2687641449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96" t="-383929" r="-100587" b="-1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383929" r="-784" b="-1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63624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370188299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3.1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585714" r="-784" b="-10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9467284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979215747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96" t="-785714" r="-100587" b="-8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785714" r="-784" b="-8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131015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586081502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5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968421" r="-784" b="-6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979737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1293098400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6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1187500" r="-784" b="-4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001728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379965940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700" noProof="0" dirty="0"/>
                            <a:t>7</a:t>
                          </a:r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1363158" r="-784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04008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pPr algn="ctr"/>
                          <a:endParaRPr lang="es-GT" sz="1700" noProof="0" dirty="0"/>
                        </a:p>
                      </a:txBody>
                      <a:tcPr marT="41564" marB="41564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700" noProof="0" dirty="0"/>
                        </a:p>
                      </a:txBody>
                      <a:tcPr marT="41564" marB="41564" anchor="ctr"/>
                    </a:tc>
                    <a:extLst>
                      <a:ext uri="{0D108BD9-81ED-4DB2-BD59-A6C34878D82A}">
                        <a16:rowId xmlns:a16="http://schemas.microsoft.com/office/drawing/2014/main" val="1312491942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96" t="-1589286" r="-10058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 anchor="ctr">
                        <a:blipFill>
                          <a:blip r:embed="rId3"/>
                          <a:stretch>
                            <a:fillRect l="-100392" t="-1589286" r="-784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8485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A567E5E-CE8A-49D7-A0D0-318E525216FF}"/>
              </a:ext>
            </a:extLst>
          </p:cNvPr>
          <p:cNvSpPr/>
          <p:nvPr/>
        </p:nvSpPr>
        <p:spPr>
          <a:xfrm>
            <a:off x="8215495" y="1488413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B978DE-BA2A-4657-9F5B-39CAF7BC3501}"/>
              </a:ext>
            </a:extLst>
          </p:cNvPr>
          <p:cNvCxnSpPr/>
          <p:nvPr/>
        </p:nvCxnSpPr>
        <p:spPr>
          <a:xfrm>
            <a:off x="8366939" y="1299835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DF419A-6ED1-4FD8-B64E-48436A22DD4B}"/>
                  </a:ext>
                </a:extLst>
              </p:cNvPr>
              <p:cNvSpPr txBox="1"/>
              <p:nvPr/>
            </p:nvSpPr>
            <p:spPr>
              <a:xfrm>
                <a:off x="8294050" y="1086280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DF419A-6ED1-4FD8-B64E-48436A22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50" y="1086280"/>
                <a:ext cx="149080" cy="215444"/>
              </a:xfrm>
              <a:prstGeom prst="rect">
                <a:avLst/>
              </a:prstGeom>
              <a:blipFill>
                <a:blip r:embed="rId4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FD1821-E7B9-480B-809F-4F118B38AAA4}"/>
              </a:ext>
            </a:extLst>
          </p:cNvPr>
          <p:cNvSpPr/>
          <p:nvPr/>
        </p:nvSpPr>
        <p:spPr>
          <a:xfrm>
            <a:off x="8223836" y="2208628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B83EE-8D66-48BD-9C17-E392875B3BDB}"/>
              </a:ext>
            </a:extLst>
          </p:cNvPr>
          <p:cNvSpPr/>
          <p:nvPr/>
        </p:nvSpPr>
        <p:spPr>
          <a:xfrm>
            <a:off x="8591633" y="2208628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D3DFF-7533-435D-ACC4-EF6F0BBA404F}"/>
              </a:ext>
            </a:extLst>
          </p:cNvPr>
          <p:cNvCxnSpPr/>
          <p:nvPr/>
        </p:nvCxnSpPr>
        <p:spPr>
          <a:xfrm>
            <a:off x="8353115" y="1989822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D9CFC9-DFE8-46F2-9636-F3B94E5C1D8F}"/>
                  </a:ext>
                </a:extLst>
              </p:cNvPr>
              <p:cNvSpPr txBox="1"/>
              <p:nvPr/>
            </p:nvSpPr>
            <p:spPr>
              <a:xfrm>
                <a:off x="8289664" y="1774378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D9CFC9-DFE8-46F2-9636-F3B94E5C1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64" y="1774378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701DA1-D1F5-4BA0-96DD-D010C90C9DF1}"/>
                  </a:ext>
                </a:extLst>
              </p:cNvPr>
              <p:cNvSpPr txBox="1"/>
              <p:nvPr/>
            </p:nvSpPr>
            <p:spPr>
              <a:xfrm>
                <a:off x="7555702" y="970627"/>
                <a:ext cx="340285" cy="3236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701DA1-D1F5-4BA0-96DD-D010C90C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02" y="970627"/>
                <a:ext cx="340285" cy="323615"/>
              </a:xfrm>
              <a:prstGeom prst="rect">
                <a:avLst/>
              </a:prstGeom>
              <a:blipFill>
                <a:blip r:embed="rId6"/>
                <a:stretch>
                  <a:fillRect b="-1636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02049-847D-4BAD-9065-54A20F471074}"/>
              </a:ext>
            </a:extLst>
          </p:cNvPr>
          <p:cNvCxnSpPr/>
          <p:nvPr/>
        </p:nvCxnSpPr>
        <p:spPr>
          <a:xfrm>
            <a:off x="8749820" y="2001099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278265-DDA6-4F11-97F1-51F00AEB6428}"/>
                  </a:ext>
                </a:extLst>
              </p:cNvPr>
              <p:cNvSpPr txBox="1"/>
              <p:nvPr/>
            </p:nvSpPr>
            <p:spPr>
              <a:xfrm>
                <a:off x="8686369" y="1785655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278265-DDA6-4F11-97F1-51F00AEB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9" y="1785655"/>
                <a:ext cx="149079" cy="215444"/>
              </a:xfrm>
              <a:prstGeom prst="rect">
                <a:avLst/>
              </a:prstGeom>
              <a:blipFill>
                <a:blip r:embed="rId7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FD8560E-801A-4832-9615-04378C15D89E}"/>
              </a:ext>
            </a:extLst>
          </p:cNvPr>
          <p:cNvSpPr/>
          <p:nvPr/>
        </p:nvSpPr>
        <p:spPr>
          <a:xfrm>
            <a:off x="8592701" y="2907853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C3158-5C12-41FA-A5E2-2BCBB4239BE7}"/>
              </a:ext>
            </a:extLst>
          </p:cNvPr>
          <p:cNvSpPr/>
          <p:nvPr/>
        </p:nvSpPr>
        <p:spPr>
          <a:xfrm>
            <a:off x="8960498" y="2907853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5DC4F-8BF2-4788-9820-2B583A1FEB68}"/>
              </a:ext>
            </a:extLst>
          </p:cNvPr>
          <p:cNvCxnSpPr/>
          <p:nvPr/>
        </p:nvCxnSpPr>
        <p:spPr>
          <a:xfrm>
            <a:off x="8721980" y="2689047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8038B-9B92-4044-970F-0EA62599DE75}"/>
                  </a:ext>
                </a:extLst>
              </p:cNvPr>
              <p:cNvSpPr txBox="1"/>
              <p:nvPr/>
            </p:nvSpPr>
            <p:spPr>
              <a:xfrm>
                <a:off x="8658529" y="2473603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8038B-9B92-4044-970F-0EA6259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529" y="2473603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DF5FA9-E995-4D73-B62F-904240FE8423}"/>
              </a:ext>
            </a:extLst>
          </p:cNvPr>
          <p:cNvCxnSpPr/>
          <p:nvPr/>
        </p:nvCxnSpPr>
        <p:spPr>
          <a:xfrm>
            <a:off x="9118685" y="2700324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2D5E78-8E82-448D-A65B-FD4CF88CD993}"/>
                  </a:ext>
                </a:extLst>
              </p:cNvPr>
              <p:cNvSpPr txBox="1"/>
              <p:nvPr/>
            </p:nvSpPr>
            <p:spPr>
              <a:xfrm>
                <a:off x="9055234" y="2484880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2D5E78-8E82-448D-A65B-FD4CF88C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34" y="2484880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299A683-3117-4891-AD0B-0FD1BF3D799C}"/>
              </a:ext>
            </a:extLst>
          </p:cNvPr>
          <p:cNvSpPr/>
          <p:nvPr/>
        </p:nvSpPr>
        <p:spPr>
          <a:xfrm>
            <a:off x="8218912" y="2907853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73F804-B18F-4F7A-BC09-39532AEAAC4F}"/>
              </a:ext>
            </a:extLst>
          </p:cNvPr>
          <p:cNvCxnSpPr/>
          <p:nvPr/>
        </p:nvCxnSpPr>
        <p:spPr>
          <a:xfrm>
            <a:off x="8370356" y="2719275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6F4F64-7995-4A5B-9A26-005AC6E624FD}"/>
                  </a:ext>
                </a:extLst>
              </p:cNvPr>
              <p:cNvSpPr txBox="1"/>
              <p:nvPr/>
            </p:nvSpPr>
            <p:spPr>
              <a:xfrm>
                <a:off x="8297467" y="2505720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6F4F64-7995-4A5B-9A26-005AC6E62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467" y="2505720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D8C5986B-AFC4-45BD-9DDB-206B0BE6D6B9}"/>
              </a:ext>
            </a:extLst>
          </p:cNvPr>
          <p:cNvSpPr/>
          <p:nvPr/>
        </p:nvSpPr>
        <p:spPr>
          <a:xfrm>
            <a:off x="8960498" y="3614654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75EEF-25C0-4A52-B83C-FB4FC2153733}"/>
              </a:ext>
            </a:extLst>
          </p:cNvPr>
          <p:cNvSpPr/>
          <p:nvPr/>
        </p:nvSpPr>
        <p:spPr>
          <a:xfrm>
            <a:off x="9328295" y="3614654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372A3D-3715-4BCC-BFFC-74A26C616F75}"/>
              </a:ext>
            </a:extLst>
          </p:cNvPr>
          <p:cNvSpPr/>
          <p:nvPr/>
        </p:nvSpPr>
        <p:spPr>
          <a:xfrm>
            <a:off x="8586709" y="3614654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21D9C3-F237-4C4F-97F0-E0ED0ED5215F}"/>
              </a:ext>
            </a:extLst>
          </p:cNvPr>
          <p:cNvCxnSpPr/>
          <p:nvPr/>
        </p:nvCxnSpPr>
        <p:spPr>
          <a:xfrm>
            <a:off x="8738153" y="3426076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6CD4E9-730C-4EE7-9D23-DCA37E2FEE0E}"/>
                  </a:ext>
                </a:extLst>
              </p:cNvPr>
              <p:cNvSpPr txBox="1"/>
              <p:nvPr/>
            </p:nvSpPr>
            <p:spPr>
              <a:xfrm>
                <a:off x="8665264" y="3212521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6CD4E9-730C-4EE7-9D23-DCA37E2F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264" y="3212521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D70FFFC-BB73-4ECA-AE4A-E90BC41565F2}"/>
              </a:ext>
            </a:extLst>
          </p:cNvPr>
          <p:cNvSpPr/>
          <p:nvPr/>
        </p:nvSpPr>
        <p:spPr>
          <a:xfrm>
            <a:off x="8219044" y="3615029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2FE77F-9338-4083-9563-5708A2D67A4B}"/>
                  </a:ext>
                </a:extLst>
              </p:cNvPr>
              <p:cNvSpPr txBox="1"/>
              <p:nvPr/>
            </p:nvSpPr>
            <p:spPr>
              <a:xfrm>
                <a:off x="9193965" y="3188414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2FE77F-9338-4083-9563-5708A2D6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965" y="3188414"/>
                <a:ext cx="401200" cy="215444"/>
              </a:xfrm>
              <a:prstGeom prst="rect">
                <a:avLst/>
              </a:prstGeom>
              <a:blipFill>
                <a:blip r:embed="rId8"/>
                <a:stretch>
                  <a:fillRect l="-13636" r="-1363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>
            <a:extLst>
              <a:ext uri="{FF2B5EF4-FFF2-40B4-BE49-F238E27FC236}">
                <a16:creationId xmlns:a16="http://schemas.microsoft.com/office/drawing/2014/main" id="{78810150-4835-4F0A-BDCF-B4579CE3355E}"/>
              </a:ext>
            </a:extLst>
          </p:cNvPr>
          <p:cNvSpPr/>
          <p:nvPr/>
        </p:nvSpPr>
        <p:spPr>
          <a:xfrm rot="16200000">
            <a:off x="9228768" y="3188356"/>
            <a:ext cx="136702" cy="700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860488-5FA3-402F-9F8A-8676A283E56A}"/>
              </a:ext>
            </a:extLst>
          </p:cNvPr>
          <p:cNvSpPr/>
          <p:nvPr/>
        </p:nvSpPr>
        <p:spPr>
          <a:xfrm>
            <a:off x="9311372" y="4284062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C458B8-EA4F-43EE-9BEF-0CC30FA0C4C8}"/>
              </a:ext>
            </a:extLst>
          </p:cNvPr>
          <p:cNvSpPr/>
          <p:nvPr/>
        </p:nvSpPr>
        <p:spPr>
          <a:xfrm>
            <a:off x="9679169" y="4284062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07CEBE-207B-46B1-93A2-BB9AB653CA6E}"/>
              </a:ext>
            </a:extLst>
          </p:cNvPr>
          <p:cNvSpPr/>
          <p:nvPr/>
        </p:nvSpPr>
        <p:spPr>
          <a:xfrm>
            <a:off x="8937583" y="4284062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8B57B8-4C2C-46E9-837D-7439B7E2A69B}"/>
              </a:ext>
            </a:extLst>
          </p:cNvPr>
          <p:cNvCxnSpPr/>
          <p:nvPr/>
        </p:nvCxnSpPr>
        <p:spPr>
          <a:xfrm>
            <a:off x="9089027" y="4095484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5B2792-E1A2-4AD7-A2D8-0F07F3F13DB3}"/>
                  </a:ext>
                </a:extLst>
              </p:cNvPr>
              <p:cNvSpPr txBox="1"/>
              <p:nvPr/>
            </p:nvSpPr>
            <p:spPr>
              <a:xfrm>
                <a:off x="9016138" y="3881929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5B2792-E1A2-4AD7-A2D8-0F07F3F1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138" y="3881929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0EAE8E0-7831-4E0E-BD4E-31F826338C41}"/>
              </a:ext>
            </a:extLst>
          </p:cNvPr>
          <p:cNvSpPr/>
          <p:nvPr/>
        </p:nvSpPr>
        <p:spPr>
          <a:xfrm>
            <a:off x="8569918" y="4284437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2AE8B-A958-4735-9C89-8F9880339500}"/>
                  </a:ext>
                </a:extLst>
              </p:cNvPr>
              <p:cNvSpPr txBox="1"/>
              <p:nvPr/>
            </p:nvSpPr>
            <p:spPr>
              <a:xfrm>
                <a:off x="9446767" y="3859812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2AE8B-A958-4735-9C89-8F988033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767" y="3859812"/>
                <a:ext cx="401200" cy="215444"/>
              </a:xfrm>
              <a:prstGeom prst="rect">
                <a:avLst/>
              </a:prstGeom>
              <a:blipFill>
                <a:blip r:embed="rId9"/>
                <a:stretch>
                  <a:fillRect l="-15385" r="-138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58329E9C-725B-4EB7-A527-06BDAA18AA51}"/>
              </a:ext>
            </a:extLst>
          </p:cNvPr>
          <p:cNvSpPr/>
          <p:nvPr/>
        </p:nvSpPr>
        <p:spPr>
          <a:xfrm rot="16200000">
            <a:off x="9579642" y="3857764"/>
            <a:ext cx="136702" cy="700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DF6CD-4FDD-4EFE-98DA-577EB85DA6A5}"/>
              </a:ext>
            </a:extLst>
          </p:cNvPr>
          <p:cNvSpPr/>
          <p:nvPr/>
        </p:nvSpPr>
        <p:spPr>
          <a:xfrm>
            <a:off x="8200633" y="4282173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B7A10A-C53C-4FB5-AB70-B7C21D101F4E}"/>
                  </a:ext>
                </a:extLst>
              </p:cNvPr>
              <p:cNvSpPr txBox="1"/>
              <p:nvPr/>
            </p:nvSpPr>
            <p:spPr>
              <a:xfrm>
                <a:off x="8394349" y="3852910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B7A10A-C53C-4FB5-AB70-B7C21D10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349" y="3852910"/>
                <a:ext cx="401200" cy="215444"/>
              </a:xfrm>
              <a:prstGeom prst="rect">
                <a:avLst/>
              </a:prstGeom>
              <a:blipFill>
                <a:blip r:embed="rId8"/>
                <a:stretch>
                  <a:fillRect l="-13636" r="-1363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9397B3EF-2FC3-4F05-9FA1-528BA4766177}"/>
              </a:ext>
            </a:extLst>
          </p:cNvPr>
          <p:cNvSpPr/>
          <p:nvPr/>
        </p:nvSpPr>
        <p:spPr>
          <a:xfrm rot="16200000">
            <a:off x="8482530" y="3834710"/>
            <a:ext cx="136702" cy="700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34587-20E8-4D43-B7B4-64D49A1C987E}"/>
              </a:ext>
            </a:extLst>
          </p:cNvPr>
          <p:cNvSpPr/>
          <p:nvPr/>
        </p:nvSpPr>
        <p:spPr>
          <a:xfrm>
            <a:off x="9679037" y="4959415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7D26DE-3402-4557-A45E-FADDB34DDA18}"/>
              </a:ext>
            </a:extLst>
          </p:cNvPr>
          <p:cNvSpPr/>
          <p:nvPr/>
        </p:nvSpPr>
        <p:spPr>
          <a:xfrm>
            <a:off x="10046834" y="4959415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3DD880-83A3-4AAC-AD8F-797ED89D414F}"/>
              </a:ext>
            </a:extLst>
          </p:cNvPr>
          <p:cNvSpPr/>
          <p:nvPr/>
        </p:nvSpPr>
        <p:spPr>
          <a:xfrm>
            <a:off x="9305248" y="4959415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039905-B879-4416-8BEB-685A07DAB302}"/>
              </a:ext>
            </a:extLst>
          </p:cNvPr>
          <p:cNvCxnSpPr/>
          <p:nvPr/>
        </p:nvCxnSpPr>
        <p:spPr>
          <a:xfrm>
            <a:off x="9104332" y="4777574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25617E-26B8-4214-82C5-7659C3F68EC3}"/>
                  </a:ext>
                </a:extLst>
              </p:cNvPr>
              <p:cNvSpPr txBox="1"/>
              <p:nvPr/>
            </p:nvSpPr>
            <p:spPr>
              <a:xfrm>
                <a:off x="9031443" y="4564019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25617E-26B8-4214-82C5-7659C3F6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43" y="4564019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3A7DAD7A-5E34-49BA-8DDB-A5E5B87BE5A4}"/>
              </a:ext>
            </a:extLst>
          </p:cNvPr>
          <p:cNvSpPr/>
          <p:nvPr/>
        </p:nvSpPr>
        <p:spPr>
          <a:xfrm>
            <a:off x="8937583" y="4959790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C818861-6DEB-4CF1-B8F2-9202D295A207}"/>
                  </a:ext>
                </a:extLst>
              </p:cNvPr>
              <p:cNvSpPr txBox="1"/>
              <p:nvPr/>
            </p:nvSpPr>
            <p:spPr>
              <a:xfrm>
                <a:off x="9550191" y="4564886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C818861-6DEB-4CF1-B8F2-9202D295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191" y="4564886"/>
                <a:ext cx="401200" cy="215444"/>
              </a:xfrm>
              <a:prstGeom prst="rect">
                <a:avLst/>
              </a:prstGeom>
              <a:blipFill>
                <a:blip r:embed="rId10"/>
                <a:stretch>
                  <a:fillRect l="-15385" r="-1384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ight Brace 62">
            <a:extLst>
              <a:ext uri="{FF2B5EF4-FFF2-40B4-BE49-F238E27FC236}">
                <a16:creationId xmlns:a16="http://schemas.microsoft.com/office/drawing/2014/main" id="{00252857-8116-4A3B-BBD9-52EB28A436F1}"/>
              </a:ext>
            </a:extLst>
          </p:cNvPr>
          <p:cNvSpPr/>
          <p:nvPr/>
        </p:nvSpPr>
        <p:spPr>
          <a:xfrm rot="16200000">
            <a:off x="9752530" y="4338339"/>
            <a:ext cx="149306" cy="10774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B4148-3F10-424F-91F6-2F0C70323D50}"/>
              </a:ext>
            </a:extLst>
          </p:cNvPr>
          <p:cNvSpPr/>
          <p:nvPr/>
        </p:nvSpPr>
        <p:spPr>
          <a:xfrm>
            <a:off x="8199260" y="4964336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A63856-04A6-4A7F-A355-53B10EA20CB2}"/>
              </a:ext>
            </a:extLst>
          </p:cNvPr>
          <p:cNvSpPr/>
          <p:nvPr/>
        </p:nvSpPr>
        <p:spPr>
          <a:xfrm>
            <a:off x="8566359" y="4961779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6C7B46-A194-4910-9BA5-1DD8C0CCB41C}"/>
              </a:ext>
            </a:extLst>
          </p:cNvPr>
          <p:cNvSpPr/>
          <p:nvPr/>
        </p:nvSpPr>
        <p:spPr>
          <a:xfrm>
            <a:off x="10098477" y="5592870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34B024A-57FF-440C-9D9D-10E477471D34}"/>
              </a:ext>
            </a:extLst>
          </p:cNvPr>
          <p:cNvSpPr/>
          <p:nvPr/>
        </p:nvSpPr>
        <p:spPr>
          <a:xfrm>
            <a:off x="10466274" y="5592870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A7A455-12B9-4FC5-96BB-0ECBAD43F311}"/>
              </a:ext>
            </a:extLst>
          </p:cNvPr>
          <p:cNvSpPr/>
          <p:nvPr/>
        </p:nvSpPr>
        <p:spPr>
          <a:xfrm>
            <a:off x="9724688" y="5592870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2B203C-C99F-42C6-A2BA-537104301DE8}"/>
              </a:ext>
            </a:extLst>
          </p:cNvPr>
          <p:cNvCxnSpPr/>
          <p:nvPr/>
        </p:nvCxnSpPr>
        <p:spPr>
          <a:xfrm>
            <a:off x="9523772" y="5411029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BD32A0-D23D-4559-9414-5E4702267854}"/>
                  </a:ext>
                </a:extLst>
              </p:cNvPr>
              <p:cNvSpPr txBox="1"/>
              <p:nvPr/>
            </p:nvSpPr>
            <p:spPr>
              <a:xfrm>
                <a:off x="9450883" y="5197474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BD32A0-D23D-4559-9414-5E4702267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883" y="5197474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8E72B3EC-8875-42E8-83C9-1ACE19D5C309}"/>
              </a:ext>
            </a:extLst>
          </p:cNvPr>
          <p:cNvSpPr/>
          <p:nvPr/>
        </p:nvSpPr>
        <p:spPr>
          <a:xfrm>
            <a:off x="9357023" y="5593245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30E5D8-EC4E-4A82-A013-9E87DE6F482E}"/>
                  </a:ext>
                </a:extLst>
              </p:cNvPr>
              <p:cNvSpPr txBox="1"/>
              <p:nvPr/>
            </p:nvSpPr>
            <p:spPr>
              <a:xfrm>
                <a:off x="9969631" y="5198341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30E5D8-EC4E-4A82-A013-9E87DE6F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631" y="5198341"/>
                <a:ext cx="401200" cy="215444"/>
              </a:xfrm>
              <a:prstGeom prst="rect">
                <a:avLst/>
              </a:prstGeom>
              <a:blipFill>
                <a:blip r:embed="rId11"/>
                <a:stretch>
                  <a:fillRect l="-13636" r="-1363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ight Brace 79">
            <a:extLst>
              <a:ext uri="{FF2B5EF4-FFF2-40B4-BE49-F238E27FC236}">
                <a16:creationId xmlns:a16="http://schemas.microsoft.com/office/drawing/2014/main" id="{1744C0E7-B938-491D-B20D-11D3FE1E8BB5}"/>
              </a:ext>
            </a:extLst>
          </p:cNvPr>
          <p:cNvSpPr/>
          <p:nvPr/>
        </p:nvSpPr>
        <p:spPr>
          <a:xfrm rot="16200000">
            <a:off x="10171970" y="4971794"/>
            <a:ext cx="149306" cy="10774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157B8F-6B7A-480A-981F-168C57BB44CF}"/>
              </a:ext>
            </a:extLst>
          </p:cNvPr>
          <p:cNvSpPr/>
          <p:nvPr/>
        </p:nvSpPr>
        <p:spPr>
          <a:xfrm>
            <a:off x="8618700" y="5597791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014D7D-06A3-41BB-A377-AF8E5165FA94}"/>
              </a:ext>
            </a:extLst>
          </p:cNvPr>
          <p:cNvSpPr/>
          <p:nvPr/>
        </p:nvSpPr>
        <p:spPr>
          <a:xfrm>
            <a:off x="8985799" y="5595234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84B39F-C73F-43AB-8DF9-3DD482E85B95}"/>
              </a:ext>
            </a:extLst>
          </p:cNvPr>
          <p:cNvSpPr/>
          <p:nvPr/>
        </p:nvSpPr>
        <p:spPr>
          <a:xfrm>
            <a:off x="8259280" y="5599780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21B5C08-E637-4B22-952E-089C4296B18F}"/>
                  </a:ext>
                </a:extLst>
              </p:cNvPr>
              <p:cNvSpPr txBox="1"/>
              <p:nvPr/>
            </p:nvSpPr>
            <p:spPr>
              <a:xfrm>
                <a:off x="8517540" y="5206178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21B5C08-E637-4B22-952E-089C4296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540" y="5206178"/>
                <a:ext cx="401200" cy="215444"/>
              </a:xfrm>
              <a:prstGeom prst="rect">
                <a:avLst/>
              </a:prstGeom>
              <a:blipFill>
                <a:blip r:embed="rId12"/>
                <a:stretch>
                  <a:fillRect l="-13636" r="-1363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Brace 87">
            <a:extLst>
              <a:ext uri="{FF2B5EF4-FFF2-40B4-BE49-F238E27FC236}">
                <a16:creationId xmlns:a16="http://schemas.microsoft.com/office/drawing/2014/main" id="{CBB1A33C-23EF-45FB-B5C4-D7BFEEF9C8BE}"/>
              </a:ext>
            </a:extLst>
          </p:cNvPr>
          <p:cNvSpPr/>
          <p:nvPr/>
        </p:nvSpPr>
        <p:spPr>
          <a:xfrm rot="16200000">
            <a:off x="8719879" y="4979631"/>
            <a:ext cx="149306" cy="10774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CD3D5AD-8BBA-486E-BB3A-2D4DFEDB0B19}"/>
              </a:ext>
            </a:extLst>
          </p:cNvPr>
          <p:cNvSpPr/>
          <p:nvPr/>
        </p:nvSpPr>
        <p:spPr>
          <a:xfrm>
            <a:off x="10487432" y="6372127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49814C-C3C7-415B-9404-16D631A1A8E1}"/>
              </a:ext>
            </a:extLst>
          </p:cNvPr>
          <p:cNvSpPr/>
          <p:nvPr/>
        </p:nvSpPr>
        <p:spPr>
          <a:xfrm>
            <a:off x="10855229" y="6372127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224737C-BB54-4940-8869-C922CF75D656}"/>
              </a:ext>
            </a:extLst>
          </p:cNvPr>
          <p:cNvSpPr/>
          <p:nvPr/>
        </p:nvSpPr>
        <p:spPr>
          <a:xfrm>
            <a:off x="10113643" y="6372127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FC800B-24C4-4F7D-9621-75D2D9D12E05}"/>
              </a:ext>
            </a:extLst>
          </p:cNvPr>
          <p:cNvCxnSpPr/>
          <p:nvPr/>
        </p:nvCxnSpPr>
        <p:spPr>
          <a:xfrm>
            <a:off x="9519656" y="6189738"/>
            <a:ext cx="0" cy="1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F10A0-2976-4AAA-9DE9-1819C5BE2416}"/>
                  </a:ext>
                </a:extLst>
              </p:cNvPr>
              <p:cNvSpPr txBox="1"/>
              <p:nvPr/>
            </p:nvSpPr>
            <p:spPr>
              <a:xfrm>
                <a:off x="9446767" y="5976183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F10A0-2976-4AAA-9DE9-1819C5BE2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767" y="5976183"/>
                <a:ext cx="149080" cy="215444"/>
              </a:xfrm>
              <a:prstGeom prst="rect">
                <a:avLst/>
              </a:prstGeom>
              <a:blipFill>
                <a:blip r:embed="rId5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A057AFD5-90C6-40B8-ADD1-5AB8F9FF2CB0}"/>
              </a:ext>
            </a:extLst>
          </p:cNvPr>
          <p:cNvSpPr/>
          <p:nvPr/>
        </p:nvSpPr>
        <p:spPr>
          <a:xfrm>
            <a:off x="9745978" y="6372502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EC61AC3-9E99-462D-AE01-5015AE05C163}"/>
                  </a:ext>
                </a:extLst>
              </p:cNvPr>
              <p:cNvSpPr txBox="1"/>
              <p:nvPr/>
            </p:nvSpPr>
            <p:spPr>
              <a:xfrm>
                <a:off x="10211703" y="5999678"/>
                <a:ext cx="401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EC61AC3-9E99-462D-AE01-5015AE05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703" y="5999678"/>
                <a:ext cx="401200" cy="215444"/>
              </a:xfrm>
              <a:prstGeom prst="rect">
                <a:avLst/>
              </a:prstGeom>
              <a:blipFill>
                <a:blip r:embed="rId13"/>
                <a:stretch>
                  <a:fillRect l="-13636" r="-1363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82164D9D-79D6-4FF3-A6CD-F03140B153E5}"/>
              </a:ext>
            </a:extLst>
          </p:cNvPr>
          <p:cNvSpPr/>
          <p:nvPr/>
        </p:nvSpPr>
        <p:spPr>
          <a:xfrm rot="16200000">
            <a:off x="10374844" y="5564969"/>
            <a:ext cx="149306" cy="1449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CEA14E-0042-4EF3-952D-B1F6497E48B6}"/>
              </a:ext>
            </a:extLst>
          </p:cNvPr>
          <p:cNvSpPr/>
          <p:nvPr/>
        </p:nvSpPr>
        <p:spPr>
          <a:xfrm>
            <a:off x="9007655" y="6377048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CB1BA5-C270-4D9E-AEC0-BE24D47DE1C2}"/>
              </a:ext>
            </a:extLst>
          </p:cNvPr>
          <p:cNvSpPr/>
          <p:nvPr/>
        </p:nvSpPr>
        <p:spPr>
          <a:xfrm>
            <a:off x="9374754" y="6374491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214D5-9E36-4525-AB28-9EC8B0A770D8}"/>
              </a:ext>
            </a:extLst>
          </p:cNvPr>
          <p:cNvSpPr/>
          <p:nvPr/>
        </p:nvSpPr>
        <p:spPr>
          <a:xfrm>
            <a:off x="8636187" y="6373969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66FBB1-6406-4F34-8256-414DD13B5B61}"/>
              </a:ext>
            </a:extLst>
          </p:cNvPr>
          <p:cNvSpPr/>
          <p:nvPr/>
        </p:nvSpPr>
        <p:spPr>
          <a:xfrm>
            <a:off x="8274826" y="6375230"/>
            <a:ext cx="350874" cy="1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9150525-2559-4159-84FE-4D70541FD2E1}"/>
              </a:ext>
            </a:extLst>
          </p:cNvPr>
          <p:cNvCxnSpPr/>
          <p:nvPr/>
        </p:nvCxnSpPr>
        <p:spPr>
          <a:xfrm flipV="1">
            <a:off x="927002" y="2110362"/>
            <a:ext cx="6797905" cy="11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E13C8DB-D35A-4497-BC57-90D128A0F1F7}"/>
              </a:ext>
            </a:extLst>
          </p:cNvPr>
          <p:cNvCxnSpPr/>
          <p:nvPr/>
        </p:nvCxnSpPr>
        <p:spPr>
          <a:xfrm flipV="1">
            <a:off x="985019" y="3452487"/>
            <a:ext cx="6797905" cy="11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E53AF48-228A-45E1-AB88-B42707F92BFD}"/>
              </a:ext>
            </a:extLst>
          </p:cNvPr>
          <p:cNvCxnSpPr/>
          <p:nvPr/>
        </p:nvCxnSpPr>
        <p:spPr>
          <a:xfrm flipV="1">
            <a:off x="1017697" y="6215122"/>
            <a:ext cx="6797905" cy="11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E856D0F-8417-4034-94D6-1F031DACB837}"/>
                  </a:ext>
                </a:extLst>
              </p:cNvPr>
              <p:cNvSpPr txBox="1"/>
              <p:nvPr/>
            </p:nvSpPr>
            <p:spPr>
              <a:xfrm>
                <a:off x="9969631" y="1931655"/>
                <a:ext cx="1977656" cy="4159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noProof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noProof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1800" i="1" noProof="0" dirty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GT" sz="1800" i="1" noProof="0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sz="1800" i="1" noProof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s-GT" sz="1800" i="1" noProof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sz="18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sz="1800" i="1" noProof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noProof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b="0" i="1" noProof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E856D0F-8417-4034-94D6-1F031DAC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631" y="1931655"/>
                <a:ext cx="1977656" cy="415948"/>
              </a:xfrm>
              <a:prstGeom prst="rect">
                <a:avLst/>
              </a:prstGeom>
              <a:blipFill>
                <a:blip r:embed="rId14"/>
                <a:stretch>
                  <a:fillRect b="-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8D43B6-B3A9-423C-9DBA-824B22B3FE6C}"/>
                  </a:ext>
                </a:extLst>
              </p:cNvPr>
              <p:cNvSpPr txBox="1"/>
              <p:nvPr/>
            </p:nvSpPr>
            <p:spPr>
              <a:xfrm>
                <a:off x="10239832" y="2482716"/>
                <a:ext cx="1270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noProof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noProof="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8D43B6-B3A9-423C-9DBA-824B22B3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32" y="2482716"/>
                <a:ext cx="127097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3BCB4D-39C7-46CD-AFD2-462246ADFE4D}"/>
              </a:ext>
            </a:extLst>
          </p:cNvPr>
          <p:cNvSpPr txBox="1"/>
          <p:nvPr/>
        </p:nvSpPr>
        <p:spPr>
          <a:xfrm>
            <a:off x="9289401" y="1002184"/>
            <a:ext cx="288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Relación de recurrencia de la función de complejidad en el tiempo: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8595E-8ABF-4B55-9635-48528C429255}"/>
              </a:ext>
            </a:extLst>
          </p:cNvPr>
          <p:cNvSpPr txBox="1"/>
          <p:nvPr/>
        </p:nvSpPr>
        <p:spPr>
          <a:xfrm>
            <a:off x="9788499" y="3118435"/>
            <a:ext cx="23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Solución: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68877A-A7E1-4F5F-A7AE-4140E32F5786}"/>
                  </a:ext>
                </a:extLst>
              </p:cNvPr>
              <p:cNvSpPr txBox="1"/>
              <p:nvPr/>
            </p:nvSpPr>
            <p:spPr>
              <a:xfrm>
                <a:off x="9911456" y="3506132"/>
                <a:ext cx="209721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noProof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noProof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1800" i="1" noProof="0" dirty="0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begChr m:val="⌊"/>
                          <m:endChr m:val="⌋"/>
                          <m:ctrlPr>
                            <a:rPr lang="es-GT" sz="1800" i="1" noProof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GT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G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GT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GT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GT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68877A-A7E1-4F5F-A7AE-4140E32F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456" y="3506132"/>
                <a:ext cx="2097213" cy="369332"/>
              </a:xfrm>
              <a:prstGeom prst="rect">
                <a:avLst/>
              </a:prstGeom>
              <a:blipFill>
                <a:blip r:embed="rId16"/>
                <a:stretch>
                  <a:fillRect l="-289" b="-111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FC8B4-ACD4-4233-A201-F0445CE597AD}"/>
                  </a:ext>
                </a:extLst>
              </p:cNvPr>
              <p:cNvSpPr txBox="1"/>
              <p:nvPr/>
            </p:nvSpPr>
            <p:spPr>
              <a:xfrm>
                <a:off x="10715291" y="4001160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FC8B4-ACD4-4233-A201-F0445CE59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291" y="4001160"/>
                <a:ext cx="630750" cy="276999"/>
              </a:xfrm>
              <a:prstGeom prst="rect">
                <a:avLst/>
              </a:prstGeom>
              <a:blipFill>
                <a:blip r:embed="rId17"/>
                <a:stretch>
                  <a:fillRect l="-3883" r="-77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D409F2-738D-454C-BCB0-18C86AE69510}"/>
                  </a:ext>
                </a:extLst>
              </p:cNvPr>
              <p:cNvSpPr txBox="1"/>
              <p:nvPr/>
            </p:nvSpPr>
            <p:spPr>
              <a:xfrm>
                <a:off x="9322477" y="2008565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D409F2-738D-454C-BCB0-18C86AE69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77" y="2008565"/>
                <a:ext cx="630750" cy="276999"/>
              </a:xfrm>
              <a:prstGeom prst="rect">
                <a:avLst/>
              </a:prstGeom>
              <a:blipFill>
                <a:blip r:embed="rId18"/>
                <a:stretch>
                  <a:fillRect l="-3846" r="-769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226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Tw Cen MT</vt:lpstr>
      <vt:lpstr>Circuit</vt:lpstr>
      <vt:lpstr>Algoritmo de búsqueda binaria</vt:lpstr>
      <vt:lpstr>Algoritmo de búsqueda binaria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búsqueda binaria</dc:title>
  <dc:creator>Mario Gustavo Lopez Hernandez</dc:creator>
  <cp:lastModifiedBy>Mario Gustavo Lopez Hernandez</cp:lastModifiedBy>
  <cp:revision>15</cp:revision>
  <dcterms:created xsi:type="dcterms:W3CDTF">2020-08-31T21:49:13Z</dcterms:created>
  <dcterms:modified xsi:type="dcterms:W3CDTF">2020-09-02T22:17:37Z</dcterms:modified>
</cp:coreProperties>
</file>