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5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3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7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8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0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6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0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s-GT" sz="5400" dirty="0"/>
              <a:t>MULTIGRAFOS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7190" y="3719089"/>
            <a:ext cx="3367361" cy="656061"/>
          </a:xfrm>
        </p:spPr>
        <p:txBody>
          <a:bodyPr anchor="ctr">
            <a:normAutofit/>
          </a:bodyPr>
          <a:lstStyle/>
          <a:p>
            <a:r>
              <a:rPr lang="es-GT" dirty="0"/>
              <a:t>Ing. Mario López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5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1445"/>
            <a:ext cx="10018713" cy="5905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000" dirty="0"/>
              <a:t>2.] Determinar todo los recorridos que hay entre los vértices a y g. Continuación…</a:t>
            </a:r>
          </a:p>
          <a:p>
            <a:pPr marL="0" indent="0" algn="just">
              <a:buNone/>
            </a:pPr>
            <a:r>
              <a:rPr lang="es-GT" sz="2000" dirty="0"/>
              <a:t>	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endParaRPr lang="es-GT" sz="1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8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dirty="0"/>
              <a:t>Tercer recorrido a-g.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361F-2BDA-46A5-BE9F-15DC7E9F0551}"/>
              </a:ext>
            </a:extLst>
          </p:cNvPr>
          <p:cNvSpPr/>
          <p:nvPr/>
        </p:nvSpPr>
        <p:spPr>
          <a:xfrm>
            <a:off x="327042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ACA14E-C8F0-4690-AA2F-06E67512774C}"/>
              </a:ext>
            </a:extLst>
          </p:cNvPr>
          <p:cNvSpPr/>
          <p:nvPr/>
        </p:nvSpPr>
        <p:spPr>
          <a:xfrm>
            <a:off x="4903370" y="357781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E7799-6F9B-4EB0-A392-D8B38BFBB1C9}"/>
              </a:ext>
            </a:extLst>
          </p:cNvPr>
          <p:cNvSpPr txBox="1"/>
          <p:nvPr/>
        </p:nvSpPr>
        <p:spPr>
          <a:xfrm>
            <a:off x="313730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CD170-0063-4110-AAC0-7BBDAF13DF3A}"/>
              </a:ext>
            </a:extLst>
          </p:cNvPr>
          <p:cNvSpPr txBox="1"/>
          <p:nvPr/>
        </p:nvSpPr>
        <p:spPr>
          <a:xfrm>
            <a:off x="4837015" y="384285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6DDA51-401F-4BC4-9BB1-DC7579F89705}"/>
              </a:ext>
            </a:extLst>
          </p:cNvPr>
          <p:cNvCxnSpPr>
            <a:cxnSpLocks/>
          </p:cNvCxnSpPr>
          <p:nvPr/>
        </p:nvCxnSpPr>
        <p:spPr>
          <a:xfrm>
            <a:off x="3345518" y="3646608"/>
            <a:ext cx="163294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EE390-997B-4D8F-911C-E052AA8C11AD}"/>
              </a:ext>
            </a:extLst>
          </p:cNvPr>
          <p:cNvCxnSpPr>
            <a:cxnSpLocks/>
          </p:cNvCxnSpPr>
          <p:nvPr/>
        </p:nvCxnSpPr>
        <p:spPr>
          <a:xfrm>
            <a:off x="3311365" y="2333768"/>
            <a:ext cx="0" cy="13128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910475-BD9E-4B9F-AE94-2C6A0EC9A450}"/>
              </a:ext>
            </a:extLst>
          </p:cNvPr>
          <p:cNvCxnSpPr>
            <a:cxnSpLocks/>
          </p:cNvCxnSpPr>
          <p:nvPr/>
        </p:nvCxnSpPr>
        <p:spPr>
          <a:xfrm>
            <a:off x="4951171" y="2325952"/>
            <a:ext cx="0" cy="13128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B8C8B9-46EC-492E-BD7B-8636CCA58985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79DB28-199D-45EA-AD06-0D6EA3164215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D6F4382-F542-4957-AB6C-DF4774E45402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D937F8C-8D8A-4563-A0DF-B0292FC263DD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E8D08A9-4D8F-4F00-B1C0-39295B2230C0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5BDD32-B059-4BBB-B895-D419DEF293A1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8C2E2E9-F3F5-4B33-9584-F919F07D4FF7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762FF4-BB83-49EB-A7FC-8FFBDDA7EBCE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A116948-EC64-4A92-86EF-EDD6BE37455F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F390A7B-1FA3-44ED-AF69-F59AF0D68B1D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7E7E4A-428F-4750-A4B2-BE3BC10DD393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B5C2E21-1792-4D5F-9030-F05B90F390DB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C9F30BC-45D1-4526-887B-2648CFC8DFA0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D46B7E5-827C-44DA-AC7C-939BFF8F6EE5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0CBC546-9DF7-442A-8179-6B6DC482E868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5A0CE62-A38D-4658-B6D9-D1E2282E4493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3B532F9-7D8B-4245-A2D5-7C87923D485A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B76D15-8606-4120-B5C4-13D8B6D416B6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C0508AD-EE73-46F0-9A31-6FECE7AB3E3A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53B17A-1D70-4464-89BF-C74BA41EF403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7CB04F0-EA2C-4A9F-806B-50F3B500C088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F210257-39C7-4878-9369-05165CDCA3BB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AFE16F-56B4-4D03-8AFC-DE5C6A9E7B65}"/>
                  </a:ext>
                </a:extLst>
              </p:cNvPr>
              <p:cNvCxnSpPr>
                <a:cxnSpLocks/>
                <a:stCxn id="43" idx="5"/>
                <a:endCxn id="32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32BE8F-E7EA-496C-9453-46694128D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69166B-1CF8-406B-A405-4A657357B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51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641445"/>
                <a:ext cx="10018713" cy="590513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2.] Determinar todo los recorridos que hay entre los vértices a y g. Continuación…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	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1600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Figura No. 9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Cuarto recorrido: </a:t>
                </a:r>
                <a14:m>
                  <m:oMath xmlns:m="http://schemas.openxmlformats.org/officeDocument/2006/math"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GT" sz="16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641445"/>
                <a:ext cx="10018713" cy="5905130"/>
              </a:xfrm>
              <a:blipFill>
                <a:blip r:embed="rId2"/>
                <a:stretch>
                  <a:fillRect l="-608" t="-1032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361F-2BDA-46A5-BE9F-15DC7E9F0551}"/>
              </a:ext>
            </a:extLst>
          </p:cNvPr>
          <p:cNvSpPr/>
          <p:nvPr/>
        </p:nvSpPr>
        <p:spPr>
          <a:xfrm>
            <a:off x="327042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ACA14E-C8F0-4690-AA2F-06E67512774C}"/>
              </a:ext>
            </a:extLst>
          </p:cNvPr>
          <p:cNvSpPr/>
          <p:nvPr/>
        </p:nvSpPr>
        <p:spPr>
          <a:xfrm>
            <a:off x="4903370" y="357781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E7799-6F9B-4EB0-A392-D8B38BFBB1C9}"/>
              </a:ext>
            </a:extLst>
          </p:cNvPr>
          <p:cNvSpPr txBox="1"/>
          <p:nvPr/>
        </p:nvSpPr>
        <p:spPr>
          <a:xfrm>
            <a:off x="313730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CD170-0063-4110-AAC0-7BBDAF13DF3A}"/>
              </a:ext>
            </a:extLst>
          </p:cNvPr>
          <p:cNvSpPr txBox="1"/>
          <p:nvPr/>
        </p:nvSpPr>
        <p:spPr>
          <a:xfrm>
            <a:off x="4837015" y="384285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345AA9-1524-4E9E-A836-450DE31AD486}"/>
              </a:ext>
            </a:extLst>
          </p:cNvPr>
          <p:cNvCxnSpPr>
            <a:cxnSpLocks/>
          </p:cNvCxnSpPr>
          <p:nvPr/>
        </p:nvCxnSpPr>
        <p:spPr>
          <a:xfrm flipV="1">
            <a:off x="3389691" y="2353248"/>
            <a:ext cx="1588776" cy="12245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71C5E8-176C-4FAA-BFB3-CB32CD460F7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311365" y="2333768"/>
            <a:ext cx="15920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6DDA51-401F-4BC4-9BB1-DC7579F8970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345518" y="3644077"/>
            <a:ext cx="1557852" cy="25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910475-BD9E-4B9F-AE94-2C6A0EC9A450}"/>
              </a:ext>
            </a:extLst>
          </p:cNvPr>
          <p:cNvCxnSpPr>
            <a:cxnSpLocks/>
          </p:cNvCxnSpPr>
          <p:nvPr/>
        </p:nvCxnSpPr>
        <p:spPr>
          <a:xfrm flipH="1">
            <a:off x="4951171" y="2400029"/>
            <a:ext cx="27296" cy="12387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89B671-B681-4EFE-B6D7-D00A09801CB7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5E96BE9-0DC7-4AC8-9C65-D6A95170FB19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13B0C8-0B72-4455-9ABB-B64BB7ED295E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2B8860A-2CD8-4C0B-AAAF-BCFAB220A34E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AC453B9-DF2A-43C4-8A6B-45379C3DC2F7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4498DD0-3D97-43BC-BB9C-826B8B0579A7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B06F5A8-62B4-4008-8740-1589053820A5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42F51F1-5C96-46DF-98CF-0866A9677CB8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B67DA00-8C01-4532-B7B5-34CE0D57FA13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BA8031C-63AB-4A8A-8858-8D2152CF9AC8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6312914-3AEF-4BEB-BFF0-C1950F8C24C8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E47613D-FB76-4120-81C5-D690139D8149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BA3A823-0B72-45E2-8B2E-874875C849D4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F390B-117B-44DA-829A-FB696B73A601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4D16E8B-D2D7-4D80-87B8-99D0E2BD6107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D402BE9-BB21-4B2E-8861-4D0AC1794768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573E67A-F620-4FBC-A359-BE4ECA237719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E77BC2B-EA80-4909-9CED-3377CB6AD02A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B8E99E-EE3D-47DA-88ED-D46F2F1AE3BF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3982E9A-6B68-497A-A697-DFB6960E7683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C944C8-428F-4642-8385-65BC16CD876C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939B4E-EF47-4119-8A05-84A926990E28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23CC633-50A9-4F87-A840-D192C6A62EE0}"/>
                  </a:ext>
                </a:extLst>
              </p:cNvPr>
              <p:cNvCxnSpPr>
                <a:cxnSpLocks/>
                <a:stCxn id="44" idx="5"/>
                <a:endCxn id="33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1DF85F-C0F8-45B2-9999-CE208F579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F8D284-CA44-4CBC-ADC3-514789640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5B06AFC-5407-4972-8E43-AB3BFEE72A61}"/>
              </a:ext>
            </a:extLst>
          </p:cNvPr>
          <p:cNvSpPr txBox="1">
            <a:spLocks/>
          </p:cNvSpPr>
          <p:nvPr/>
        </p:nvSpPr>
        <p:spPr>
          <a:xfrm>
            <a:off x="1484310" y="641445"/>
            <a:ext cx="10018713" cy="590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GT" sz="2000" dirty="0"/>
              <a:t>2.] Determinar todo los recorridos que hay entre los vértices a y g. Continuación…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GT" sz="2000" dirty="0"/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s-GT" sz="16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15529E-CF27-40F3-983B-9D03595E29AD}"/>
              </a:ext>
            </a:extLst>
          </p:cNvPr>
          <p:cNvCxnSpPr/>
          <p:nvPr/>
        </p:nvCxnSpPr>
        <p:spPr>
          <a:xfrm>
            <a:off x="3952002" y="2157539"/>
            <a:ext cx="186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8DF3933-F141-4310-AAEF-9C7B9F17CBAC}"/>
              </a:ext>
            </a:extLst>
          </p:cNvPr>
          <p:cNvSpPr txBox="1"/>
          <p:nvPr/>
        </p:nvSpPr>
        <p:spPr>
          <a:xfrm>
            <a:off x="3897487" y="1791874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11D2AC-04B3-4C2D-A9A4-9C5273C122AF}"/>
              </a:ext>
            </a:extLst>
          </p:cNvPr>
          <p:cNvCxnSpPr>
            <a:cxnSpLocks/>
          </p:cNvCxnSpPr>
          <p:nvPr/>
        </p:nvCxnSpPr>
        <p:spPr>
          <a:xfrm flipV="1">
            <a:off x="5099119" y="2924743"/>
            <a:ext cx="0" cy="2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A06910-3A9D-4B91-90D4-9F08D84A8E6E}"/>
              </a:ext>
            </a:extLst>
          </p:cNvPr>
          <p:cNvSpPr txBox="1"/>
          <p:nvPr/>
        </p:nvSpPr>
        <p:spPr>
          <a:xfrm>
            <a:off x="5168780" y="2947712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80A1C2-D5EA-4107-8D89-C61AF022EA28}"/>
              </a:ext>
            </a:extLst>
          </p:cNvPr>
          <p:cNvCxnSpPr>
            <a:cxnSpLocks/>
          </p:cNvCxnSpPr>
          <p:nvPr/>
        </p:nvCxnSpPr>
        <p:spPr>
          <a:xfrm>
            <a:off x="4096407" y="3842857"/>
            <a:ext cx="23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085F0B-8BFB-4ED0-BD28-418BF580C4E5}"/>
              </a:ext>
            </a:extLst>
          </p:cNvPr>
          <p:cNvSpPr txBox="1"/>
          <p:nvPr/>
        </p:nvSpPr>
        <p:spPr>
          <a:xfrm>
            <a:off x="4099429" y="3842857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1F94B8-0320-40BD-8C2B-550C494FA6C1}"/>
              </a:ext>
            </a:extLst>
          </p:cNvPr>
          <p:cNvCxnSpPr>
            <a:cxnSpLocks/>
          </p:cNvCxnSpPr>
          <p:nvPr/>
        </p:nvCxnSpPr>
        <p:spPr>
          <a:xfrm flipH="1">
            <a:off x="3829174" y="2900918"/>
            <a:ext cx="186514" cy="13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2F1B6C-3A64-4784-8D34-42F8BD25E234}"/>
              </a:ext>
            </a:extLst>
          </p:cNvPr>
          <p:cNvSpPr txBox="1"/>
          <p:nvPr/>
        </p:nvSpPr>
        <p:spPr>
          <a:xfrm>
            <a:off x="3681223" y="2659822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A77DBF-7260-45E6-AEC7-A534B025AE10}"/>
              </a:ext>
            </a:extLst>
          </p:cNvPr>
          <p:cNvCxnSpPr>
            <a:cxnSpLocks/>
          </p:cNvCxnSpPr>
          <p:nvPr/>
        </p:nvCxnSpPr>
        <p:spPr>
          <a:xfrm>
            <a:off x="5875840" y="2765694"/>
            <a:ext cx="180154" cy="9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676D0-F4FC-4F5A-BAB3-33F8413354DB}"/>
              </a:ext>
            </a:extLst>
          </p:cNvPr>
          <p:cNvSpPr txBox="1"/>
          <p:nvPr/>
        </p:nvSpPr>
        <p:spPr>
          <a:xfrm>
            <a:off x="5866600" y="2520734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694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641445"/>
                <a:ext cx="10018713" cy="590513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2.] Determinar todo los recorridos que hay entre los vértices a y g. Continuación…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	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1600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Figura No. 10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Quinto recorrido: </a:t>
                </a:r>
                <a14:m>
                  <m:oMath xmlns:m="http://schemas.openxmlformats.org/officeDocument/2006/math"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GT" sz="1600" dirty="0"/>
                  <a:t>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En total hay 5 recorridos entre a y 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641445"/>
                <a:ext cx="10018713" cy="5905130"/>
              </a:xfrm>
              <a:blipFill>
                <a:blip r:embed="rId2"/>
                <a:stretch>
                  <a:fillRect l="-608" t="-1032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361F-2BDA-46A5-BE9F-15DC7E9F0551}"/>
              </a:ext>
            </a:extLst>
          </p:cNvPr>
          <p:cNvSpPr/>
          <p:nvPr/>
        </p:nvSpPr>
        <p:spPr>
          <a:xfrm>
            <a:off x="327042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ACA14E-C8F0-4690-AA2F-06E67512774C}"/>
              </a:ext>
            </a:extLst>
          </p:cNvPr>
          <p:cNvSpPr/>
          <p:nvPr/>
        </p:nvSpPr>
        <p:spPr>
          <a:xfrm>
            <a:off x="4903370" y="357781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E7799-6F9B-4EB0-A392-D8B38BFBB1C9}"/>
              </a:ext>
            </a:extLst>
          </p:cNvPr>
          <p:cNvSpPr txBox="1"/>
          <p:nvPr/>
        </p:nvSpPr>
        <p:spPr>
          <a:xfrm>
            <a:off x="313730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CD170-0063-4110-AAC0-7BBDAF13DF3A}"/>
              </a:ext>
            </a:extLst>
          </p:cNvPr>
          <p:cNvSpPr txBox="1"/>
          <p:nvPr/>
        </p:nvSpPr>
        <p:spPr>
          <a:xfrm>
            <a:off x="4837015" y="384285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345AA9-1524-4E9E-A836-450DE31AD486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330056" y="2380622"/>
            <a:ext cx="1590781" cy="126598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71C5E8-176C-4FAA-BFB3-CB32CD460F7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311365" y="2333768"/>
            <a:ext cx="15920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6DDA51-401F-4BC4-9BB1-DC7579F89705}"/>
              </a:ext>
            </a:extLst>
          </p:cNvPr>
          <p:cNvCxnSpPr>
            <a:cxnSpLocks/>
          </p:cNvCxnSpPr>
          <p:nvPr/>
        </p:nvCxnSpPr>
        <p:spPr>
          <a:xfrm>
            <a:off x="3389691" y="3646608"/>
            <a:ext cx="158877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910475-BD9E-4B9F-AE94-2C6A0EC9A450}"/>
              </a:ext>
            </a:extLst>
          </p:cNvPr>
          <p:cNvCxnSpPr>
            <a:cxnSpLocks/>
          </p:cNvCxnSpPr>
          <p:nvPr/>
        </p:nvCxnSpPr>
        <p:spPr>
          <a:xfrm>
            <a:off x="4951171" y="2325952"/>
            <a:ext cx="0" cy="12518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1956B-7B93-4CBB-8AB2-C21F6317A385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0EDFF5-3CC6-4985-96D4-044964300AEE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552D62E-F0DA-4686-957B-71E4C7E29D82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C306093-71ED-43DF-BD7E-181C56252832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7B37C3C-C437-4A37-91B7-15FDDF728497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A2EAF38-ADB9-4501-8FAD-B2B98E3936EA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2A9593D-4325-43E3-A04F-23957813E306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7CC5E50-46F1-4BDD-9F68-80CD3215243E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981065E-50BD-4637-A2E6-DA2E5650DAC3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67BB568-625A-41BE-8E25-9E4DCDE46617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69A0991-D9C0-4CEA-9060-6405C9472818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026C682-205F-4974-8BF5-D0303F982F0F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2A1FA95-4A6F-47A2-8CEA-1D0F4215A1FD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67582EF-C90A-4AC0-85D4-1C61C2F1AD11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49E2F2E-8009-44E5-A4B6-725BA73A2F22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00F5C5A-C7DB-468B-98E3-32A9CAC5FD41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86B806A-0496-4709-874A-A826F2AB768D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F481B34-25E9-4C18-9CC4-FFB5BC54086D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F6A158E-74E5-4065-B29F-5D7DBE3BF820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332B80A-590A-45A8-8F6A-72FD10AE8BB0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79375D3-7621-4799-9E61-6424968F3B6F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D4CF448-881F-4A78-B67E-E62FE5606EB7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14718E9-0BAE-4081-9DF3-E686F71B2EA9}"/>
                  </a:ext>
                </a:extLst>
              </p:cNvPr>
              <p:cNvCxnSpPr>
                <a:cxnSpLocks/>
                <a:stCxn id="44" idx="5"/>
                <a:endCxn id="33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D599C6-EC69-4F2C-A278-7AAB1AF3E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B9FCA0-09D6-4C1F-8CEF-64637979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F09E95-4C5E-4FD5-8326-C7842FB85936}"/>
              </a:ext>
            </a:extLst>
          </p:cNvPr>
          <p:cNvCxnSpPr/>
          <p:nvPr/>
        </p:nvCxnSpPr>
        <p:spPr>
          <a:xfrm>
            <a:off x="3952002" y="2157539"/>
            <a:ext cx="186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EB0E86-FD2D-4DA7-B53E-DCCA3A6B283C}"/>
              </a:ext>
            </a:extLst>
          </p:cNvPr>
          <p:cNvSpPr txBox="1"/>
          <p:nvPr/>
        </p:nvSpPr>
        <p:spPr>
          <a:xfrm>
            <a:off x="3897487" y="1791874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B51B7-12FF-41C7-898F-ED6FF36CEF23}"/>
              </a:ext>
            </a:extLst>
          </p:cNvPr>
          <p:cNvCxnSpPr>
            <a:cxnSpLocks/>
          </p:cNvCxnSpPr>
          <p:nvPr/>
        </p:nvCxnSpPr>
        <p:spPr>
          <a:xfrm>
            <a:off x="5098115" y="2983610"/>
            <a:ext cx="0" cy="24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E10829-196D-485C-A9BC-714AE3C74DE7}"/>
              </a:ext>
            </a:extLst>
          </p:cNvPr>
          <p:cNvSpPr txBox="1"/>
          <p:nvPr/>
        </p:nvSpPr>
        <p:spPr>
          <a:xfrm>
            <a:off x="5168780" y="2947712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D1E2D5-23A2-4A19-84C6-3818B4C68F0F}"/>
              </a:ext>
            </a:extLst>
          </p:cNvPr>
          <p:cNvCxnSpPr>
            <a:cxnSpLocks/>
          </p:cNvCxnSpPr>
          <p:nvPr/>
        </p:nvCxnSpPr>
        <p:spPr>
          <a:xfrm flipH="1">
            <a:off x="4057617" y="3825391"/>
            <a:ext cx="300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A24057D-2A70-40E9-B474-0FC84BE4A649}"/>
              </a:ext>
            </a:extLst>
          </p:cNvPr>
          <p:cNvSpPr txBox="1"/>
          <p:nvPr/>
        </p:nvSpPr>
        <p:spPr>
          <a:xfrm>
            <a:off x="4099429" y="3842857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0A5416-8F5A-4980-8008-CBC2996983AE}"/>
              </a:ext>
            </a:extLst>
          </p:cNvPr>
          <p:cNvCxnSpPr>
            <a:cxnSpLocks/>
          </p:cNvCxnSpPr>
          <p:nvPr/>
        </p:nvCxnSpPr>
        <p:spPr>
          <a:xfrm flipV="1">
            <a:off x="3783026" y="2864581"/>
            <a:ext cx="238716" cy="15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A3CEAF-33B7-4044-8EC0-8E433FCEF506}"/>
              </a:ext>
            </a:extLst>
          </p:cNvPr>
          <p:cNvSpPr txBox="1"/>
          <p:nvPr/>
        </p:nvSpPr>
        <p:spPr>
          <a:xfrm>
            <a:off x="3681223" y="2659822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1E6F66-B3F6-447D-9ACE-B96FB2D6C7CC}"/>
              </a:ext>
            </a:extLst>
          </p:cNvPr>
          <p:cNvCxnSpPr>
            <a:cxnSpLocks/>
          </p:cNvCxnSpPr>
          <p:nvPr/>
        </p:nvCxnSpPr>
        <p:spPr>
          <a:xfrm>
            <a:off x="5875840" y="2765694"/>
            <a:ext cx="180154" cy="9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F79317-8717-47FF-8828-8DA20C3470B3}"/>
              </a:ext>
            </a:extLst>
          </p:cNvPr>
          <p:cNvSpPr txBox="1"/>
          <p:nvPr/>
        </p:nvSpPr>
        <p:spPr>
          <a:xfrm>
            <a:off x="5866600" y="2520734"/>
            <a:ext cx="23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773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7132"/>
            <a:ext cx="10018713" cy="706901"/>
          </a:xfrm>
        </p:spPr>
        <p:txBody>
          <a:bodyPr/>
          <a:lstStyle/>
          <a:p>
            <a:r>
              <a:rPr lang="es-GT" dirty="0"/>
              <a:t>MULTIGRAFO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3545"/>
                <a:ext cx="10018713" cy="536303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Un grafo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 es un </a:t>
                </a:r>
                <a:r>
                  <a:rPr lang="es-GT" sz="2000" dirty="0" err="1"/>
                  <a:t>multigrafo</a:t>
                </a:r>
                <a:r>
                  <a:rPr lang="es-GT" sz="2000" dirty="0"/>
                  <a:t> si existen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𝑠𝑖𝑒𝑚𝑝𝑟𝑒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𝑞𝑢𝑒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GT" sz="2000" dirty="0"/>
                  <a:t>  con dos o más aristas de la forma: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			A.]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   Si 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000" dirty="0"/>
                  <a:t> es dirigido.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			B.]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GT" sz="2000" dirty="0"/>
                  <a:t>   Si 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000" dirty="0"/>
                  <a:t> es no dirigido.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b="1" dirty="0"/>
                  <a:t>Ejemplo 1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1600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Figura No. 1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GT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sz="1600" dirty="0"/>
                  <a:t>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Multigrafo: 3-Grafo (</a:t>
                </a:r>
                <a:r>
                  <a:rPr lang="es-GT" sz="1600" dirty="0" err="1"/>
                  <a:t>Tri-grafo</a:t>
                </a:r>
                <a:r>
                  <a:rPr lang="es-GT" sz="1600" dirty="0"/>
                  <a:t>) dirigido.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3545"/>
                <a:ext cx="10018713" cy="5363030"/>
              </a:xfrm>
              <a:blipFill>
                <a:blip r:embed="rId2"/>
                <a:stretch>
                  <a:fillRect l="-608" t="-1136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2703443" y="451899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631637" y="373253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361F-2BDA-46A5-BE9F-15DC7E9F0551}"/>
              </a:ext>
            </a:extLst>
          </p:cNvPr>
          <p:cNvSpPr/>
          <p:nvPr/>
        </p:nvSpPr>
        <p:spPr>
          <a:xfrm>
            <a:off x="5493026" y="500269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ACA14E-C8F0-4690-AA2F-06E67512774C}"/>
              </a:ext>
            </a:extLst>
          </p:cNvPr>
          <p:cNvSpPr/>
          <p:nvPr/>
        </p:nvSpPr>
        <p:spPr>
          <a:xfrm>
            <a:off x="7209185" y="445273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92B432-E9CB-486F-86A0-DF9DCAE83DFB}"/>
              </a:ext>
            </a:extLst>
          </p:cNvPr>
          <p:cNvSpPr/>
          <p:nvPr/>
        </p:nvSpPr>
        <p:spPr>
          <a:xfrm>
            <a:off x="9044608" y="342900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C9F31A-CE9B-4410-B11A-1BC2D76472F7}"/>
              </a:ext>
            </a:extLst>
          </p:cNvPr>
          <p:cNvSpPr/>
          <p:nvPr/>
        </p:nvSpPr>
        <p:spPr>
          <a:xfrm>
            <a:off x="2756452" y="3677650"/>
            <a:ext cx="1875185" cy="894350"/>
          </a:xfrm>
          <a:custGeom>
            <a:avLst/>
            <a:gdLst>
              <a:gd name="connsiteX0" fmla="*/ 0 w 1948070"/>
              <a:gd name="connsiteY0" fmla="*/ 894350 h 894350"/>
              <a:gd name="connsiteX1" fmla="*/ 662609 w 1948070"/>
              <a:gd name="connsiteY1" fmla="*/ 46211 h 894350"/>
              <a:gd name="connsiteX2" fmla="*/ 1948070 w 1948070"/>
              <a:gd name="connsiteY2" fmla="*/ 112472 h 8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70" h="894350">
                <a:moveTo>
                  <a:pt x="0" y="894350"/>
                </a:moveTo>
                <a:cubicBezTo>
                  <a:pt x="168965" y="535437"/>
                  <a:pt x="337931" y="176524"/>
                  <a:pt x="662609" y="46211"/>
                </a:cubicBezTo>
                <a:cubicBezTo>
                  <a:pt x="987287" y="-84102"/>
                  <a:pt x="1733827" y="101429"/>
                  <a:pt x="1948070" y="112472"/>
                </a:cubicBezTo>
              </a:path>
            </a:pathLst>
          </a:custGeom>
          <a:noFill/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AD4E1E-8331-4EC4-A7F8-92BBE7EDB6B4}"/>
              </a:ext>
            </a:extLst>
          </p:cNvPr>
          <p:cNvSpPr/>
          <p:nvPr/>
        </p:nvSpPr>
        <p:spPr>
          <a:xfrm rot="4903770">
            <a:off x="4532578" y="4012524"/>
            <a:ext cx="1283469" cy="781638"/>
          </a:xfrm>
          <a:custGeom>
            <a:avLst/>
            <a:gdLst>
              <a:gd name="connsiteX0" fmla="*/ 0 w 1948070"/>
              <a:gd name="connsiteY0" fmla="*/ 894350 h 894350"/>
              <a:gd name="connsiteX1" fmla="*/ 662609 w 1948070"/>
              <a:gd name="connsiteY1" fmla="*/ 46211 h 894350"/>
              <a:gd name="connsiteX2" fmla="*/ 1948070 w 1948070"/>
              <a:gd name="connsiteY2" fmla="*/ 112472 h 8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70" h="894350">
                <a:moveTo>
                  <a:pt x="0" y="894350"/>
                </a:moveTo>
                <a:cubicBezTo>
                  <a:pt x="168965" y="535437"/>
                  <a:pt x="337931" y="176524"/>
                  <a:pt x="662609" y="46211"/>
                </a:cubicBezTo>
                <a:cubicBezTo>
                  <a:pt x="987287" y="-84102"/>
                  <a:pt x="1733827" y="101429"/>
                  <a:pt x="1948070" y="112472"/>
                </a:cubicBezTo>
              </a:path>
            </a:pathLst>
          </a:custGeom>
          <a:noFill/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3A0072-CDDE-49A0-ADFE-B939A3728C55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2822713" y="3845653"/>
            <a:ext cx="1826391" cy="73959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5B085D-A404-4B15-9507-680A34FE435D}"/>
              </a:ext>
            </a:extLst>
          </p:cNvPr>
          <p:cNvSpPr/>
          <p:nvPr/>
        </p:nvSpPr>
        <p:spPr>
          <a:xfrm>
            <a:off x="2782956" y="3865060"/>
            <a:ext cx="1894823" cy="901681"/>
          </a:xfrm>
          <a:custGeom>
            <a:avLst/>
            <a:gdLst>
              <a:gd name="connsiteX0" fmla="*/ 0 w 1932167"/>
              <a:gd name="connsiteY0" fmla="*/ 707666 h 854702"/>
              <a:gd name="connsiteX1" fmla="*/ 1121134 w 1932167"/>
              <a:gd name="connsiteY1" fmla="*/ 803082 h 854702"/>
              <a:gd name="connsiteX2" fmla="*/ 1932167 w 1932167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2167" h="854702">
                <a:moveTo>
                  <a:pt x="0" y="707666"/>
                </a:moveTo>
                <a:cubicBezTo>
                  <a:pt x="399553" y="814346"/>
                  <a:pt x="799106" y="921026"/>
                  <a:pt x="1121134" y="803082"/>
                </a:cubicBezTo>
                <a:cubicBezTo>
                  <a:pt x="1443162" y="685138"/>
                  <a:pt x="1793019" y="133847"/>
                  <a:pt x="1932167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945FF6-BE99-4267-8CC0-E951817C2ED2}"/>
              </a:ext>
            </a:extLst>
          </p:cNvPr>
          <p:cNvSpPr/>
          <p:nvPr/>
        </p:nvSpPr>
        <p:spPr>
          <a:xfrm>
            <a:off x="4675367" y="3808675"/>
            <a:ext cx="826936" cy="1232452"/>
          </a:xfrm>
          <a:custGeom>
            <a:avLst/>
            <a:gdLst>
              <a:gd name="connsiteX0" fmla="*/ 0 w 826936"/>
              <a:gd name="connsiteY0" fmla="*/ 0 h 1232452"/>
              <a:gd name="connsiteX1" fmla="*/ 262393 w 826936"/>
              <a:gd name="connsiteY1" fmla="*/ 620202 h 1232452"/>
              <a:gd name="connsiteX2" fmla="*/ 826936 w 826936"/>
              <a:gd name="connsiteY2" fmla="*/ 1232452 h 123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936" h="1232452">
                <a:moveTo>
                  <a:pt x="0" y="0"/>
                </a:moveTo>
                <a:cubicBezTo>
                  <a:pt x="62285" y="207396"/>
                  <a:pt x="124570" y="414793"/>
                  <a:pt x="262393" y="620202"/>
                </a:cubicBezTo>
                <a:cubicBezTo>
                  <a:pt x="400216" y="825611"/>
                  <a:pt x="715618" y="1114508"/>
                  <a:pt x="826936" y="123245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563847-B58B-4067-9974-AC0562ACF80C}"/>
              </a:ext>
            </a:extLst>
          </p:cNvPr>
          <p:cNvSpPr/>
          <p:nvPr/>
        </p:nvSpPr>
        <p:spPr>
          <a:xfrm>
            <a:off x="5550010" y="4572000"/>
            <a:ext cx="1677726" cy="753757"/>
          </a:xfrm>
          <a:custGeom>
            <a:avLst/>
            <a:gdLst>
              <a:gd name="connsiteX0" fmla="*/ 0 w 1677726"/>
              <a:gd name="connsiteY0" fmla="*/ 492981 h 753757"/>
              <a:gd name="connsiteX1" fmla="*/ 970060 w 1677726"/>
              <a:gd name="connsiteY1" fmla="*/ 731520 h 753757"/>
              <a:gd name="connsiteX2" fmla="*/ 1677726 w 1677726"/>
              <a:gd name="connsiteY2" fmla="*/ 0 h 75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7726" h="753757">
                <a:moveTo>
                  <a:pt x="0" y="492981"/>
                </a:moveTo>
                <a:cubicBezTo>
                  <a:pt x="345219" y="653332"/>
                  <a:pt x="690439" y="813683"/>
                  <a:pt x="970060" y="731520"/>
                </a:cubicBezTo>
                <a:cubicBezTo>
                  <a:pt x="1249681" y="649357"/>
                  <a:pt x="1525326" y="115294"/>
                  <a:pt x="1677726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C2384A-23D5-4243-BA1F-58CCA3C99FBB}"/>
              </a:ext>
            </a:extLst>
          </p:cNvPr>
          <p:cNvSpPr/>
          <p:nvPr/>
        </p:nvSpPr>
        <p:spPr>
          <a:xfrm>
            <a:off x="7239359" y="3263877"/>
            <a:ext cx="1809225" cy="1220659"/>
          </a:xfrm>
          <a:custGeom>
            <a:avLst/>
            <a:gdLst>
              <a:gd name="connsiteX0" fmla="*/ 4279 w 1809225"/>
              <a:gd name="connsiteY0" fmla="*/ 1220659 h 1220659"/>
              <a:gd name="connsiteX1" fmla="*/ 282575 w 1809225"/>
              <a:gd name="connsiteY1" fmla="*/ 51817 h 1220659"/>
              <a:gd name="connsiteX2" fmla="*/ 1809225 w 1809225"/>
              <a:gd name="connsiteY2" fmla="*/ 194940 h 122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225" h="1220659">
                <a:moveTo>
                  <a:pt x="4279" y="1220659"/>
                </a:moveTo>
                <a:cubicBezTo>
                  <a:pt x="-6985" y="721714"/>
                  <a:pt x="-18249" y="222770"/>
                  <a:pt x="282575" y="51817"/>
                </a:cubicBezTo>
                <a:cubicBezTo>
                  <a:pt x="583399" y="-119136"/>
                  <a:pt x="1520328" y="186989"/>
                  <a:pt x="1809225" y="19494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9FDE86D-1A64-4B11-9AA4-63D935B401A1}"/>
              </a:ext>
            </a:extLst>
          </p:cNvPr>
          <p:cNvSpPr/>
          <p:nvPr/>
        </p:nvSpPr>
        <p:spPr>
          <a:xfrm>
            <a:off x="7251590" y="3538330"/>
            <a:ext cx="1796994" cy="970060"/>
          </a:xfrm>
          <a:custGeom>
            <a:avLst/>
            <a:gdLst>
              <a:gd name="connsiteX0" fmla="*/ 0 w 1796994"/>
              <a:gd name="connsiteY0" fmla="*/ 970060 h 970060"/>
              <a:gd name="connsiteX1" fmla="*/ 477078 w 1796994"/>
              <a:gd name="connsiteY1" fmla="*/ 230588 h 970060"/>
              <a:gd name="connsiteX2" fmla="*/ 1796994 w 1796994"/>
              <a:gd name="connsiteY2" fmla="*/ 0 h 9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994" h="970060">
                <a:moveTo>
                  <a:pt x="0" y="970060"/>
                </a:moveTo>
                <a:cubicBezTo>
                  <a:pt x="88789" y="681162"/>
                  <a:pt x="177579" y="392265"/>
                  <a:pt x="477078" y="230588"/>
                </a:cubicBezTo>
                <a:cubicBezTo>
                  <a:pt x="776577" y="68911"/>
                  <a:pt x="1547853" y="37106"/>
                  <a:pt x="1796994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E1F537-0ACB-4058-ABEE-735F77557876}"/>
              </a:ext>
            </a:extLst>
          </p:cNvPr>
          <p:cNvSpPr/>
          <p:nvPr/>
        </p:nvSpPr>
        <p:spPr>
          <a:xfrm>
            <a:off x="7328455" y="3570136"/>
            <a:ext cx="1837491" cy="1227414"/>
          </a:xfrm>
          <a:custGeom>
            <a:avLst/>
            <a:gdLst>
              <a:gd name="connsiteX0" fmla="*/ 0 w 1906405"/>
              <a:gd name="connsiteY0" fmla="*/ 946205 h 1227414"/>
              <a:gd name="connsiteX1" fmla="*/ 1717482 w 1906405"/>
              <a:gd name="connsiteY1" fmla="*/ 1168841 h 1227414"/>
              <a:gd name="connsiteX2" fmla="*/ 1876508 w 1906405"/>
              <a:gd name="connsiteY2" fmla="*/ 0 h 122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405" h="1227414">
                <a:moveTo>
                  <a:pt x="0" y="946205"/>
                </a:moveTo>
                <a:cubicBezTo>
                  <a:pt x="702365" y="1136373"/>
                  <a:pt x="1404731" y="1326542"/>
                  <a:pt x="1717482" y="1168841"/>
                </a:cubicBezTo>
                <a:cubicBezTo>
                  <a:pt x="2030233" y="1011140"/>
                  <a:pt x="1855305" y="219986"/>
                  <a:pt x="1876508" y="0"/>
                </a:cubicBezTo>
              </a:path>
            </a:pathLst>
          </a:custGeom>
          <a:noFill/>
          <a:ln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2323750" y="4633363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649104" y="320845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E7799-6F9B-4EB0-A392-D8B38BFBB1C9}"/>
              </a:ext>
            </a:extLst>
          </p:cNvPr>
          <p:cNvSpPr txBox="1"/>
          <p:nvPr/>
        </p:nvSpPr>
        <p:spPr>
          <a:xfrm>
            <a:off x="5710850" y="4633363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CD170-0063-4110-AAC0-7BBDAF13DF3A}"/>
              </a:ext>
            </a:extLst>
          </p:cNvPr>
          <p:cNvSpPr txBox="1"/>
          <p:nvPr/>
        </p:nvSpPr>
        <p:spPr>
          <a:xfrm>
            <a:off x="6731361" y="4149659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149B-CBA2-4BF3-A5C0-C2BBAB465AE4}"/>
              </a:ext>
            </a:extLst>
          </p:cNvPr>
          <p:cNvSpPr txBox="1"/>
          <p:nvPr/>
        </p:nvSpPr>
        <p:spPr>
          <a:xfrm>
            <a:off x="9044608" y="292966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llout: Double Bent Line 28">
                <a:extLst>
                  <a:ext uri="{FF2B5EF4-FFF2-40B4-BE49-F238E27FC236}">
                    <a16:creationId xmlns:a16="http://schemas.microsoft.com/office/drawing/2014/main" id="{9B0F7AFF-22B5-471C-98DF-108FCC212C34}"/>
                  </a:ext>
                </a:extLst>
              </p:cNvPr>
              <p:cNvSpPr/>
              <p:nvPr/>
            </p:nvSpPr>
            <p:spPr>
              <a:xfrm>
                <a:off x="2876928" y="5094622"/>
                <a:ext cx="1531300" cy="579833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1396"/>
                  <a:gd name="adj6" fmla="val -27650"/>
                  <a:gd name="adj7" fmla="val -61764"/>
                  <a:gd name="adj8" fmla="val 15833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sz="1400" dirty="0"/>
                  <a:t>Arista </a:t>
                </a:r>
                <a14:m>
                  <m:oMath xmlns:m="http://schemas.openxmlformats.org/officeDocument/2006/math">
                    <m:r>
                      <a:rPr lang="es-GT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:</a:t>
                </a:r>
              </a:p>
              <a:p>
                <a:pPr algn="ctr"/>
                <a:r>
                  <a:rPr lang="es-GT" sz="1400" dirty="0"/>
                  <a:t>Multiplicidad 3</a:t>
                </a:r>
              </a:p>
            </p:txBody>
          </p:sp>
        </mc:Choice>
        <mc:Fallback xmlns="">
          <p:sp>
            <p:nvSpPr>
              <p:cNvPr id="29" name="Callout: Double Bent Line 28">
                <a:extLst>
                  <a:ext uri="{FF2B5EF4-FFF2-40B4-BE49-F238E27FC236}">
                    <a16:creationId xmlns:a16="http://schemas.microsoft.com/office/drawing/2014/main" id="{9B0F7AFF-22B5-471C-98DF-108FCC212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28" y="5094622"/>
                <a:ext cx="1531300" cy="579833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1396"/>
                  <a:gd name="adj6" fmla="val -27650"/>
                  <a:gd name="adj7" fmla="val -61764"/>
                  <a:gd name="adj8" fmla="val 15833"/>
                </a:avLst>
              </a:prstGeom>
              <a:blipFill>
                <a:blip r:embed="rId3"/>
                <a:stretch>
                  <a:fillRect b="-256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llout: Double Bent Line 29">
                <a:extLst>
                  <a:ext uri="{FF2B5EF4-FFF2-40B4-BE49-F238E27FC236}">
                    <a16:creationId xmlns:a16="http://schemas.microsoft.com/office/drawing/2014/main" id="{B3207FE0-5D85-4BD7-822B-8B340DA53D93}"/>
                  </a:ext>
                </a:extLst>
              </p:cNvPr>
              <p:cNvSpPr/>
              <p:nvPr/>
            </p:nvSpPr>
            <p:spPr>
              <a:xfrm>
                <a:off x="5514099" y="3078736"/>
                <a:ext cx="1531300" cy="579833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2740"/>
                  <a:gd name="adj6" fmla="val -25867"/>
                  <a:gd name="adj7" fmla="val 128889"/>
                  <a:gd name="adj8" fmla="val -29621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sz="1400" dirty="0"/>
                  <a:t>Arista </a:t>
                </a:r>
                <a14:m>
                  <m:oMath xmlns:m="http://schemas.openxmlformats.org/officeDocument/2006/math">
                    <m:r>
                      <a:rPr lang="es-GT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:</a:t>
                </a:r>
              </a:p>
              <a:p>
                <a:pPr algn="ctr"/>
                <a:r>
                  <a:rPr lang="es-GT" sz="1400" dirty="0"/>
                  <a:t>Multiplicidad 2</a:t>
                </a:r>
              </a:p>
            </p:txBody>
          </p:sp>
        </mc:Choice>
        <mc:Fallback xmlns="">
          <p:sp>
            <p:nvSpPr>
              <p:cNvPr id="30" name="Callout: Double Bent Line 29">
                <a:extLst>
                  <a:ext uri="{FF2B5EF4-FFF2-40B4-BE49-F238E27FC236}">
                    <a16:creationId xmlns:a16="http://schemas.microsoft.com/office/drawing/2014/main" id="{B3207FE0-5D85-4BD7-822B-8B340DA53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99" y="3078736"/>
                <a:ext cx="1531300" cy="579833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2740"/>
                  <a:gd name="adj6" fmla="val -25867"/>
                  <a:gd name="adj7" fmla="val 128889"/>
                  <a:gd name="adj8" fmla="val -2962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llout: Double Bent Line 30">
                <a:extLst>
                  <a:ext uri="{FF2B5EF4-FFF2-40B4-BE49-F238E27FC236}">
                    <a16:creationId xmlns:a16="http://schemas.microsoft.com/office/drawing/2014/main" id="{19565D39-FE92-4D04-8021-14005B3EA99F}"/>
                  </a:ext>
                </a:extLst>
              </p:cNvPr>
              <p:cNvSpPr/>
              <p:nvPr/>
            </p:nvSpPr>
            <p:spPr>
              <a:xfrm>
                <a:off x="8508561" y="2284833"/>
                <a:ext cx="1531300" cy="579833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2740"/>
                  <a:gd name="adj6" fmla="val -25867"/>
                  <a:gd name="adj7" fmla="val 150894"/>
                  <a:gd name="adj8" fmla="val -33787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GT" sz="1400" dirty="0"/>
                  <a:t>Arista </a:t>
                </a:r>
                <a14:m>
                  <m:oMath xmlns:m="http://schemas.openxmlformats.org/officeDocument/2006/math">
                    <m:r>
                      <a:rPr lang="es-GT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GT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:</a:t>
                </a:r>
              </a:p>
              <a:p>
                <a:pPr algn="ctr"/>
                <a:r>
                  <a:rPr lang="es-GT" sz="1400" dirty="0"/>
                  <a:t>Multiplicidad 2</a:t>
                </a:r>
              </a:p>
            </p:txBody>
          </p:sp>
        </mc:Choice>
        <mc:Fallback xmlns="">
          <p:sp>
            <p:nvSpPr>
              <p:cNvPr id="31" name="Callout: Double Bent Line 30">
                <a:extLst>
                  <a:ext uri="{FF2B5EF4-FFF2-40B4-BE49-F238E27FC236}">
                    <a16:creationId xmlns:a16="http://schemas.microsoft.com/office/drawing/2014/main" id="{19565D39-FE92-4D04-8021-14005B3EA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561" y="2284833"/>
                <a:ext cx="1531300" cy="579833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2740"/>
                  <a:gd name="adj6" fmla="val -25867"/>
                  <a:gd name="adj7" fmla="val 150894"/>
                  <a:gd name="adj8" fmla="val -3378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61225"/>
                <a:ext cx="10018713" cy="356587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En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G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sz="2000" dirty="0"/>
                  <a:t> que se aprecia en la figura No. 1 la arista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GT" sz="2000" dirty="0"/>
                  <a:t> se repite tres veces y por ello se dice que es de multiplicidad 3, la arista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s-GT" sz="2000" dirty="0"/>
                  <a:t> se repite dos veces y por ello es de multiplicidad 2, la arista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s-GT" sz="2000" dirty="0"/>
                  <a:t> se repite dos veces y por ende su multiplicidad también es 2, finalmente las aristas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s-GT" sz="2000" dirty="0"/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s-GT" sz="2000" dirty="0"/>
                  <a:t> son de multiplicidad 1 pues figuran únicamente una vez.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Para nombrar un </a:t>
                </a:r>
                <a:r>
                  <a:rPr lang="es-GT" sz="2000" dirty="0" err="1"/>
                  <a:t>multigrafo</a:t>
                </a:r>
                <a:r>
                  <a:rPr lang="es-GT" sz="2000" dirty="0"/>
                  <a:t> se debe buscar la arista de máxima </a:t>
                </a:r>
                <a:r>
                  <a:rPr lang="es-GT" sz="2000" dirty="0" err="1"/>
                  <a:t>multipliciada</a:t>
                </a:r>
                <a:r>
                  <a:rPr lang="es-GT" sz="2000" dirty="0"/>
                  <a:t> y ese número será el que anteceda a la palabra grafo.  Es por ello que el grafo de la figura No. 1 es un 3-grafo que se lee “</a:t>
                </a:r>
                <a:r>
                  <a:rPr lang="es-GT" sz="2000" dirty="0" err="1"/>
                  <a:t>tri-grafo</a:t>
                </a:r>
                <a:r>
                  <a:rPr lang="es-GT" sz="2000" dirty="0"/>
                  <a:t>”.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61225"/>
                <a:ext cx="10018713" cy="3565871"/>
              </a:xfrm>
              <a:blipFill>
                <a:blip r:embed="rId2"/>
                <a:stretch>
                  <a:fillRect l="-608" t="-1884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57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641445"/>
                <a:ext cx="10018713" cy="590513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b="1" dirty="0"/>
                  <a:t>Ejemplo 2</a:t>
                </a: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Sea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G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sz="2000" dirty="0"/>
                  <a:t> de la figura No. 2.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	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1600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Figura No. 2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GT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GT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641445"/>
                <a:ext cx="10018713" cy="5905130"/>
              </a:xfrm>
              <a:blipFill>
                <a:blip r:embed="rId2"/>
                <a:stretch>
                  <a:fillRect l="-608" t="-103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5F14C4B-9257-4373-BF39-B765DB44DB5C}"/>
              </a:ext>
            </a:extLst>
          </p:cNvPr>
          <p:cNvGrpSpPr/>
          <p:nvPr/>
        </p:nvGrpSpPr>
        <p:grpSpPr>
          <a:xfrm>
            <a:off x="3137306" y="1898175"/>
            <a:ext cx="5577975" cy="2316067"/>
            <a:chOff x="3137306" y="1898175"/>
            <a:chExt cx="5577975" cy="23160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4066C5-0EDA-43DA-BD9C-074100859602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316067"/>
              <a:chOff x="3137306" y="1352264"/>
              <a:chExt cx="5577975" cy="23160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D7F3DB9-023B-4F22-9ABC-60A648D1BABD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316067"/>
                <a:chOff x="3028122" y="1352264"/>
                <a:chExt cx="2158915" cy="231606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78AF8B1-E7C8-411C-8C18-82DB56019102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67DCA01-070E-48B1-BDE2-304B23718718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672361F-2BDA-46A5-BE9F-15DC7E9F0551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7ACA14E-C8F0-4690-AA2F-06E67512774C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1A0BE4B-FA81-422C-8C6B-DE58768E3E53}"/>
                    </a:ext>
                  </a:extLst>
                </p:cNvPr>
                <p:cNvSpPr txBox="1"/>
                <p:nvPr/>
              </p:nvSpPr>
              <p:spPr>
                <a:xfrm>
                  <a:off x="3032475" y="1352264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a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C88FB1-79CD-4EC9-9B29-E8A0770395F0}"/>
                    </a:ext>
                  </a:extLst>
                </p:cNvPr>
                <p:cNvSpPr txBox="1"/>
                <p:nvPr/>
              </p:nvSpPr>
              <p:spPr>
                <a:xfrm>
                  <a:off x="4727831" y="1352264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b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1E7799-6F9B-4EB0-A392-D8B38BFBB1C9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c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D8CD170-0063-4110-AAC0-7BBDAF13DF3A}"/>
                    </a:ext>
                  </a:extLst>
                </p:cNvPr>
                <p:cNvSpPr txBox="1"/>
                <p:nvPr/>
              </p:nvSpPr>
              <p:spPr>
                <a:xfrm>
                  <a:off x="4727831" y="3296946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d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EC1EF84-52A4-4F7E-9DF5-E02556FA5DA6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67692E9-9399-4C99-9B15-21F6F6F25DA2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316067"/>
                <a:chOff x="3028122" y="1352264"/>
                <a:chExt cx="2158915" cy="2316067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D4126CB-EE4A-4E3C-84C3-0F428A10E232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5915595-FFD4-4135-8120-953AE14A2913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DD8D80C-4600-45DC-95F3-DB4E8783BF81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C131B0F-8AC4-4DCB-91DB-8CC001320925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58C318-AE6B-4E7D-BE4B-5978EEE9C2B3}"/>
                    </a:ext>
                  </a:extLst>
                </p:cNvPr>
                <p:cNvSpPr txBox="1"/>
                <p:nvPr/>
              </p:nvSpPr>
              <p:spPr>
                <a:xfrm>
                  <a:off x="3032475" y="1352264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e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18DB44E-5211-448E-8920-766DBBBC447A}"/>
                    </a:ext>
                  </a:extLst>
                </p:cNvPr>
                <p:cNvSpPr txBox="1"/>
                <p:nvPr/>
              </p:nvSpPr>
              <p:spPr>
                <a:xfrm>
                  <a:off x="4727831" y="1352264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f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A67C56-A39F-4861-AE08-F413AE070057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g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81B107A-6512-4599-B814-C291D2BEB2D3}"/>
                    </a:ext>
                  </a:extLst>
                </p:cNvPr>
                <p:cNvSpPr txBox="1"/>
                <p:nvPr/>
              </p:nvSpPr>
              <p:spPr>
                <a:xfrm>
                  <a:off x="4727831" y="3296946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dirty="0"/>
                    <a:t>h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C4DEE0A-BBE4-45C5-9C49-0EF4CC8A44CD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ECEE897-F497-48C4-98A0-69EFF020B9DB}"/>
                  </a:ext>
                </a:extLst>
              </p:cNvPr>
              <p:cNvCxnSpPr>
                <a:cxnSpLocks/>
                <a:stCxn id="6" idx="5"/>
                <a:endCxn id="35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345AA9-1524-4E9E-A836-450DE31AD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5E9848-491D-4DB2-A028-4D08DBBF8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25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1445"/>
            <a:ext cx="10018713" cy="5905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000" dirty="0"/>
              <a:t>1.] Determinar todo los caminos simples que hay entre los vértices a y g.</a:t>
            </a:r>
          </a:p>
          <a:p>
            <a:pPr marL="0" indent="0" algn="just">
              <a:buNone/>
            </a:pPr>
            <a:r>
              <a:rPr lang="es-GT" sz="2000" dirty="0"/>
              <a:t>	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endParaRPr lang="es-GT" sz="1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3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dirty="0"/>
              <a:t>Primer camino simple a-g.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71C5E8-176C-4FAA-BFB3-CB32CD460F79}"/>
              </a:ext>
            </a:extLst>
          </p:cNvPr>
          <p:cNvCxnSpPr>
            <a:cxnSpLocks/>
          </p:cNvCxnSpPr>
          <p:nvPr/>
        </p:nvCxnSpPr>
        <p:spPr>
          <a:xfrm>
            <a:off x="3311365" y="2333768"/>
            <a:ext cx="163294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F9787C-56AB-477B-AC1E-9DE519755753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86EBA7B-F278-4615-8542-FC5355319613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704F08-0CD1-4ABD-8C06-6E0F1603522E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71EDB6-32D3-406A-9FF4-999CB69D57AB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7D92A06-D4D0-42FF-9A21-99A212DF5953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50B0FCF-9A51-480E-A84A-10B161DCA966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8DE01F2-6977-485A-A3BC-47FA2511E69A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F638D4C-DF55-4A3D-A576-26174DCD6CE9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D7DF51-48FF-4600-A82C-3C2E6C3DD56D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0585FEC-30B2-41D2-8BAA-AA0846B1C318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289C7B5-CA94-48AD-BF02-F1BD0D3A2983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D752B5D-D49F-4C79-8FA1-D0C1555171D1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108B3B-F1D4-46B3-921E-5D0153BCEFE4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EBDB536-7670-4CA6-9313-0BDC167D2DC0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49743F1-6150-4ED6-956C-03AB51C985DA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3959C01-7E0D-4AD2-B241-68D4CCE925D1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2C37263-BEF0-4765-B905-9F484E276CC6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9A29E7A-8419-4802-A27E-59FAD873E75A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69D5DC5-C5CA-4D20-9859-60080BCC2315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AAE228F-A2F8-4ADD-8F48-729CADD14136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6F0E7A3-01D0-452A-8E46-EF7398C10845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4BBA1C3-8269-427C-964C-3B04DB5F510E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B28F97-7DFD-43EB-A37A-50E491BC992D}"/>
                  </a:ext>
                </a:extLst>
              </p:cNvPr>
              <p:cNvCxnSpPr>
                <a:cxnSpLocks/>
                <a:stCxn id="57" idx="5"/>
                <a:endCxn id="49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A4C703-DCF6-488C-BBD2-3521232CE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4B5FA8-C00A-4874-AAFE-D256C2EAE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45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1445"/>
            <a:ext cx="10018713" cy="5905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000" dirty="0"/>
              <a:t>1.] Determinar todo los caminos simples que hay entre los vértices a y g. Continuación…</a:t>
            </a:r>
          </a:p>
          <a:p>
            <a:pPr marL="0" indent="0" algn="just">
              <a:buNone/>
            </a:pPr>
            <a:r>
              <a:rPr lang="es-GT" sz="2000" dirty="0"/>
              <a:t>	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endParaRPr lang="es-GT" sz="1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4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dirty="0"/>
              <a:t>Segundo camino simple a-g.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361F-2BDA-46A5-BE9F-15DC7E9F0551}"/>
              </a:ext>
            </a:extLst>
          </p:cNvPr>
          <p:cNvSpPr/>
          <p:nvPr/>
        </p:nvSpPr>
        <p:spPr>
          <a:xfrm>
            <a:off x="327042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E7799-6F9B-4EB0-A392-D8B38BFBB1C9}"/>
              </a:ext>
            </a:extLst>
          </p:cNvPr>
          <p:cNvSpPr txBox="1"/>
          <p:nvPr/>
        </p:nvSpPr>
        <p:spPr>
          <a:xfrm>
            <a:off x="313730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345AA9-1524-4E9E-A836-450DE31AD486}"/>
              </a:ext>
            </a:extLst>
          </p:cNvPr>
          <p:cNvCxnSpPr>
            <a:cxnSpLocks/>
          </p:cNvCxnSpPr>
          <p:nvPr/>
        </p:nvCxnSpPr>
        <p:spPr>
          <a:xfrm flipV="1">
            <a:off x="3330056" y="2353248"/>
            <a:ext cx="1648411" cy="12933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EE390-997B-4D8F-911C-E052AA8C11AD}"/>
              </a:ext>
            </a:extLst>
          </p:cNvPr>
          <p:cNvCxnSpPr>
            <a:cxnSpLocks/>
          </p:cNvCxnSpPr>
          <p:nvPr/>
        </p:nvCxnSpPr>
        <p:spPr>
          <a:xfrm>
            <a:off x="3311365" y="2333768"/>
            <a:ext cx="0" cy="13128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28C711-A459-4689-A800-45AC883F4E6B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CB7FD1-894A-4EC9-9ACB-8943B15F28BD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CE5AF5D-AA86-4426-A1AF-FE5711DEAC30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C1C9431-DB59-485A-A9BA-47FAF3A6D08A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5BB56D9-3812-4222-AC95-A6F5D80F5318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09B5DD-2ACF-4A76-AB67-553766870A6B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055A9D-C8DD-4633-96B1-73A01D8FC52F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FE85BC2-0F2D-4DD1-B912-55EB4C352BB8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88BB92-644F-4254-9EC7-FB5363997CFF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84248FD-FC1F-4419-8D2D-295DD7640E28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673391-64EC-4496-8A31-3E8A10D07E4F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EE7975-ED41-41E8-AD2A-D9801999F8EC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DF91962-C484-45D4-BC99-D68A45EA77E2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A4D6FDA-7B88-4628-9CDD-1F05FFE4F8D2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9FF778E-67A5-4262-8CD3-13DB3E5E7C50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1F073D2-CEB0-462A-B25C-029CBAC3372E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780E72-282F-4F29-8E8A-8D1F158FAB3F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F7A6021-D664-4897-9D45-3A92365162C9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0C8A4FB-DD64-4066-9EAB-2CB605A5B70A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61B6F7-EB50-4F6F-A01D-32B2B9AE81B5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AB2F94-46A1-4B7D-9E5C-DC785C4411B8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F060C03-2D1B-474B-BC70-11B4066A531A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85644B7-07C0-4394-B16C-8E4EFC3825E4}"/>
                  </a:ext>
                </a:extLst>
              </p:cNvPr>
              <p:cNvCxnSpPr>
                <a:cxnSpLocks/>
                <a:stCxn id="36" idx="5"/>
                <a:endCxn id="27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6D16AD-9511-4829-ACD0-C9A0A8307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C4981D-DE41-44B1-A346-FF4ACCD5C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26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1445"/>
            <a:ext cx="10018713" cy="5905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000" dirty="0"/>
              <a:t>1.] Determinar todo los caminos simples que hay entre los vértices a y g. Continuación…</a:t>
            </a:r>
          </a:p>
          <a:p>
            <a:pPr marL="0" indent="0" algn="just">
              <a:buNone/>
            </a:pPr>
            <a:r>
              <a:rPr lang="es-GT" sz="2000" dirty="0"/>
              <a:t>	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endParaRPr lang="es-GT" sz="1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5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dirty="0"/>
              <a:t>Tercer camino simple a-g.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dirty="0"/>
              <a:t>En total hay 3 caminos simples entre a y 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361F-2BDA-46A5-BE9F-15DC7E9F0551}"/>
              </a:ext>
            </a:extLst>
          </p:cNvPr>
          <p:cNvSpPr/>
          <p:nvPr/>
        </p:nvSpPr>
        <p:spPr>
          <a:xfrm>
            <a:off x="327042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ACA14E-C8F0-4690-AA2F-06E67512774C}"/>
              </a:ext>
            </a:extLst>
          </p:cNvPr>
          <p:cNvSpPr/>
          <p:nvPr/>
        </p:nvSpPr>
        <p:spPr>
          <a:xfrm>
            <a:off x="4903370" y="357781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E7799-6F9B-4EB0-A392-D8B38BFBB1C9}"/>
              </a:ext>
            </a:extLst>
          </p:cNvPr>
          <p:cNvSpPr txBox="1"/>
          <p:nvPr/>
        </p:nvSpPr>
        <p:spPr>
          <a:xfrm>
            <a:off x="313730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CD170-0063-4110-AAC0-7BBDAF13DF3A}"/>
              </a:ext>
            </a:extLst>
          </p:cNvPr>
          <p:cNvSpPr txBox="1"/>
          <p:nvPr/>
        </p:nvSpPr>
        <p:spPr>
          <a:xfrm>
            <a:off x="4837015" y="3842857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6DDA51-401F-4BC4-9BB1-DC7579F89705}"/>
              </a:ext>
            </a:extLst>
          </p:cNvPr>
          <p:cNvCxnSpPr>
            <a:cxnSpLocks/>
          </p:cNvCxnSpPr>
          <p:nvPr/>
        </p:nvCxnSpPr>
        <p:spPr>
          <a:xfrm>
            <a:off x="3345518" y="3646608"/>
            <a:ext cx="163294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EE390-997B-4D8F-911C-E052AA8C11AD}"/>
              </a:ext>
            </a:extLst>
          </p:cNvPr>
          <p:cNvCxnSpPr>
            <a:cxnSpLocks/>
          </p:cNvCxnSpPr>
          <p:nvPr/>
        </p:nvCxnSpPr>
        <p:spPr>
          <a:xfrm>
            <a:off x="3311365" y="2333768"/>
            <a:ext cx="0" cy="13128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910475-BD9E-4B9F-AE94-2C6A0EC9A450}"/>
              </a:ext>
            </a:extLst>
          </p:cNvPr>
          <p:cNvCxnSpPr>
            <a:cxnSpLocks/>
          </p:cNvCxnSpPr>
          <p:nvPr/>
        </p:nvCxnSpPr>
        <p:spPr>
          <a:xfrm>
            <a:off x="4951171" y="2325952"/>
            <a:ext cx="0" cy="13128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21ED24-36D3-407F-932F-39D987D3FC43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DFACAE-7E08-4D7A-9780-7B4FB5A9AB56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93C3A5E-C8E4-41B3-8512-EFA07C12EC7E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F9B4CCC-2802-468A-A424-241FA287FC8B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F6BE2FC-64CE-46A0-A1B6-4046CCA8ECD1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47B1B90-F19D-4E6C-A0BE-BB1833D1E632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468F7B9-99B6-4908-B254-2870D975F17D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0345979-B373-4891-9CDE-2679A52BAE1C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B9CA9F-CF56-4077-8E02-4CA1DC0391A6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329511-8D72-43CD-B415-BBE1A76F7314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9EB73A2-67B9-4966-8F05-ED5AFCD5836E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923E54E-9DF3-488B-8CA3-A0D085A19883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CE72BD-B878-4F64-B1B9-67BBB9E67014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4D2EE7F-756E-4EB2-B0FF-197AAFB18C5E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816E944-0218-48AB-A131-50890A483789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38B1B5B-DF8B-4B03-9A3A-EFF12618243B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DDB2DB9-C70A-4F30-AFD6-C030A54D7929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2B71DA2-93A9-4C9B-AAE3-D5F62B2CBAE1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15BD579-424E-49B0-B892-E9817C4FE20F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E16AF3-719D-4629-AAAE-D5D8B3164017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E330F86-E1D9-4B7E-92DD-0D2796F86BD5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6FA55E0-C825-4BCE-9A50-2F6B9EB5B959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02F6D4A-BE21-4B6E-AA13-90071EE45F97}"/>
                  </a:ext>
                </a:extLst>
              </p:cNvPr>
              <p:cNvCxnSpPr>
                <a:cxnSpLocks/>
                <a:stCxn id="43" idx="5"/>
                <a:endCxn id="32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C8C2B7-5395-4FAC-B485-2ED48D91D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B56352-9477-484D-85BA-874707487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00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1445"/>
            <a:ext cx="10018713" cy="5905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000" dirty="0"/>
              <a:t>2.] Determinar todo los recorridos que hay entre los vértices a y g.</a:t>
            </a:r>
          </a:p>
          <a:p>
            <a:pPr marL="0" indent="0" algn="just">
              <a:buNone/>
            </a:pPr>
            <a:r>
              <a:rPr lang="es-GT" sz="2000" dirty="0"/>
              <a:t>	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endParaRPr lang="es-GT" sz="1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6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dirty="0"/>
              <a:t>Primer recorrido a-g.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71C5E8-176C-4FAA-BFB3-CB32CD460F79}"/>
              </a:ext>
            </a:extLst>
          </p:cNvPr>
          <p:cNvCxnSpPr>
            <a:cxnSpLocks/>
          </p:cNvCxnSpPr>
          <p:nvPr/>
        </p:nvCxnSpPr>
        <p:spPr>
          <a:xfrm>
            <a:off x="3311365" y="2333768"/>
            <a:ext cx="163294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97E4AD-394B-4139-B19B-DADE610A18F3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0B594F-AF64-4336-AD7B-957BF24ADB82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087C08B-A8E3-4B6C-A099-789B4163ADC7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998C81F-3CD9-4A9E-AF54-8979FFC307C8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8126B43-931F-4E7D-A5B2-01FA647D16B6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AFC6BF9-748F-49BD-B6B9-77F4F486C47C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10699E8-EFFA-4843-9EA6-E3DAF4C889AE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494A51C-F792-472A-8F6C-9935C4542A2E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499F888-1DE9-4A96-A26E-A8EBFA13876E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4BC7196-A876-43FE-A1E4-DA172947EE8F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955A6F-0AAC-45B6-ABE9-22AE256EC3F6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6E1EDB1-F6FC-4481-83AE-34DD6F935DE2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B96F318-E1E3-4E8C-842C-1F5BE3016865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176A6BA-E4C4-474B-A6AD-681BF85BAB6A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EC58A6A-E1E5-4894-B1ED-DD4FC516C97C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6BDC4BC-61EE-4552-BB28-9F3E708BB996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EB3F80E-3915-4F61-9021-285A49E71653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F51249-1754-41AE-8D00-7FE729A3C401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8DE8FF3-9CF4-4B5D-8B74-C4BD1252BBC7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7631D0B-B4CB-4822-8D1E-11070DD26E0C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06F3777-4A2F-4A96-BF08-C21B5CAC8EA9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2DC804-AF4A-4877-88B0-BBC5CC831056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14EA16B-55FF-4721-BD41-5DC01E3B1C99}"/>
                  </a:ext>
                </a:extLst>
              </p:cNvPr>
              <p:cNvCxnSpPr>
                <a:cxnSpLocks/>
                <a:stCxn id="31" idx="5"/>
                <a:endCxn id="21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8AE63B-8C74-4C15-9339-BC040F66C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17F490-F4DE-4A77-B7B6-769463421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27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1445"/>
            <a:ext cx="10018713" cy="5905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000" dirty="0"/>
              <a:t>2.] Determinar todo los recorridos que hay entre los vértices a y g.  Continuación…</a:t>
            </a:r>
          </a:p>
          <a:p>
            <a:pPr marL="0" indent="0" algn="just">
              <a:buNone/>
            </a:pPr>
            <a:r>
              <a:rPr lang="es-GT" sz="2000" dirty="0"/>
              <a:t>	</a:t>
            </a:r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endParaRPr lang="es-GT" sz="2000" dirty="0"/>
          </a:p>
          <a:p>
            <a:pPr marL="0" indent="0" algn="ctr">
              <a:spcBef>
                <a:spcPts val="0"/>
              </a:spcBef>
              <a:buNone/>
            </a:pPr>
            <a:endParaRPr lang="es-GT" sz="1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b="1" dirty="0"/>
              <a:t>Figura No. 7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GT" sz="1600" dirty="0"/>
              <a:t>Segundo recorrido a-g.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8AF8B1-E7C8-411C-8C18-82DB56019102}"/>
              </a:ext>
            </a:extLst>
          </p:cNvPr>
          <p:cNvSpPr/>
          <p:nvPr/>
        </p:nvSpPr>
        <p:spPr>
          <a:xfrm>
            <a:off x="3270421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DCA01-070E-48B1-BDE2-304B23718718}"/>
              </a:ext>
            </a:extLst>
          </p:cNvPr>
          <p:cNvSpPr/>
          <p:nvPr/>
        </p:nvSpPr>
        <p:spPr>
          <a:xfrm>
            <a:off x="4903370" y="226750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361F-2BDA-46A5-BE9F-15DC7E9F0551}"/>
              </a:ext>
            </a:extLst>
          </p:cNvPr>
          <p:cNvSpPr/>
          <p:nvPr/>
        </p:nvSpPr>
        <p:spPr>
          <a:xfrm>
            <a:off x="327042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0BE4B-FA81-422C-8C6B-DE58768E3E53}"/>
              </a:ext>
            </a:extLst>
          </p:cNvPr>
          <p:cNvSpPr txBox="1"/>
          <p:nvPr/>
        </p:nvSpPr>
        <p:spPr>
          <a:xfrm>
            <a:off x="3141659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88FB1-79CD-4EC9-9B29-E8A0770395F0}"/>
              </a:ext>
            </a:extLst>
          </p:cNvPr>
          <p:cNvSpPr txBox="1"/>
          <p:nvPr/>
        </p:nvSpPr>
        <p:spPr>
          <a:xfrm>
            <a:off x="4837015" y="1898175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E7799-6F9B-4EB0-A392-D8B38BFBB1C9}"/>
              </a:ext>
            </a:extLst>
          </p:cNvPr>
          <p:cNvSpPr txBox="1"/>
          <p:nvPr/>
        </p:nvSpPr>
        <p:spPr>
          <a:xfrm>
            <a:off x="313730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D8D80C-4600-45DC-95F3-DB4E8783BF81}"/>
              </a:ext>
            </a:extLst>
          </p:cNvPr>
          <p:cNvSpPr/>
          <p:nvPr/>
        </p:nvSpPr>
        <p:spPr>
          <a:xfrm>
            <a:off x="6689481" y="358034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67C56-A39F-4861-AE08-F413AE070057}"/>
              </a:ext>
            </a:extLst>
          </p:cNvPr>
          <p:cNvSpPr txBox="1"/>
          <p:nvPr/>
        </p:nvSpPr>
        <p:spPr>
          <a:xfrm>
            <a:off x="6556366" y="3844910"/>
            <a:ext cx="4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EE897-F497-48C4-98A0-69EFF020B9DB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5005173" y="2380622"/>
            <a:ext cx="1701775" cy="1219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345AA9-1524-4E9E-A836-450DE31AD486}"/>
              </a:ext>
            </a:extLst>
          </p:cNvPr>
          <p:cNvCxnSpPr>
            <a:cxnSpLocks/>
          </p:cNvCxnSpPr>
          <p:nvPr/>
        </p:nvCxnSpPr>
        <p:spPr>
          <a:xfrm flipV="1">
            <a:off x="3330056" y="2353248"/>
            <a:ext cx="1648411" cy="12933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EE390-997B-4D8F-911C-E052AA8C11AD}"/>
              </a:ext>
            </a:extLst>
          </p:cNvPr>
          <p:cNvCxnSpPr>
            <a:cxnSpLocks/>
          </p:cNvCxnSpPr>
          <p:nvPr/>
        </p:nvCxnSpPr>
        <p:spPr>
          <a:xfrm>
            <a:off x="3311365" y="2333768"/>
            <a:ext cx="0" cy="13128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94F86D-9F68-479E-9EDE-996EAC8F1876}"/>
              </a:ext>
            </a:extLst>
          </p:cNvPr>
          <p:cNvGrpSpPr/>
          <p:nvPr/>
        </p:nvGrpSpPr>
        <p:grpSpPr>
          <a:xfrm>
            <a:off x="367602" y="4850416"/>
            <a:ext cx="2627390" cy="1286331"/>
            <a:chOff x="3137306" y="1898175"/>
            <a:chExt cx="5577975" cy="244373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A5B185-6013-40CF-B787-0B3958049E83}"/>
                </a:ext>
              </a:extLst>
            </p:cNvPr>
            <p:cNvGrpSpPr/>
            <p:nvPr/>
          </p:nvGrpSpPr>
          <p:grpSpPr>
            <a:xfrm>
              <a:off x="3137306" y="1898175"/>
              <a:ext cx="5577975" cy="2443734"/>
              <a:chOff x="3137306" y="1352264"/>
              <a:chExt cx="5577975" cy="244373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59A12D1-9D6B-4774-9D38-73D9CB1DB902}"/>
                  </a:ext>
                </a:extLst>
              </p:cNvPr>
              <p:cNvGrpSpPr/>
              <p:nvPr/>
            </p:nvGrpSpPr>
            <p:grpSpPr>
              <a:xfrm>
                <a:off x="313730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A81D02B-3580-4121-A733-6002CAA03F36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85DFA2B-9305-4762-A182-5E46C22D4693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5B152D2-3DA8-468B-9689-B96A3200E1FB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459E0A8-2177-413F-A92D-2DA8A6E28D1C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B80E0D1-64D3-4C61-8AF8-D8A7B445B07F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a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A355671-CF65-4108-8C5D-D6D4DDC6C243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b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46EE927-B24E-4C01-AF20-4306D2F3EE65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c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0A7337-9175-434C-80DB-DF729260EB65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d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7A8DDA-DF1B-434D-B812-0171FE76B14A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8E37AC8-C078-4C9F-AF97-DA3C95819436}"/>
                  </a:ext>
                </a:extLst>
              </p:cNvPr>
              <p:cNvGrpSpPr/>
              <p:nvPr/>
            </p:nvGrpSpPr>
            <p:grpSpPr>
              <a:xfrm>
                <a:off x="6556366" y="1352264"/>
                <a:ext cx="2158915" cy="2443734"/>
                <a:chOff x="3028122" y="1352264"/>
                <a:chExt cx="2158915" cy="244373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96C8DDD0-1CA5-4763-8CA4-B4CBFC1C7664}"/>
                    </a:ext>
                  </a:extLst>
                </p:cNvPr>
                <p:cNvSpPr/>
                <p:nvPr/>
              </p:nvSpPr>
              <p:spPr>
                <a:xfrm>
                  <a:off x="3161237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57ABED4-13F4-4418-BAC6-6C86A3ECD183}"/>
                    </a:ext>
                  </a:extLst>
                </p:cNvPr>
                <p:cNvSpPr/>
                <p:nvPr/>
              </p:nvSpPr>
              <p:spPr>
                <a:xfrm>
                  <a:off x="4794186" y="1721596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96CB053-1115-4B35-B53F-A12C5F798464}"/>
                    </a:ext>
                  </a:extLst>
                </p:cNvPr>
                <p:cNvSpPr/>
                <p:nvPr/>
              </p:nvSpPr>
              <p:spPr>
                <a:xfrm>
                  <a:off x="3161237" y="3034434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1E546F8-8181-46BA-9A21-BAC6CDC2FB0A}"/>
                    </a:ext>
                  </a:extLst>
                </p:cNvPr>
                <p:cNvSpPr/>
                <p:nvPr/>
              </p:nvSpPr>
              <p:spPr>
                <a:xfrm>
                  <a:off x="4794186" y="3059201"/>
                  <a:ext cx="119270" cy="1325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062A84E-88D4-4C6B-8E79-8423F7CF4E3D}"/>
                    </a:ext>
                  </a:extLst>
                </p:cNvPr>
                <p:cNvSpPr txBox="1"/>
                <p:nvPr/>
              </p:nvSpPr>
              <p:spPr>
                <a:xfrm>
                  <a:off x="3032474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FCF679-87E8-4D51-8D64-C0C33FD67179}"/>
                    </a:ext>
                  </a:extLst>
                </p:cNvPr>
                <p:cNvSpPr txBox="1"/>
                <p:nvPr/>
              </p:nvSpPr>
              <p:spPr>
                <a:xfrm>
                  <a:off x="4727832" y="1352264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f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FF682D-F42F-4327-8D32-DC23FF16A1CF}"/>
                    </a:ext>
                  </a:extLst>
                </p:cNvPr>
                <p:cNvSpPr txBox="1"/>
                <p:nvPr/>
              </p:nvSpPr>
              <p:spPr>
                <a:xfrm>
                  <a:off x="3028122" y="3298999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g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B902ADF-31EF-4138-A8E5-9E49090B55E1}"/>
                    </a:ext>
                  </a:extLst>
                </p:cNvPr>
                <p:cNvSpPr txBox="1"/>
                <p:nvPr/>
              </p:nvSpPr>
              <p:spPr>
                <a:xfrm>
                  <a:off x="4727832" y="3296945"/>
                  <a:ext cx="459205" cy="49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GT" sz="1100" dirty="0"/>
                    <a:t>h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09BB158-8540-40D0-814B-9477B40CAA3A}"/>
                    </a:ext>
                  </a:extLst>
                </p:cNvPr>
                <p:cNvSpPr/>
                <p:nvPr/>
              </p:nvSpPr>
              <p:spPr>
                <a:xfrm>
                  <a:off x="3220872" y="1787857"/>
                  <a:ext cx="1651379" cy="1337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0EFFCC8-5C60-4964-82F4-ABBBFD265E9D}"/>
                  </a:ext>
                </a:extLst>
              </p:cNvPr>
              <p:cNvCxnSpPr>
                <a:cxnSpLocks/>
                <a:stCxn id="63" idx="5"/>
                <a:endCxn id="55" idx="1"/>
              </p:cNvCxnSpPr>
              <p:nvPr/>
            </p:nvCxnSpPr>
            <p:spPr>
              <a:xfrm>
                <a:off x="5005173" y="1834711"/>
                <a:ext cx="1701775" cy="1219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82EB489-0271-4414-AC35-B628BAE5E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056" y="2353248"/>
              <a:ext cx="1648411" cy="129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DB622F8-F20C-46E8-B060-CAEC71E83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16" y="2333768"/>
              <a:ext cx="1624673" cy="131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4306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652</Words>
  <Application>Microsoft Office PowerPoint</Application>
  <PresentationFormat>Widescreen</PresentationFormat>
  <Paragraphs>276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Century Gothic</vt:lpstr>
      <vt:lpstr>Vapor Trail</vt:lpstr>
      <vt:lpstr>MULTIGRAFOS</vt:lpstr>
      <vt:lpstr>MULTIGRAFO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De bernoulli</dc:title>
  <dc:creator>Fam Lopez Montepeque</dc:creator>
  <cp:lastModifiedBy>Mario Gustavo Lopez Hernandez</cp:lastModifiedBy>
  <cp:revision>73</cp:revision>
  <dcterms:created xsi:type="dcterms:W3CDTF">2019-08-10T11:49:44Z</dcterms:created>
  <dcterms:modified xsi:type="dcterms:W3CDTF">2020-09-07T22:34:13Z</dcterms:modified>
</cp:coreProperties>
</file>