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9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11" Type="http://schemas.openxmlformats.org/officeDocument/2006/relationships/image" Target="../media/image24.png"/><Relationship Id="rId5" Type="http://schemas.openxmlformats.org/officeDocument/2006/relationships/image" Target="../media/image120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10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GT" dirty="0">
                <a:solidFill>
                  <a:schemeClr val="tx1"/>
                </a:solidFill>
              </a:rPr>
              <a:t>Grado de </a:t>
            </a:r>
            <a:r>
              <a:rPr lang="es-GT">
                <a:solidFill>
                  <a:schemeClr val="tx1"/>
                </a:solidFill>
              </a:rPr>
              <a:t>un vértice y</a:t>
            </a:r>
            <a:br>
              <a:rPr lang="es-GT" dirty="0">
                <a:solidFill>
                  <a:schemeClr val="tx1"/>
                </a:solidFill>
              </a:rPr>
            </a:br>
            <a:r>
              <a:rPr lang="es-GT" dirty="0">
                <a:solidFill>
                  <a:schemeClr val="tx1"/>
                </a:solidFill>
              </a:rPr>
              <a:t>Grafos regulares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GT" sz="2000"/>
              <a:t>Ing. Mario lópez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3043-02B3-4F91-A2CB-FF01D76F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7267" y="1344910"/>
            <a:ext cx="4183191" cy="41681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805DAA77-A79E-492E-9B0A-A80F483F37B9}"/>
              </a:ext>
            </a:extLst>
          </p:cNvPr>
          <p:cNvSpPr/>
          <p:nvPr/>
        </p:nvSpPr>
        <p:spPr>
          <a:xfrm>
            <a:off x="8142787" y="5460800"/>
            <a:ext cx="459205" cy="407051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4C499-84BD-4EE4-A4EE-FBD52917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95944"/>
          </a:xfrm>
        </p:spPr>
        <p:txBody>
          <a:bodyPr>
            <a:normAutofit fontScale="90000"/>
          </a:bodyPr>
          <a:lstStyle/>
          <a:p>
            <a:r>
              <a:rPr lang="es-GT"/>
              <a:t>Grado de un vértice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ED77D7-F92C-4AD3-82CF-339B33ACFFFE}"/>
                  </a:ext>
                </a:extLst>
              </p:cNvPr>
              <p:cNvSpPr txBox="1"/>
              <p:nvPr/>
            </p:nvSpPr>
            <p:spPr>
              <a:xfrm>
                <a:off x="575894" y="1577009"/>
                <a:ext cx="104764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/>
                  <a:t>Sea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/>
                  <a:t> un grafo o multigrafo NO dirigido.</a:t>
                </a:r>
              </a:p>
              <a:p>
                <a:r>
                  <a:rPr lang="es-GT"/>
                  <a:t>Para cualquier vértice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/>
                  <a:t> de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GT"/>
                  <a:t>, el </a:t>
                </a:r>
                <a:r>
                  <a:rPr lang="es-GT" b="1" u="sng"/>
                  <a:t>grado</a:t>
                </a:r>
                <a:r>
                  <a:rPr lang="es-GT"/>
                  <a:t> de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/>
                  <a:t> es el número de aristas incidentes al mismo.</a:t>
                </a:r>
              </a:p>
              <a:p>
                <a:r>
                  <a:rPr lang="es-GT"/>
                  <a:t>Un lazo se considera como dos aristas incidentes en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/>
                  <a:t>.</a:t>
                </a:r>
              </a:p>
              <a:p>
                <a:r>
                  <a:rPr lang="es-GT"/>
                  <a:t>El grado de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GT"/>
                  <a:t> se representa de la siguiente forma: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ED77D7-F92C-4AD3-82CF-339B33AC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1577009"/>
                <a:ext cx="10476419" cy="1200329"/>
              </a:xfrm>
              <a:prstGeom prst="rect">
                <a:avLst/>
              </a:prstGeom>
              <a:blipFill>
                <a:blip r:embed="rId2"/>
                <a:stretch>
                  <a:fillRect l="-46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B8BC7-6F6C-4F81-8CD5-7DA74E311B9F}"/>
                  </a:ext>
                </a:extLst>
              </p:cNvPr>
              <p:cNvSpPr txBox="1"/>
              <p:nvPr/>
            </p:nvSpPr>
            <p:spPr>
              <a:xfrm>
                <a:off x="4522210" y="3151746"/>
                <a:ext cx="1021690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B8BC7-6F6C-4F81-8CD5-7DA74E311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210" y="3151746"/>
                <a:ext cx="1021690" cy="276999"/>
              </a:xfrm>
              <a:prstGeom prst="rect">
                <a:avLst/>
              </a:prstGeom>
              <a:blipFill>
                <a:blip r:embed="rId3"/>
                <a:stretch>
                  <a:fillRect l="-7101" r="-7101" b="-340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FC8D6FA-4936-45D5-9827-9BF25354288B}"/>
              </a:ext>
            </a:extLst>
          </p:cNvPr>
          <p:cNvSpPr/>
          <p:nvPr/>
        </p:nvSpPr>
        <p:spPr>
          <a:xfrm>
            <a:off x="7976824" y="4110800"/>
            <a:ext cx="530946" cy="1364226"/>
          </a:xfrm>
          <a:custGeom>
            <a:avLst/>
            <a:gdLst>
              <a:gd name="connsiteX0" fmla="*/ 530946 w 530946"/>
              <a:gd name="connsiteY0" fmla="*/ 0 h 1364226"/>
              <a:gd name="connsiteX1" fmla="*/ 4 w 530946"/>
              <a:gd name="connsiteY1" fmla="*/ 626807 h 1364226"/>
              <a:gd name="connsiteX2" fmla="*/ 523572 w 530946"/>
              <a:gd name="connsiteY2" fmla="*/ 1364226 h 136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6" h="1364226">
                <a:moveTo>
                  <a:pt x="530946" y="0"/>
                </a:moveTo>
                <a:cubicBezTo>
                  <a:pt x="266089" y="199718"/>
                  <a:pt x="1233" y="399436"/>
                  <a:pt x="4" y="626807"/>
                </a:cubicBezTo>
                <a:cubicBezTo>
                  <a:pt x="-1225" y="854178"/>
                  <a:pt x="261173" y="1109202"/>
                  <a:pt x="523572" y="136422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F1D0C5-93C7-457C-96E1-453A6A55729B}"/>
                  </a:ext>
                </a:extLst>
              </p:cNvPr>
              <p:cNvSpPr txBox="1"/>
              <p:nvPr/>
            </p:nvSpPr>
            <p:spPr>
              <a:xfrm>
                <a:off x="8322281" y="3698000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F1D0C5-93C7-457C-96E1-453A6A557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281" y="3698000"/>
                <a:ext cx="4592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6A8D43-A8DC-4DA5-9B37-5227450D6F20}"/>
                  </a:ext>
                </a:extLst>
              </p:cNvPr>
              <p:cNvSpPr txBox="1"/>
              <p:nvPr/>
            </p:nvSpPr>
            <p:spPr>
              <a:xfrm>
                <a:off x="8643970" y="536511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6A8D43-A8DC-4DA5-9B37-5227450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970" y="5365111"/>
                <a:ext cx="45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518612-B7F9-4991-8C61-87D55A3526C6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8501779" y="4199854"/>
            <a:ext cx="8899" cy="121740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B3CF24B-164C-4BF7-84C3-4490DF54EED3}"/>
              </a:ext>
            </a:extLst>
          </p:cNvPr>
          <p:cNvSpPr/>
          <p:nvPr/>
        </p:nvSpPr>
        <p:spPr>
          <a:xfrm>
            <a:off x="8451043" y="4067332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917872-E567-407D-AC68-B7DE80B3AEE2}"/>
              </a:ext>
            </a:extLst>
          </p:cNvPr>
          <p:cNvSpPr/>
          <p:nvPr/>
        </p:nvSpPr>
        <p:spPr>
          <a:xfrm>
            <a:off x="8442144" y="5417255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586EE5-51E5-4538-A818-3A51FF561D5A}"/>
              </a:ext>
            </a:extLst>
          </p:cNvPr>
          <p:cNvSpPr txBox="1"/>
          <p:nvPr/>
        </p:nvSpPr>
        <p:spPr>
          <a:xfrm>
            <a:off x="1326055" y="38826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/>
              <a:t>Ejemplo:</a:t>
            </a:r>
          </a:p>
          <a:p>
            <a:r>
              <a:rPr lang="es-GT"/>
              <a:t>Para el grafo de la figura de la derecha se tiene: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20BD9D-3431-486B-9AF4-5E8E7AB7225A}"/>
              </a:ext>
            </a:extLst>
          </p:cNvPr>
          <p:cNvSpPr/>
          <p:nvPr/>
        </p:nvSpPr>
        <p:spPr>
          <a:xfrm>
            <a:off x="9474300" y="4044539"/>
            <a:ext cx="119270" cy="13252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41158A-3563-4148-B31C-22D6FCB86D24}"/>
              </a:ext>
            </a:extLst>
          </p:cNvPr>
          <p:cNvCxnSpPr>
            <a:stCxn id="42" idx="7"/>
            <a:endCxn id="46" idx="3"/>
          </p:cNvCxnSpPr>
          <p:nvPr/>
        </p:nvCxnSpPr>
        <p:spPr>
          <a:xfrm flipV="1">
            <a:off x="8543947" y="4157654"/>
            <a:ext cx="947820" cy="127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86513B-34A2-4D3C-BA63-31B26D1FD989}"/>
                  </a:ext>
                </a:extLst>
              </p:cNvPr>
              <p:cNvSpPr txBox="1"/>
              <p:nvPr/>
            </p:nvSpPr>
            <p:spPr>
              <a:xfrm>
                <a:off x="9533935" y="3698000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86513B-34A2-4D3C-BA63-31B26D1FD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35" y="3698000"/>
                <a:ext cx="45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9F7DF8-0A95-4167-8C6B-04DF79AA00CC}"/>
                  </a:ext>
                </a:extLst>
              </p:cNvPr>
              <p:cNvSpPr txBox="1"/>
              <p:nvPr/>
            </p:nvSpPr>
            <p:spPr>
              <a:xfrm>
                <a:off x="3069568" y="4706043"/>
                <a:ext cx="145264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9F7DF8-0A95-4167-8C6B-04DF79AA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68" y="4706043"/>
                <a:ext cx="1452642" cy="276999"/>
              </a:xfrm>
              <a:prstGeom prst="rect">
                <a:avLst/>
              </a:prstGeom>
              <a:blipFill>
                <a:blip r:embed="rId7"/>
                <a:stretch>
                  <a:fillRect l="-5042" r="-3361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689D9-84E2-4337-9DC7-7CB20B5FC778}"/>
                  </a:ext>
                </a:extLst>
              </p:cNvPr>
              <p:cNvSpPr txBox="1"/>
              <p:nvPr/>
            </p:nvSpPr>
            <p:spPr>
              <a:xfrm>
                <a:off x="3069568" y="5147858"/>
                <a:ext cx="14488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689D9-84E2-4337-9DC7-7CB20B5F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68" y="5147858"/>
                <a:ext cx="1448858" cy="276999"/>
              </a:xfrm>
              <a:prstGeom prst="rect">
                <a:avLst/>
              </a:prstGeom>
              <a:blipFill>
                <a:blip r:embed="rId8"/>
                <a:stretch>
                  <a:fillRect l="-5063" r="-3797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83AE4B-128D-475D-9166-37C8817D0846}"/>
                  </a:ext>
                </a:extLst>
              </p:cNvPr>
              <p:cNvSpPr txBox="1"/>
              <p:nvPr/>
            </p:nvSpPr>
            <p:spPr>
              <a:xfrm>
                <a:off x="3069568" y="5655690"/>
                <a:ext cx="14318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𝑔𝑟𝑎𝑑𝑜</m:t>
                      </m:r>
                      <m:d>
                        <m:d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83AE4B-128D-475D-9166-37C881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68" y="5655690"/>
                <a:ext cx="1431866" cy="276999"/>
              </a:xfrm>
              <a:prstGeom prst="rect">
                <a:avLst/>
              </a:prstGeom>
              <a:blipFill>
                <a:blip r:embed="rId9"/>
                <a:stretch>
                  <a:fillRect l="-5128" r="-3419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7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499-84BD-4EE4-A4EE-FBD52917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30265"/>
          </a:xfrm>
        </p:spPr>
        <p:txBody>
          <a:bodyPr/>
          <a:lstStyle/>
          <a:p>
            <a:r>
              <a:rPr lang="es-GT" dirty="0"/>
              <a:t>Teorema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D77D7-F92C-4AD3-82CF-339B33ACFFFE}"/>
              </a:ext>
            </a:extLst>
          </p:cNvPr>
          <p:cNvSpPr txBox="1"/>
          <p:nvPr/>
        </p:nvSpPr>
        <p:spPr>
          <a:xfrm>
            <a:off x="689107" y="4801303"/>
            <a:ext cx="802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Para cualquier grafo dirigido o no dirigido, el número de vértices con grado impar debe ser par.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B8BC7-6F6C-4F81-8CD5-7DA74E311B9F}"/>
                  </a:ext>
                </a:extLst>
              </p:cNvPr>
              <p:cNvSpPr txBox="1"/>
              <p:nvPr/>
            </p:nvSpPr>
            <p:spPr>
              <a:xfrm>
                <a:off x="4386469" y="2353598"/>
                <a:ext cx="2239909" cy="672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𝑔𝑟𝑎𝑑𝑜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B8BC7-6F6C-4F81-8CD5-7DA74E311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69" y="2353598"/>
                <a:ext cx="2239909" cy="67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C27608EC-E7B8-4805-A096-6B5B1A482CFC}"/>
              </a:ext>
            </a:extLst>
          </p:cNvPr>
          <p:cNvCxnSpPr>
            <a:cxnSpLocks/>
          </p:cNvCxnSpPr>
          <p:nvPr/>
        </p:nvCxnSpPr>
        <p:spPr>
          <a:xfrm rot="5400000">
            <a:off x="6376595" y="2003425"/>
            <a:ext cx="499564" cy="47897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455FB-E94B-42EE-97D5-589E83A32168}"/>
              </a:ext>
            </a:extLst>
          </p:cNvPr>
          <p:cNvSpPr txBox="1"/>
          <p:nvPr/>
        </p:nvSpPr>
        <p:spPr>
          <a:xfrm>
            <a:off x="6470468" y="1410367"/>
            <a:ext cx="12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/>
              <a:t>Número de aristas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E1473D8-9A7F-4626-9FBE-BC91E1F1EC18}"/>
              </a:ext>
            </a:extLst>
          </p:cNvPr>
          <p:cNvSpPr txBox="1">
            <a:spLocks/>
          </p:cNvSpPr>
          <p:nvPr/>
        </p:nvSpPr>
        <p:spPr>
          <a:xfrm>
            <a:off x="575894" y="3432232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/>
              <a:t>Corolario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499-84BD-4EE4-A4EE-FBD52917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43132"/>
          </a:xfrm>
        </p:spPr>
        <p:txBody>
          <a:bodyPr/>
          <a:lstStyle/>
          <a:p>
            <a:r>
              <a:rPr lang="es-GT"/>
              <a:t>Grafo regular (K-regular)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ED77D7-F92C-4AD3-82CF-339B33ACFFFE}"/>
                  </a:ext>
                </a:extLst>
              </p:cNvPr>
              <p:cNvSpPr txBox="1"/>
              <p:nvPr/>
            </p:nvSpPr>
            <p:spPr>
              <a:xfrm>
                <a:off x="671164" y="1885825"/>
                <a:ext cx="5358631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Si todos los vértices del grafo o multigrafo no dirigido tienen el mismo grado </a:t>
                </a:r>
                <a14:m>
                  <m:oMath xmlns:m="http://schemas.openxmlformats.org/officeDocument/2006/math">
                    <m:r>
                      <a:rPr lang="es-GT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GT" dirty="0"/>
                  <a:t>.</a:t>
                </a:r>
              </a:p>
              <a:p>
                <a:endParaRPr lang="es-GT" dirty="0"/>
              </a:p>
              <a:p>
                <a:r>
                  <a:rPr lang="es-GT" sz="2400" cap="al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rPr>
                  <a:t>Ejemplo 1</a:t>
                </a:r>
              </a:p>
              <a:p>
                <a:r>
                  <a:rPr lang="es-GT" dirty="0"/>
                  <a:t>El grafo  de Petersen es 3-regular, pues todos sus </a:t>
                </a:r>
                <a:r>
                  <a:rPr lang="es-GT" dirty="0" err="1"/>
                  <a:t>vertices</a:t>
                </a:r>
                <a:r>
                  <a:rPr lang="es-GT" dirty="0"/>
                  <a:t> tienen grado 3. (Ver figura de la derecha).</a:t>
                </a:r>
              </a:p>
              <a:p>
                <a:endParaRPr lang="es-GT" dirty="0"/>
              </a:p>
              <a:p>
                <a:r>
                  <a:rPr lang="es-GT" sz="2400" cap="all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rPr>
                  <a:t>Ejemplo 2</a:t>
                </a:r>
              </a:p>
              <a:p>
                <a:r>
                  <a:rPr lang="es-GT" dirty="0"/>
                  <a:t>El siguiente grafo es 2-regular.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ED77D7-F92C-4AD3-82CF-339B33AC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64" y="1885825"/>
                <a:ext cx="5358631" cy="2769989"/>
              </a:xfrm>
              <a:prstGeom prst="rect">
                <a:avLst/>
              </a:prstGeom>
              <a:blipFill>
                <a:blip r:embed="rId2"/>
                <a:stretch>
                  <a:fillRect l="-1706" t="-1099" r="-683" b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C16C9B1-3D40-4330-B7A6-EE055823029C}"/>
              </a:ext>
            </a:extLst>
          </p:cNvPr>
          <p:cNvSpPr/>
          <p:nvPr/>
        </p:nvSpPr>
        <p:spPr>
          <a:xfrm>
            <a:off x="2361121" y="5233869"/>
            <a:ext cx="1706880" cy="9883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5A2FB8-CB50-4B02-987E-40587134FB2A}"/>
              </a:ext>
            </a:extLst>
          </p:cNvPr>
          <p:cNvSpPr/>
          <p:nvPr/>
        </p:nvSpPr>
        <p:spPr>
          <a:xfrm>
            <a:off x="3138068" y="5168055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2832FE2-AA50-4782-B4C5-1E0CBAE2766F}"/>
              </a:ext>
            </a:extLst>
          </p:cNvPr>
          <p:cNvSpPr/>
          <p:nvPr/>
        </p:nvSpPr>
        <p:spPr>
          <a:xfrm>
            <a:off x="3991508" y="6149423"/>
            <a:ext cx="152986" cy="131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FD6BA5-E919-4B2A-8CA3-51A0258734ED}"/>
              </a:ext>
            </a:extLst>
          </p:cNvPr>
          <p:cNvGrpSpPr/>
          <p:nvPr/>
        </p:nvGrpSpPr>
        <p:grpSpPr>
          <a:xfrm>
            <a:off x="7329022" y="1753417"/>
            <a:ext cx="4354111" cy="3727356"/>
            <a:chOff x="5767261" y="822246"/>
            <a:chExt cx="4526040" cy="472835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B1EBABB-20F2-4BA9-B344-27CD1A96CA43}"/>
                </a:ext>
              </a:extLst>
            </p:cNvPr>
            <p:cNvGrpSpPr/>
            <p:nvPr/>
          </p:nvGrpSpPr>
          <p:grpSpPr>
            <a:xfrm>
              <a:off x="6096000" y="1256580"/>
              <a:ext cx="3799934" cy="3988697"/>
              <a:chOff x="6033904" y="1503594"/>
              <a:chExt cx="3799934" cy="3988697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4EA2F2D-6E9A-4C07-97B2-31F3CACC6A9B}"/>
                  </a:ext>
                </a:extLst>
              </p:cNvPr>
              <p:cNvGrpSpPr/>
              <p:nvPr/>
            </p:nvGrpSpPr>
            <p:grpSpPr>
              <a:xfrm>
                <a:off x="6033904" y="1503594"/>
                <a:ext cx="3799934" cy="3988697"/>
                <a:chOff x="6033904" y="1503594"/>
                <a:chExt cx="3799934" cy="398869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F4201EA-5C83-44BD-A82C-77EC0774F23E}"/>
                    </a:ext>
                  </a:extLst>
                </p:cNvPr>
                <p:cNvSpPr/>
                <p:nvPr/>
              </p:nvSpPr>
              <p:spPr>
                <a:xfrm>
                  <a:off x="7854357" y="1503594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96ADD03-82B3-4FA8-A216-771548718FAD}"/>
                    </a:ext>
                  </a:extLst>
                </p:cNvPr>
                <p:cNvSpPr/>
                <p:nvPr/>
              </p:nvSpPr>
              <p:spPr>
                <a:xfrm>
                  <a:off x="6033904" y="2983861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7992E05-C248-4767-8C04-4D9704EBC3C0}"/>
                    </a:ext>
                  </a:extLst>
                </p:cNvPr>
                <p:cNvSpPr/>
                <p:nvPr/>
              </p:nvSpPr>
              <p:spPr>
                <a:xfrm>
                  <a:off x="9674811" y="2983861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2D46D13-0AE9-4C6D-B715-544F0DD007DA}"/>
                    </a:ext>
                  </a:extLst>
                </p:cNvPr>
                <p:cNvSpPr/>
                <p:nvPr/>
              </p:nvSpPr>
              <p:spPr>
                <a:xfrm>
                  <a:off x="8955991" y="5325313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5EA13D8-014C-4E48-946D-BF3A69EEB034}"/>
                    </a:ext>
                  </a:extLst>
                </p:cNvPr>
                <p:cNvSpPr/>
                <p:nvPr/>
              </p:nvSpPr>
              <p:spPr>
                <a:xfrm>
                  <a:off x="6726597" y="5325313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80E9EC34-E26F-42C6-B75F-1E2D4D75DC4A}"/>
                    </a:ext>
                  </a:extLst>
                </p:cNvPr>
                <p:cNvSpPr/>
                <p:nvPr/>
              </p:nvSpPr>
              <p:spPr>
                <a:xfrm>
                  <a:off x="6819174" y="2966443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AC79488-34BD-4310-87A6-94D4F6B59136}"/>
                    </a:ext>
                  </a:extLst>
                </p:cNvPr>
                <p:cNvSpPr/>
                <p:nvPr/>
              </p:nvSpPr>
              <p:spPr>
                <a:xfrm>
                  <a:off x="7856630" y="2261240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7C3BA71-710C-4BB1-882A-8CA08EE47D05}"/>
                    </a:ext>
                  </a:extLst>
                </p:cNvPr>
                <p:cNvSpPr/>
                <p:nvPr/>
              </p:nvSpPr>
              <p:spPr>
                <a:xfrm>
                  <a:off x="8834156" y="2968377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855DA0C-C856-4297-98A6-512FD72D58F2}"/>
                    </a:ext>
                  </a:extLst>
                </p:cNvPr>
                <p:cNvSpPr/>
                <p:nvPr/>
              </p:nvSpPr>
              <p:spPr>
                <a:xfrm>
                  <a:off x="7244395" y="4899937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DC90331-6FC0-4A36-BB62-36AA806A128F}"/>
                    </a:ext>
                  </a:extLst>
                </p:cNvPr>
                <p:cNvSpPr/>
                <p:nvPr/>
              </p:nvSpPr>
              <p:spPr>
                <a:xfrm>
                  <a:off x="8508069" y="4841647"/>
                  <a:ext cx="159027" cy="16697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CA14B59-CFF6-40CF-8090-45B8107AEA0B}"/>
                  </a:ext>
                </a:extLst>
              </p:cNvPr>
              <p:cNvGrpSpPr/>
              <p:nvPr/>
            </p:nvGrpSpPr>
            <p:grpSpPr>
              <a:xfrm>
                <a:off x="6095999" y="1567543"/>
                <a:ext cx="3675744" cy="3860799"/>
                <a:chOff x="6095999" y="1567543"/>
                <a:chExt cx="3675744" cy="3860799"/>
              </a:xfrm>
            </p:grpSpPr>
            <p:sp>
              <p:nvSpPr>
                <p:cNvPr id="86" name="Pentagon 85">
                  <a:extLst>
                    <a:ext uri="{FF2B5EF4-FFF2-40B4-BE49-F238E27FC236}">
                      <a16:creationId xmlns:a16="http://schemas.microsoft.com/office/drawing/2014/main" id="{E304D828-7903-4EB9-9B12-296743CBD083}"/>
                    </a:ext>
                  </a:extLst>
                </p:cNvPr>
                <p:cNvSpPr/>
                <p:nvPr/>
              </p:nvSpPr>
              <p:spPr>
                <a:xfrm>
                  <a:off x="6096000" y="1567543"/>
                  <a:ext cx="3675743" cy="3860799"/>
                </a:xfrm>
                <a:prstGeom prst="pentagon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GT" dirty="0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1D3AD63-6A6E-4AFF-8E76-4215C6005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32738" y="1587083"/>
                  <a:ext cx="0" cy="7381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E982D22-1BAD-46D6-B315-1FB29DC82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999" y="3051866"/>
                  <a:ext cx="78962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FDA74D6-C825-4385-8AC6-6F1333B2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5991" y="3051866"/>
                  <a:ext cx="789624" cy="0"/>
                </a:xfrm>
                <a:prstGeom prst="lin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36886FC-9019-4DF2-9EF6-5DCD96D9D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110" y="4963886"/>
                  <a:ext cx="517799" cy="444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A4B5272-6FB3-4CD5-9E5C-5DEE7E5A4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7873" y="4963886"/>
                  <a:ext cx="405310" cy="43620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1DD4086-5EA4-4382-B8D9-B2E631066F30}"/>
                    </a:ext>
                  </a:extLst>
                </p:cNvPr>
                <p:cNvCxnSpPr>
                  <a:cxnSpLocks/>
                  <a:stCxn id="102" idx="5"/>
                  <a:endCxn id="106" idx="1"/>
                </p:cNvCxnSpPr>
                <p:nvPr/>
              </p:nvCxnSpPr>
              <p:spPr>
                <a:xfrm>
                  <a:off x="6954912" y="3108968"/>
                  <a:ext cx="1576446" cy="17571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6003B5B-A515-4306-8AFA-EE6DC9DB62A1}"/>
                    </a:ext>
                  </a:extLst>
                </p:cNvPr>
                <p:cNvCxnSpPr>
                  <a:cxnSpLocks/>
                  <a:stCxn id="103" idx="4"/>
                  <a:endCxn id="106" idx="0"/>
                </p:cNvCxnSpPr>
                <p:nvPr/>
              </p:nvCxnSpPr>
              <p:spPr>
                <a:xfrm>
                  <a:off x="7936144" y="2428218"/>
                  <a:ext cx="651439" cy="2413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BAFAB8D-A2F0-4EEC-BC87-C461A6986F2F}"/>
                    </a:ext>
                  </a:extLst>
                </p:cNvPr>
                <p:cNvCxnSpPr>
                  <a:cxnSpLocks/>
                  <a:stCxn id="103" idx="4"/>
                  <a:endCxn id="105" idx="0"/>
                </p:cNvCxnSpPr>
                <p:nvPr/>
              </p:nvCxnSpPr>
              <p:spPr>
                <a:xfrm flipH="1">
                  <a:off x="7323909" y="2428218"/>
                  <a:ext cx="612235" cy="247171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264126-0FFC-41DB-ADC4-6284EE7253EF}"/>
                    </a:ext>
                  </a:extLst>
                </p:cNvPr>
                <p:cNvCxnSpPr>
                  <a:cxnSpLocks/>
                  <a:stCxn id="102" idx="6"/>
                  <a:endCxn id="104" idx="2"/>
                </p:cNvCxnSpPr>
                <p:nvPr/>
              </p:nvCxnSpPr>
              <p:spPr>
                <a:xfrm>
                  <a:off x="6978201" y="3049932"/>
                  <a:ext cx="1855955" cy="193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DB4C2ED-C1C5-42BE-836F-3560F3618BEF}"/>
                    </a:ext>
                  </a:extLst>
                </p:cNvPr>
                <p:cNvCxnSpPr>
                  <a:cxnSpLocks/>
                  <a:stCxn id="104" idx="3"/>
                  <a:endCxn id="105" idx="7"/>
                </p:cNvCxnSpPr>
                <p:nvPr/>
              </p:nvCxnSpPr>
              <p:spPr>
                <a:xfrm flipH="1">
                  <a:off x="7380133" y="3110902"/>
                  <a:ext cx="1477312" cy="18134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E97BA-EF5D-4EEF-B631-C08218D32491}"/>
                    </a:ext>
                  </a:extLst>
                </p:cNvPr>
                <p:cNvSpPr txBox="1"/>
                <p:nvPr/>
              </p:nvSpPr>
              <p:spPr>
                <a:xfrm>
                  <a:off x="7852209" y="822246"/>
                  <a:ext cx="391114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E97BA-EF5D-4EEF-B631-C08218D32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2209" y="822246"/>
                  <a:ext cx="391114" cy="468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DA9939D-70EC-4B58-8009-4F5A6CFD1E4E}"/>
                    </a:ext>
                  </a:extLst>
                </p:cNvPr>
                <p:cNvSpPr txBox="1"/>
                <p:nvPr/>
              </p:nvSpPr>
              <p:spPr>
                <a:xfrm>
                  <a:off x="9906119" y="2433586"/>
                  <a:ext cx="387182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DA9939D-70EC-4B58-8009-4F5A6CFD1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119" y="2433586"/>
                  <a:ext cx="387182" cy="468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1742A85-0ECD-4691-AA6B-4AD53BDBB392}"/>
                    </a:ext>
                  </a:extLst>
                </p:cNvPr>
                <p:cNvSpPr txBox="1"/>
                <p:nvPr/>
              </p:nvSpPr>
              <p:spPr>
                <a:xfrm>
                  <a:off x="9303125" y="5046148"/>
                  <a:ext cx="369519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1742A85-0ECD-4691-AA6B-4AD53BDBB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125" y="5046148"/>
                  <a:ext cx="369519" cy="4685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1254775-A04F-440A-809C-F9B5E5DC0BF4}"/>
                    </a:ext>
                  </a:extLst>
                </p:cNvPr>
                <p:cNvSpPr txBox="1"/>
                <p:nvPr/>
              </p:nvSpPr>
              <p:spPr>
                <a:xfrm>
                  <a:off x="6382320" y="5082085"/>
                  <a:ext cx="397846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1254775-A04F-440A-809C-F9B5E5DC0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320" y="5082085"/>
                  <a:ext cx="397846" cy="4685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DAE34F-6F1D-4AA4-9042-32B09B7AE134}"/>
                    </a:ext>
                  </a:extLst>
                </p:cNvPr>
                <p:cNvSpPr txBox="1"/>
                <p:nvPr/>
              </p:nvSpPr>
              <p:spPr>
                <a:xfrm>
                  <a:off x="5767261" y="2433586"/>
                  <a:ext cx="375518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DAE34F-6F1D-4AA4-9042-32B09B7AE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261" y="2433586"/>
                  <a:ext cx="375518" cy="4685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A54B3BA-8AE5-4FB4-8142-C52DDFB7ED62}"/>
                    </a:ext>
                  </a:extLst>
                </p:cNvPr>
                <p:cNvSpPr txBox="1"/>
                <p:nvPr/>
              </p:nvSpPr>
              <p:spPr>
                <a:xfrm>
                  <a:off x="8153861" y="1893051"/>
                  <a:ext cx="39058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3A54B3BA-8AE5-4FB4-8142-C52DDFB7E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861" y="1893051"/>
                  <a:ext cx="390581" cy="468518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40233B7-B5AB-42C5-A908-66D88C748DB4}"/>
                    </a:ext>
                  </a:extLst>
                </p:cNvPr>
                <p:cNvSpPr txBox="1"/>
                <p:nvPr/>
              </p:nvSpPr>
              <p:spPr>
                <a:xfrm>
                  <a:off x="9100237" y="2861953"/>
                  <a:ext cx="402712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40233B7-B5AB-42C5-A908-66D88C748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237" y="2861953"/>
                  <a:ext cx="402712" cy="468518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89C52CD-1710-49FF-97AD-B1978D44C496}"/>
                    </a:ext>
                  </a:extLst>
                </p:cNvPr>
                <p:cNvSpPr txBox="1"/>
                <p:nvPr/>
              </p:nvSpPr>
              <p:spPr>
                <a:xfrm>
                  <a:off x="8700867" y="4194642"/>
                  <a:ext cx="389381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89C52CD-1710-49FF-97AD-B1978D44C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867" y="4194642"/>
                  <a:ext cx="389381" cy="4685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182106-B023-469D-AB37-9B3FBDBBACFC}"/>
                    </a:ext>
                  </a:extLst>
                </p:cNvPr>
                <p:cNvSpPr txBox="1"/>
                <p:nvPr/>
              </p:nvSpPr>
              <p:spPr>
                <a:xfrm>
                  <a:off x="7020055" y="4182164"/>
                  <a:ext cx="336193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0182106-B023-469D-AB37-9B3FBDBBA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55" y="4182164"/>
                  <a:ext cx="336193" cy="4685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AA19487-7C5A-43B6-B7AF-E55835614EE5}"/>
                    </a:ext>
                  </a:extLst>
                </p:cNvPr>
                <p:cNvSpPr txBox="1"/>
                <p:nvPr/>
              </p:nvSpPr>
              <p:spPr>
                <a:xfrm>
                  <a:off x="6746627" y="2878502"/>
                  <a:ext cx="342725" cy="468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GT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AA19487-7C5A-43B6-B7AF-E55835614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627" y="2878502"/>
                  <a:ext cx="342725" cy="468518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51FAB6CD-FEA2-4EE5-88BC-82F53E7BEC2A}"/>
              </a:ext>
            </a:extLst>
          </p:cNvPr>
          <p:cNvSpPr/>
          <p:nvPr/>
        </p:nvSpPr>
        <p:spPr>
          <a:xfrm>
            <a:off x="2308957" y="6163199"/>
            <a:ext cx="152986" cy="131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84D71B-6968-4D07-9A35-94716B569B1A}"/>
                  </a:ext>
                </a:extLst>
              </p:cNvPr>
              <p:cNvSpPr txBox="1"/>
              <p:nvPr/>
            </p:nvSpPr>
            <p:spPr>
              <a:xfrm>
                <a:off x="3061451" y="4727183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484D71B-6968-4D07-9A35-94716B56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51" y="4727183"/>
                <a:ext cx="45920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B83C538-27FD-4EAC-864C-03D6A12174C7}"/>
                  </a:ext>
                </a:extLst>
              </p:cNvPr>
              <p:cNvSpPr txBox="1"/>
              <p:nvPr/>
            </p:nvSpPr>
            <p:spPr>
              <a:xfrm>
                <a:off x="2107390" y="628105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B83C538-27FD-4EAC-864C-03D6A121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390" y="6281051"/>
                <a:ext cx="459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7C8A33-8185-45D7-A406-67509ED682D9}"/>
                  </a:ext>
                </a:extLst>
              </p:cNvPr>
              <p:cNvSpPr txBox="1"/>
              <p:nvPr/>
            </p:nvSpPr>
            <p:spPr>
              <a:xfrm>
                <a:off x="3914891" y="6281051"/>
                <a:ext cx="459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7C8A33-8185-45D7-A406-67509ED6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91" y="6281051"/>
                <a:ext cx="4592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9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499-84BD-4EE4-A4EE-FBD52917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2" y="654570"/>
            <a:ext cx="11029616" cy="664733"/>
          </a:xfrm>
        </p:spPr>
        <p:txBody>
          <a:bodyPr/>
          <a:lstStyle/>
          <a:p>
            <a:r>
              <a:rPr lang="es-GT" dirty="0"/>
              <a:t>Ejemplo 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D77D7-F92C-4AD3-82CF-339B33ACFFFE}"/>
              </a:ext>
            </a:extLst>
          </p:cNvPr>
          <p:cNvSpPr txBox="1"/>
          <p:nvPr/>
        </p:nvSpPr>
        <p:spPr>
          <a:xfrm>
            <a:off x="462395" y="1533230"/>
            <a:ext cx="802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¿Es posible construir un grafo 4-regular con 6 vértices?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80C0E-5947-4489-862B-E27B658ABA04}"/>
              </a:ext>
            </a:extLst>
          </p:cNvPr>
          <p:cNvSpPr txBox="1"/>
          <p:nvPr/>
        </p:nvSpPr>
        <p:spPr>
          <a:xfrm>
            <a:off x="1433295" y="2087510"/>
            <a:ext cx="64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Para los </a:t>
            </a:r>
            <a:r>
              <a:rPr lang="es-GT" dirty="0" err="1"/>
              <a:t>gráfos</a:t>
            </a:r>
            <a:r>
              <a:rPr lang="es-GT" dirty="0"/>
              <a:t> K</a:t>
            </a:r>
            <a:r>
              <a:rPr lang="en-US" dirty="0"/>
              <a:t>-</a:t>
            </a:r>
            <a:r>
              <a:rPr lang="en-US" dirty="0" err="1"/>
              <a:t>regulares</a:t>
            </a:r>
            <a:r>
              <a:rPr lang="en-US" dirty="0"/>
              <a:t> se </a:t>
            </a:r>
            <a:r>
              <a:rPr lang="en-US" dirty="0" err="1"/>
              <a:t>cumple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ecuacción</a:t>
            </a:r>
            <a:r>
              <a:rPr lang="en-US" dirty="0"/>
              <a:t>:</a:t>
            </a:r>
            <a:endParaRPr lang="es-G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12769-BC8A-4A68-978D-925E9CBFBB66}"/>
                  </a:ext>
                </a:extLst>
              </p:cNvPr>
              <p:cNvSpPr txBox="1"/>
              <p:nvPr/>
            </p:nvSpPr>
            <p:spPr>
              <a:xfrm>
                <a:off x="2878886" y="2884363"/>
                <a:ext cx="3009542" cy="672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𝑔𝑟𝑎𝑑𝑜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GT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12769-BC8A-4A68-978D-925E9CBF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86" y="2884363"/>
                <a:ext cx="3009542" cy="67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241CB4-5254-415E-A336-85BEAE71EADB}"/>
                  </a:ext>
                </a:extLst>
              </p:cNvPr>
              <p:cNvSpPr txBox="1"/>
              <p:nvPr/>
            </p:nvSpPr>
            <p:spPr>
              <a:xfrm>
                <a:off x="3922384" y="3845684"/>
                <a:ext cx="656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241CB4-5254-415E-A336-85BEAE71E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84" y="3845684"/>
                <a:ext cx="656205" cy="276999"/>
              </a:xfrm>
              <a:prstGeom prst="rect">
                <a:avLst/>
              </a:prstGeom>
              <a:blipFill>
                <a:blip r:embed="rId3"/>
                <a:stretch>
                  <a:fillRect l="-7407" r="-8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51D198-1243-42C1-97D7-DD840039490F}"/>
                  </a:ext>
                </a:extLst>
              </p:cNvPr>
              <p:cNvSpPr txBox="1"/>
              <p:nvPr/>
            </p:nvSpPr>
            <p:spPr>
              <a:xfrm>
                <a:off x="3356022" y="4227038"/>
                <a:ext cx="1788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51D198-1243-42C1-97D7-DD8400394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22" y="4227038"/>
                <a:ext cx="17889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10C278-E029-4D8D-AF71-2204056B46A0}"/>
                  </a:ext>
                </a:extLst>
              </p:cNvPr>
              <p:cNvSpPr txBox="1"/>
              <p:nvPr/>
            </p:nvSpPr>
            <p:spPr>
              <a:xfrm>
                <a:off x="6131911" y="3076501"/>
                <a:ext cx="346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10C278-E029-4D8D-AF71-2204056B4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11" y="3076501"/>
                <a:ext cx="346249" cy="276999"/>
              </a:xfrm>
              <a:prstGeom prst="rect">
                <a:avLst/>
              </a:prstGeom>
              <a:blipFill>
                <a:blip r:embed="rId5"/>
                <a:stretch>
                  <a:fillRect l="-24561" t="-2222" r="-2280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E67911-2D2B-4F39-BA55-8037B7E9D15F}"/>
                  </a:ext>
                </a:extLst>
              </p:cNvPr>
              <p:cNvSpPr txBox="1"/>
              <p:nvPr/>
            </p:nvSpPr>
            <p:spPr>
              <a:xfrm>
                <a:off x="3164636" y="4773197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E67911-2D2B-4F39-BA55-8037B7E9D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636" y="4773197"/>
                <a:ext cx="2171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D00DE6-CEDE-42CD-AE5F-D221826BBB3D}"/>
                  </a:ext>
                </a:extLst>
              </p:cNvPr>
              <p:cNvSpPr txBox="1"/>
              <p:nvPr/>
            </p:nvSpPr>
            <p:spPr>
              <a:xfrm>
                <a:off x="3171819" y="5266745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D00DE6-CEDE-42CD-AE5F-D221826B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19" y="5266745"/>
                <a:ext cx="2171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E321DF-6EF6-4F69-9C77-B731AB713F4D}"/>
                  </a:ext>
                </a:extLst>
              </p:cNvPr>
              <p:cNvSpPr txBox="1"/>
              <p:nvPr/>
            </p:nvSpPr>
            <p:spPr>
              <a:xfrm>
                <a:off x="3728747" y="5753649"/>
                <a:ext cx="109152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E321DF-6EF6-4F69-9C77-B731AB71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47" y="5753649"/>
                <a:ext cx="10915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834E85F-C323-4968-A0C0-66129CBB6D11}"/>
              </a:ext>
            </a:extLst>
          </p:cNvPr>
          <p:cNvSpPr txBox="1"/>
          <p:nvPr/>
        </p:nvSpPr>
        <p:spPr>
          <a:xfrm>
            <a:off x="5082850" y="5753649"/>
            <a:ext cx="31031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Si es posible con 12 aristas.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9AC1456-76F4-4A76-B1BB-303EEB9C91E1}"/>
              </a:ext>
            </a:extLst>
          </p:cNvPr>
          <p:cNvSpPr/>
          <p:nvPr/>
        </p:nvSpPr>
        <p:spPr>
          <a:xfrm>
            <a:off x="9378109" y="1089020"/>
            <a:ext cx="1788928" cy="17953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BC484-52CC-4ADE-83CB-77B298720F5E}"/>
              </a:ext>
            </a:extLst>
          </p:cNvPr>
          <p:cNvCxnSpPr>
            <a:stCxn id="4" idx="4"/>
            <a:endCxn id="4" idx="1"/>
          </p:cNvCxnSpPr>
          <p:nvPr/>
        </p:nvCxnSpPr>
        <p:spPr>
          <a:xfrm>
            <a:off x="9825341" y="1089020"/>
            <a:ext cx="894464" cy="179534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AC046F-2C2D-47EE-914A-F51039C1EBD8}"/>
              </a:ext>
            </a:extLst>
          </p:cNvPr>
          <p:cNvCxnSpPr>
            <a:stCxn id="4" idx="2"/>
            <a:endCxn id="4" idx="5"/>
          </p:cNvCxnSpPr>
          <p:nvPr/>
        </p:nvCxnSpPr>
        <p:spPr>
          <a:xfrm flipV="1">
            <a:off x="9825341" y="1089020"/>
            <a:ext cx="894464" cy="179534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501172-529A-4E15-A01D-E5D2811D51FE}"/>
              </a:ext>
            </a:extLst>
          </p:cNvPr>
          <p:cNvCxnSpPr>
            <a:stCxn id="4" idx="3"/>
            <a:endCxn id="4" idx="0"/>
          </p:cNvCxnSpPr>
          <p:nvPr/>
        </p:nvCxnSpPr>
        <p:spPr>
          <a:xfrm>
            <a:off x="9378109" y="1986692"/>
            <a:ext cx="178892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6C0648B-22F5-441D-87E1-578D210DA59D}"/>
              </a:ext>
            </a:extLst>
          </p:cNvPr>
          <p:cNvSpPr/>
          <p:nvPr/>
        </p:nvSpPr>
        <p:spPr>
          <a:xfrm rot="15111780">
            <a:off x="8946178" y="988315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0AD3D46-0B94-4F14-AC6D-7037FFE06B43}"/>
              </a:ext>
            </a:extLst>
          </p:cNvPr>
          <p:cNvSpPr/>
          <p:nvPr/>
        </p:nvSpPr>
        <p:spPr>
          <a:xfrm rot="835730">
            <a:off x="10494965" y="1012038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CED200D-0C2E-40B5-8367-D824C3382351}"/>
              </a:ext>
            </a:extLst>
          </p:cNvPr>
          <p:cNvSpPr/>
          <p:nvPr/>
        </p:nvSpPr>
        <p:spPr>
          <a:xfrm rot="7844376">
            <a:off x="9792414" y="2562102"/>
            <a:ext cx="982493" cy="961143"/>
          </a:xfrm>
          <a:prstGeom prst="arc">
            <a:avLst>
              <a:gd name="adj1" fmla="val 12863051"/>
              <a:gd name="adj2" fmla="val 38156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F779BA0-5281-4202-BBF5-F72B765BA979}"/>
              </a:ext>
            </a:extLst>
          </p:cNvPr>
          <p:cNvSpPr/>
          <p:nvPr/>
        </p:nvSpPr>
        <p:spPr>
          <a:xfrm>
            <a:off x="9497748" y="4210411"/>
            <a:ext cx="1788928" cy="17953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6824DEB-9999-4422-9392-DFF531E0F2F1}"/>
              </a:ext>
            </a:extLst>
          </p:cNvPr>
          <p:cNvSpPr/>
          <p:nvPr/>
        </p:nvSpPr>
        <p:spPr>
          <a:xfrm rot="14895088">
            <a:off x="9041742" y="4099645"/>
            <a:ext cx="1119720" cy="988134"/>
          </a:xfrm>
          <a:prstGeom prst="arc">
            <a:avLst>
              <a:gd name="adj1" fmla="val 12921517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67377D2-7F6B-4165-9A57-9A4EDE793E82}"/>
              </a:ext>
            </a:extLst>
          </p:cNvPr>
          <p:cNvSpPr/>
          <p:nvPr/>
        </p:nvSpPr>
        <p:spPr>
          <a:xfrm rot="835730">
            <a:off x="10614604" y="4133429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943C4A0-EEC9-4F59-BDC3-8E9B2B9CC14B}"/>
              </a:ext>
            </a:extLst>
          </p:cNvPr>
          <p:cNvSpPr/>
          <p:nvPr/>
        </p:nvSpPr>
        <p:spPr>
          <a:xfrm rot="7821831">
            <a:off x="9912053" y="5653997"/>
            <a:ext cx="982493" cy="961143"/>
          </a:xfrm>
          <a:prstGeom prst="arc">
            <a:avLst>
              <a:gd name="adj1" fmla="val 12863051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F680444-1968-4FF0-968B-975905A6BDB0}"/>
              </a:ext>
            </a:extLst>
          </p:cNvPr>
          <p:cNvSpPr/>
          <p:nvPr/>
        </p:nvSpPr>
        <p:spPr>
          <a:xfrm rot="4098193">
            <a:off x="9271093" y="4249513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2398C8C-4C98-4CDD-A7A1-3572B3BE3492}"/>
              </a:ext>
            </a:extLst>
          </p:cNvPr>
          <p:cNvSpPr/>
          <p:nvPr/>
        </p:nvSpPr>
        <p:spPr>
          <a:xfrm rot="11678427">
            <a:off x="10370906" y="4219030"/>
            <a:ext cx="1093750" cy="987326"/>
          </a:xfrm>
          <a:prstGeom prst="arc">
            <a:avLst>
              <a:gd name="adj1" fmla="val 12921517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588B6F1-9775-4454-A2AA-9AFD47EEA458}"/>
              </a:ext>
            </a:extLst>
          </p:cNvPr>
          <p:cNvSpPr/>
          <p:nvPr/>
        </p:nvSpPr>
        <p:spPr>
          <a:xfrm rot="18677250">
            <a:off x="9877821" y="5441116"/>
            <a:ext cx="1071795" cy="880258"/>
          </a:xfrm>
          <a:prstGeom prst="arc">
            <a:avLst>
              <a:gd name="adj1" fmla="val 12863051"/>
              <a:gd name="adj2" fmla="val 3815634"/>
            </a:avLst>
          </a:prstGeom>
          <a:ln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2F99C-4C3C-4F65-9DFA-51AD30021A48}"/>
                  </a:ext>
                </a:extLst>
              </p:cNvPr>
              <p:cNvSpPr txBox="1"/>
              <p:nvPr/>
            </p:nvSpPr>
            <p:spPr>
              <a:xfrm>
                <a:off x="9719265" y="654570"/>
                <a:ext cx="3762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2F99C-4C3C-4F65-9DFA-51AD30021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265" y="654570"/>
                <a:ext cx="3762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452C4B-848F-48A7-B096-4EEC2750866F}"/>
                  </a:ext>
                </a:extLst>
              </p:cNvPr>
              <p:cNvSpPr txBox="1"/>
              <p:nvPr/>
            </p:nvSpPr>
            <p:spPr>
              <a:xfrm>
                <a:off x="10495537" y="692861"/>
                <a:ext cx="3724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452C4B-848F-48A7-B096-4EEC27508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537" y="692861"/>
                <a:ext cx="3724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20A446-5DE7-4444-8406-4309322E0828}"/>
                  </a:ext>
                </a:extLst>
              </p:cNvPr>
              <p:cNvSpPr txBox="1"/>
              <p:nvPr/>
            </p:nvSpPr>
            <p:spPr>
              <a:xfrm>
                <a:off x="11118998" y="1996942"/>
                <a:ext cx="3554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20A446-5DE7-4444-8406-4309322E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998" y="1996942"/>
                <a:ext cx="3554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8802C-AA56-415C-AC74-D55F5033EB55}"/>
                  </a:ext>
                </a:extLst>
              </p:cNvPr>
              <p:cNvSpPr txBox="1"/>
              <p:nvPr/>
            </p:nvSpPr>
            <p:spPr>
              <a:xfrm>
                <a:off x="10719805" y="2674388"/>
                <a:ext cx="3827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8802C-AA56-415C-AC74-D55F5033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805" y="2674388"/>
                <a:ext cx="3827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D7476F-6B12-4F06-9B54-EBB05E120912}"/>
                  </a:ext>
                </a:extLst>
              </p:cNvPr>
              <p:cNvSpPr txBox="1"/>
              <p:nvPr/>
            </p:nvSpPr>
            <p:spPr>
              <a:xfrm>
                <a:off x="9357725" y="2706946"/>
                <a:ext cx="3612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D7476F-6B12-4F06-9B54-EBB05E120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725" y="2706946"/>
                <a:ext cx="3612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CEC3D9-27F1-4C09-93BF-6FF0A42AB028}"/>
                  </a:ext>
                </a:extLst>
              </p:cNvPr>
              <p:cNvSpPr txBox="1"/>
              <p:nvPr/>
            </p:nvSpPr>
            <p:spPr>
              <a:xfrm>
                <a:off x="9053804" y="1970688"/>
                <a:ext cx="3757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ECEC3D9-27F1-4C09-93BF-6FF0A42A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804" y="1970688"/>
                <a:ext cx="375744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2374BC-C371-40CC-B4ED-B40D509883D7}"/>
                  </a:ext>
                </a:extLst>
              </p:cNvPr>
              <p:cNvSpPr txBox="1"/>
              <p:nvPr/>
            </p:nvSpPr>
            <p:spPr>
              <a:xfrm>
                <a:off x="9846036" y="3834730"/>
                <a:ext cx="3762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2374BC-C371-40CC-B4ED-B40D5098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036" y="3834730"/>
                <a:ext cx="3762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3AC750-123C-4A09-BC42-3BA50A763864}"/>
                  </a:ext>
                </a:extLst>
              </p:cNvPr>
              <p:cNvSpPr txBox="1"/>
              <p:nvPr/>
            </p:nvSpPr>
            <p:spPr>
              <a:xfrm>
                <a:off x="10622308" y="3873021"/>
                <a:ext cx="3724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3AC750-123C-4A09-BC42-3BA50A763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308" y="3873021"/>
                <a:ext cx="3724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C9A237-DC50-490A-A840-200BDA755539}"/>
                  </a:ext>
                </a:extLst>
              </p:cNvPr>
              <p:cNvSpPr txBox="1"/>
              <p:nvPr/>
            </p:nvSpPr>
            <p:spPr>
              <a:xfrm>
                <a:off x="11245769" y="5177102"/>
                <a:ext cx="3554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C9A237-DC50-490A-A840-200BDA75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769" y="5177102"/>
                <a:ext cx="3554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DD9241-5C84-4DF4-8659-052DC84AB349}"/>
                  </a:ext>
                </a:extLst>
              </p:cNvPr>
              <p:cNvSpPr txBox="1"/>
              <p:nvPr/>
            </p:nvSpPr>
            <p:spPr>
              <a:xfrm>
                <a:off x="10846576" y="5854548"/>
                <a:ext cx="3827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DD9241-5C84-4DF4-8659-052DC84A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576" y="5854548"/>
                <a:ext cx="38273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2D69E8-3CCD-4529-A40A-DCCBC42D1EFA}"/>
                  </a:ext>
                </a:extLst>
              </p:cNvPr>
              <p:cNvSpPr txBox="1"/>
              <p:nvPr/>
            </p:nvSpPr>
            <p:spPr>
              <a:xfrm>
                <a:off x="9484496" y="5887106"/>
                <a:ext cx="3612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2D69E8-3CCD-4529-A40A-DCCBC42D1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496" y="5887106"/>
                <a:ext cx="36125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8A864F-C3DC-42DC-84F3-5774F48F05CF}"/>
                  </a:ext>
                </a:extLst>
              </p:cNvPr>
              <p:cNvSpPr txBox="1"/>
              <p:nvPr/>
            </p:nvSpPr>
            <p:spPr>
              <a:xfrm>
                <a:off x="9180575" y="5150848"/>
                <a:ext cx="37574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8A864F-C3DC-42DC-84F3-5774F48F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575" y="5150848"/>
                <a:ext cx="375744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294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{9768DF22-EFDB-4122-81FF-38EA1C6A11C7}tf11964407_win32</Template>
  <TotalTime>98</TotalTime>
  <Words>266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Cambria Math</vt:lpstr>
      <vt:lpstr>Franklin Gothic Book</vt:lpstr>
      <vt:lpstr>Franklin Gothic Demi</vt:lpstr>
      <vt:lpstr>Gill Sans MT</vt:lpstr>
      <vt:lpstr>Wingdings 2</vt:lpstr>
      <vt:lpstr>DividendVTI</vt:lpstr>
      <vt:lpstr>Grado de un vértice y Grafos regulares</vt:lpstr>
      <vt:lpstr>Grado de un vértice</vt:lpstr>
      <vt:lpstr>Teorema</vt:lpstr>
      <vt:lpstr>Grafo regular (K-regular)</vt:lpstr>
      <vt:lpstr>Ejemplo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Grado de un vértice</dc:title>
  <dc:creator>Mario Gustavo Lopez Hernandez</dc:creator>
  <cp:lastModifiedBy>Mario Gustavo Lopez Hernandez</cp:lastModifiedBy>
  <cp:revision>19</cp:revision>
  <dcterms:created xsi:type="dcterms:W3CDTF">2020-09-23T21:53:00Z</dcterms:created>
  <dcterms:modified xsi:type="dcterms:W3CDTF">2020-09-28T20:23:23Z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