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310" r:id="rId3"/>
    <p:sldId id="335" r:id="rId4"/>
    <p:sldId id="336" r:id="rId5"/>
    <p:sldId id="337" r:id="rId6"/>
    <p:sldId id="338" r:id="rId7"/>
    <p:sldId id="334" r:id="rId8"/>
    <p:sldId id="339" r:id="rId9"/>
    <p:sldId id="340" r:id="rId10"/>
    <p:sldId id="341" r:id="rId11"/>
    <p:sldId id="342" r:id="rId12"/>
    <p:sldId id="343" r:id="rId13"/>
    <p:sldId id="319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576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9362" y="1556792"/>
            <a:ext cx="8229600" cy="2895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3ra. Unidad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ÁRBOLES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41204" y="4485039"/>
            <a:ext cx="8229600" cy="1219200"/>
          </a:xfrm>
        </p:spPr>
        <p:txBody>
          <a:bodyPr/>
          <a:lstStyle/>
          <a:p>
            <a:r>
              <a:rPr lang="it-IT" dirty="0"/>
              <a:t>Ing. Mario lópez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00006D-B3CA-4AE3-9122-421C054A73B5}"/>
              </a:ext>
            </a:extLst>
          </p:cNvPr>
          <p:cNvCxnSpPr/>
          <p:nvPr/>
        </p:nvCxnSpPr>
        <p:spPr>
          <a:xfrm>
            <a:off x="909836" y="3212976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3772" y="154564"/>
            <a:ext cx="6829280" cy="822876"/>
          </a:xfrm>
        </p:spPr>
        <p:txBody>
          <a:bodyPr/>
          <a:lstStyle/>
          <a:p>
            <a:r>
              <a:rPr lang="en-US" dirty="0"/>
              <a:t>ÁRBOL ORDENADO CON RAÍZ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333771" y="1136652"/>
                <a:ext cx="4268837" cy="531408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200" dirty="0"/>
                  <a:t>Árbol etiquetado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200" dirty="0"/>
                  <a:t> que utiliza el sistema universal de direcciones.</a:t>
                </a:r>
              </a:p>
              <a:p>
                <a:pPr marL="0" indent="0" algn="just">
                  <a:buNone/>
                </a:pPr>
                <a:r>
                  <a:rPr lang="es-GT" sz="2200" dirty="0"/>
                  <a:t>Este sistema es análogo a la forma de escribir un libro, es decir:</a:t>
                </a:r>
              </a:p>
              <a:p>
                <a:pPr marL="0" indent="0" algn="just">
                  <a:buNone/>
                </a:pPr>
                <a:r>
                  <a:rPr lang="es-GT" sz="2200" dirty="0"/>
                  <a:t>Libro</a:t>
                </a:r>
              </a:p>
              <a:p>
                <a:pPr marL="0" indent="0" algn="just">
                  <a:buNone/>
                </a:pPr>
                <a:r>
                  <a:rPr lang="es-GT" sz="2200" dirty="0"/>
                  <a:t>Capítulos</a:t>
                </a:r>
              </a:p>
              <a:p>
                <a:pPr marL="0" indent="0" algn="just">
                  <a:buNone/>
                </a:pPr>
                <a:r>
                  <a:rPr lang="es-GT" sz="2200" dirty="0"/>
                  <a:t>Secciones</a:t>
                </a:r>
              </a:p>
              <a:p>
                <a:pPr marL="0" indent="0" algn="just">
                  <a:buNone/>
                </a:pPr>
                <a:r>
                  <a:rPr lang="es-GT" sz="2200" dirty="0"/>
                  <a:t>Subsecciones</a:t>
                </a:r>
              </a:p>
              <a:p>
                <a:pPr marL="0" indent="0" algn="just">
                  <a:buNone/>
                </a:pPr>
                <a:r>
                  <a:rPr lang="es-GT" sz="2200" dirty="0"/>
                  <a:t>Etc.</a:t>
                </a:r>
              </a:p>
              <a:p>
                <a:pPr marL="0" indent="0" algn="just">
                  <a:buNone/>
                </a:pPr>
                <a:r>
                  <a:rPr lang="es-GT" sz="2200" dirty="0"/>
                  <a:t>Ver figura No. 7.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771" y="1136652"/>
                <a:ext cx="4268837" cy="5314084"/>
              </a:xfrm>
              <a:blipFill>
                <a:blip r:embed="rId2"/>
                <a:stretch>
                  <a:fillRect l="-1857" t="-1261" r="-185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27C807D-C19D-41CE-ADB0-BB7A1DFDC9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2484" y="5717718"/>
                <a:ext cx="3960440" cy="7330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7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Árbol ordenado con raíz  </a:t>
                </a:r>
                <a14:m>
                  <m:oMath xmlns:m="http://schemas.openxmlformats.org/officeDocument/2006/math">
                    <m:r>
                      <a:rPr lang="es-GT" sz="14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GT" sz="140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27C807D-C19D-41CE-ADB0-BB7A1DFDC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84" y="5717718"/>
                <a:ext cx="3960440" cy="733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84EAEF9-E716-4722-A4B1-59E48038FC7F}"/>
              </a:ext>
            </a:extLst>
          </p:cNvPr>
          <p:cNvGrpSpPr/>
          <p:nvPr/>
        </p:nvGrpSpPr>
        <p:grpSpPr>
          <a:xfrm>
            <a:off x="4870276" y="1131233"/>
            <a:ext cx="7087450" cy="4090581"/>
            <a:chOff x="5003401" y="859879"/>
            <a:chExt cx="7087450" cy="409058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5FC3FCE-3C54-4457-8B45-5493B46F91BF}"/>
                </a:ext>
              </a:extLst>
            </p:cNvPr>
            <p:cNvSpPr/>
            <p:nvPr/>
          </p:nvSpPr>
          <p:spPr>
            <a:xfrm>
              <a:off x="5674792" y="3942673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2FCBAF1-36A4-4BBC-B660-56D21FC86E62}"/>
                </a:ext>
              </a:extLst>
            </p:cNvPr>
            <p:cNvSpPr/>
            <p:nvPr/>
          </p:nvSpPr>
          <p:spPr>
            <a:xfrm>
              <a:off x="7592917" y="3346579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FBF0B0E-52FA-4AF3-AE0B-DED1C0F5D398}"/>
                </a:ext>
              </a:extLst>
            </p:cNvPr>
            <p:cNvSpPr/>
            <p:nvPr/>
          </p:nvSpPr>
          <p:spPr>
            <a:xfrm>
              <a:off x="6943497" y="3366609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C5E72A-4E27-41F6-B9EF-C4673A3B121C}"/>
                </a:ext>
              </a:extLst>
            </p:cNvPr>
            <p:cNvSpPr/>
            <p:nvPr/>
          </p:nvSpPr>
          <p:spPr>
            <a:xfrm>
              <a:off x="6701278" y="2564128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F95322-6ED4-4D1D-A5DB-F6D1F138F395}"/>
                </a:ext>
              </a:extLst>
            </p:cNvPr>
            <p:cNvSpPr txBox="1"/>
            <p:nvPr/>
          </p:nvSpPr>
          <p:spPr>
            <a:xfrm flipH="1">
              <a:off x="5003401" y="3776513"/>
              <a:ext cx="744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GT" dirty="0"/>
                <a:t>1.1.1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3B2852-FBDC-4A7E-B1FB-F50B6D00ECDF}"/>
                </a:ext>
              </a:extLst>
            </p:cNvPr>
            <p:cNvSpPr txBox="1"/>
            <p:nvPr/>
          </p:nvSpPr>
          <p:spPr>
            <a:xfrm>
              <a:off x="6491379" y="3267644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1.2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14B11B-04B9-4217-A893-2ACC3A9A0053}"/>
                </a:ext>
              </a:extLst>
            </p:cNvPr>
            <p:cNvSpPr txBox="1"/>
            <p:nvPr/>
          </p:nvSpPr>
          <p:spPr>
            <a:xfrm>
              <a:off x="7726472" y="3284984"/>
              <a:ext cx="453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1.3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0FCBC8-D194-4AE9-AD6E-036294146BDA}"/>
                </a:ext>
              </a:extLst>
            </p:cNvPr>
            <p:cNvSpPr txBox="1"/>
            <p:nvPr/>
          </p:nvSpPr>
          <p:spPr>
            <a:xfrm>
              <a:off x="6507661" y="2189509"/>
              <a:ext cx="288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1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96F992-7E71-4C06-B15B-0F528EFBC5A5}"/>
                </a:ext>
              </a:extLst>
            </p:cNvPr>
            <p:cNvCxnSpPr>
              <a:cxnSpLocks/>
              <a:stCxn id="37" idx="5"/>
              <a:endCxn id="35" idx="1"/>
            </p:cNvCxnSpPr>
            <p:nvPr/>
          </p:nvCxnSpPr>
          <p:spPr>
            <a:xfrm>
              <a:off x="8685061" y="2711813"/>
              <a:ext cx="454393" cy="56823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090BDF-CA7E-46CA-8A90-462F411A4BFB}"/>
                </a:ext>
              </a:extLst>
            </p:cNvPr>
            <p:cNvCxnSpPr>
              <a:cxnSpLocks/>
              <a:stCxn id="39" idx="5"/>
              <a:endCxn id="37" idx="1"/>
            </p:cNvCxnSpPr>
            <p:nvPr/>
          </p:nvCxnSpPr>
          <p:spPr>
            <a:xfrm>
              <a:off x="7617128" y="1488655"/>
              <a:ext cx="955484" cy="110508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EDF10BC-0923-4BEF-8A8F-1EECD278E43A}"/>
                </a:ext>
              </a:extLst>
            </p:cNvPr>
            <p:cNvSpPr/>
            <p:nvPr/>
          </p:nvSpPr>
          <p:spPr>
            <a:xfrm>
              <a:off x="9116165" y="3255590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02F3-3417-44C3-81E0-E42A3DD490A0}"/>
                </a:ext>
              </a:extLst>
            </p:cNvPr>
            <p:cNvSpPr txBox="1"/>
            <p:nvPr/>
          </p:nvSpPr>
          <p:spPr>
            <a:xfrm>
              <a:off x="9335320" y="3275692"/>
              <a:ext cx="4828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2.2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11F35ED-63A0-4110-A205-715EE230D0F8}"/>
                </a:ext>
              </a:extLst>
            </p:cNvPr>
            <p:cNvSpPr/>
            <p:nvPr/>
          </p:nvSpPr>
          <p:spPr>
            <a:xfrm>
              <a:off x="8549323" y="2569288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076A11-3AE7-41C5-8423-9CFD8862A9D2}"/>
                </a:ext>
              </a:extLst>
            </p:cNvPr>
            <p:cNvSpPr txBox="1"/>
            <p:nvPr/>
          </p:nvSpPr>
          <p:spPr>
            <a:xfrm>
              <a:off x="8708350" y="2226214"/>
              <a:ext cx="303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393F49F-32D3-4894-950A-AD01955D7E0A}"/>
                </a:ext>
              </a:extLst>
            </p:cNvPr>
            <p:cNvSpPr/>
            <p:nvPr/>
          </p:nvSpPr>
          <p:spPr>
            <a:xfrm>
              <a:off x="7481390" y="1346130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D3FFD1-8158-4DF5-8F3F-DF4DB44FE905}"/>
                </a:ext>
              </a:extLst>
            </p:cNvPr>
            <p:cNvSpPr txBox="1"/>
            <p:nvPr/>
          </p:nvSpPr>
          <p:spPr>
            <a:xfrm>
              <a:off x="7413940" y="859879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GT" dirty="0"/>
                <a:t>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BCE803-A6F3-4CB2-8283-8ABD9E61ACCC}"/>
                </a:ext>
              </a:extLst>
            </p:cNvPr>
            <p:cNvCxnSpPr>
              <a:cxnSpLocks/>
              <a:stCxn id="21" idx="7"/>
              <a:endCxn id="44" idx="3"/>
            </p:cNvCxnSpPr>
            <p:nvPr/>
          </p:nvCxnSpPr>
          <p:spPr>
            <a:xfrm flipV="1">
              <a:off x="5810530" y="3460088"/>
              <a:ext cx="376596" cy="50703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6018CD0-008D-4972-94D6-A82EDBB9013C}"/>
                </a:ext>
              </a:extLst>
            </p:cNvPr>
            <p:cNvCxnSpPr>
              <a:cxnSpLocks/>
              <a:stCxn id="24" idx="0"/>
              <a:endCxn id="26" idx="5"/>
            </p:cNvCxnSpPr>
            <p:nvPr/>
          </p:nvCxnSpPr>
          <p:spPr>
            <a:xfrm flipH="1" flipV="1">
              <a:off x="6837016" y="2706653"/>
              <a:ext cx="185995" cy="65995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9F954F6-0420-42BA-A119-579D719EF67B}"/>
                </a:ext>
              </a:extLst>
            </p:cNvPr>
            <p:cNvCxnSpPr>
              <a:cxnSpLocks/>
              <a:stCxn id="44" idx="7"/>
              <a:endCxn id="26" idx="3"/>
            </p:cNvCxnSpPr>
            <p:nvPr/>
          </p:nvCxnSpPr>
          <p:spPr>
            <a:xfrm flipV="1">
              <a:off x="6299575" y="2706653"/>
              <a:ext cx="424992" cy="635363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754484-8D93-40E1-9908-6B4DEAD9199C}"/>
                </a:ext>
              </a:extLst>
            </p:cNvPr>
            <p:cNvCxnSpPr>
              <a:cxnSpLocks/>
              <a:stCxn id="26" idx="7"/>
              <a:endCxn id="39" idx="3"/>
            </p:cNvCxnSpPr>
            <p:nvPr/>
          </p:nvCxnSpPr>
          <p:spPr>
            <a:xfrm flipV="1">
              <a:off x="6837016" y="1488655"/>
              <a:ext cx="667663" cy="109992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A32F8-0335-4B9B-886A-32570D1EA188}"/>
                </a:ext>
              </a:extLst>
            </p:cNvPr>
            <p:cNvSpPr/>
            <p:nvPr/>
          </p:nvSpPr>
          <p:spPr>
            <a:xfrm>
              <a:off x="6163837" y="3317563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74BD1C-BDAB-417B-BD19-277A769BBDA6}"/>
                </a:ext>
              </a:extLst>
            </p:cNvPr>
            <p:cNvSpPr txBox="1"/>
            <p:nvPr/>
          </p:nvSpPr>
          <p:spPr>
            <a:xfrm>
              <a:off x="5575579" y="3264045"/>
              <a:ext cx="5522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GT" dirty="0"/>
                <a:t>1.1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832E9EB-4BBA-4182-9D09-EEBBCA4E4B95}"/>
                </a:ext>
              </a:extLst>
            </p:cNvPr>
            <p:cNvCxnSpPr>
              <a:cxnSpLocks/>
              <a:stCxn id="22" idx="1"/>
              <a:endCxn id="26" idx="6"/>
            </p:cNvCxnSpPr>
            <p:nvPr/>
          </p:nvCxnSpPr>
          <p:spPr>
            <a:xfrm flipH="1" flipV="1">
              <a:off x="6860305" y="2647617"/>
              <a:ext cx="755901" cy="723415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6345288-1463-4294-8346-9CAAD7BEE98B}"/>
                </a:ext>
              </a:extLst>
            </p:cNvPr>
            <p:cNvSpPr/>
            <p:nvPr/>
          </p:nvSpPr>
          <p:spPr>
            <a:xfrm>
              <a:off x="7161269" y="3883637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75B8EA-4546-48AD-8CA3-16E6CF47266A}"/>
                </a:ext>
              </a:extLst>
            </p:cNvPr>
            <p:cNvSpPr txBox="1"/>
            <p:nvPr/>
          </p:nvSpPr>
          <p:spPr>
            <a:xfrm>
              <a:off x="6468033" y="3790184"/>
              <a:ext cx="6335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1.2.1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7AB6591-0A67-4362-B786-EC39122AE8DD}"/>
                </a:ext>
              </a:extLst>
            </p:cNvPr>
            <p:cNvCxnSpPr>
              <a:cxnSpLocks/>
              <a:stCxn id="47" idx="0"/>
              <a:endCxn id="24" idx="5"/>
            </p:cNvCxnSpPr>
            <p:nvPr/>
          </p:nvCxnSpPr>
          <p:spPr>
            <a:xfrm flipH="1" flipV="1">
              <a:off x="7079235" y="3509134"/>
              <a:ext cx="161548" cy="374503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2AD1ED1-C66B-484F-8774-183085852BDD}"/>
                </a:ext>
              </a:extLst>
            </p:cNvPr>
            <p:cNvSpPr/>
            <p:nvPr/>
          </p:nvSpPr>
          <p:spPr>
            <a:xfrm>
              <a:off x="9548213" y="3801255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6662FF-9E29-4B95-B81A-E49EFA23BFE0}"/>
                </a:ext>
              </a:extLst>
            </p:cNvPr>
            <p:cNvSpPr txBox="1"/>
            <p:nvPr/>
          </p:nvSpPr>
          <p:spPr>
            <a:xfrm>
              <a:off x="9794456" y="3779748"/>
              <a:ext cx="6479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2.2.1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CC21FBE-668C-45E9-BC31-21666D8B11AE}"/>
                </a:ext>
              </a:extLst>
            </p:cNvPr>
            <p:cNvCxnSpPr>
              <a:cxnSpLocks/>
              <a:stCxn id="52" idx="1"/>
              <a:endCxn id="35" idx="5"/>
            </p:cNvCxnSpPr>
            <p:nvPr/>
          </p:nvCxnSpPr>
          <p:spPr>
            <a:xfrm flipH="1" flipV="1">
              <a:off x="9251903" y="3398115"/>
              <a:ext cx="319599" cy="427593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8DECE77-04BE-429E-B927-D7F3AD9E6B67}"/>
                </a:ext>
              </a:extLst>
            </p:cNvPr>
            <p:cNvSpPr/>
            <p:nvPr/>
          </p:nvSpPr>
          <p:spPr>
            <a:xfrm>
              <a:off x="6677806" y="4468905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A9542A-D05C-4FCC-8ABE-2937336FAF7B}"/>
                </a:ext>
              </a:extLst>
            </p:cNvPr>
            <p:cNvSpPr/>
            <p:nvPr/>
          </p:nvSpPr>
          <p:spPr>
            <a:xfrm>
              <a:off x="7624778" y="446192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019BA0-DB70-4A31-8158-257D6CCC6DEA}"/>
                </a:ext>
              </a:extLst>
            </p:cNvPr>
            <p:cNvSpPr txBox="1"/>
            <p:nvPr/>
          </p:nvSpPr>
          <p:spPr>
            <a:xfrm flipH="1">
              <a:off x="6163057" y="4581128"/>
              <a:ext cx="8674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GT" dirty="0"/>
                <a:t>1.2.1.1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98DBCF-EFEA-4E4B-878B-5EB007955E38}"/>
                </a:ext>
              </a:extLst>
            </p:cNvPr>
            <p:cNvSpPr txBox="1"/>
            <p:nvPr/>
          </p:nvSpPr>
          <p:spPr>
            <a:xfrm>
              <a:off x="7598753" y="4581128"/>
              <a:ext cx="813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1.2.1.2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F6F3DDA-F27F-4FB0-BCDF-E89096FD9EED}"/>
                </a:ext>
              </a:extLst>
            </p:cNvPr>
            <p:cNvCxnSpPr>
              <a:cxnSpLocks/>
              <a:stCxn id="56" idx="7"/>
            </p:cNvCxnSpPr>
            <p:nvPr/>
          </p:nvCxnSpPr>
          <p:spPr>
            <a:xfrm flipV="1">
              <a:off x="6813544" y="3986320"/>
              <a:ext cx="376596" cy="50703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ECD3976-F6BD-44F3-8F28-EA4FFA1AFEA3}"/>
                </a:ext>
              </a:extLst>
            </p:cNvPr>
            <p:cNvCxnSpPr>
              <a:cxnSpLocks/>
              <a:stCxn id="57" idx="1"/>
              <a:endCxn id="47" idx="5"/>
            </p:cNvCxnSpPr>
            <p:nvPr/>
          </p:nvCxnSpPr>
          <p:spPr>
            <a:xfrm flipH="1" flipV="1">
              <a:off x="7297007" y="4026162"/>
              <a:ext cx="351060" cy="460213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CF472B5-F60B-4701-BD83-F4BBF14665AD}"/>
                </a:ext>
              </a:extLst>
            </p:cNvPr>
            <p:cNvCxnSpPr>
              <a:cxnSpLocks/>
              <a:stCxn id="39" idx="6"/>
              <a:endCxn id="64" idx="1"/>
            </p:cNvCxnSpPr>
            <p:nvPr/>
          </p:nvCxnSpPr>
          <p:spPr>
            <a:xfrm>
              <a:off x="7640417" y="1429619"/>
              <a:ext cx="3252023" cy="1231623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ECB8337-E3B8-44D2-B111-5F86235C912A}"/>
                </a:ext>
              </a:extLst>
            </p:cNvPr>
            <p:cNvSpPr/>
            <p:nvPr/>
          </p:nvSpPr>
          <p:spPr>
            <a:xfrm>
              <a:off x="10869151" y="2636789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0EFA1B1-77FB-4184-9E60-3F22926B938B}"/>
                </a:ext>
              </a:extLst>
            </p:cNvPr>
            <p:cNvSpPr txBox="1"/>
            <p:nvPr/>
          </p:nvSpPr>
          <p:spPr>
            <a:xfrm>
              <a:off x="11197346" y="2291910"/>
              <a:ext cx="303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GT" dirty="0"/>
                <a:t>3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3416D5C-CC11-4D73-B7AC-5944EAADECA3}"/>
                </a:ext>
              </a:extLst>
            </p:cNvPr>
            <p:cNvSpPr/>
            <p:nvPr/>
          </p:nvSpPr>
          <p:spPr>
            <a:xfrm>
              <a:off x="10862827" y="3338340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F831E20-E896-4C5D-A957-384C24168FE1}"/>
                </a:ext>
              </a:extLst>
            </p:cNvPr>
            <p:cNvSpPr/>
            <p:nvPr/>
          </p:nvSpPr>
          <p:spPr>
            <a:xfrm>
              <a:off x="11480001" y="3334030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84ADCED-EB08-4B65-B869-74C1B2745CEA}"/>
                </a:ext>
              </a:extLst>
            </p:cNvPr>
            <p:cNvCxnSpPr>
              <a:cxnSpLocks/>
              <a:stCxn id="67" idx="0"/>
              <a:endCxn id="64" idx="4"/>
            </p:cNvCxnSpPr>
            <p:nvPr/>
          </p:nvCxnSpPr>
          <p:spPr>
            <a:xfrm flipV="1">
              <a:off x="10942341" y="2803767"/>
              <a:ext cx="6324" cy="534573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A54447-A52C-4D14-BA5F-822638751781}"/>
                </a:ext>
              </a:extLst>
            </p:cNvPr>
            <p:cNvCxnSpPr>
              <a:cxnSpLocks/>
              <a:stCxn id="68" idx="1"/>
              <a:endCxn id="64" idx="6"/>
            </p:cNvCxnSpPr>
            <p:nvPr/>
          </p:nvCxnSpPr>
          <p:spPr>
            <a:xfrm flipH="1" flipV="1">
              <a:off x="11028178" y="2720278"/>
              <a:ext cx="475112" cy="638205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AFDE33D-F62B-4E0E-9F47-5AAD0F2651F3}"/>
                </a:ext>
              </a:extLst>
            </p:cNvPr>
            <p:cNvSpPr/>
            <p:nvPr/>
          </p:nvSpPr>
          <p:spPr>
            <a:xfrm>
              <a:off x="8528465" y="3243493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F46C966-9293-48DC-AD48-3D72498FEA59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V="1">
              <a:off x="8607979" y="2708920"/>
              <a:ext cx="6324" cy="534573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913E6F6-26E4-42A1-A2A2-C3A159A9D0CB}"/>
                </a:ext>
              </a:extLst>
            </p:cNvPr>
            <p:cNvSpPr txBox="1"/>
            <p:nvPr/>
          </p:nvSpPr>
          <p:spPr>
            <a:xfrm>
              <a:off x="8208352" y="3284984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2.1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E3271F-4C0C-48DB-BA7A-604C35C30AD3}"/>
                </a:ext>
              </a:extLst>
            </p:cNvPr>
            <p:cNvSpPr txBox="1"/>
            <p:nvPr/>
          </p:nvSpPr>
          <p:spPr>
            <a:xfrm>
              <a:off x="11622453" y="3330207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3.2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8583F0C-7396-48F8-8564-8E23C011CF7C}"/>
                </a:ext>
              </a:extLst>
            </p:cNvPr>
            <p:cNvSpPr txBox="1"/>
            <p:nvPr/>
          </p:nvSpPr>
          <p:spPr>
            <a:xfrm>
              <a:off x="10438470" y="3306137"/>
              <a:ext cx="453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3.1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0C2493D-A260-42C0-AE91-87677871DE83}"/>
              </a:ext>
            </a:extLst>
          </p:cNvPr>
          <p:cNvGrpSpPr/>
          <p:nvPr/>
        </p:nvGrpSpPr>
        <p:grpSpPr>
          <a:xfrm>
            <a:off x="7601095" y="600410"/>
            <a:ext cx="3565183" cy="1992977"/>
            <a:chOff x="7783806" y="347774"/>
            <a:chExt cx="3565183" cy="19929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118C40-398C-4897-9702-E9722ECE18D2}"/>
                </a:ext>
              </a:extLst>
            </p:cNvPr>
            <p:cNvSpPr txBox="1"/>
            <p:nvPr/>
          </p:nvSpPr>
          <p:spPr>
            <a:xfrm>
              <a:off x="8989961" y="347774"/>
              <a:ext cx="1366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Etiquetas</a:t>
              </a:r>
            </a:p>
          </p:txBody>
        </p: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6D0A985A-A0F0-4599-9B29-C811FFEF7EDF}"/>
                </a:ext>
              </a:extLst>
            </p:cNvPr>
            <p:cNvCxnSpPr/>
            <p:nvPr/>
          </p:nvCxnSpPr>
          <p:spPr>
            <a:xfrm rot="10800000" flipV="1">
              <a:off x="7783806" y="717105"/>
              <a:ext cx="1491387" cy="32743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Curved 62">
              <a:extLst>
                <a:ext uri="{FF2B5EF4-FFF2-40B4-BE49-F238E27FC236}">
                  <a16:creationId xmlns:a16="http://schemas.microsoft.com/office/drawing/2014/main" id="{66465301-41CA-4103-9662-4475CF366E6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893209" y="884970"/>
              <a:ext cx="1536956" cy="137460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12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99761" y="634438"/>
            <a:ext cx="4752528" cy="1330220"/>
          </a:xfrm>
        </p:spPr>
        <p:txBody>
          <a:bodyPr>
            <a:normAutofit/>
          </a:bodyPr>
          <a:lstStyle/>
          <a:p>
            <a:r>
              <a:rPr lang="en-US" dirty="0"/>
              <a:t>ÁRBOL CON RAÍZ BINARIO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333771" y="2492896"/>
                <a:ext cx="5107821" cy="395784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s-GT" sz="2200" dirty="0"/>
                  <a:t>Árbol con raíz 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200" dirty="0"/>
                  <a:t> tal que</a:t>
                </a:r>
              </a:p>
              <a:p>
                <a:pPr marL="0" indent="0" algn="ctr">
                  <a:buNone/>
                </a:pPr>
                <a:r>
                  <a:rPr lang="es-GT" sz="2200" dirty="0"/>
                  <a:t>para todo 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G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s-G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s-GT" sz="22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s-GT" sz="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s-G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=0, 1, 2</m:t>
                      </m:r>
                    </m:oMath>
                  </m:oMathPara>
                </a14:m>
                <a:endParaRPr lang="es-GT" sz="22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s-GT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dirty="0"/>
                  <a:t>Esto significa que todos los vértices tienen 0, 1 </a:t>
                </a:r>
                <a:r>
                  <a:rPr lang="es-GT" dirty="0" err="1"/>
                  <a:t>ó</a:t>
                </a:r>
                <a:r>
                  <a:rPr lang="es-GT" dirty="0"/>
                  <a:t> 2 hijos.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s-GT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dirty="0"/>
                  <a:t>Ver figura No. 8.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771" y="2492896"/>
                <a:ext cx="5107821" cy="3957840"/>
              </a:xfrm>
              <a:blipFill>
                <a:blip r:embed="rId2"/>
                <a:stretch>
                  <a:fillRect t="-1849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27C807D-C19D-41CE-ADB0-BB7A1DFDC9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2484" y="5717718"/>
                <a:ext cx="3960440" cy="7330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8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Árbol con raíz binario  </a:t>
                </a:r>
                <a14:m>
                  <m:oMath xmlns:m="http://schemas.openxmlformats.org/officeDocument/2006/math">
                    <m:r>
                      <a:rPr lang="es-GT" sz="14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GT" sz="140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27C807D-C19D-41CE-ADB0-BB7A1DFDC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84" y="5717718"/>
                <a:ext cx="3960440" cy="733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09B38EE-0742-4784-8D8F-C6F7E4B772AF}"/>
              </a:ext>
            </a:extLst>
          </p:cNvPr>
          <p:cNvGrpSpPr/>
          <p:nvPr/>
        </p:nvGrpSpPr>
        <p:grpSpPr>
          <a:xfrm>
            <a:off x="6291626" y="1124744"/>
            <a:ext cx="4556530" cy="3776004"/>
            <a:chOff x="6291626" y="1124744"/>
            <a:chExt cx="4556530" cy="3776004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3698C54-286A-40BB-A791-D1E88A66AD5A}"/>
                </a:ext>
              </a:extLst>
            </p:cNvPr>
            <p:cNvSpPr/>
            <p:nvPr/>
          </p:nvSpPr>
          <p:spPr>
            <a:xfrm>
              <a:off x="6514980" y="4207538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0F87CBB9-4C88-415B-B009-545419E9AAAF}"/>
                </a:ext>
              </a:extLst>
            </p:cNvPr>
            <p:cNvSpPr/>
            <p:nvPr/>
          </p:nvSpPr>
          <p:spPr>
            <a:xfrm>
              <a:off x="7461952" y="4200555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8CC22E5-0300-4F02-946C-457098D987C6}"/>
                </a:ext>
              </a:extLst>
            </p:cNvPr>
            <p:cNvSpPr/>
            <p:nvPr/>
          </p:nvSpPr>
          <p:spPr>
            <a:xfrm>
              <a:off x="8099156" y="3631474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0A58333-C250-4D3A-AAC1-90CB780B6F31}"/>
                </a:ext>
              </a:extLst>
            </p:cNvPr>
            <p:cNvSpPr/>
            <p:nvPr/>
          </p:nvSpPr>
          <p:spPr>
            <a:xfrm>
              <a:off x="7541466" y="2828993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69DE0A1-14C8-435D-A5FA-DFDD7D53BD62}"/>
                </a:ext>
              </a:extLst>
            </p:cNvPr>
            <p:cNvSpPr txBox="1"/>
            <p:nvPr/>
          </p:nvSpPr>
          <p:spPr>
            <a:xfrm flipH="1">
              <a:off x="6291626" y="3870459"/>
              <a:ext cx="223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GT" dirty="0"/>
                <a:t>u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84573DA-2B57-4E21-B957-6282B9C2CAE9}"/>
                </a:ext>
              </a:extLst>
            </p:cNvPr>
            <p:cNvSpPr txBox="1"/>
            <p:nvPr/>
          </p:nvSpPr>
          <p:spPr>
            <a:xfrm>
              <a:off x="8344867" y="3234612"/>
              <a:ext cx="277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s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F7EB378-FE9A-44D2-8EE2-5A63899DD9AE}"/>
                </a:ext>
              </a:extLst>
            </p:cNvPr>
            <p:cNvSpPr txBox="1"/>
            <p:nvPr/>
          </p:nvSpPr>
          <p:spPr>
            <a:xfrm>
              <a:off x="7594118" y="3887713"/>
              <a:ext cx="29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v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C2F4C80-2AAC-4630-A670-C9A352A6AED4}"/>
                </a:ext>
              </a:extLst>
            </p:cNvPr>
            <p:cNvSpPr txBox="1"/>
            <p:nvPr/>
          </p:nvSpPr>
          <p:spPr>
            <a:xfrm>
              <a:off x="7347849" y="2454374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h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D028955-E3CC-4E2D-A3BB-912ED636F2C2}"/>
                </a:ext>
              </a:extLst>
            </p:cNvPr>
            <p:cNvCxnSpPr>
              <a:cxnSpLocks/>
              <a:stCxn id="156" idx="5"/>
              <a:endCxn id="154" idx="1"/>
            </p:cNvCxnSpPr>
            <p:nvPr/>
          </p:nvCxnSpPr>
          <p:spPr>
            <a:xfrm>
              <a:off x="9525249" y="2976678"/>
              <a:ext cx="454393" cy="56823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4C8EF62-6C07-4233-96D0-B42213FAB7E8}"/>
                </a:ext>
              </a:extLst>
            </p:cNvPr>
            <p:cNvCxnSpPr>
              <a:cxnSpLocks/>
              <a:stCxn id="158" idx="5"/>
              <a:endCxn id="156" idx="1"/>
            </p:cNvCxnSpPr>
            <p:nvPr/>
          </p:nvCxnSpPr>
          <p:spPr>
            <a:xfrm>
              <a:off x="8457316" y="1753520"/>
              <a:ext cx="955484" cy="110508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3DF3D54-8455-43DC-B0AC-033411DA3069}"/>
                </a:ext>
              </a:extLst>
            </p:cNvPr>
            <p:cNvSpPr/>
            <p:nvPr/>
          </p:nvSpPr>
          <p:spPr>
            <a:xfrm>
              <a:off x="9956353" y="3520455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95A27D0-BE30-42AE-B850-C4127983231A}"/>
                </a:ext>
              </a:extLst>
            </p:cNvPr>
            <p:cNvSpPr txBox="1"/>
            <p:nvPr/>
          </p:nvSpPr>
          <p:spPr>
            <a:xfrm>
              <a:off x="10155874" y="3151522"/>
              <a:ext cx="2648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t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A133B5A-63C9-4238-A26E-205A4530FFEF}"/>
                </a:ext>
              </a:extLst>
            </p:cNvPr>
            <p:cNvSpPr/>
            <p:nvPr/>
          </p:nvSpPr>
          <p:spPr>
            <a:xfrm>
              <a:off x="9389511" y="2834153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44C60BB-9825-43E3-BE06-0879FB937521}"/>
                </a:ext>
              </a:extLst>
            </p:cNvPr>
            <p:cNvSpPr txBox="1"/>
            <p:nvPr/>
          </p:nvSpPr>
          <p:spPr>
            <a:xfrm>
              <a:off x="9648184" y="2441601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p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78F3FCE-3D07-4BAB-855C-A529B1A544FE}"/>
                </a:ext>
              </a:extLst>
            </p:cNvPr>
            <p:cNvSpPr/>
            <p:nvPr/>
          </p:nvSpPr>
          <p:spPr>
            <a:xfrm>
              <a:off x="8321578" y="1610995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DA464C-8C6F-497D-A17D-22BC29328B6C}"/>
                </a:ext>
              </a:extLst>
            </p:cNvPr>
            <p:cNvSpPr txBox="1"/>
            <p:nvPr/>
          </p:nvSpPr>
          <p:spPr>
            <a:xfrm>
              <a:off x="8254128" y="1124744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GT" dirty="0"/>
                <a:t>r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C4B78E9-CB95-4A84-99D3-135F9BA38CF8}"/>
                </a:ext>
              </a:extLst>
            </p:cNvPr>
            <p:cNvCxnSpPr>
              <a:cxnSpLocks/>
              <a:stCxn id="144" idx="7"/>
              <a:endCxn id="164" idx="3"/>
            </p:cNvCxnSpPr>
            <p:nvPr/>
          </p:nvCxnSpPr>
          <p:spPr>
            <a:xfrm flipV="1">
              <a:off x="6650718" y="3724953"/>
              <a:ext cx="376596" cy="50703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AF41282-61CF-479F-AB9B-2BFB7D167619}"/>
                </a:ext>
              </a:extLst>
            </p:cNvPr>
            <p:cNvCxnSpPr>
              <a:cxnSpLocks/>
              <a:endCxn id="147" idx="5"/>
            </p:cNvCxnSpPr>
            <p:nvPr/>
          </p:nvCxnSpPr>
          <p:spPr>
            <a:xfrm flipH="1" flipV="1">
              <a:off x="7677204" y="2971518"/>
              <a:ext cx="479500" cy="691853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2A7F96D-5073-494F-869F-CA256EE894D2}"/>
                </a:ext>
              </a:extLst>
            </p:cNvPr>
            <p:cNvCxnSpPr>
              <a:cxnSpLocks/>
              <a:stCxn id="164" idx="7"/>
              <a:endCxn id="147" idx="3"/>
            </p:cNvCxnSpPr>
            <p:nvPr/>
          </p:nvCxnSpPr>
          <p:spPr>
            <a:xfrm flipV="1">
              <a:off x="7139763" y="2971518"/>
              <a:ext cx="424992" cy="635363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D734098-DA20-44DD-B6BE-4C559709AE15}"/>
                </a:ext>
              </a:extLst>
            </p:cNvPr>
            <p:cNvCxnSpPr>
              <a:cxnSpLocks/>
              <a:stCxn id="147" idx="7"/>
              <a:endCxn id="158" idx="3"/>
            </p:cNvCxnSpPr>
            <p:nvPr/>
          </p:nvCxnSpPr>
          <p:spPr>
            <a:xfrm flipV="1">
              <a:off x="7677204" y="1753520"/>
              <a:ext cx="667663" cy="109992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D1001B4-EB9E-4431-9098-B8DDAE5BF10F}"/>
                </a:ext>
              </a:extLst>
            </p:cNvPr>
            <p:cNvSpPr/>
            <p:nvPr/>
          </p:nvSpPr>
          <p:spPr>
            <a:xfrm>
              <a:off x="7004025" y="3582428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8620ACC-DA5B-4FF6-8389-90B178977CB7}"/>
                </a:ext>
              </a:extLst>
            </p:cNvPr>
            <p:cNvSpPr txBox="1"/>
            <p:nvPr/>
          </p:nvSpPr>
          <p:spPr>
            <a:xfrm>
              <a:off x="6896586" y="3084246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GT" dirty="0"/>
                <a:t>q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11E5E9A-6B0F-413C-A495-B2C528C115C7}"/>
                </a:ext>
              </a:extLst>
            </p:cNvPr>
            <p:cNvCxnSpPr>
              <a:cxnSpLocks/>
              <a:stCxn id="145" idx="1"/>
              <a:endCxn id="164" idx="5"/>
            </p:cNvCxnSpPr>
            <p:nvPr/>
          </p:nvCxnSpPr>
          <p:spPr>
            <a:xfrm flipH="1" flipV="1">
              <a:off x="7139763" y="3724953"/>
              <a:ext cx="345478" cy="50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9743369-5A17-4767-9EDF-D7355E889089}"/>
                </a:ext>
              </a:extLst>
            </p:cNvPr>
            <p:cNvSpPr/>
            <p:nvPr/>
          </p:nvSpPr>
          <p:spPr>
            <a:xfrm>
              <a:off x="8499165" y="414850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D3FF6A9-959B-436A-AE3B-69ED44459EA6}"/>
                </a:ext>
              </a:extLst>
            </p:cNvPr>
            <p:cNvSpPr txBox="1"/>
            <p:nvPr/>
          </p:nvSpPr>
          <p:spPr>
            <a:xfrm>
              <a:off x="8694851" y="3912642"/>
              <a:ext cx="3497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w</a:t>
              </a: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9AE7BD3-28E9-471A-9E04-245BC4E87A4E}"/>
                </a:ext>
              </a:extLst>
            </p:cNvPr>
            <p:cNvCxnSpPr>
              <a:cxnSpLocks/>
              <a:stCxn id="167" idx="1"/>
              <a:endCxn id="146" idx="5"/>
            </p:cNvCxnSpPr>
            <p:nvPr/>
          </p:nvCxnSpPr>
          <p:spPr>
            <a:xfrm flipH="1" flipV="1">
              <a:off x="8234894" y="3773999"/>
              <a:ext cx="287560" cy="39895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455A6A7-9DE6-4CB3-9418-7BA3CD0B601D}"/>
                </a:ext>
              </a:extLst>
            </p:cNvPr>
            <p:cNvSpPr/>
            <p:nvPr/>
          </p:nvSpPr>
          <p:spPr>
            <a:xfrm>
              <a:off x="10388401" y="4066120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705C1BF-1899-48D8-A082-86F6AC08F04E}"/>
                </a:ext>
              </a:extLst>
            </p:cNvPr>
            <p:cNvSpPr txBox="1"/>
            <p:nvPr/>
          </p:nvSpPr>
          <p:spPr>
            <a:xfrm>
              <a:off x="10557692" y="3758252"/>
              <a:ext cx="290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x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9A564A2-B97D-4A60-8DB4-5C42A02E8408}"/>
                </a:ext>
              </a:extLst>
            </p:cNvPr>
            <p:cNvCxnSpPr>
              <a:cxnSpLocks/>
              <a:stCxn id="170" idx="1"/>
              <a:endCxn id="154" idx="5"/>
            </p:cNvCxnSpPr>
            <p:nvPr/>
          </p:nvCxnSpPr>
          <p:spPr>
            <a:xfrm flipH="1" flipV="1">
              <a:off x="10092091" y="3662980"/>
              <a:ext cx="319599" cy="427593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AD32CDE-A678-4CF0-A84A-BA4AE1AB10BB}"/>
                </a:ext>
              </a:extLst>
            </p:cNvPr>
            <p:cNvSpPr/>
            <p:nvPr/>
          </p:nvSpPr>
          <p:spPr>
            <a:xfrm>
              <a:off x="8015702" y="4733770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98616A9-6EA9-47B9-A43E-92FD5F7C725D}"/>
                </a:ext>
              </a:extLst>
            </p:cNvPr>
            <p:cNvSpPr/>
            <p:nvPr/>
          </p:nvSpPr>
          <p:spPr>
            <a:xfrm>
              <a:off x="8962674" y="4726787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38307A4-5A11-46E4-8CBC-875C8BCB9402}"/>
                </a:ext>
              </a:extLst>
            </p:cNvPr>
            <p:cNvSpPr txBox="1"/>
            <p:nvPr/>
          </p:nvSpPr>
          <p:spPr>
            <a:xfrm flipH="1">
              <a:off x="7792348" y="4396691"/>
              <a:ext cx="223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GT" dirty="0"/>
                <a:t>y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779D675-A6DD-4A5E-A830-1F7FCD49D08B}"/>
                </a:ext>
              </a:extLst>
            </p:cNvPr>
            <p:cNvSpPr txBox="1"/>
            <p:nvPr/>
          </p:nvSpPr>
          <p:spPr>
            <a:xfrm>
              <a:off x="9094840" y="4413945"/>
              <a:ext cx="2872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z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9D86A6C-4CB5-4224-A532-515A63706884}"/>
                </a:ext>
              </a:extLst>
            </p:cNvPr>
            <p:cNvCxnSpPr>
              <a:cxnSpLocks/>
              <a:stCxn id="173" idx="7"/>
            </p:cNvCxnSpPr>
            <p:nvPr/>
          </p:nvCxnSpPr>
          <p:spPr>
            <a:xfrm flipV="1">
              <a:off x="8151440" y="4251185"/>
              <a:ext cx="376596" cy="50703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81313C4-5FF6-4707-93FE-3CCB4C601452}"/>
                </a:ext>
              </a:extLst>
            </p:cNvPr>
            <p:cNvCxnSpPr>
              <a:cxnSpLocks/>
              <a:stCxn id="174" idx="1"/>
            </p:cNvCxnSpPr>
            <p:nvPr/>
          </p:nvCxnSpPr>
          <p:spPr>
            <a:xfrm flipH="1" flipV="1">
              <a:off x="8640485" y="4251185"/>
              <a:ext cx="345478" cy="50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1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99761" y="634438"/>
            <a:ext cx="4752528" cy="1330220"/>
          </a:xfrm>
        </p:spPr>
        <p:txBody>
          <a:bodyPr>
            <a:normAutofit/>
          </a:bodyPr>
          <a:lstStyle/>
          <a:p>
            <a:r>
              <a:rPr lang="en-US" dirty="0"/>
              <a:t>ÁRBOL CON RAÍZ BINARIO COMPLETO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333771" y="2492896"/>
                <a:ext cx="5107821" cy="395784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200" dirty="0"/>
                  <a:t>Árbol con raíz 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200" dirty="0"/>
                  <a:t> tal que</a:t>
                </a:r>
              </a:p>
              <a:p>
                <a:pPr marL="0" indent="0" algn="ctr">
                  <a:buNone/>
                </a:pPr>
                <a:r>
                  <a:rPr lang="es-GT" sz="2200" dirty="0"/>
                  <a:t>para todo 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G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s-G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s-GT" sz="22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s-GT" sz="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s-G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=0, 2</m:t>
                      </m:r>
                    </m:oMath>
                  </m:oMathPara>
                </a14:m>
                <a:endParaRPr lang="es-GT" sz="22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s-GT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dirty="0"/>
                  <a:t>Esto significa que todos los vértices tienen 0 </a:t>
                </a:r>
                <a:r>
                  <a:rPr lang="es-GT" dirty="0" err="1"/>
                  <a:t>ó</a:t>
                </a:r>
                <a:r>
                  <a:rPr lang="es-GT" dirty="0"/>
                  <a:t> 2 hijos.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s-GT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dirty="0"/>
                  <a:t>Estos se usan para representar operaciones binarias.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dirty="0"/>
                  <a:t>Ver figura No. 9.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771" y="2492896"/>
                <a:ext cx="5107821" cy="3957840"/>
              </a:xfrm>
              <a:blipFill>
                <a:blip r:embed="rId2"/>
                <a:stretch>
                  <a:fillRect l="-1551" t="-1849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27C807D-C19D-41CE-ADB0-BB7A1DFDC954}"/>
              </a:ext>
            </a:extLst>
          </p:cNvPr>
          <p:cNvSpPr txBox="1">
            <a:spLocks/>
          </p:cNvSpPr>
          <p:nvPr/>
        </p:nvSpPr>
        <p:spPr>
          <a:xfrm>
            <a:off x="6742484" y="5717718"/>
            <a:ext cx="3960440" cy="7330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1400" b="1" dirty="0"/>
              <a:t>Figura No. 9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1400" dirty="0"/>
              <a:t>Árboles con raíz binarios completos que representan operaciones binarias.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B6DBA7-16D1-4F66-9911-02889FCDE87B}"/>
              </a:ext>
            </a:extLst>
          </p:cNvPr>
          <p:cNvGrpSpPr/>
          <p:nvPr/>
        </p:nvGrpSpPr>
        <p:grpSpPr>
          <a:xfrm>
            <a:off x="6856517" y="1264877"/>
            <a:ext cx="1610590" cy="1480836"/>
            <a:chOff x="6856517" y="1264877"/>
            <a:chExt cx="1610590" cy="14808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48FC6A0-AFA4-46B5-AFF4-99437F778520}"/>
                </a:ext>
              </a:extLst>
            </p:cNvPr>
            <p:cNvSpPr/>
            <p:nvPr/>
          </p:nvSpPr>
          <p:spPr>
            <a:xfrm>
              <a:off x="7079871" y="2578735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E4EDEE-6FF6-4450-8EFD-68C0ACFAF03E}"/>
                </a:ext>
              </a:extLst>
            </p:cNvPr>
            <p:cNvSpPr/>
            <p:nvPr/>
          </p:nvSpPr>
          <p:spPr>
            <a:xfrm>
              <a:off x="8026843" y="257175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C9A928A-F56B-4507-9A37-328D93D96461}"/>
                </a:ext>
              </a:extLst>
            </p:cNvPr>
            <p:cNvSpPr txBox="1"/>
            <p:nvPr/>
          </p:nvSpPr>
          <p:spPr>
            <a:xfrm flipH="1">
              <a:off x="6856517" y="2241656"/>
              <a:ext cx="223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9DD82F-A500-48BF-A8AA-5546B816BA68}"/>
                </a:ext>
              </a:extLst>
            </p:cNvPr>
            <p:cNvSpPr txBox="1"/>
            <p:nvPr/>
          </p:nvSpPr>
          <p:spPr>
            <a:xfrm>
              <a:off x="8159009" y="2258910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7776329-3616-4F30-AD64-AD633F3CB45B}"/>
                </a:ext>
              </a:extLst>
            </p:cNvPr>
            <p:cNvCxnSpPr>
              <a:cxnSpLocks/>
              <a:stCxn id="50" idx="7"/>
              <a:endCxn id="65" idx="3"/>
            </p:cNvCxnSpPr>
            <p:nvPr/>
          </p:nvCxnSpPr>
          <p:spPr>
            <a:xfrm flipV="1">
              <a:off x="7215609" y="2096150"/>
              <a:ext cx="376596" cy="50703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4FADD7B-DBED-431D-804B-7843493A1548}"/>
                </a:ext>
              </a:extLst>
            </p:cNvPr>
            <p:cNvSpPr/>
            <p:nvPr/>
          </p:nvSpPr>
          <p:spPr>
            <a:xfrm>
              <a:off x="7568916" y="1953625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FCB9DE8-7A10-406A-BE0D-1EA48C9FE11F}"/>
                </a:ext>
              </a:extLst>
            </p:cNvPr>
            <p:cNvSpPr txBox="1"/>
            <p:nvPr/>
          </p:nvSpPr>
          <p:spPr>
            <a:xfrm>
              <a:off x="7146481" y="1264877"/>
              <a:ext cx="10679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GT" dirty="0" err="1"/>
                <a:t>a+b</a:t>
              </a:r>
              <a:endParaRPr lang="es-GT" dirty="0"/>
            </a:p>
            <a:p>
              <a:pPr algn="ctr"/>
              <a:r>
                <a:rPr lang="es-GT" dirty="0"/>
                <a:t>+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F758DF-29B4-4653-ACC2-B86C4F0490E7}"/>
                </a:ext>
              </a:extLst>
            </p:cNvPr>
            <p:cNvCxnSpPr>
              <a:cxnSpLocks/>
              <a:stCxn id="55" idx="1"/>
              <a:endCxn id="65" idx="5"/>
            </p:cNvCxnSpPr>
            <p:nvPr/>
          </p:nvCxnSpPr>
          <p:spPr>
            <a:xfrm flipH="1" flipV="1">
              <a:off x="7704654" y="2096150"/>
              <a:ext cx="345478" cy="50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27B8D2-2B8B-4426-9E7E-12799B7875B4}"/>
              </a:ext>
            </a:extLst>
          </p:cNvPr>
          <p:cNvGrpSpPr/>
          <p:nvPr/>
        </p:nvGrpSpPr>
        <p:grpSpPr>
          <a:xfrm>
            <a:off x="8958733" y="1264877"/>
            <a:ext cx="1610590" cy="1480836"/>
            <a:chOff x="8958733" y="1264877"/>
            <a:chExt cx="1610590" cy="1480836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A51D21F-D4D5-4BCB-9E07-AE0130007C7D}"/>
                </a:ext>
              </a:extLst>
            </p:cNvPr>
            <p:cNvSpPr/>
            <p:nvPr/>
          </p:nvSpPr>
          <p:spPr>
            <a:xfrm>
              <a:off x="9182087" y="2578735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8A6554D-F18E-4F3C-A170-249875F1A4A2}"/>
                </a:ext>
              </a:extLst>
            </p:cNvPr>
            <p:cNvSpPr/>
            <p:nvPr/>
          </p:nvSpPr>
          <p:spPr>
            <a:xfrm>
              <a:off x="10129059" y="257175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7D529D4-96CD-472F-92B8-EC9137E29521}"/>
                </a:ext>
              </a:extLst>
            </p:cNvPr>
            <p:cNvSpPr txBox="1"/>
            <p:nvPr/>
          </p:nvSpPr>
          <p:spPr>
            <a:xfrm flipH="1">
              <a:off x="8958733" y="2241656"/>
              <a:ext cx="223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D781F20-3EE9-42C5-8326-CC17778D4669}"/>
                </a:ext>
              </a:extLst>
            </p:cNvPr>
            <p:cNvSpPr txBox="1"/>
            <p:nvPr/>
          </p:nvSpPr>
          <p:spPr>
            <a:xfrm>
              <a:off x="10261225" y="2258910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898533-E84A-43D8-B06E-7573E53A90D3}"/>
                </a:ext>
              </a:extLst>
            </p:cNvPr>
            <p:cNvCxnSpPr>
              <a:cxnSpLocks/>
              <a:stCxn id="68" idx="7"/>
              <a:endCxn id="73" idx="3"/>
            </p:cNvCxnSpPr>
            <p:nvPr/>
          </p:nvCxnSpPr>
          <p:spPr>
            <a:xfrm flipV="1">
              <a:off x="9317825" y="2096150"/>
              <a:ext cx="376596" cy="50703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B871C56-A3F0-45C8-B512-6F9712B623EA}"/>
                </a:ext>
              </a:extLst>
            </p:cNvPr>
            <p:cNvSpPr/>
            <p:nvPr/>
          </p:nvSpPr>
          <p:spPr>
            <a:xfrm>
              <a:off x="9671132" y="1953625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DFB3E9D-3B1D-4811-9CB6-A3682B0A7C84}"/>
                </a:ext>
              </a:extLst>
            </p:cNvPr>
            <p:cNvSpPr txBox="1"/>
            <p:nvPr/>
          </p:nvSpPr>
          <p:spPr>
            <a:xfrm>
              <a:off x="9248697" y="1264877"/>
              <a:ext cx="10679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GT" dirty="0"/>
                <a:t>a-b</a:t>
              </a:r>
            </a:p>
            <a:p>
              <a:pPr algn="ctr"/>
              <a:r>
                <a:rPr lang="es-GT" dirty="0"/>
                <a:t>-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20620D-02D2-454C-BCC4-898EEBEBC263}"/>
                </a:ext>
              </a:extLst>
            </p:cNvPr>
            <p:cNvCxnSpPr>
              <a:cxnSpLocks/>
              <a:stCxn id="69" idx="1"/>
              <a:endCxn id="73" idx="5"/>
            </p:cNvCxnSpPr>
            <p:nvPr/>
          </p:nvCxnSpPr>
          <p:spPr>
            <a:xfrm flipH="1" flipV="1">
              <a:off x="9806870" y="2096150"/>
              <a:ext cx="345478" cy="50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9008301-C72A-478C-84FC-ECA2AB2591DF}"/>
              </a:ext>
            </a:extLst>
          </p:cNvPr>
          <p:cNvGrpSpPr/>
          <p:nvPr/>
        </p:nvGrpSpPr>
        <p:grpSpPr>
          <a:xfrm>
            <a:off x="5701273" y="3401260"/>
            <a:ext cx="1610590" cy="1480836"/>
            <a:chOff x="5701273" y="3401260"/>
            <a:chExt cx="1610590" cy="148083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ACCDD0-2FFB-4BC8-AC9F-FBEA998E13A5}"/>
                </a:ext>
              </a:extLst>
            </p:cNvPr>
            <p:cNvSpPr/>
            <p:nvPr/>
          </p:nvSpPr>
          <p:spPr>
            <a:xfrm>
              <a:off x="5924627" y="4715118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8CDD95D-6A61-47B9-AF08-AF350CE9A45C}"/>
                </a:ext>
              </a:extLst>
            </p:cNvPr>
            <p:cNvSpPr/>
            <p:nvPr/>
          </p:nvSpPr>
          <p:spPr>
            <a:xfrm>
              <a:off x="6871599" y="4708135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789B0E-EE07-434B-ACA8-2487139594A5}"/>
                </a:ext>
              </a:extLst>
            </p:cNvPr>
            <p:cNvSpPr txBox="1"/>
            <p:nvPr/>
          </p:nvSpPr>
          <p:spPr>
            <a:xfrm flipH="1">
              <a:off x="5701273" y="4378039"/>
              <a:ext cx="223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6E61C1F-BCFC-416A-8097-B97B1006CF04}"/>
                </a:ext>
              </a:extLst>
            </p:cNvPr>
            <p:cNvSpPr txBox="1"/>
            <p:nvPr/>
          </p:nvSpPr>
          <p:spPr>
            <a:xfrm>
              <a:off x="7003765" y="4395293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21853C-6EDC-4169-B3C9-31DF7E6FF874}"/>
                </a:ext>
              </a:extLst>
            </p:cNvPr>
            <p:cNvCxnSpPr>
              <a:cxnSpLocks/>
              <a:stCxn id="76" idx="7"/>
              <a:endCxn id="81" idx="3"/>
            </p:cNvCxnSpPr>
            <p:nvPr/>
          </p:nvCxnSpPr>
          <p:spPr>
            <a:xfrm flipV="1">
              <a:off x="6060365" y="4232533"/>
              <a:ext cx="376596" cy="50703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A16255F-0DD2-42FC-AF77-16368A9648EA}"/>
                </a:ext>
              </a:extLst>
            </p:cNvPr>
            <p:cNvSpPr/>
            <p:nvPr/>
          </p:nvSpPr>
          <p:spPr>
            <a:xfrm>
              <a:off x="6413672" y="4090008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E84A099-A3DD-4498-B9AC-7C1E2E8E42FE}"/>
                </a:ext>
              </a:extLst>
            </p:cNvPr>
            <p:cNvSpPr txBox="1"/>
            <p:nvPr/>
          </p:nvSpPr>
          <p:spPr>
            <a:xfrm>
              <a:off x="5991237" y="3401260"/>
              <a:ext cx="10679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GT" dirty="0"/>
                <a:t>a*b</a:t>
              </a:r>
            </a:p>
            <a:p>
              <a:pPr algn="ctr"/>
              <a:r>
                <a:rPr lang="es-GT" dirty="0"/>
                <a:t>*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A239D30-D02A-4332-8EF7-A1B59888398D}"/>
                </a:ext>
              </a:extLst>
            </p:cNvPr>
            <p:cNvCxnSpPr>
              <a:cxnSpLocks/>
              <a:stCxn id="77" idx="1"/>
              <a:endCxn id="81" idx="5"/>
            </p:cNvCxnSpPr>
            <p:nvPr/>
          </p:nvCxnSpPr>
          <p:spPr>
            <a:xfrm flipH="1" flipV="1">
              <a:off x="6549410" y="4232533"/>
              <a:ext cx="345478" cy="50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56CD34C-244F-4EB4-B129-2C86B992F1D2}"/>
              </a:ext>
            </a:extLst>
          </p:cNvPr>
          <p:cNvGrpSpPr/>
          <p:nvPr/>
        </p:nvGrpSpPr>
        <p:grpSpPr>
          <a:xfrm>
            <a:off x="7803489" y="3401260"/>
            <a:ext cx="1610590" cy="1480836"/>
            <a:chOff x="7803489" y="3401260"/>
            <a:chExt cx="1610590" cy="148083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F5399D0-52D6-40E6-82B2-A2819B8FDBA3}"/>
                </a:ext>
              </a:extLst>
            </p:cNvPr>
            <p:cNvSpPr/>
            <p:nvPr/>
          </p:nvSpPr>
          <p:spPr>
            <a:xfrm>
              <a:off x="8026843" y="4715118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0C0BE47-8464-4A74-919B-09144419BF4E}"/>
                </a:ext>
              </a:extLst>
            </p:cNvPr>
            <p:cNvSpPr/>
            <p:nvPr/>
          </p:nvSpPr>
          <p:spPr>
            <a:xfrm>
              <a:off x="8973815" y="4708135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3F45DE6-FB6B-48A6-98B4-DA3C195A7F7F}"/>
                </a:ext>
              </a:extLst>
            </p:cNvPr>
            <p:cNvSpPr txBox="1"/>
            <p:nvPr/>
          </p:nvSpPr>
          <p:spPr>
            <a:xfrm flipH="1">
              <a:off x="7803489" y="4378039"/>
              <a:ext cx="223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83F2FA2-3D35-4E1A-8573-3F7F9CA31767}"/>
                </a:ext>
              </a:extLst>
            </p:cNvPr>
            <p:cNvSpPr txBox="1"/>
            <p:nvPr/>
          </p:nvSpPr>
          <p:spPr>
            <a:xfrm>
              <a:off x="9105981" y="4395293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978AC30-D536-40D0-9610-DD7666107309}"/>
                </a:ext>
              </a:extLst>
            </p:cNvPr>
            <p:cNvCxnSpPr>
              <a:cxnSpLocks/>
              <a:stCxn id="84" idx="7"/>
              <a:endCxn id="89" idx="3"/>
            </p:cNvCxnSpPr>
            <p:nvPr/>
          </p:nvCxnSpPr>
          <p:spPr>
            <a:xfrm flipV="1">
              <a:off x="8162581" y="4232533"/>
              <a:ext cx="376596" cy="50703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41637AB-BF1C-4060-B655-EA8CB3D7B770}"/>
                </a:ext>
              </a:extLst>
            </p:cNvPr>
            <p:cNvSpPr/>
            <p:nvPr/>
          </p:nvSpPr>
          <p:spPr>
            <a:xfrm>
              <a:off x="8515888" y="4090008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78542F6-93E5-41F2-8C35-5B373965B34E}"/>
                    </a:ext>
                  </a:extLst>
                </p:cNvPr>
                <p:cNvSpPr txBox="1"/>
                <p:nvPr/>
              </p:nvSpPr>
              <p:spPr>
                <a:xfrm>
                  <a:off x="8093453" y="3401260"/>
                  <a:ext cx="1067900" cy="6746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s-GT" i="1" dirty="0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s-GT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78542F6-93E5-41F2-8C35-5B373965B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3453" y="3401260"/>
                  <a:ext cx="1067900" cy="6746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AAED84D-897C-4749-B7D8-A7550B9EFA37}"/>
                </a:ext>
              </a:extLst>
            </p:cNvPr>
            <p:cNvCxnSpPr>
              <a:cxnSpLocks/>
              <a:stCxn id="85" idx="1"/>
              <a:endCxn id="89" idx="5"/>
            </p:cNvCxnSpPr>
            <p:nvPr/>
          </p:nvCxnSpPr>
          <p:spPr>
            <a:xfrm flipH="1" flipV="1">
              <a:off x="8651626" y="4232533"/>
              <a:ext cx="345478" cy="50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BECF4CB-FB67-4570-A345-98E6AD91013D}"/>
              </a:ext>
            </a:extLst>
          </p:cNvPr>
          <p:cNvGrpSpPr/>
          <p:nvPr/>
        </p:nvGrpSpPr>
        <p:grpSpPr>
          <a:xfrm>
            <a:off x="10094338" y="3407386"/>
            <a:ext cx="1610590" cy="1480836"/>
            <a:chOff x="10094338" y="3407386"/>
            <a:chExt cx="1610590" cy="1480836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FE78C35-9982-4CCA-95FE-5DEB2E2C32BA}"/>
                </a:ext>
              </a:extLst>
            </p:cNvPr>
            <p:cNvSpPr/>
            <p:nvPr/>
          </p:nvSpPr>
          <p:spPr>
            <a:xfrm>
              <a:off x="10317692" y="4721244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C36DFFC-F87B-42D7-9445-CF55335381A3}"/>
                </a:ext>
              </a:extLst>
            </p:cNvPr>
            <p:cNvSpPr/>
            <p:nvPr/>
          </p:nvSpPr>
          <p:spPr>
            <a:xfrm>
              <a:off x="11264664" y="4714261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240E025-E90D-4B47-967B-6188EF74BBD4}"/>
                </a:ext>
              </a:extLst>
            </p:cNvPr>
            <p:cNvSpPr txBox="1"/>
            <p:nvPr/>
          </p:nvSpPr>
          <p:spPr>
            <a:xfrm flipH="1">
              <a:off x="10094338" y="4384165"/>
              <a:ext cx="223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912CFF2-C39A-4562-B6BC-02142115A9B1}"/>
                </a:ext>
              </a:extLst>
            </p:cNvPr>
            <p:cNvSpPr txBox="1"/>
            <p:nvPr/>
          </p:nvSpPr>
          <p:spPr>
            <a:xfrm>
              <a:off x="11396830" y="4401419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8D82C8-5676-4302-AD5F-4DBFEC86B21E}"/>
                </a:ext>
              </a:extLst>
            </p:cNvPr>
            <p:cNvCxnSpPr>
              <a:cxnSpLocks/>
              <a:stCxn id="92" idx="7"/>
              <a:endCxn id="97" idx="3"/>
            </p:cNvCxnSpPr>
            <p:nvPr/>
          </p:nvCxnSpPr>
          <p:spPr>
            <a:xfrm flipV="1">
              <a:off x="10453430" y="4238659"/>
              <a:ext cx="376596" cy="50703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5884DA8-5B22-478A-92A1-7AE556596C2D}"/>
                </a:ext>
              </a:extLst>
            </p:cNvPr>
            <p:cNvSpPr/>
            <p:nvPr/>
          </p:nvSpPr>
          <p:spPr>
            <a:xfrm>
              <a:off x="10806737" y="4096134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C51A1BB-9611-4047-8208-5E550D63126E}"/>
                    </a:ext>
                  </a:extLst>
                </p:cNvPr>
                <p:cNvSpPr txBox="1"/>
                <p:nvPr/>
              </p:nvSpPr>
              <p:spPr>
                <a:xfrm>
                  <a:off x="10384302" y="3407386"/>
                  <a:ext cx="1067900" cy="6512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GT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oMath>
                    </m:oMathPara>
                  </a14:m>
                  <a:endParaRPr lang="es-GT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C51A1BB-9611-4047-8208-5E550D631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4302" y="3407386"/>
                  <a:ext cx="1067900" cy="6512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F88863-040E-49DB-9B27-4E79A464CCEA}"/>
                </a:ext>
              </a:extLst>
            </p:cNvPr>
            <p:cNvCxnSpPr>
              <a:cxnSpLocks/>
              <a:stCxn id="93" idx="1"/>
              <a:endCxn id="97" idx="5"/>
            </p:cNvCxnSpPr>
            <p:nvPr/>
          </p:nvCxnSpPr>
          <p:spPr>
            <a:xfrm flipH="1" flipV="1">
              <a:off x="10942475" y="4238659"/>
              <a:ext cx="345478" cy="50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985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/>
          <a:p>
            <a:r>
              <a:rPr lang="en-US" dirty="0" err="1"/>
              <a:t>Muchas</a:t>
            </a:r>
            <a:r>
              <a:rPr lang="en-US" dirty="0"/>
              <a:t> gracias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F5B9723-A9AC-46B6-8F8B-BAC4F7DC9D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3" r="387"/>
          <a:stretch/>
        </p:blipFill>
        <p:spPr>
          <a:xfrm>
            <a:off x="4951414" y="685800"/>
            <a:ext cx="6400799" cy="5334000"/>
          </a:xfrm>
          <a:noFill/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4320479" cy="1371600"/>
          </a:xfrm>
        </p:spPr>
        <p:txBody>
          <a:bodyPr/>
          <a:lstStyle/>
          <a:p>
            <a:r>
              <a:rPr lang="en-US" dirty="0"/>
              <a:t>ÁRBOL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2000671"/>
                <a:ext cx="4099836" cy="4114801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s-GT" sz="2200" dirty="0"/>
                  <a:t>Sea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200" dirty="0"/>
                  <a:t> un grafo no dirigido sin lazos, se dice que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200" dirty="0"/>
                  <a:t> es un </a:t>
                </a:r>
                <a:r>
                  <a:rPr lang="es-GT" sz="2200" b="1" dirty="0">
                    <a:solidFill>
                      <a:srgbClr val="92D050"/>
                    </a:solidFill>
                  </a:rPr>
                  <a:t>árbol</a:t>
                </a:r>
                <a:r>
                  <a:rPr lang="es-GT" sz="2200" dirty="0"/>
                  <a:t> si este es conexo y no contiene ciclos.</a:t>
                </a:r>
              </a:p>
              <a:p>
                <a:pPr marL="0" indent="0" algn="just">
                  <a:buNone/>
                </a:pPr>
                <a:r>
                  <a:rPr lang="es-GT" sz="2200" dirty="0"/>
                  <a:t>En la figura No. 1 se observa 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200" dirty="0"/>
                  <a:t>  que es un árbol pues es conexo y no tiene ciclos.</a:t>
                </a:r>
              </a:p>
              <a:p>
                <a:pPr marL="0" indent="0" algn="just">
                  <a:buNone/>
                </a:pPr>
                <a:r>
                  <a:rPr lang="es-GT" sz="2200" dirty="0"/>
                  <a:t>Para denotar  los grafos  que son árboles, en vez de usar la letra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200" dirty="0"/>
                  <a:t> se usa la letra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GT" sz="2200" dirty="0"/>
                  <a:t> por lo que el grafo de la figura No. 1 se puede denotar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GT" sz="2200" dirty="0"/>
              </a:p>
              <a:p>
                <a:pPr marL="0" indent="0" algn="just"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2000671"/>
                <a:ext cx="4099836" cy="4114801"/>
              </a:xfrm>
              <a:blipFill>
                <a:blip r:embed="rId2"/>
                <a:stretch>
                  <a:fillRect l="-1932" t="-2519" r="-1783" b="-133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27C807D-C19D-41CE-ADB0-BB7A1DFDC9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2484" y="5717718"/>
                <a:ext cx="3960440" cy="7330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1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1400" dirty="0"/>
                  <a:t> que  es un árbol, por lo que se denota como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27C807D-C19D-41CE-ADB0-BB7A1DFDC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84" y="5717718"/>
                <a:ext cx="3960440" cy="733018"/>
              </a:xfrm>
              <a:prstGeom prst="rect">
                <a:avLst/>
              </a:prstGeom>
              <a:blipFill>
                <a:blip r:embed="rId3"/>
                <a:stretch>
                  <a:fillRect t="-1667" b="-916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95FC3FCE-3C54-4457-8B45-5493B46F91BF}"/>
              </a:ext>
            </a:extLst>
          </p:cNvPr>
          <p:cNvSpPr/>
          <p:nvPr/>
        </p:nvSpPr>
        <p:spPr>
          <a:xfrm>
            <a:off x="7286721" y="343827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FCBAF1-36A4-4BBC-B660-56D21FC86E62}"/>
              </a:ext>
            </a:extLst>
          </p:cNvPr>
          <p:cNvSpPr/>
          <p:nvPr/>
        </p:nvSpPr>
        <p:spPr>
          <a:xfrm>
            <a:off x="7299310" y="4708948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BF0B0E-52FA-4AF3-AE0B-DED1C0F5D398}"/>
              </a:ext>
            </a:extLst>
          </p:cNvPr>
          <p:cNvSpPr/>
          <p:nvPr/>
        </p:nvSpPr>
        <p:spPr>
          <a:xfrm>
            <a:off x="9633295" y="345873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C5E72A-4E27-41F6-B9EF-C4673A3B121C}"/>
              </a:ext>
            </a:extLst>
          </p:cNvPr>
          <p:cNvSpPr/>
          <p:nvPr/>
        </p:nvSpPr>
        <p:spPr>
          <a:xfrm>
            <a:off x="8854879" y="344087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F95322-6ED4-4D1D-A5DB-F6D1F138F395}"/>
              </a:ext>
            </a:extLst>
          </p:cNvPr>
          <p:cNvSpPr txBox="1"/>
          <p:nvPr/>
        </p:nvSpPr>
        <p:spPr>
          <a:xfrm>
            <a:off x="7216193" y="29426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3B2852-FBDC-4A7E-B1FB-F50B6D00ECDF}"/>
              </a:ext>
            </a:extLst>
          </p:cNvPr>
          <p:cNvSpPr txBox="1"/>
          <p:nvPr/>
        </p:nvSpPr>
        <p:spPr>
          <a:xfrm>
            <a:off x="9783318" y="3271373"/>
            <a:ext cx="2584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14B11B-04B9-4217-A893-2ACC3A9A0053}"/>
              </a:ext>
            </a:extLst>
          </p:cNvPr>
          <p:cNvSpPr txBox="1"/>
          <p:nvPr/>
        </p:nvSpPr>
        <p:spPr>
          <a:xfrm>
            <a:off x="6955337" y="4503768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0FCBC8-D194-4AE9-AD6E-036294146BDA}"/>
              </a:ext>
            </a:extLst>
          </p:cNvPr>
          <p:cNvSpPr txBox="1"/>
          <p:nvPr/>
        </p:nvSpPr>
        <p:spPr>
          <a:xfrm>
            <a:off x="8758708" y="3688739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96F992-7E71-4C06-B15B-0F528EFBC5A5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6167426" y="3580797"/>
            <a:ext cx="1142584" cy="1125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090BDF-CA7E-46CA-8A90-462F411A4BFB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9770729" y="2365399"/>
            <a:ext cx="1341978" cy="109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EDF10BC-0923-4BEF-8A8F-1EECD278E43A}"/>
              </a:ext>
            </a:extLst>
          </p:cNvPr>
          <p:cNvSpPr/>
          <p:nvPr/>
        </p:nvSpPr>
        <p:spPr>
          <a:xfrm>
            <a:off x="6031688" y="4638275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1602F3-3417-44C3-81E0-E42A3DD490A0}"/>
              </a:ext>
            </a:extLst>
          </p:cNvPr>
          <p:cNvSpPr txBox="1"/>
          <p:nvPr/>
        </p:nvSpPr>
        <p:spPr>
          <a:xfrm>
            <a:off x="5713264" y="4510971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1F35ED-63A0-4110-A205-715EE230D0F8}"/>
              </a:ext>
            </a:extLst>
          </p:cNvPr>
          <p:cNvSpPr/>
          <p:nvPr/>
        </p:nvSpPr>
        <p:spPr>
          <a:xfrm>
            <a:off x="11089418" y="343158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076A11-3AE7-41C5-8423-9CFD8862A9D2}"/>
              </a:ext>
            </a:extLst>
          </p:cNvPr>
          <p:cNvSpPr txBox="1"/>
          <p:nvPr/>
        </p:nvSpPr>
        <p:spPr>
          <a:xfrm>
            <a:off x="11248445" y="3297079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93F49F-32D3-4894-950A-AD01955D7E0A}"/>
              </a:ext>
            </a:extLst>
          </p:cNvPr>
          <p:cNvSpPr/>
          <p:nvPr/>
        </p:nvSpPr>
        <p:spPr>
          <a:xfrm>
            <a:off x="9634991" y="2222874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3FFD1-8158-4DF5-8F3F-DF4DB44FE905}"/>
              </a:ext>
            </a:extLst>
          </p:cNvPr>
          <p:cNvSpPr txBox="1"/>
          <p:nvPr/>
        </p:nvSpPr>
        <p:spPr>
          <a:xfrm>
            <a:off x="9567541" y="1736623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GT" dirty="0"/>
              <a:t>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BCE803-A6F3-4CB2-8283-8ABD9E61ACCC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H="1" flipV="1">
            <a:off x="7366235" y="3605250"/>
            <a:ext cx="12589" cy="110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018CD0-008D-4972-94D6-A82EDBB9013C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712809" y="2326144"/>
            <a:ext cx="388" cy="1132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F954F6-0420-42BA-A119-579D719EF67B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7445748" y="3521761"/>
            <a:ext cx="1409131" cy="2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754484-8D93-40E1-9908-6B4DEAD9199C}"/>
              </a:ext>
            </a:extLst>
          </p:cNvPr>
          <p:cNvCxnSpPr>
            <a:cxnSpLocks/>
            <a:stCxn id="26" idx="7"/>
            <a:endCxn id="39" idx="3"/>
          </p:cNvCxnSpPr>
          <p:nvPr/>
        </p:nvCxnSpPr>
        <p:spPr>
          <a:xfrm flipV="1">
            <a:off x="8990617" y="2365399"/>
            <a:ext cx="667663" cy="1099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5040559" cy="1371600"/>
          </a:xfrm>
        </p:spPr>
        <p:txBody>
          <a:bodyPr/>
          <a:lstStyle/>
          <a:p>
            <a:r>
              <a:rPr lang="en-US" dirty="0"/>
              <a:t>ÁRBOL RECUBRIDOR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2000671"/>
                <a:ext cx="4099836" cy="411480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GT" sz="2200" dirty="0"/>
                  <a:t> es un </a:t>
                </a:r>
                <a:r>
                  <a:rPr lang="es-GT" sz="2200" b="1" dirty="0">
                    <a:solidFill>
                      <a:srgbClr val="92D050"/>
                    </a:solidFill>
                  </a:rPr>
                  <a:t>árbol </a:t>
                </a:r>
                <a:r>
                  <a:rPr lang="es-GT" sz="2200" b="1" dirty="0" err="1">
                    <a:solidFill>
                      <a:srgbClr val="92D050"/>
                    </a:solidFill>
                  </a:rPr>
                  <a:t>recubridor</a:t>
                </a:r>
                <a:r>
                  <a:rPr lang="es-GT" sz="2200" dirty="0"/>
                  <a:t> de un grafo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200" dirty="0"/>
                  <a:t> si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sz="2200" dirty="0"/>
                  <a:t>es un subgrafo de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200" dirty="0"/>
                  <a:t> que es un árbol y tiene todos los vértices de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200" dirty="0"/>
                  <a:t>.</a:t>
                </a:r>
              </a:p>
              <a:p>
                <a:pPr marL="0" indent="0" algn="just">
                  <a:buNone/>
                </a:pPr>
                <a:endParaRPr lang="es-GT" sz="2200" dirty="0"/>
              </a:p>
              <a:p>
                <a:pPr marL="0" indent="0" algn="just">
                  <a:buNone/>
                </a:pPr>
                <a:r>
                  <a:rPr lang="es-GT" sz="2200" dirty="0"/>
                  <a:t>En la figura No. 2 se observa 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200" dirty="0"/>
                  <a:t>  para el cual, el árbol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200" dirty="0"/>
                  <a:t> de la figura No. 1, es un árbol </a:t>
                </a:r>
                <a:r>
                  <a:rPr lang="es-GT" sz="2200" dirty="0" err="1"/>
                  <a:t>recubridor</a:t>
                </a:r>
                <a:r>
                  <a:rPr lang="es-GT" sz="2200" dirty="0"/>
                  <a:t>.</a:t>
                </a:r>
              </a:p>
              <a:p>
                <a:pPr marL="0" indent="0" algn="just"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2000671"/>
                <a:ext cx="4099836" cy="4114801"/>
              </a:xfrm>
              <a:blipFill>
                <a:blip r:embed="rId2"/>
                <a:stretch>
                  <a:fillRect l="-1932" t="-1778" r="-178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27C807D-C19D-41CE-ADB0-BB7A1DFDC9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2484" y="5717718"/>
                <a:ext cx="3960440" cy="7330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2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14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27C807D-C19D-41CE-ADB0-BB7A1DFDC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84" y="5717718"/>
                <a:ext cx="3960440" cy="733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95FC3FCE-3C54-4457-8B45-5493B46F91BF}"/>
              </a:ext>
            </a:extLst>
          </p:cNvPr>
          <p:cNvSpPr/>
          <p:nvPr/>
        </p:nvSpPr>
        <p:spPr>
          <a:xfrm>
            <a:off x="7286721" y="343827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FCBAF1-36A4-4BBC-B660-56D21FC86E62}"/>
              </a:ext>
            </a:extLst>
          </p:cNvPr>
          <p:cNvSpPr/>
          <p:nvPr/>
        </p:nvSpPr>
        <p:spPr>
          <a:xfrm>
            <a:off x="7299310" y="4708948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BF0B0E-52FA-4AF3-AE0B-DED1C0F5D398}"/>
              </a:ext>
            </a:extLst>
          </p:cNvPr>
          <p:cNvSpPr/>
          <p:nvPr/>
        </p:nvSpPr>
        <p:spPr>
          <a:xfrm>
            <a:off x="9633295" y="345873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C5E72A-4E27-41F6-B9EF-C4673A3B121C}"/>
              </a:ext>
            </a:extLst>
          </p:cNvPr>
          <p:cNvSpPr/>
          <p:nvPr/>
        </p:nvSpPr>
        <p:spPr>
          <a:xfrm>
            <a:off x="8854879" y="344087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F95322-6ED4-4D1D-A5DB-F6D1F138F395}"/>
              </a:ext>
            </a:extLst>
          </p:cNvPr>
          <p:cNvSpPr txBox="1"/>
          <p:nvPr/>
        </p:nvSpPr>
        <p:spPr>
          <a:xfrm>
            <a:off x="7216193" y="29426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3B2852-FBDC-4A7E-B1FB-F50B6D00ECDF}"/>
              </a:ext>
            </a:extLst>
          </p:cNvPr>
          <p:cNvSpPr txBox="1"/>
          <p:nvPr/>
        </p:nvSpPr>
        <p:spPr>
          <a:xfrm>
            <a:off x="9783318" y="3271373"/>
            <a:ext cx="2584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14B11B-04B9-4217-A893-2ACC3A9A0053}"/>
              </a:ext>
            </a:extLst>
          </p:cNvPr>
          <p:cNvSpPr txBox="1"/>
          <p:nvPr/>
        </p:nvSpPr>
        <p:spPr>
          <a:xfrm>
            <a:off x="7567951" y="4778151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0FCBC8-D194-4AE9-AD6E-036294146BDA}"/>
              </a:ext>
            </a:extLst>
          </p:cNvPr>
          <p:cNvSpPr txBox="1"/>
          <p:nvPr/>
        </p:nvSpPr>
        <p:spPr>
          <a:xfrm>
            <a:off x="8758708" y="3688739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96F992-7E71-4C06-B15B-0F528EFBC5A5}"/>
              </a:ext>
            </a:extLst>
          </p:cNvPr>
          <p:cNvCxnSpPr>
            <a:cxnSpLocks/>
            <a:stCxn id="35" idx="7"/>
            <a:endCxn id="21" idx="3"/>
          </p:cNvCxnSpPr>
          <p:nvPr/>
        </p:nvCxnSpPr>
        <p:spPr>
          <a:xfrm flipV="1">
            <a:off x="6167426" y="3580797"/>
            <a:ext cx="1142584" cy="1145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090BDF-CA7E-46CA-8A90-462F411A4BFB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9770729" y="2365399"/>
            <a:ext cx="1341978" cy="1137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EDF10BC-0923-4BEF-8A8F-1EECD278E43A}"/>
              </a:ext>
            </a:extLst>
          </p:cNvPr>
          <p:cNvSpPr/>
          <p:nvPr/>
        </p:nvSpPr>
        <p:spPr>
          <a:xfrm>
            <a:off x="6031688" y="470218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1602F3-3417-44C3-81E0-E42A3DD490A0}"/>
              </a:ext>
            </a:extLst>
          </p:cNvPr>
          <p:cNvSpPr txBox="1"/>
          <p:nvPr/>
        </p:nvSpPr>
        <p:spPr>
          <a:xfrm>
            <a:off x="5713264" y="4510971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1F35ED-63A0-4110-A205-715EE230D0F8}"/>
              </a:ext>
            </a:extLst>
          </p:cNvPr>
          <p:cNvSpPr/>
          <p:nvPr/>
        </p:nvSpPr>
        <p:spPr>
          <a:xfrm>
            <a:off x="11089418" y="34780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076A11-3AE7-41C5-8423-9CFD8862A9D2}"/>
              </a:ext>
            </a:extLst>
          </p:cNvPr>
          <p:cNvSpPr txBox="1"/>
          <p:nvPr/>
        </p:nvSpPr>
        <p:spPr>
          <a:xfrm>
            <a:off x="11248445" y="3297079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93F49F-32D3-4894-950A-AD01955D7E0A}"/>
              </a:ext>
            </a:extLst>
          </p:cNvPr>
          <p:cNvSpPr/>
          <p:nvPr/>
        </p:nvSpPr>
        <p:spPr>
          <a:xfrm>
            <a:off x="9634991" y="2222874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3FFD1-8158-4DF5-8F3F-DF4DB44FE905}"/>
              </a:ext>
            </a:extLst>
          </p:cNvPr>
          <p:cNvSpPr txBox="1"/>
          <p:nvPr/>
        </p:nvSpPr>
        <p:spPr>
          <a:xfrm>
            <a:off x="9567541" y="1736623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GT" dirty="0"/>
              <a:t>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BCE803-A6F3-4CB2-8283-8ABD9E61ACCC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H="1" flipV="1">
            <a:off x="7366235" y="3605250"/>
            <a:ext cx="12589" cy="110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018CD0-008D-4972-94D6-A82EDBB9013C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712809" y="2326144"/>
            <a:ext cx="388" cy="1132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F954F6-0420-42BA-A119-579D719EF67B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7445748" y="3521761"/>
            <a:ext cx="1409131" cy="2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754484-8D93-40E1-9908-6B4DEAD9199C}"/>
              </a:ext>
            </a:extLst>
          </p:cNvPr>
          <p:cNvCxnSpPr>
            <a:cxnSpLocks/>
            <a:stCxn id="26" idx="7"/>
            <a:endCxn id="39" idx="3"/>
          </p:cNvCxnSpPr>
          <p:nvPr/>
        </p:nvCxnSpPr>
        <p:spPr>
          <a:xfrm flipV="1">
            <a:off x="8990617" y="2365399"/>
            <a:ext cx="667663" cy="1099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ECE6F9-1C63-4492-8951-257EFFAADE3C}"/>
              </a:ext>
            </a:extLst>
          </p:cNvPr>
          <p:cNvCxnSpPr>
            <a:cxnSpLocks/>
            <a:stCxn id="24" idx="6"/>
            <a:endCxn id="37" idx="2"/>
          </p:cNvCxnSpPr>
          <p:nvPr/>
        </p:nvCxnSpPr>
        <p:spPr>
          <a:xfrm>
            <a:off x="9792322" y="3542225"/>
            <a:ext cx="1297096" cy="19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E16211-C05C-48CB-BDC5-9B5C6E22A6CA}"/>
              </a:ext>
            </a:extLst>
          </p:cNvPr>
          <p:cNvCxnSpPr>
            <a:cxnSpLocks/>
            <a:stCxn id="35" idx="6"/>
            <a:endCxn id="22" idx="2"/>
          </p:cNvCxnSpPr>
          <p:nvPr/>
        </p:nvCxnSpPr>
        <p:spPr>
          <a:xfrm>
            <a:off x="6190715" y="4785671"/>
            <a:ext cx="1108595" cy="6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4320479" cy="1371600"/>
          </a:xfrm>
        </p:spPr>
        <p:txBody>
          <a:bodyPr/>
          <a:lstStyle/>
          <a:p>
            <a:r>
              <a:rPr lang="en-US" dirty="0"/>
              <a:t>BOSQUE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2000671"/>
                <a:ext cx="4099836" cy="411480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200" dirty="0"/>
                  <a:t> es un </a:t>
                </a:r>
                <a:r>
                  <a:rPr lang="es-GT" sz="2200" b="1" dirty="0">
                    <a:solidFill>
                      <a:srgbClr val="92D050"/>
                    </a:solidFill>
                  </a:rPr>
                  <a:t>bosque</a:t>
                </a:r>
                <a:r>
                  <a:rPr lang="es-GT" sz="2200" dirty="0"/>
                  <a:t> si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200" dirty="0"/>
                  <a:t> es </a:t>
                </a:r>
                <a:r>
                  <a:rPr lang="es-GT" sz="2200" dirty="0" err="1"/>
                  <a:t>disconexo</a:t>
                </a:r>
                <a:r>
                  <a:rPr lang="es-GT" sz="2200" dirty="0"/>
                  <a:t> pero cada componente del mismo es un </a:t>
                </a:r>
                <a:r>
                  <a:rPr lang="es-GT" sz="2200" b="1" dirty="0"/>
                  <a:t>árbol</a:t>
                </a:r>
                <a:r>
                  <a:rPr lang="es-GT" sz="2200" dirty="0"/>
                  <a:t>.</a:t>
                </a:r>
              </a:p>
              <a:p>
                <a:pPr marL="0" indent="0" algn="just">
                  <a:buNone/>
                </a:pPr>
                <a:r>
                  <a:rPr lang="es-GT" sz="2200" dirty="0"/>
                  <a:t>En la figura No. 3 se observa 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200" dirty="0"/>
                  <a:t>  que es un bosque pues es </a:t>
                </a:r>
                <a:r>
                  <a:rPr lang="es-GT" sz="2200" dirty="0" err="1"/>
                  <a:t>disconexo</a:t>
                </a:r>
                <a:r>
                  <a:rPr lang="es-GT" sz="2200" dirty="0"/>
                  <a:t> y cada componente es un árbol.</a:t>
                </a:r>
              </a:p>
              <a:p>
                <a:pPr marL="0" indent="0" algn="just"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2000671"/>
                <a:ext cx="4099836" cy="4114801"/>
              </a:xfrm>
              <a:blipFill>
                <a:blip r:embed="rId2"/>
                <a:stretch>
                  <a:fillRect l="-1932" t="-1778" r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27C807D-C19D-41CE-ADB0-BB7A1DFDC9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2484" y="5717718"/>
                <a:ext cx="3960440" cy="7330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3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GT" sz="14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GT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GT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1400" dirty="0"/>
                  <a:t> que  es un bosque.</a:t>
                </a: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27C807D-C19D-41CE-ADB0-BB7A1DFDC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84" y="5717718"/>
                <a:ext cx="3960440" cy="733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95FC3FCE-3C54-4457-8B45-5493B46F91BF}"/>
              </a:ext>
            </a:extLst>
          </p:cNvPr>
          <p:cNvSpPr/>
          <p:nvPr/>
        </p:nvSpPr>
        <p:spPr>
          <a:xfrm>
            <a:off x="7286721" y="343827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FCBAF1-36A4-4BBC-B660-56D21FC86E62}"/>
              </a:ext>
            </a:extLst>
          </p:cNvPr>
          <p:cNvSpPr/>
          <p:nvPr/>
        </p:nvSpPr>
        <p:spPr>
          <a:xfrm>
            <a:off x="7299310" y="4708948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BF0B0E-52FA-4AF3-AE0B-DED1C0F5D398}"/>
              </a:ext>
            </a:extLst>
          </p:cNvPr>
          <p:cNvSpPr/>
          <p:nvPr/>
        </p:nvSpPr>
        <p:spPr>
          <a:xfrm>
            <a:off x="9633295" y="345873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C5E72A-4E27-41F6-B9EF-C4673A3B121C}"/>
              </a:ext>
            </a:extLst>
          </p:cNvPr>
          <p:cNvSpPr/>
          <p:nvPr/>
        </p:nvSpPr>
        <p:spPr>
          <a:xfrm>
            <a:off x="8854879" y="344087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F95322-6ED4-4D1D-A5DB-F6D1F138F395}"/>
              </a:ext>
            </a:extLst>
          </p:cNvPr>
          <p:cNvSpPr txBox="1"/>
          <p:nvPr/>
        </p:nvSpPr>
        <p:spPr>
          <a:xfrm>
            <a:off x="7216193" y="29426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3B2852-FBDC-4A7E-B1FB-F50B6D00ECDF}"/>
              </a:ext>
            </a:extLst>
          </p:cNvPr>
          <p:cNvSpPr txBox="1"/>
          <p:nvPr/>
        </p:nvSpPr>
        <p:spPr>
          <a:xfrm>
            <a:off x="9783318" y="3271373"/>
            <a:ext cx="2584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14B11B-04B9-4217-A893-2ACC3A9A0053}"/>
              </a:ext>
            </a:extLst>
          </p:cNvPr>
          <p:cNvSpPr txBox="1"/>
          <p:nvPr/>
        </p:nvSpPr>
        <p:spPr>
          <a:xfrm>
            <a:off x="6955337" y="4503768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0FCBC8-D194-4AE9-AD6E-036294146BDA}"/>
              </a:ext>
            </a:extLst>
          </p:cNvPr>
          <p:cNvSpPr txBox="1"/>
          <p:nvPr/>
        </p:nvSpPr>
        <p:spPr>
          <a:xfrm>
            <a:off x="8758708" y="3688739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96F992-7E71-4C06-B15B-0F528EFBC5A5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6167426" y="3580797"/>
            <a:ext cx="1142584" cy="1125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090BDF-CA7E-46CA-8A90-462F411A4BFB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9770729" y="2365399"/>
            <a:ext cx="1341978" cy="109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EDF10BC-0923-4BEF-8A8F-1EECD278E43A}"/>
              </a:ext>
            </a:extLst>
          </p:cNvPr>
          <p:cNvSpPr/>
          <p:nvPr/>
        </p:nvSpPr>
        <p:spPr>
          <a:xfrm>
            <a:off x="6031688" y="4638275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1602F3-3417-44C3-81E0-E42A3DD490A0}"/>
              </a:ext>
            </a:extLst>
          </p:cNvPr>
          <p:cNvSpPr txBox="1"/>
          <p:nvPr/>
        </p:nvSpPr>
        <p:spPr>
          <a:xfrm>
            <a:off x="5713264" y="4510971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1F35ED-63A0-4110-A205-715EE230D0F8}"/>
              </a:ext>
            </a:extLst>
          </p:cNvPr>
          <p:cNvSpPr/>
          <p:nvPr/>
        </p:nvSpPr>
        <p:spPr>
          <a:xfrm>
            <a:off x="11089418" y="343158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076A11-3AE7-41C5-8423-9CFD8862A9D2}"/>
              </a:ext>
            </a:extLst>
          </p:cNvPr>
          <p:cNvSpPr txBox="1"/>
          <p:nvPr/>
        </p:nvSpPr>
        <p:spPr>
          <a:xfrm>
            <a:off x="11248445" y="3297079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93F49F-32D3-4894-950A-AD01955D7E0A}"/>
              </a:ext>
            </a:extLst>
          </p:cNvPr>
          <p:cNvSpPr/>
          <p:nvPr/>
        </p:nvSpPr>
        <p:spPr>
          <a:xfrm>
            <a:off x="9634991" y="2222874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3FFD1-8158-4DF5-8F3F-DF4DB44FE905}"/>
              </a:ext>
            </a:extLst>
          </p:cNvPr>
          <p:cNvSpPr txBox="1"/>
          <p:nvPr/>
        </p:nvSpPr>
        <p:spPr>
          <a:xfrm>
            <a:off x="9567541" y="1736623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GT" dirty="0"/>
              <a:t>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BCE803-A6F3-4CB2-8283-8ABD9E61ACCC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H="1" flipV="1">
            <a:off x="7366235" y="3605250"/>
            <a:ext cx="12589" cy="110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018CD0-008D-4972-94D6-A82EDBB9013C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712809" y="2326144"/>
            <a:ext cx="388" cy="1132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754484-8D93-40E1-9908-6B4DEAD9199C}"/>
              </a:ext>
            </a:extLst>
          </p:cNvPr>
          <p:cNvCxnSpPr>
            <a:cxnSpLocks/>
            <a:stCxn id="26" idx="7"/>
            <a:endCxn id="39" idx="3"/>
          </p:cNvCxnSpPr>
          <p:nvPr/>
        </p:nvCxnSpPr>
        <p:spPr>
          <a:xfrm flipV="1">
            <a:off x="8990617" y="2365399"/>
            <a:ext cx="667663" cy="1099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280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5760639" cy="1371600"/>
          </a:xfrm>
        </p:spPr>
        <p:txBody>
          <a:bodyPr/>
          <a:lstStyle/>
          <a:p>
            <a:r>
              <a:rPr lang="en-US" dirty="0"/>
              <a:t>BOSQUE RECUBRIDOR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2000671"/>
                <a:ext cx="4099836" cy="411480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GT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200" dirty="0"/>
                  <a:t>es un </a:t>
                </a:r>
                <a:r>
                  <a:rPr lang="es-GT" sz="2200" b="1" dirty="0">
                    <a:solidFill>
                      <a:srgbClr val="92D050"/>
                    </a:solidFill>
                  </a:rPr>
                  <a:t>bosque </a:t>
                </a:r>
                <a:r>
                  <a:rPr lang="es-GT" sz="2200" b="1" dirty="0" err="1">
                    <a:solidFill>
                      <a:srgbClr val="92D050"/>
                    </a:solidFill>
                  </a:rPr>
                  <a:t>recubridor</a:t>
                </a:r>
                <a:r>
                  <a:rPr lang="es-GT" sz="2200" dirty="0"/>
                  <a:t> de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2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sz="2200" dirty="0"/>
                  <a:t>es un bosque que contiene todos los vértices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sz="2200" dirty="0"/>
                  <a:t>.</a:t>
                </a:r>
              </a:p>
              <a:p>
                <a:pPr marL="0" indent="0" algn="just">
                  <a:buNone/>
                </a:pPr>
                <a:endParaRPr lang="es-GT" sz="2200" dirty="0"/>
              </a:p>
              <a:p>
                <a:pPr marL="0" indent="0" algn="just">
                  <a:buNone/>
                </a:pPr>
                <a:r>
                  <a:rPr lang="es-GT" sz="2200" dirty="0"/>
                  <a:t>En la figura No. 4 se observa 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200" dirty="0"/>
                  <a:t>  para el cual, el grafo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GT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200" dirty="0"/>
                  <a:t> de la figura No. 3, es un bosque </a:t>
                </a:r>
                <a:r>
                  <a:rPr lang="es-GT" sz="2200" dirty="0" err="1"/>
                  <a:t>recubridor</a:t>
                </a:r>
                <a:r>
                  <a:rPr lang="es-GT" sz="2200" dirty="0"/>
                  <a:t>.</a:t>
                </a:r>
              </a:p>
              <a:p>
                <a:pPr marL="0" indent="0" algn="just"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2000671"/>
                <a:ext cx="4099836" cy="4114801"/>
              </a:xfrm>
              <a:blipFill>
                <a:blip r:embed="rId2"/>
                <a:stretch>
                  <a:fillRect l="-1932" t="-1778" r="-178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27C807D-C19D-41CE-ADB0-BB7A1DFDC9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2484" y="5717718"/>
                <a:ext cx="3960440" cy="7330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4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GT" sz="14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GT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GT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1400" dirty="0"/>
                  <a:t>.</a:t>
                </a: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27C807D-C19D-41CE-ADB0-BB7A1DFDC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84" y="5717718"/>
                <a:ext cx="3960440" cy="733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95FC3FCE-3C54-4457-8B45-5493B46F91BF}"/>
              </a:ext>
            </a:extLst>
          </p:cNvPr>
          <p:cNvSpPr/>
          <p:nvPr/>
        </p:nvSpPr>
        <p:spPr>
          <a:xfrm>
            <a:off x="7286721" y="343827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FCBAF1-36A4-4BBC-B660-56D21FC86E62}"/>
              </a:ext>
            </a:extLst>
          </p:cNvPr>
          <p:cNvSpPr/>
          <p:nvPr/>
        </p:nvSpPr>
        <p:spPr>
          <a:xfrm>
            <a:off x="7299310" y="4708948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BF0B0E-52FA-4AF3-AE0B-DED1C0F5D398}"/>
              </a:ext>
            </a:extLst>
          </p:cNvPr>
          <p:cNvSpPr/>
          <p:nvPr/>
        </p:nvSpPr>
        <p:spPr>
          <a:xfrm>
            <a:off x="9633295" y="34780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C5E72A-4E27-41F6-B9EF-C4673A3B121C}"/>
              </a:ext>
            </a:extLst>
          </p:cNvPr>
          <p:cNvSpPr/>
          <p:nvPr/>
        </p:nvSpPr>
        <p:spPr>
          <a:xfrm>
            <a:off x="8854879" y="34780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F95322-6ED4-4D1D-A5DB-F6D1F138F395}"/>
              </a:ext>
            </a:extLst>
          </p:cNvPr>
          <p:cNvSpPr txBox="1"/>
          <p:nvPr/>
        </p:nvSpPr>
        <p:spPr>
          <a:xfrm>
            <a:off x="7216193" y="29426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3B2852-FBDC-4A7E-B1FB-F50B6D00ECDF}"/>
              </a:ext>
            </a:extLst>
          </p:cNvPr>
          <p:cNvSpPr txBox="1"/>
          <p:nvPr/>
        </p:nvSpPr>
        <p:spPr>
          <a:xfrm>
            <a:off x="9567541" y="3688739"/>
            <a:ext cx="2584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14B11B-04B9-4217-A893-2ACC3A9A0053}"/>
              </a:ext>
            </a:extLst>
          </p:cNvPr>
          <p:cNvSpPr txBox="1"/>
          <p:nvPr/>
        </p:nvSpPr>
        <p:spPr>
          <a:xfrm>
            <a:off x="7571468" y="4684494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0FCBC8-D194-4AE9-AD6E-036294146BDA}"/>
              </a:ext>
            </a:extLst>
          </p:cNvPr>
          <p:cNvSpPr txBox="1"/>
          <p:nvPr/>
        </p:nvSpPr>
        <p:spPr>
          <a:xfrm>
            <a:off x="8758708" y="3688739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96F992-7E71-4C06-B15B-0F528EFBC5A5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6167426" y="3580797"/>
            <a:ext cx="1142584" cy="1125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090BDF-CA7E-46CA-8A90-462F411A4BFB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9770729" y="2365399"/>
            <a:ext cx="1341978" cy="1137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EDF10BC-0923-4BEF-8A8F-1EECD278E43A}"/>
              </a:ext>
            </a:extLst>
          </p:cNvPr>
          <p:cNvSpPr/>
          <p:nvPr/>
        </p:nvSpPr>
        <p:spPr>
          <a:xfrm>
            <a:off x="6031688" y="470218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1602F3-3417-44C3-81E0-E42A3DD490A0}"/>
              </a:ext>
            </a:extLst>
          </p:cNvPr>
          <p:cNvSpPr txBox="1"/>
          <p:nvPr/>
        </p:nvSpPr>
        <p:spPr>
          <a:xfrm>
            <a:off x="5713264" y="4510971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1F35ED-63A0-4110-A205-715EE230D0F8}"/>
              </a:ext>
            </a:extLst>
          </p:cNvPr>
          <p:cNvSpPr/>
          <p:nvPr/>
        </p:nvSpPr>
        <p:spPr>
          <a:xfrm>
            <a:off x="11089418" y="34780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076A11-3AE7-41C5-8423-9CFD8862A9D2}"/>
              </a:ext>
            </a:extLst>
          </p:cNvPr>
          <p:cNvSpPr txBox="1"/>
          <p:nvPr/>
        </p:nvSpPr>
        <p:spPr>
          <a:xfrm>
            <a:off x="11197750" y="36450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93F49F-32D3-4894-950A-AD01955D7E0A}"/>
              </a:ext>
            </a:extLst>
          </p:cNvPr>
          <p:cNvSpPr/>
          <p:nvPr/>
        </p:nvSpPr>
        <p:spPr>
          <a:xfrm>
            <a:off x="9634991" y="2222874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3FFD1-8158-4DF5-8F3F-DF4DB44FE905}"/>
              </a:ext>
            </a:extLst>
          </p:cNvPr>
          <p:cNvSpPr txBox="1"/>
          <p:nvPr/>
        </p:nvSpPr>
        <p:spPr>
          <a:xfrm>
            <a:off x="9567541" y="1736623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GT" dirty="0"/>
              <a:t>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BCE803-A6F3-4CB2-8283-8ABD9E61ACCC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H="1" flipV="1">
            <a:off x="7366235" y="3605250"/>
            <a:ext cx="12589" cy="110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018CD0-008D-4972-94D6-A82EDBB9013C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712809" y="2345454"/>
            <a:ext cx="388" cy="1132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754484-8D93-40E1-9908-6B4DEAD9199C}"/>
              </a:ext>
            </a:extLst>
          </p:cNvPr>
          <p:cNvCxnSpPr>
            <a:cxnSpLocks/>
            <a:stCxn id="26" idx="7"/>
            <a:endCxn id="39" idx="3"/>
          </p:cNvCxnSpPr>
          <p:nvPr/>
        </p:nvCxnSpPr>
        <p:spPr>
          <a:xfrm flipV="1">
            <a:off x="8990617" y="2365399"/>
            <a:ext cx="667663" cy="1137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10499C-D413-493D-A4E6-70756376E17C}"/>
              </a:ext>
            </a:extLst>
          </p:cNvPr>
          <p:cNvCxnSpPr>
            <a:cxnSpLocks/>
            <a:stCxn id="24" idx="2"/>
            <a:endCxn id="26" idx="6"/>
          </p:cNvCxnSpPr>
          <p:nvPr/>
        </p:nvCxnSpPr>
        <p:spPr>
          <a:xfrm flipH="1">
            <a:off x="9013906" y="3561535"/>
            <a:ext cx="6193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319629-5C34-44B8-9933-62275E8C8705}"/>
              </a:ext>
            </a:extLst>
          </p:cNvPr>
          <p:cNvCxnSpPr>
            <a:cxnSpLocks/>
            <a:stCxn id="22" idx="2"/>
            <a:endCxn id="35" idx="6"/>
          </p:cNvCxnSpPr>
          <p:nvPr/>
        </p:nvCxnSpPr>
        <p:spPr>
          <a:xfrm flipH="1" flipV="1">
            <a:off x="6190715" y="4785671"/>
            <a:ext cx="1108595" cy="6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C72E97-AE55-49BC-BA97-E53C5BA84341}"/>
              </a:ext>
            </a:extLst>
          </p:cNvPr>
          <p:cNvCxnSpPr>
            <a:cxnSpLocks/>
            <a:stCxn id="37" idx="2"/>
            <a:endCxn id="24" idx="6"/>
          </p:cNvCxnSpPr>
          <p:nvPr/>
        </p:nvCxnSpPr>
        <p:spPr>
          <a:xfrm flipH="1">
            <a:off x="9792322" y="3561535"/>
            <a:ext cx="1297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0004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188640"/>
            <a:ext cx="5760639" cy="792088"/>
          </a:xfrm>
        </p:spPr>
        <p:txBody>
          <a:bodyPr/>
          <a:lstStyle/>
          <a:p>
            <a:r>
              <a:rPr lang="en-US" dirty="0"/>
              <a:t>TEOREMA No.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1196754"/>
                <a:ext cx="7776864" cy="79208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200" dirty="0"/>
                  <a:t>Si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GT" sz="2200" dirty="0"/>
                  <a:t> son vértices distintos de un árbol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GT" sz="2200" dirty="0"/>
                  <a:t>entonces hay un único camino que une a estos dos vértices.</a:t>
                </a:r>
              </a:p>
              <a:p>
                <a:pPr marL="0" indent="0" algn="just">
                  <a:buNone/>
                </a:pPr>
                <a:endParaRPr lang="es-GT" sz="2200" dirty="0"/>
              </a:p>
              <a:p>
                <a:pPr marL="0" indent="0" algn="just"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1196754"/>
                <a:ext cx="7776864" cy="792088"/>
              </a:xfrm>
              <a:blipFill>
                <a:blip r:embed="rId2"/>
                <a:stretch>
                  <a:fillRect l="-1019" t="-8462" r="-1019" b="-384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2">
            <a:extLst>
              <a:ext uri="{FF2B5EF4-FFF2-40B4-BE49-F238E27FC236}">
                <a16:creationId xmlns:a16="http://schemas.microsoft.com/office/drawing/2014/main" id="{27645D10-1CF5-4A61-9AF6-35FFE5914C2C}"/>
              </a:ext>
            </a:extLst>
          </p:cNvPr>
          <p:cNvSpPr txBox="1">
            <a:spLocks/>
          </p:cNvSpPr>
          <p:nvPr/>
        </p:nvSpPr>
        <p:spPr>
          <a:xfrm>
            <a:off x="868833" y="1988842"/>
            <a:ext cx="5760639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TEOREMA No.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13">
                <a:extLst>
                  <a:ext uri="{FF2B5EF4-FFF2-40B4-BE49-F238E27FC236}">
                    <a16:creationId xmlns:a16="http://schemas.microsoft.com/office/drawing/2014/main" id="{7CF60E18-EBDB-4D77-BE0E-1B0509212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832" y="2996956"/>
                <a:ext cx="7776864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3550" indent="-2317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2625" indent="-2190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7250" indent="-17462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302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07008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80744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54480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8216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s-GT" sz="2200" dirty="0"/>
                  <a:t>Si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GT" sz="2200" dirty="0"/>
                  <a:t>es un grafo no dirigido, entonces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200" dirty="0"/>
                  <a:t> es conexo si y sólo si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200" dirty="0"/>
                  <a:t> tiene un árbol </a:t>
                </a:r>
                <a:r>
                  <a:rPr lang="es-GT" sz="2200" dirty="0" err="1"/>
                  <a:t>recubridor</a:t>
                </a:r>
                <a:r>
                  <a:rPr lang="es-GT" sz="2200" dirty="0"/>
                  <a:t>.</a:t>
                </a:r>
              </a:p>
              <a:p>
                <a:pPr marL="0" indent="0" algn="just">
                  <a:buFont typeface="Arial" pitchFamily="34" charset="0"/>
                  <a:buNone/>
                </a:pPr>
                <a:endParaRPr lang="es-GT" sz="22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28" name="Content Placeholder 13">
                <a:extLst>
                  <a:ext uri="{FF2B5EF4-FFF2-40B4-BE49-F238E27FC236}">
                    <a16:creationId xmlns:a16="http://schemas.microsoft.com/office/drawing/2014/main" id="{7CF60E18-EBDB-4D77-BE0E-1B050921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32" y="2996956"/>
                <a:ext cx="7776864" cy="792088"/>
              </a:xfrm>
              <a:prstGeom prst="rect">
                <a:avLst/>
              </a:prstGeom>
              <a:blipFill>
                <a:blip r:embed="rId3"/>
                <a:stretch>
                  <a:fillRect l="-1020" t="-9231" r="-1098" b="-307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13">
                <a:extLst>
                  <a:ext uri="{FF2B5EF4-FFF2-40B4-BE49-F238E27FC236}">
                    <a16:creationId xmlns:a16="http://schemas.microsoft.com/office/drawing/2014/main" id="{A0001976-CF0B-469D-960A-4BA2619F4C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832" y="5013184"/>
                <a:ext cx="7776864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3550" indent="-2317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2625" indent="-2190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7250" indent="-17462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302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07008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80744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54480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8216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itchFamily="34" charset="0"/>
                  <a:buNone/>
                </a:pPr>
                <a:r>
                  <a:rPr lang="es-GT" sz="2200" dirty="0"/>
                  <a:t>Para cualquier árbol </a:t>
                </a:r>
                <a14:m>
                  <m:oMath xmlns:m="http://schemas.openxmlformats.org/officeDocument/2006/math">
                    <m:r>
                      <a:rPr lang="es-GT" sz="22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200" dirty="0"/>
                  <a:t>,</a:t>
                </a:r>
              </a:p>
              <a:p>
                <a:pPr marL="0" indent="0" algn="just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G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GT" sz="22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46" name="Content Placeholder 13">
                <a:extLst>
                  <a:ext uri="{FF2B5EF4-FFF2-40B4-BE49-F238E27FC236}">
                    <a16:creationId xmlns:a16="http://schemas.microsoft.com/office/drawing/2014/main" id="{A0001976-CF0B-469D-960A-4BA2619F4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32" y="5013184"/>
                <a:ext cx="7776864" cy="792088"/>
              </a:xfrm>
              <a:prstGeom prst="rect">
                <a:avLst/>
              </a:prstGeom>
              <a:blipFill>
                <a:blip r:embed="rId4"/>
                <a:stretch>
                  <a:fillRect l="-1020" t="-846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itle 12">
            <a:extLst>
              <a:ext uri="{FF2B5EF4-FFF2-40B4-BE49-F238E27FC236}">
                <a16:creationId xmlns:a16="http://schemas.microsoft.com/office/drawing/2014/main" id="{9E04ABE6-86AD-44A0-B814-4A1E49DF924F}"/>
              </a:ext>
            </a:extLst>
          </p:cNvPr>
          <p:cNvSpPr txBox="1">
            <a:spLocks/>
          </p:cNvSpPr>
          <p:nvPr/>
        </p:nvSpPr>
        <p:spPr>
          <a:xfrm>
            <a:off x="812505" y="4005070"/>
            <a:ext cx="5760639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TEOREMA No. 3</a:t>
            </a:r>
          </a:p>
        </p:txBody>
      </p:sp>
    </p:spTree>
    <p:extLst>
      <p:ext uri="{BB962C8B-B14F-4D97-AF65-F5344CB8AC3E}">
        <p14:creationId xmlns:p14="http://schemas.microsoft.com/office/powerpoint/2010/main" val="30192264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3">
                <a:extLst>
                  <a:ext uri="{FF2B5EF4-FFF2-40B4-BE49-F238E27FC236}">
                    <a16:creationId xmlns:a16="http://schemas.microsoft.com/office/drawing/2014/main" id="{E31FDE18-CA57-41E0-B847-BFB2761363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46542" y="692696"/>
                <a:ext cx="4104454" cy="38884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3550" indent="-2317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2625" indent="-2190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7250" indent="-17462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302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07008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80744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54480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8216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00113" indent="-900113" algn="ctr">
                  <a:buFont typeface="Arial" pitchFamily="34" charset="0"/>
                  <a:buNone/>
                </a:pPr>
                <a:endParaRPr lang="es-GT" sz="2200" dirty="0">
                  <a:latin typeface="Cambria Math" panose="02040503050406030204" pitchFamily="18" charset="0"/>
                </a:endParaRPr>
              </a:p>
              <a:p>
                <a:pPr marL="900113" indent="-900113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s-GT" sz="2200" dirty="0">
                  <a:latin typeface="Cambria Math" panose="02040503050406030204" pitchFamily="18" charset="0"/>
                </a:endParaRPr>
              </a:p>
              <a:p>
                <a:pPr marL="900113" indent="-900113" algn="ctr">
                  <a:spcBef>
                    <a:spcPts val="0"/>
                  </a:spcBef>
                  <a:buNone/>
                </a:pPr>
                <a:endParaRPr lang="es-GT" sz="2200" dirty="0">
                  <a:latin typeface="Cambria Math" panose="02040503050406030204" pitchFamily="18" charset="0"/>
                </a:endParaRPr>
              </a:p>
              <a:p>
                <a:pPr marL="900113" indent="-900113" algn="ctr">
                  <a:spcBef>
                    <a:spcPts val="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GT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mr>
                      </m:m>
                    </m:oMath>
                  </m:oMathPara>
                </a14:m>
                <a:endParaRPr lang="es-GT" sz="2200" dirty="0"/>
              </a:p>
              <a:p>
                <a:pPr marL="900113" indent="-900113" algn="ctr">
                  <a:spcBef>
                    <a:spcPts val="0"/>
                  </a:spcBef>
                  <a:buFont typeface="Arial" pitchFamily="34" charset="0"/>
                  <a:buNone/>
                </a:pPr>
                <a:endParaRPr lang="es-GT" sz="2200" dirty="0"/>
              </a:p>
              <a:p>
                <a:pPr marL="900113" indent="-900113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sz="2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s-GT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GT" sz="2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mr>
                      </m:m>
                    </m:oMath>
                  </m:oMathPara>
                </a14:m>
                <a:endParaRPr lang="es-GT" sz="2200" dirty="0"/>
              </a:p>
              <a:p>
                <a:pPr marL="900113" indent="-900113" algn="ctr">
                  <a:spcBef>
                    <a:spcPts val="0"/>
                  </a:spcBef>
                  <a:buNone/>
                </a:pPr>
                <a:endParaRPr lang="es-GT" sz="2200" dirty="0"/>
              </a:p>
              <a:p>
                <a:pPr marL="900113" indent="-900113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sz="2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s-GT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GT" sz="2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mr>
                      </m:m>
                    </m:oMath>
                  </m:oMathPara>
                </a14:m>
                <a:endParaRPr lang="es-GT" sz="2200" dirty="0"/>
              </a:p>
              <a:p>
                <a:pPr marL="900113" indent="-900113" algn="ctr">
                  <a:spcBef>
                    <a:spcPts val="0"/>
                  </a:spcBef>
                  <a:buNone/>
                </a:pPr>
                <a:endParaRPr lang="es-GT" sz="2200" dirty="0"/>
              </a:p>
              <a:p>
                <a:pPr marL="900113" indent="-900113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sz="2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s-GT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GT" sz="2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mr>
                      </m:m>
                    </m:oMath>
                  </m:oMathPara>
                </a14:m>
                <a:endParaRPr lang="es-GT" sz="2200" dirty="0"/>
              </a:p>
              <a:p>
                <a:pPr marL="900113" indent="-900113" algn="ctr">
                  <a:spcBef>
                    <a:spcPts val="0"/>
                  </a:spcBef>
                  <a:buNone/>
                </a:pPr>
                <a:endParaRPr lang="es-GT" sz="2200" i="1" dirty="0">
                  <a:latin typeface="Cambria Math" panose="02040503050406030204" pitchFamily="18" charset="0"/>
                </a:endParaRPr>
              </a:p>
              <a:p>
                <a:pPr marL="900113" indent="-900113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s-GT" sz="2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s-GT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s-GT" sz="2200" dirty="0"/>
              </a:p>
              <a:p>
                <a:pPr marL="900113" indent="-900113" algn="ctr"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7" name="Content Placeholder 13">
                <a:extLst>
                  <a:ext uri="{FF2B5EF4-FFF2-40B4-BE49-F238E27FC236}">
                    <a16:creationId xmlns:a16="http://schemas.microsoft.com/office/drawing/2014/main" id="{E31FDE18-CA57-41E0-B847-BFB276136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42" y="692696"/>
                <a:ext cx="4104454" cy="38884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6624735" cy="720080"/>
          </a:xfrm>
        </p:spPr>
        <p:txBody>
          <a:bodyPr>
            <a:normAutofit/>
          </a:bodyPr>
          <a:lstStyle/>
          <a:p>
            <a:r>
              <a:rPr lang="en-US" sz="3200" dirty="0" err="1"/>
              <a:t>Ejemplo</a:t>
            </a:r>
            <a:r>
              <a:rPr lang="en-US" sz="3200" dirty="0"/>
              <a:t> #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1340768"/>
                <a:ext cx="5112568" cy="532859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200" dirty="0"/>
                  <a:t>Si en un hidrocarburo saturado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s-GT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GT" sz="2200" dirty="0"/>
                  <a:t> hay: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GT" sz="22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sz="2200" dirty="0"/>
                  <a:t> átomos de carbono 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GT" sz="2200" dirty="0"/>
                  <a:t> átomos de hidrogeno</a:t>
                </a:r>
              </a:p>
              <a:p>
                <a:pPr marL="0" indent="0" algn="ctr">
                  <a:buNone/>
                </a:pPr>
                <a:r>
                  <a:rPr lang="es-GT" sz="2200" dirty="0"/>
                  <a:t>Demostrar que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s-GT" sz="2200" dirty="0"/>
              </a:p>
              <a:p>
                <a:pPr marL="900113" indent="-900113" algn="ctr">
                  <a:buNone/>
                </a:pPr>
                <a:r>
                  <a:rPr lang="es-GT" sz="2200" dirty="0"/>
                  <a:t>Solución:</a:t>
                </a:r>
              </a:p>
              <a:p>
                <a:pPr marL="457200" indent="-457200">
                  <a:buAutoNum type="arabicPeriod"/>
                </a:pPr>
                <a:r>
                  <a:rPr lang="es-GT" sz="2200" dirty="0"/>
                  <a:t>Usando la sumatoria del grado de todos los vértices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GT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G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𝑔𝑟𝑎𝑑𝑜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|"/>
                          <m:endChr m:val="|"/>
                          <m:ctrlPr>
                            <a:rPr lang="es-G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0" indent="0">
                  <a:buNone/>
                </a:pPr>
                <a:endParaRPr lang="es-GT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GT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1340768"/>
                <a:ext cx="5112568" cy="5328592"/>
              </a:xfrm>
              <a:blipFill>
                <a:blip r:embed="rId3"/>
                <a:stretch>
                  <a:fillRect l="-1549"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E2D0EE-F09F-4B1A-AF07-B5A1217C8EEE}"/>
              </a:ext>
            </a:extLst>
          </p:cNvPr>
          <p:cNvCxnSpPr/>
          <p:nvPr/>
        </p:nvCxnSpPr>
        <p:spPr>
          <a:xfrm>
            <a:off x="8830716" y="13407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20CD8F-DC03-4AAB-A8AB-A3330CC1A7B8}"/>
              </a:ext>
            </a:extLst>
          </p:cNvPr>
          <p:cNvCxnSpPr/>
          <p:nvPr/>
        </p:nvCxnSpPr>
        <p:spPr>
          <a:xfrm>
            <a:off x="8830716" y="198884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FC6803-FFD5-4BFF-ABBF-6BC39BDE6886}"/>
              </a:ext>
            </a:extLst>
          </p:cNvPr>
          <p:cNvCxnSpPr/>
          <p:nvPr/>
        </p:nvCxnSpPr>
        <p:spPr>
          <a:xfrm>
            <a:off x="8830716" y="256490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5DA610-F907-4F73-B43B-8A5246153AC1}"/>
              </a:ext>
            </a:extLst>
          </p:cNvPr>
          <p:cNvCxnSpPr/>
          <p:nvPr/>
        </p:nvCxnSpPr>
        <p:spPr>
          <a:xfrm>
            <a:off x="8830716" y="321297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634894-F9A4-46F7-88CC-BD70510A7FB6}"/>
              </a:ext>
            </a:extLst>
          </p:cNvPr>
          <p:cNvCxnSpPr/>
          <p:nvPr/>
        </p:nvCxnSpPr>
        <p:spPr>
          <a:xfrm>
            <a:off x="8830716" y="373806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90B867-EF7E-4A48-AC69-C0919A12E5CE}"/>
              </a:ext>
            </a:extLst>
          </p:cNvPr>
          <p:cNvCxnSpPr/>
          <p:nvPr/>
        </p:nvCxnSpPr>
        <p:spPr>
          <a:xfrm>
            <a:off x="9046740" y="177281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FDF657-8DEC-4904-9727-B29733439F8E}"/>
              </a:ext>
            </a:extLst>
          </p:cNvPr>
          <p:cNvCxnSpPr/>
          <p:nvPr/>
        </p:nvCxnSpPr>
        <p:spPr>
          <a:xfrm>
            <a:off x="8542684" y="177281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8DBF13-6C9A-423C-89A8-F76D8963DB93}"/>
              </a:ext>
            </a:extLst>
          </p:cNvPr>
          <p:cNvCxnSpPr/>
          <p:nvPr/>
        </p:nvCxnSpPr>
        <p:spPr>
          <a:xfrm>
            <a:off x="9046740" y="242088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2F7F4A-DD46-439D-AF94-FC9EDAF421E4}"/>
              </a:ext>
            </a:extLst>
          </p:cNvPr>
          <p:cNvCxnSpPr/>
          <p:nvPr/>
        </p:nvCxnSpPr>
        <p:spPr>
          <a:xfrm>
            <a:off x="8542684" y="242088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168C8F-434F-4963-BF33-C34BB7FA4956}"/>
              </a:ext>
            </a:extLst>
          </p:cNvPr>
          <p:cNvCxnSpPr/>
          <p:nvPr/>
        </p:nvCxnSpPr>
        <p:spPr>
          <a:xfrm>
            <a:off x="9046740" y="299695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1FF6B-9707-4B83-80B4-CF7E383066FD}"/>
              </a:ext>
            </a:extLst>
          </p:cNvPr>
          <p:cNvCxnSpPr/>
          <p:nvPr/>
        </p:nvCxnSpPr>
        <p:spPr>
          <a:xfrm>
            <a:off x="8542684" y="299695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702962-7BAA-4C14-B3EA-C22436BB72A6}"/>
              </a:ext>
            </a:extLst>
          </p:cNvPr>
          <p:cNvCxnSpPr/>
          <p:nvPr/>
        </p:nvCxnSpPr>
        <p:spPr>
          <a:xfrm>
            <a:off x="9046740" y="364502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76846F-0456-487F-B314-2F2D885A194F}"/>
              </a:ext>
            </a:extLst>
          </p:cNvPr>
          <p:cNvCxnSpPr/>
          <p:nvPr/>
        </p:nvCxnSpPr>
        <p:spPr>
          <a:xfrm>
            <a:off x="8542684" y="364502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DADCB73D-B337-4BCE-82CB-C5C9C2E536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0496" y="4890194"/>
                <a:ext cx="3960440" cy="7330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5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Hidrocarburo saturado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GT" sz="1400" dirty="0"/>
                  <a:t>.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DADCB73D-B337-4BCE-82CB-C5C9C2E53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496" y="4890194"/>
                <a:ext cx="3960440" cy="733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77A795A-4D12-408B-A845-E1A0F3BA39E1}"/>
              </a:ext>
            </a:extLst>
          </p:cNvPr>
          <p:cNvSpPr txBox="1"/>
          <p:nvPr/>
        </p:nvSpPr>
        <p:spPr>
          <a:xfrm>
            <a:off x="2459612" y="5733256"/>
            <a:ext cx="20162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3E99E4-DF74-439A-966D-6E23F69D160C}"/>
              </a:ext>
            </a:extLst>
          </p:cNvPr>
          <p:cNvSpPr txBox="1"/>
          <p:nvPr/>
        </p:nvSpPr>
        <p:spPr>
          <a:xfrm>
            <a:off x="4620335" y="5877272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>
                <a:solidFill>
                  <a:srgbClr val="FF0000"/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47354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6624735" cy="720080"/>
          </a:xfrm>
        </p:spPr>
        <p:txBody>
          <a:bodyPr>
            <a:norm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 # 1  </a:t>
            </a:r>
            <a:r>
              <a:rPr lang="en-US" sz="2400" dirty="0" err="1"/>
              <a:t>continuación</a:t>
            </a:r>
            <a:r>
              <a:rPr lang="en-US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1340768"/>
                <a:ext cx="5112568" cy="532859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s-GT" sz="2200" dirty="0"/>
                  <a:t>Utilizando el teorema No. 3 :</a:t>
                </a:r>
              </a:p>
              <a:p>
                <a:pPr marL="0" indent="0">
                  <a:buNone/>
                </a:pPr>
                <a:endParaRPr lang="es-GT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s-GT" sz="22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GT" sz="2200" dirty="0"/>
              </a:p>
              <a:p>
                <a:pPr marL="0" indent="0">
                  <a:buNone/>
                </a:pPr>
                <a:endParaRPr lang="es-GT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GT" sz="2200" dirty="0"/>
              </a:p>
              <a:p>
                <a:pPr marL="0" indent="0">
                  <a:buNone/>
                </a:pPr>
                <a:endParaRPr lang="es-GT" sz="22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s-GT" sz="2200" dirty="0"/>
                  <a:t>Utilizando [1] y [2]:</a:t>
                </a:r>
              </a:p>
              <a:p>
                <a:pPr marL="0" indent="0">
                  <a:buNone/>
                </a:pPr>
                <a:endParaRPr lang="es-GT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−1)=4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GT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1340768"/>
                <a:ext cx="5112568" cy="5328592"/>
              </a:xfrm>
              <a:blipFill>
                <a:blip r:embed="rId2"/>
                <a:stretch>
                  <a:fillRect l="-1549" t="-160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77A795A-4D12-408B-A845-E1A0F3BA39E1}"/>
              </a:ext>
            </a:extLst>
          </p:cNvPr>
          <p:cNvSpPr txBox="1"/>
          <p:nvPr/>
        </p:nvSpPr>
        <p:spPr>
          <a:xfrm>
            <a:off x="2469513" y="2924944"/>
            <a:ext cx="20162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3E99E4-DF74-439A-966D-6E23F69D160C}"/>
              </a:ext>
            </a:extLst>
          </p:cNvPr>
          <p:cNvSpPr txBox="1"/>
          <p:nvPr/>
        </p:nvSpPr>
        <p:spPr>
          <a:xfrm>
            <a:off x="4521169" y="2940913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4C6BB9-C460-48BA-BED5-D1DE393C43C4}"/>
              </a:ext>
            </a:extLst>
          </p:cNvPr>
          <p:cNvSpPr txBox="1"/>
          <p:nvPr/>
        </p:nvSpPr>
        <p:spPr>
          <a:xfrm>
            <a:off x="2061964" y="4784867"/>
            <a:ext cx="273630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078190-F348-4BEA-A386-2CD1B4B73AD5}"/>
              </a:ext>
            </a:extLst>
          </p:cNvPr>
          <p:cNvSpPr txBox="1"/>
          <p:nvPr/>
        </p:nvSpPr>
        <p:spPr>
          <a:xfrm>
            <a:off x="4833700" y="4800836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>
                <a:solidFill>
                  <a:srgbClr val="FF0000"/>
                </a:solidFill>
              </a:rPr>
              <a:t>[3]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13">
                <a:extLst>
                  <a:ext uri="{FF2B5EF4-FFF2-40B4-BE49-F238E27FC236}">
                    <a16:creationId xmlns:a16="http://schemas.microsoft.com/office/drawing/2014/main" id="{234E89DA-0ACB-49DE-9376-7DE3027FD7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58508" y="1340768"/>
                <a:ext cx="5112568" cy="5328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3550" indent="-2317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2625" indent="-2190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7250" indent="-17462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302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07008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80744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54480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8216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4"/>
                </a:pPr>
                <a:r>
                  <a:rPr lang="es-GT" sz="2200" dirty="0"/>
                  <a:t>Partiendo de la información inicial se sabe que :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endParaRPr lang="es-GT" sz="22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GT" sz="2200" dirty="0"/>
              </a:p>
              <a:p>
                <a:pPr marL="0" indent="0">
                  <a:buFont typeface="Arial" pitchFamily="34" charset="0"/>
                  <a:buNone/>
                </a:pPr>
                <a:endParaRPr lang="es-GT" sz="2200" dirty="0"/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es-GT" sz="2200" dirty="0"/>
                  <a:t>Utilizando [3] y [4]: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s-GT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GT" sz="2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GT" sz="2200" i="1" smtClean="0">
                          <a:latin typeface="Cambria Math" panose="02040503050406030204" pitchFamily="18" charset="0"/>
                        </a:rPr>
                        <m:t>−1)=4</m:t>
                      </m:r>
                      <m:r>
                        <a:rPr lang="es-GT" sz="22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sz="2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sz="22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GT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−2=4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GT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s-GT" sz="2200" dirty="0"/>
              </a:p>
              <a:p>
                <a:pPr marL="0" indent="0">
                  <a:buNone/>
                </a:pPr>
                <a:endParaRPr lang="es-GT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s-GT" sz="2200" dirty="0"/>
              </a:p>
              <a:p>
                <a:pPr marL="0" indent="0">
                  <a:buFont typeface="Arial" pitchFamily="34" charset="0"/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36" name="Content Placeholder 13">
                <a:extLst>
                  <a:ext uri="{FF2B5EF4-FFF2-40B4-BE49-F238E27FC236}">
                    <a16:creationId xmlns:a16="http://schemas.microsoft.com/office/drawing/2014/main" id="{234E89DA-0ACB-49DE-9376-7DE3027FD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08" y="1340768"/>
                <a:ext cx="5112568" cy="5328592"/>
              </a:xfrm>
              <a:prstGeom prst="rect">
                <a:avLst/>
              </a:prstGeom>
              <a:blipFill>
                <a:blip r:embed="rId3"/>
                <a:stretch>
                  <a:fillRect l="-1549" t="-160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03BF7B28-87B3-4535-93F3-DF7E071307AB}"/>
              </a:ext>
            </a:extLst>
          </p:cNvPr>
          <p:cNvSpPr txBox="1"/>
          <p:nvPr/>
        </p:nvSpPr>
        <p:spPr>
          <a:xfrm>
            <a:off x="8542684" y="2364849"/>
            <a:ext cx="20162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B7D3C2-1F10-4C3C-AE1B-09E023BDB262}"/>
              </a:ext>
            </a:extLst>
          </p:cNvPr>
          <p:cNvSpPr txBox="1"/>
          <p:nvPr/>
        </p:nvSpPr>
        <p:spPr>
          <a:xfrm>
            <a:off x="10594340" y="2380818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CD0514-857D-4FA2-B4D0-9B68D125321E}"/>
              </a:ext>
            </a:extLst>
          </p:cNvPr>
          <p:cNvSpPr txBox="1"/>
          <p:nvPr/>
        </p:nvSpPr>
        <p:spPr>
          <a:xfrm>
            <a:off x="8538773" y="5661248"/>
            <a:ext cx="20162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94A12A-1D18-406E-AD02-A13263A0CA47}"/>
              </a:ext>
            </a:extLst>
          </p:cNvPr>
          <p:cNvSpPr txBox="1"/>
          <p:nvPr/>
        </p:nvSpPr>
        <p:spPr>
          <a:xfrm>
            <a:off x="10590429" y="5677217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>
                <a:solidFill>
                  <a:srgbClr val="FF0000"/>
                </a:solidFill>
              </a:rPr>
              <a:t>[5]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C3856D-EE06-4BC6-A474-52410403FCAC}"/>
                  </a:ext>
                </a:extLst>
              </p:cNvPr>
              <p:cNvSpPr txBox="1"/>
              <p:nvPr/>
            </p:nvSpPr>
            <p:spPr>
              <a:xfrm>
                <a:off x="9584938" y="277253"/>
                <a:ext cx="1705182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80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s-G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s-GT" sz="18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s-GT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GT" sz="1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C3856D-EE06-4BC6-A474-52410403F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938" y="277253"/>
                <a:ext cx="1705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E5B4C65-DC21-48C1-B8FB-81355654CC19}"/>
              </a:ext>
            </a:extLst>
          </p:cNvPr>
          <p:cNvSpPr txBox="1"/>
          <p:nvPr/>
        </p:nvSpPr>
        <p:spPr>
          <a:xfrm>
            <a:off x="11350996" y="24589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>
                <a:solidFill>
                  <a:srgbClr val="FF0000"/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07970630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3772" y="154564"/>
            <a:ext cx="4695806" cy="822876"/>
          </a:xfrm>
        </p:spPr>
        <p:txBody>
          <a:bodyPr/>
          <a:lstStyle/>
          <a:p>
            <a:r>
              <a:rPr lang="en-US" dirty="0"/>
              <a:t>ÁRBOL CON RAÍZ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333771" y="1136652"/>
                <a:ext cx="5107821" cy="531408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200" dirty="0"/>
                  <a:t>Árbol dirigido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200" dirty="0"/>
                  <a:t> con un único vértice “</a:t>
                </a:r>
                <a14:m>
                  <m:oMath xmlns:m="http://schemas.openxmlformats.org/officeDocument/2006/math">
                    <m:r>
                      <a:rPr lang="es-GT" sz="22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GT" sz="2200" dirty="0"/>
                  <a:t>” tal que: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s-GT" sz="2200" dirty="0"/>
              </a:p>
              <a:p>
                <a:pPr marL="0" indent="0" algn="ctr">
                  <a:buNone/>
                </a:pPr>
                <a:r>
                  <a:rPr lang="es-GT" sz="2200" dirty="0"/>
                  <a:t>y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GT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GT" sz="2200" dirty="0"/>
              </a:p>
              <a:p>
                <a:pPr marL="0" indent="0" algn="ctr">
                  <a:buNone/>
                </a:pPr>
                <a:r>
                  <a:rPr lang="es-GT" sz="2200" dirty="0"/>
                  <a:t>Para todo 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𝑠𝑠𝑖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s-GT" sz="22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s-GT" sz="22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s-GT" sz="22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2200" dirty="0"/>
                  <a:t>Relaciones entre los vértices: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s-GT" sz="22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GT" sz="2200" dirty="0"/>
                  <a:t> es padre de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GT" sz="2200" dirty="0"/>
                  <a:t>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GT" sz="2200" dirty="0"/>
                  <a:t> es hijo de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GT" sz="22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GT" sz="2200" dirty="0"/>
                  <a:t> son descendientes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GT" sz="2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GT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s-GT" sz="22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GT" sz="2200">
                        <a:latin typeface="Cambria Math" panose="02040503050406030204" pitchFamily="18" charset="0"/>
                      </a:rPr>
                      <m:t>s</m:t>
                    </m:r>
                    <m:r>
                      <a:rPr lang="es-GT" sz="22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GT" sz="2200" dirty="0"/>
                  <a:t> son ascendientes de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s-GT" sz="22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GT" sz="2200" dirty="0"/>
                  <a:t> son hermanos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771" y="1136652"/>
                <a:ext cx="5107821" cy="5314084"/>
              </a:xfrm>
              <a:blipFill>
                <a:blip r:embed="rId2"/>
                <a:stretch>
                  <a:fillRect l="-1551" t="-1261" r="-155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27C807D-C19D-41CE-ADB0-BB7A1DFDC9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2484" y="5717718"/>
                <a:ext cx="3960440" cy="7330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6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Árbol con raíz  </a:t>
                </a:r>
                <a14:m>
                  <m:oMath xmlns:m="http://schemas.openxmlformats.org/officeDocument/2006/math">
                    <m:r>
                      <a:rPr lang="es-GT" sz="14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GT" sz="140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27C807D-C19D-41CE-ADB0-BB7A1DFDC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84" y="5717718"/>
                <a:ext cx="3960440" cy="733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66F7F-E30B-4286-890C-117C8B059DAF}"/>
              </a:ext>
            </a:extLst>
          </p:cNvPr>
          <p:cNvGrpSpPr/>
          <p:nvPr/>
        </p:nvGrpSpPr>
        <p:grpSpPr>
          <a:xfrm>
            <a:off x="6291626" y="1268760"/>
            <a:ext cx="4556530" cy="3776004"/>
            <a:chOff x="6291626" y="1268760"/>
            <a:chExt cx="4556530" cy="377600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98DBCF-EFEA-4E4B-878B-5EB007955E38}"/>
                </a:ext>
              </a:extLst>
            </p:cNvPr>
            <p:cNvSpPr txBox="1"/>
            <p:nvPr/>
          </p:nvSpPr>
          <p:spPr>
            <a:xfrm>
              <a:off x="9094840" y="4588749"/>
              <a:ext cx="2872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GT" dirty="0"/>
                <a:t>z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B5CC2B-0B01-4A94-B14A-72EDC80363FB}"/>
                </a:ext>
              </a:extLst>
            </p:cNvPr>
            <p:cNvGrpSpPr/>
            <p:nvPr/>
          </p:nvGrpSpPr>
          <p:grpSpPr>
            <a:xfrm>
              <a:off x="6291626" y="1268760"/>
              <a:ext cx="4556530" cy="3776004"/>
              <a:chOff x="6291626" y="1268760"/>
              <a:chExt cx="4556530" cy="3776004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019BA0-DB70-4A31-8158-257D6CCC6DEA}"/>
                  </a:ext>
                </a:extLst>
              </p:cNvPr>
              <p:cNvSpPr txBox="1"/>
              <p:nvPr/>
            </p:nvSpPr>
            <p:spPr>
              <a:xfrm flipH="1">
                <a:off x="7792348" y="4571495"/>
                <a:ext cx="2233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y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9EEEC06-221F-4480-9C55-95B23738D211}"/>
                  </a:ext>
                </a:extLst>
              </p:cNvPr>
              <p:cNvGrpSpPr/>
              <p:nvPr/>
            </p:nvGrpSpPr>
            <p:grpSpPr>
              <a:xfrm>
                <a:off x="6291626" y="1268760"/>
                <a:ext cx="4556530" cy="3776004"/>
                <a:chOff x="6291626" y="1299548"/>
                <a:chExt cx="4556530" cy="3776004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5FC3FCE-3C54-4457-8B45-5493B46F91BF}"/>
                    </a:ext>
                  </a:extLst>
                </p:cNvPr>
                <p:cNvSpPr/>
                <p:nvPr/>
              </p:nvSpPr>
              <p:spPr>
                <a:xfrm>
                  <a:off x="6514980" y="4382342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F2FCBAF1-36A4-4BBC-B660-56D21FC86E62}"/>
                    </a:ext>
                  </a:extLst>
                </p:cNvPr>
                <p:cNvSpPr/>
                <p:nvPr/>
              </p:nvSpPr>
              <p:spPr>
                <a:xfrm>
                  <a:off x="7461952" y="4375359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FBF0B0E-52FA-4AF3-AE0B-DED1C0F5D398}"/>
                    </a:ext>
                  </a:extLst>
                </p:cNvPr>
                <p:cNvSpPr/>
                <p:nvPr/>
              </p:nvSpPr>
              <p:spPr>
                <a:xfrm>
                  <a:off x="8099156" y="3806278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4C5E72A-4E27-41F6-B9EF-C4673A3B121C}"/>
                    </a:ext>
                  </a:extLst>
                </p:cNvPr>
                <p:cNvSpPr/>
                <p:nvPr/>
              </p:nvSpPr>
              <p:spPr>
                <a:xfrm>
                  <a:off x="7541466" y="3003797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BF95322-6ED4-4D1D-A5DB-F6D1F138F395}"/>
                    </a:ext>
                  </a:extLst>
                </p:cNvPr>
                <p:cNvSpPr txBox="1"/>
                <p:nvPr/>
              </p:nvSpPr>
              <p:spPr>
                <a:xfrm flipH="1">
                  <a:off x="6291626" y="4045263"/>
                  <a:ext cx="22335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dirty="0"/>
                    <a:t>u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A3B2852-FBDC-4A7E-B1FB-F50B6D00ECDF}"/>
                    </a:ext>
                  </a:extLst>
                </p:cNvPr>
                <p:cNvSpPr txBox="1"/>
                <p:nvPr/>
              </p:nvSpPr>
              <p:spPr>
                <a:xfrm>
                  <a:off x="8344867" y="3409416"/>
                  <a:ext cx="27764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s-GT" dirty="0"/>
                    <a:t>s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214B11B-04B9-4217-A893-2ACC3A9A0053}"/>
                    </a:ext>
                  </a:extLst>
                </p:cNvPr>
                <p:cNvSpPr txBox="1"/>
                <p:nvPr/>
              </p:nvSpPr>
              <p:spPr>
                <a:xfrm>
                  <a:off x="7594118" y="4062517"/>
                  <a:ext cx="29206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s-GT" dirty="0"/>
                    <a:t>v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E0FCBC8-D194-4AE9-AD6E-036294146BDA}"/>
                    </a:ext>
                  </a:extLst>
                </p:cNvPr>
                <p:cNvSpPr txBox="1"/>
                <p:nvPr/>
              </p:nvSpPr>
              <p:spPr>
                <a:xfrm>
                  <a:off x="7347849" y="2629178"/>
                  <a:ext cx="30809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s-GT" dirty="0"/>
                    <a:t>h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596F992-7E71-4C06-B15B-0F528EFBC5A5}"/>
                    </a:ext>
                  </a:extLst>
                </p:cNvPr>
                <p:cNvCxnSpPr>
                  <a:cxnSpLocks/>
                  <a:stCxn id="37" idx="5"/>
                  <a:endCxn id="35" idx="1"/>
                </p:cNvCxnSpPr>
                <p:nvPr/>
              </p:nvCxnSpPr>
              <p:spPr>
                <a:xfrm>
                  <a:off x="9525249" y="3151482"/>
                  <a:ext cx="454393" cy="56823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9090BDF-CA7E-46CA-8A90-462F411A4BFB}"/>
                    </a:ext>
                  </a:extLst>
                </p:cNvPr>
                <p:cNvCxnSpPr>
                  <a:cxnSpLocks/>
                  <a:stCxn id="39" idx="5"/>
                  <a:endCxn id="37" idx="1"/>
                </p:cNvCxnSpPr>
                <p:nvPr/>
              </p:nvCxnSpPr>
              <p:spPr>
                <a:xfrm>
                  <a:off x="8457316" y="1928324"/>
                  <a:ext cx="955484" cy="110508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EDF10BC-0923-4BEF-8A8F-1EECD278E43A}"/>
                    </a:ext>
                  </a:extLst>
                </p:cNvPr>
                <p:cNvSpPr/>
                <p:nvPr/>
              </p:nvSpPr>
              <p:spPr>
                <a:xfrm>
                  <a:off x="9956353" y="3695259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91602F3-3417-44C3-81E0-E42A3DD490A0}"/>
                    </a:ext>
                  </a:extLst>
                </p:cNvPr>
                <p:cNvSpPr txBox="1"/>
                <p:nvPr/>
              </p:nvSpPr>
              <p:spPr>
                <a:xfrm>
                  <a:off x="10155874" y="3326326"/>
                  <a:ext cx="26481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s-GT" dirty="0"/>
                    <a:t>t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11F35ED-63A0-4110-A205-715EE230D0F8}"/>
                    </a:ext>
                  </a:extLst>
                </p:cNvPr>
                <p:cNvSpPr/>
                <p:nvPr/>
              </p:nvSpPr>
              <p:spPr>
                <a:xfrm>
                  <a:off x="9389511" y="3008957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9076A11-3AE7-41C5-8423-9CFD8862A9D2}"/>
                    </a:ext>
                  </a:extLst>
                </p:cNvPr>
                <p:cNvSpPr txBox="1"/>
                <p:nvPr/>
              </p:nvSpPr>
              <p:spPr>
                <a:xfrm>
                  <a:off x="9648184" y="2616405"/>
                  <a:ext cx="306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s-GT" dirty="0"/>
                    <a:t>p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393F49F-32D3-4894-950A-AD01955D7E0A}"/>
                    </a:ext>
                  </a:extLst>
                </p:cNvPr>
                <p:cNvSpPr/>
                <p:nvPr/>
              </p:nvSpPr>
              <p:spPr>
                <a:xfrm>
                  <a:off x="8321578" y="1785799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AD3FFD1-8158-4DF5-8F3F-DF4DB44FE905}"/>
                    </a:ext>
                  </a:extLst>
                </p:cNvPr>
                <p:cNvSpPr txBox="1"/>
                <p:nvPr/>
              </p:nvSpPr>
              <p:spPr>
                <a:xfrm>
                  <a:off x="8254128" y="1299548"/>
                  <a:ext cx="28565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dirty="0"/>
                    <a:t>r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3BCE803-A6F3-4CB2-8283-8ABD9E61ACCC}"/>
                    </a:ext>
                  </a:extLst>
                </p:cNvPr>
                <p:cNvCxnSpPr>
                  <a:cxnSpLocks/>
                  <a:stCxn id="21" idx="7"/>
                  <a:endCxn id="44" idx="3"/>
                </p:cNvCxnSpPr>
                <p:nvPr/>
              </p:nvCxnSpPr>
              <p:spPr>
                <a:xfrm flipV="1">
                  <a:off x="6650718" y="3899757"/>
                  <a:ext cx="376596" cy="5070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6018CD0-008D-4972-94D6-A82EDBB9013C}"/>
                    </a:ext>
                  </a:extLst>
                </p:cNvPr>
                <p:cNvCxnSpPr>
                  <a:cxnSpLocks/>
                  <a:endCxn id="26" idx="5"/>
                </p:cNvCxnSpPr>
                <p:nvPr/>
              </p:nvCxnSpPr>
              <p:spPr>
                <a:xfrm flipH="1" flipV="1">
                  <a:off x="7677204" y="3146322"/>
                  <a:ext cx="479500" cy="6918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9F954F6-0420-42BA-A119-579D719EF67B}"/>
                    </a:ext>
                  </a:extLst>
                </p:cNvPr>
                <p:cNvCxnSpPr>
                  <a:cxnSpLocks/>
                  <a:stCxn id="44" idx="7"/>
                  <a:endCxn id="26" idx="3"/>
                </p:cNvCxnSpPr>
                <p:nvPr/>
              </p:nvCxnSpPr>
              <p:spPr>
                <a:xfrm flipV="1">
                  <a:off x="7139763" y="3146322"/>
                  <a:ext cx="424992" cy="6353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03754484-8D93-40E1-9908-6B4DEAD9199C}"/>
                    </a:ext>
                  </a:extLst>
                </p:cNvPr>
                <p:cNvCxnSpPr>
                  <a:cxnSpLocks/>
                  <a:stCxn id="26" idx="7"/>
                  <a:endCxn id="39" idx="3"/>
                </p:cNvCxnSpPr>
                <p:nvPr/>
              </p:nvCxnSpPr>
              <p:spPr>
                <a:xfrm flipV="1">
                  <a:off x="7677204" y="1928324"/>
                  <a:ext cx="667663" cy="1099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26A32F8-0335-4B9B-886A-32570D1EA188}"/>
                    </a:ext>
                  </a:extLst>
                </p:cNvPr>
                <p:cNvSpPr/>
                <p:nvPr/>
              </p:nvSpPr>
              <p:spPr>
                <a:xfrm>
                  <a:off x="7004025" y="3757232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174BD1C-BDAB-417B-BD19-277A769BBDA6}"/>
                    </a:ext>
                  </a:extLst>
                </p:cNvPr>
                <p:cNvSpPr txBox="1"/>
                <p:nvPr/>
              </p:nvSpPr>
              <p:spPr>
                <a:xfrm>
                  <a:off x="6896586" y="3259050"/>
                  <a:ext cx="3000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dirty="0"/>
                    <a:t>q</a:t>
                  </a: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832E9EB-4BBA-4182-9D09-EEBBCA4E4B95}"/>
                    </a:ext>
                  </a:extLst>
                </p:cNvPr>
                <p:cNvCxnSpPr>
                  <a:cxnSpLocks/>
                  <a:stCxn id="22" idx="1"/>
                  <a:endCxn id="44" idx="5"/>
                </p:cNvCxnSpPr>
                <p:nvPr/>
              </p:nvCxnSpPr>
              <p:spPr>
                <a:xfrm flipH="1" flipV="1">
                  <a:off x="7139763" y="3899757"/>
                  <a:ext cx="345478" cy="5000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6345288-1463-4294-8346-9CAAD7BEE98B}"/>
                    </a:ext>
                  </a:extLst>
                </p:cNvPr>
                <p:cNvSpPr/>
                <p:nvPr/>
              </p:nvSpPr>
              <p:spPr>
                <a:xfrm>
                  <a:off x="8499165" y="4323306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F75B8EA-4546-48AD-8CA3-16E6CF47266A}"/>
                    </a:ext>
                  </a:extLst>
                </p:cNvPr>
                <p:cNvSpPr txBox="1"/>
                <p:nvPr/>
              </p:nvSpPr>
              <p:spPr>
                <a:xfrm>
                  <a:off x="8694851" y="4087446"/>
                  <a:ext cx="34977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s-GT" dirty="0"/>
                    <a:t>w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7AB6591-0A67-4362-B786-EC39122AE8DD}"/>
                    </a:ext>
                  </a:extLst>
                </p:cNvPr>
                <p:cNvCxnSpPr>
                  <a:cxnSpLocks/>
                  <a:stCxn id="47" idx="1"/>
                  <a:endCxn id="24" idx="5"/>
                </p:cNvCxnSpPr>
                <p:nvPr/>
              </p:nvCxnSpPr>
              <p:spPr>
                <a:xfrm flipH="1" flipV="1">
                  <a:off x="8234894" y="3948803"/>
                  <a:ext cx="287560" cy="398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2AD1ED1-C66B-484F-8774-183085852BDD}"/>
                    </a:ext>
                  </a:extLst>
                </p:cNvPr>
                <p:cNvSpPr/>
                <p:nvPr/>
              </p:nvSpPr>
              <p:spPr>
                <a:xfrm>
                  <a:off x="10388401" y="4240924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66662FF-9E29-4B95-B81A-E49EFA23BFE0}"/>
                    </a:ext>
                  </a:extLst>
                </p:cNvPr>
                <p:cNvSpPr txBox="1"/>
                <p:nvPr/>
              </p:nvSpPr>
              <p:spPr>
                <a:xfrm>
                  <a:off x="10557692" y="3933056"/>
                  <a:ext cx="29046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s-GT" dirty="0"/>
                    <a:t>x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CC21FBE-668C-45E9-BC31-21666D8B11AE}"/>
                    </a:ext>
                  </a:extLst>
                </p:cNvPr>
                <p:cNvCxnSpPr>
                  <a:cxnSpLocks/>
                  <a:stCxn id="52" idx="1"/>
                  <a:endCxn id="35" idx="5"/>
                </p:cNvCxnSpPr>
                <p:nvPr/>
              </p:nvCxnSpPr>
              <p:spPr>
                <a:xfrm flipH="1" flipV="1">
                  <a:off x="10092091" y="3837784"/>
                  <a:ext cx="319599" cy="4275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08DECE77-04BE-429E-B927-D7F3AD9E6B67}"/>
                    </a:ext>
                  </a:extLst>
                </p:cNvPr>
                <p:cNvSpPr/>
                <p:nvPr/>
              </p:nvSpPr>
              <p:spPr>
                <a:xfrm>
                  <a:off x="8015702" y="4908574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AA9542A-D05C-4FCC-8ABE-2937336FAF7B}"/>
                    </a:ext>
                  </a:extLst>
                </p:cNvPr>
                <p:cNvSpPr/>
                <p:nvPr/>
              </p:nvSpPr>
              <p:spPr>
                <a:xfrm>
                  <a:off x="8962674" y="4901591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F6F3DDA-F27F-4FB0-BCDF-E89096FD9EED}"/>
                    </a:ext>
                  </a:extLst>
                </p:cNvPr>
                <p:cNvCxnSpPr>
                  <a:cxnSpLocks/>
                  <a:stCxn id="56" idx="7"/>
                </p:cNvCxnSpPr>
                <p:nvPr/>
              </p:nvCxnSpPr>
              <p:spPr>
                <a:xfrm flipV="1">
                  <a:off x="8151440" y="4425989"/>
                  <a:ext cx="376596" cy="5070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9ECD3976-F6BD-44F3-8F28-EA4FFA1AFEA3}"/>
                    </a:ext>
                  </a:extLst>
                </p:cNvPr>
                <p:cNvCxnSpPr>
                  <a:cxnSpLocks/>
                  <a:stCxn id="57" idx="1"/>
                </p:cNvCxnSpPr>
                <p:nvPr/>
              </p:nvCxnSpPr>
              <p:spPr>
                <a:xfrm flipH="1" flipV="1">
                  <a:off x="8640485" y="4425989"/>
                  <a:ext cx="345478" cy="5000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7248F-E736-4618-A1B0-525B81DC00F2}"/>
              </a:ext>
            </a:extLst>
          </p:cNvPr>
          <p:cNvGrpSpPr/>
          <p:nvPr/>
        </p:nvGrpSpPr>
        <p:grpSpPr>
          <a:xfrm>
            <a:off x="10155874" y="2924944"/>
            <a:ext cx="1915202" cy="307777"/>
            <a:chOff x="10155874" y="2924944"/>
            <a:chExt cx="1915202" cy="30777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5FA9AD9-8F5E-4DA5-B4CC-13E6A20F5F90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10155874" y="3078833"/>
              <a:ext cx="1233976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FE3242C-7902-4A35-8FA4-5050312AD9B0}"/>
                </a:ext>
              </a:extLst>
            </p:cNvPr>
            <p:cNvSpPr txBox="1"/>
            <p:nvPr/>
          </p:nvSpPr>
          <p:spPr>
            <a:xfrm>
              <a:off x="11389850" y="2924944"/>
              <a:ext cx="681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Nivel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067558A-4B14-4767-A8B7-933885883166}"/>
              </a:ext>
            </a:extLst>
          </p:cNvPr>
          <p:cNvGrpSpPr/>
          <p:nvPr/>
        </p:nvGrpSpPr>
        <p:grpSpPr>
          <a:xfrm>
            <a:off x="10547428" y="3595726"/>
            <a:ext cx="1595656" cy="307777"/>
            <a:chOff x="10547428" y="3595726"/>
            <a:chExt cx="1595656" cy="30777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4415B79-31E8-417D-9F1A-06DE00E1B62C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10547428" y="3749615"/>
              <a:ext cx="83806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385BE4C-3503-46E8-8A8D-4919DDE45C82}"/>
                </a:ext>
              </a:extLst>
            </p:cNvPr>
            <p:cNvSpPr txBox="1"/>
            <p:nvPr/>
          </p:nvSpPr>
          <p:spPr>
            <a:xfrm>
              <a:off x="11385496" y="3595726"/>
              <a:ext cx="75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Nivel 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6160A0-3356-4018-BA6A-656CD43A65F6}"/>
              </a:ext>
            </a:extLst>
          </p:cNvPr>
          <p:cNvGrpSpPr/>
          <p:nvPr/>
        </p:nvGrpSpPr>
        <p:grpSpPr>
          <a:xfrm>
            <a:off x="10848156" y="4201343"/>
            <a:ext cx="1333789" cy="307777"/>
            <a:chOff x="10848156" y="4201343"/>
            <a:chExt cx="1333789" cy="30777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CDF3683-40C3-467F-943B-D72135AFF2F4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>
              <a:off x="10848156" y="4355232"/>
              <a:ext cx="576201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89866DB-AF1C-427B-8355-0EE013126CD5}"/>
                </a:ext>
              </a:extLst>
            </p:cNvPr>
            <p:cNvSpPr txBox="1"/>
            <p:nvPr/>
          </p:nvSpPr>
          <p:spPr>
            <a:xfrm>
              <a:off x="11424357" y="4201343"/>
              <a:ext cx="75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Nivel 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F3641E-3D63-4D5E-ADE1-84E9B2D4EF7E}"/>
              </a:ext>
            </a:extLst>
          </p:cNvPr>
          <p:cNvGrpSpPr/>
          <p:nvPr/>
        </p:nvGrpSpPr>
        <p:grpSpPr>
          <a:xfrm>
            <a:off x="10192387" y="4849415"/>
            <a:ext cx="1950696" cy="307777"/>
            <a:chOff x="10192387" y="4849415"/>
            <a:chExt cx="1950696" cy="30777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F3BF35-1A7A-43CB-9F19-854D5DE5AD7B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10192387" y="5003304"/>
              <a:ext cx="123397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FB47C8E-0100-4486-BF65-9A0A645FFE5F}"/>
                </a:ext>
              </a:extLst>
            </p:cNvPr>
            <p:cNvSpPr txBox="1"/>
            <p:nvPr/>
          </p:nvSpPr>
          <p:spPr>
            <a:xfrm>
              <a:off x="11426362" y="4849415"/>
              <a:ext cx="716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Nivel 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21B7FC1-F959-461F-8813-403EBE19F9DD}"/>
              </a:ext>
            </a:extLst>
          </p:cNvPr>
          <p:cNvGrpSpPr/>
          <p:nvPr/>
        </p:nvGrpSpPr>
        <p:grpSpPr>
          <a:xfrm>
            <a:off x="8539784" y="781323"/>
            <a:ext cx="1261647" cy="672104"/>
            <a:chOff x="8539784" y="781323"/>
            <a:chExt cx="1261647" cy="67210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70E621-DC31-4C33-887C-2F0F53FEEBAA}"/>
                </a:ext>
              </a:extLst>
            </p:cNvPr>
            <p:cNvSpPr txBox="1"/>
            <p:nvPr/>
          </p:nvSpPr>
          <p:spPr>
            <a:xfrm>
              <a:off x="8762839" y="781323"/>
              <a:ext cx="103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Raíz</a:t>
              </a:r>
            </a:p>
          </p:txBody>
        </p:sp>
        <p:cxnSp>
          <p:nvCxnSpPr>
            <p:cNvPr id="84" name="Connector: Curved 83">
              <a:extLst>
                <a:ext uri="{FF2B5EF4-FFF2-40B4-BE49-F238E27FC236}">
                  <a16:creationId xmlns:a16="http://schemas.microsoft.com/office/drawing/2014/main" id="{9F1EE781-40DA-45A8-A517-4A0B3AD3D005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rot="5400000">
              <a:off x="8530981" y="1114668"/>
              <a:ext cx="347562" cy="32995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97A5EA0-69A8-4B64-BC34-F153851FFD6D}"/>
              </a:ext>
            </a:extLst>
          </p:cNvPr>
          <p:cNvGrpSpPr/>
          <p:nvPr/>
        </p:nvGrpSpPr>
        <p:grpSpPr>
          <a:xfrm>
            <a:off x="6094117" y="1908015"/>
            <a:ext cx="1253732" cy="1366631"/>
            <a:chOff x="6094117" y="1908015"/>
            <a:chExt cx="1253732" cy="136663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7B59BD5-3494-4504-AD89-5FC1F48779AF}"/>
                </a:ext>
              </a:extLst>
            </p:cNvPr>
            <p:cNvSpPr txBox="1"/>
            <p:nvPr/>
          </p:nvSpPr>
          <p:spPr>
            <a:xfrm>
              <a:off x="6094117" y="1908015"/>
              <a:ext cx="10385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Vértices internos</a:t>
              </a:r>
            </a:p>
          </p:txBody>
        </p:sp>
        <p:cxnSp>
          <p:nvCxnSpPr>
            <p:cNvPr id="88" name="Connector: Curved 87">
              <a:extLst>
                <a:ext uri="{FF2B5EF4-FFF2-40B4-BE49-F238E27FC236}">
                  <a16:creationId xmlns:a16="http://schemas.microsoft.com/office/drawing/2014/main" id="{5EA9A0E2-B0F4-40FC-B5C1-0EC3D4B32A9F}"/>
                </a:ext>
              </a:extLst>
            </p:cNvPr>
            <p:cNvCxnSpPr>
              <a:cxnSpLocks/>
            </p:cNvCxnSpPr>
            <p:nvPr/>
          </p:nvCxnSpPr>
          <p:spPr>
            <a:xfrm>
              <a:off x="6961950" y="2552648"/>
              <a:ext cx="385899" cy="15627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F0487DAF-96C2-40FF-8D10-976D3CFDF9F5}"/>
                </a:ext>
              </a:extLst>
            </p:cNvPr>
            <p:cNvCxnSpPr>
              <a:stCxn id="86" idx="2"/>
            </p:cNvCxnSpPr>
            <p:nvPr/>
          </p:nvCxnSpPr>
          <p:spPr>
            <a:xfrm rot="16200000" flipH="1">
              <a:off x="6394849" y="2772909"/>
              <a:ext cx="720301" cy="28317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D486FA-0117-4D7B-87E3-BDB863A4D2A5}"/>
              </a:ext>
            </a:extLst>
          </p:cNvPr>
          <p:cNvGrpSpPr/>
          <p:nvPr/>
        </p:nvGrpSpPr>
        <p:grpSpPr>
          <a:xfrm>
            <a:off x="5800424" y="4571496"/>
            <a:ext cx="2089508" cy="935051"/>
            <a:chOff x="5800424" y="4571496"/>
            <a:chExt cx="2089508" cy="93505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B5FE58-A75F-4391-AA3E-0B840ABA5C10}"/>
                </a:ext>
              </a:extLst>
            </p:cNvPr>
            <p:cNvSpPr txBox="1"/>
            <p:nvPr/>
          </p:nvSpPr>
          <p:spPr>
            <a:xfrm>
              <a:off x="5800424" y="5137215"/>
              <a:ext cx="103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Hojas</a:t>
              </a:r>
            </a:p>
          </p:txBody>
        </p: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973F09BA-D634-41C2-850A-34F11D517611}"/>
                </a:ext>
              </a:extLst>
            </p:cNvPr>
            <p:cNvCxnSpPr/>
            <p:nvPr/>
          </p:nvCxnSpPr>
          <p:spPr>
            <a:xfrm rot="5400000" flipH="1" flipV="1">
              <a:off x="6064043" y="4601569"/>
              <a:ext cx="369332" cy="30918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id="{5A583323-EC0D-4BDD-80F9-8CE01B8ECA5D}"/>
                </a:ext>
              </a:extLst>
            </p:cNvPr>
            <p:cNvCxnSpPr/>
            <p:nvPr/>
          </p:nvCxnSpPr>
          <p:spPr>
            <a:xfrm flipV="1">
              <a:off x="6514979" y="4587339"/>
              <a:ext cx="842731" cy="55767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Curved 98">
              <a:extLst>
                <a:ext uri="{FF2B5EF4-FFF2-40B4-BE49-F238E27FC236}">
                  <a16:creationId xmlns:a16="http://schemas.microsoft.com/office/drawing/2014/main" id="{583295CE-2D47-4977-9126-7488CB40439B}"/>
                </a:ext>
              </a:extLst>
            </p:cNvPr>
            <p:cNvCxnSpPr/>
            <p:nvPr/>
          </p:nvCxnSpPr>
          <p:spPr>
            <a:xfrm flipV="1">
              <a:off x="6640454" y="5075552"/>
              <a:ext cx="1249478" cy="2463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3ED6E3EC-7324-46D2-B2F6-3BBC83B75263}"/>
              </a:ext>
            </a:extLst>
          </p:cNvPr>
          <p:cNvSpPr txBox="1"/>
          <p:nvPr/>
        </p:nvSpPr>
        <p:spPr>
          <a:xfrm>
            <a:off x="9635854" y="329580"/>
            <a:ext cx="2435221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GT" dirty="0"/>
              <a:t>Convenio:</a:t>
            </a:r>
          </a:p>
          <a:p>
            <a:r>
              <a:rPr lang="es-GT" dirty="0"/>
              <a:t>Dirección de las aristas de nivel superior al inferior.</a:t>
            </a:r>
          </a:p>
          <a:p>
            <a:r>
              <a:rPr lang="es-GT" dirty="0"/>
              <a:t>Por ello todos los demás árboles con raíz ya no se dibujarán con flechas.</a:t>
            </a:r>
          </a:p>
        </p:txBody>
      </p:sp>
    </p:spTree>
    <p:extLst>
      <p:ext uri="{BB962C8B-B14F-4D97-AF65-F5344CB8AC3E}">
        <p14:creationId xmlns:p14="http://schemas.microsoft.com/office/powerpoint/2010/main" val="41907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9" grpId="0"/>
      <p:bldP spid="10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1077</Words>
  <Application>Microsoft Office PowerPoint</Application>
  <PresentationFormat>Custom</PresentationFormat>
  <Paragraphs>235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Corbel</vt:lpstr>
      <vt:lpstr>Wingdings 2</vt:lpstr>
      <vt:lpstr>Digital Blue Tunnel 16x9</vt:lpstr>
      <vt:lpstr> 3ra. Unidad  ÁRBOLES</vt:lpstr>
      <vt:lpstr>ÁRBOL</vt:lpstr>
      <vt:lpstr>ÁRBOL RECUBRIDOR</vt:lpstr>
      <vt:lpstr>BOSQUE</vt:lpstr>
      <vt:lpstr>BOSQUE RECUBRIDOR</vt:lpstr>
      <vt:lpstr>TEOREMA No. 1</vt:lpstr>
      <vt:lpstr>Ejemplo # 1</vt:lpstr>
      <vt:lpstr>Ejemplo # 1  continuación…</vt:lpstr>
      <vt:lpstr>ÁRBOL CON RAÍZ</vt:lpstr>
      <vt:lpstr>ÁRBOL ORDENADO CON RAÍZ</vt:lpstr>
      <vt:lpstr>ÁRBOL CON RAÍZ BINARIO</vt:lpstr>
      <vt:lpstr>ÁRBOL CON RAÍZ BINARIO COMPLETO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</dc:title>
  <dc:creator>Fam Lopez Montepeque</dc:creator>
  <cp:lastModifiedBy>Mario Gustavo Lopez Hernandez</cp:lastModifiedBy>
  <cp:revision>82</cp:revision>
  <dcterms:created xsi:type="dcterms:W3CDTF">2020-03-26T00:28:25Z</dcterms:created>
  <dcterms:modified xsi:type="dcterms:W3CDTF">2020-10-19T22:36:42Z</dcterms:modified>
</cp:coreProperties>
</file>