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1" r:id="rId6"/>
    <p:sldId id="260" r:id="rId7"/>
    <p:sldId id="267" r:id="rId8"/>
    <p:sldId id="262" r:id="rId9"/>
    <p:sldId id="263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910" y="-2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CD31-B291-4177-8392-FF8ACA3AAE3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F792-E62C-419C-8DD7-CB1F4EC7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8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CD31-B291-4177-8392-FF8ACA3AAE3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F792-E62C-419C-8DD7-CB1F4EC7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6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CD31-B291-4177-8392-FF8ACA3AAE3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F792-E62C-419C-8DD7-CB1F4EC7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8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CD31-B291-4177-8392-FF8ACA3AAE3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F792-E62C-419C-8DD7-CB1F4EC7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4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CD31-B291-4177-8392-FF8ACA3AAE3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F792-E62C-419C-8DD7-CB1F4EC7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7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CD31-B291-4177-8392-FF8ACA3AAE3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F792-E62C-419C-8DD7-CB1F4EC7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CD31-B291-4177-8392-FF8ACA3AAE3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F792-E62C-419C-8DD7-CB1F4EC7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CD31-B291-4177-8392-FF8ACA3AAE3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F792-E62C-419C-8DD7-CB1F4EC7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CD31-B291-4177-8392-FF8ACA3AAE3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F792-E62C-419C-8DD7-CB1F4EC7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CD31-B291-4177-8392-FF8ACA3AAE3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F792-E62C-419C-8DD7-CB1F4EC7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CD31-B291-4177-8392-FF8ACA3AAE3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F792-E62C-419C-8DD7-CB1F4EC7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CD31-B291-4177-8392-FF8ACA3AAE3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F792-E62C-419C-8DD7-CB1F4EC7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3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548" y="702365"/>
            <a:ext cx="1142148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University of Regina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Faculty of Engineering and applied Science</a:t>
            </a:r>
            <a:endParaRPr lang="en-US" sz="2400" dirty="0" smtClean="0">
              <a:solidFill>
                <a:srgbClr val="7030A0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400" dirty="0" err="1" smtClean="0">
                <a:latin typeface="Cambria" panose="02040503050406030204" pitchFamily="18" charset="0"/>
              </a:rPr>
              <a:t>ENIN</a:t>
            </a:r>
            <a:r>
              <a:rPr lang="en-US" sz="2400" dirty="0" smtClean="0">
                <a:latin typeface="Cambria" panose="02040503050406030204" pitchFamily="18" charset="0"/>
              </a:rPr>
              <a:t>-833 (Winter 2020)</a:t>
            </a:r>
            <a:endParaRPr lang="en-US" sz="2400" dirty="0" smtClean="0">
              <a:solidFill>
                <a:srgbClr val="7030A0"/>
              </a:solidFill>
              <a:latin typeface="Cambria" panose="02040503050406030204" pitchFamily="18" charset="0"/>
            </a:endParaRPr>
          </a:p>
          <a:p>
            <a:pPr algn="ctr"/>
            <a:endParaRPr lang="en-US" sz="2400" b="1" dirty="0" smtClean="0">
              <a:latin typeface="Cambria" panose="02040503050406030204" pitchFamily="18" charset="0"/>
            </a:endParaRPr>
          </a:p>
          <a:p>
            <a:pPr algn="ctr"/>
            <a:endParaRPr lang="en-US" sz="2400" b="1" dirty="0" smtClean="0">
              <a:latin typeface="Cambria" panose="02040503050406030204" pitchFamily="18" charset="0"/>
            </a:endParaRPr>
          </a:p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Presentation Title</a:t>
            </a:r>
            <a:endParaRPr lang="en-US" sz="2400" b="1" dirty="0" smtClean="0">
              <a:solidFill>
                <a:srgbClr val="7030A0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Developing a </a:t>
            </a:r>
            <a:r>
              <a:rPr lang="en-US" sz="2000" dirty="0" err="1" smtClean="0">
                <a:latin typeface="Cambria" panose="02040503050406030204" pitchFamily="18" charset="0"/>
              </a:rPr>
              <a:t>PID</a:t>
            </a:r>
            <a:r>
              <a:rPr lang="en-US" sz="2000" dirty="0" smtClean="0">
                <a:latin typeface="Cambria" panose="02040503050406030204" pitchFamily="18" charset="0"/>
              </a:rPr>
              <a:t> Controller to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</a:rPr>
              <a:t>Control the Output Speed of a DC Motor </a:t>
            </a: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Using Ziegler–Nichols Method</a:t>
            </a:r>
          </a:p>
          <a:p>
            <a:pPr algn="ctr"/>
            <a:endParaRPr lang="en-US" sz="2400" dirty="0">
              <a:latin typeface="Cambria" panose="02040503050406030204" pitchFamily="18" charset="0"/>
            </a:endParaRPr>
          </a:p>
          <a:p>
            <a:pPr algn="ctr"/>
            <a:endParaRPr lang="en-US" sz="24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Behnam </a:t>
            </a:r>
            <a:r>
              <a:rPr lang="en-US" sz="2000" dirty="0" err="1" smtClean="0">
                <a:latin typeface="Cambria" panose="02040503050406030204" pitchFamily="18" charset="0"/>
              </a:rPr>
              <a:t>Moradi</a:t>
            </a:r>
            <a:endParaRPr lang="en-US" sz="20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M.Sc. in Industrial Systems Engineering</a:t>
            </a:r>
          </a:p>
          <a:p>
            <a:pPr algn="ctr"/>
            <a:endParaRPr lang="en-US" sz="2400" dirty="0" smtClean="0">
              <a:latin typeface="Cambria" panose="02040503050406030204" pitchFamily="18" charset="0"/>
            </a:endParaRPr>
          </a:p>
          <a:p>
            <a:pPr algn="ctr"/>
            <a:endParaRPr lang="en-US" sz="24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2000" b="1" dirty="0" smtClean="0">
                <a:latin typeface="Cambria" panose="02040503050406030204" pitchFamily="18" charset="0"/>
              </a:rPr>
              <a:t>Supervisor</a:t>
            </a: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Professor </a:t>
            </a:r>
            <a:r>
              <a:rPr lang="en-US" sz="2000" dirty="0" err="1" smtClean="0">
                <a:latin typeface="Cambria" panose="02040503050406030204" pitchFamily="18" charset="0"/>
              </a:rPr>
              <a:t>Mehran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Mehrandezh</a:t>
            </a:r>
            <a:endParaRPr lang="en-US" sz="2000" dirty="0" smtClean="0">
              <a:latin typeface="Cambria" panose="02040503050406030204" pitchFamily="18" charset="0"/>
            </a:endParaRPr>
          </a:p>
          <a:p>
            <a:pPr algn="ctr"/>
            <a:endParaRPr lang="en-US" sz="2400" dirty="0" smtClean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4109" cy="9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Developing a </a:t>
            </a:r>
            <a:r>
              <a:rPr lang="en-US" sz="1400" dirty="0" err="1">
                <a:latin typeface="Cambria" panose="02040503050406030204" pitchFamily="18" charset="0"/>
              </a:rPr>
              <a:t>PID</a:t>
            </a:r>
            <a:r>
              <a:rPr lang="en-US" sz="1400" dirty="0">
                <a:latin typeface="Cambria" panose="02040503050406030204" pitchFamily="18" charset="0"/>
              </a:rPr>
              <a:t> Controller to Control the Output Speed of a DC Motor </a:t>
            </a:r>
            <a:r>
              <a:rPr lang="en-US" sz="1400" dirty="0" smtClean="0">
                <a:latin typeface="Cambria" panose="02040503050406030204" pitchFamily="18" charset="0"/>
              </a:rPr>
              <a:t>Using </a:t>
            </a:r>
            <a:r>
              <a:rPr lang="en-US" sz="1400" dirty="0">
                <a:latin typeface="Cambria" panose="02040503050406030204" pitchFamily="18" charset="0"/>
              </a:rPr>
              <a:t>Ziegler–Nichols Method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6535331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2521" y="477821"/>
            <a:ext cx="578680" cy="555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450574" y="485862"/>
            <a:ext cx="1211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mbria" panose="02040503050406030204" pitchFamily="18" charset="0"/>
              </a:rPr>
              <a:t>How to Validate </a:t>
            </a: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ZN</a:t>
            </a:r>
            <a:r>
              <a:rPr lang="en-US" sz="2000" b="1" dirty="0" smtClean="0">
                <a:latin typeface="Cambria" panose="02040503050406030204" pitchFamily="18" charset="0"/>
              </a:rPr>
              <a:t> Method Using the Actual System?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19" y="894013"/>
            <a:ext cx="4961024" cy="27585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18" y="3841207"/>
            <a:ext cx="4961023" cy="26941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96" y="2317827"/>
            <a:ext cx="2378988" cy="2524538"/>
          </a:xfrm>
          <a:prstGeom prst="rect">
            <a:avLst/>
          </a:prstGeom>
        </p:spPr>
      </p:pic>
      <p:sp>
        <p:nvSpPr>
          <p:cNvPr id="12" name="Bent Arrow 11"/>
          <p:cNvSpPr/>
          <p:nvPr/>
        </p:nvSpPr>
        <p:spPr>
          <a:xfrm>
            <a:off x="6069496" y="2390302"/>
            <a:ext cx="516833" cy="9890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flipV="1">
            <a:off x="1829041" y="2436621"/>
            <a:ext cx="1280265" cy="896361"/>
          </a:xfrm>
          <a:prstGeom prst="bentArrow">
            <a:avLst>
              <a:gd name="adj1" fmla="val 25000"/>
              <a:gd name="adj2" fmla="val 2185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5740315" y="3414032"/>
            <a:ext cx="295794" cy="389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48" y="4490569"/>
            <a:ext cx="1952625" cy="18970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49" y="1304452"/>
            <a:ext cx="1952625" cy="1085850"/>
          </a:xfrm>
          <a:prstGeom prst="rect">
            <a:avLst/>
          </a:prstGeom>
        </p:spPr>
      </p:pic>
      <p:sp>
        <p:nvSpPr>
          <p:cNvPr id="34" name="Bent Arrow 33"/>
          <p:cNvSpPr/>
          <p:nvPr/>
        </p:nvSpPr>
        <p:spPr>
          <a:xfrm>
            <a:off x="1829041" y="3460682"/>
            <a:ext cx="1280265" cy="982316"/>
          </a:xfrm>
          <a:prstGeom prst="bentArrow">
            <a:avLst>
              <a:gd name="adj1" fmla="val 25000"/>
              <a:gd name="adj2" fmla="val 2185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V="1">
            <a:off x="6069496" y="3703079"/>
            <a:ext cx="516833" cy="9298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0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5409" y="4763068"/>
            <a:ext cx="5709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ambria" panose="02040503050406030204" pitchFamily="18" charset="0"/>
              </a:rPr>
              <a:t>Thank you!</a:t>
            </a:r>
            <a:endParaRPr lang="en-US" sz="5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Developing a </a:t>
            </a:r>
            <a:r>
              <a:rPr lang="en-US" sz="1400" dirty="0" err="1">
                <a:latin typeface="Cambria" panose="02040503050406030204" pitchFamily="18" charset="0"/>
              </a:rPr>
              <a:t>PID</a:t>
            </a:r>
            <a:r>
              <a:rPr lang="en-US" sz="1400" dirty="0">
                <a:latin typeface="Cambria" panose="02040503050406030204" pitchFamily="18" charset="0"/>
              </a:rPr>
              <a:t> Controller to Control the Output Speed of a DC Motor </a:t>
            </a:r>
            <a:r>
              <a:rPr lang="en-US" sz="1400" dirty="0" smtClean="0">
                <a:latin typeface="Cambria" panose="02040503050406030204" pitchFamily="18" charset="0"/>
              </a:rPr>
              <a:t>Using </a:t>
            </a:r>
            <a:r>
              <a:rPr lang="en-US" sz="1400" dirty="0">
                <a:latin typeface="Cambria" panose="02040503050406030204" pitchFamily="18" charset="0"/>
              </a:rPr>
              <a:t>Ziegler–Nichols Method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6535331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293093"/>
            <a:ext cx="5673244" cy="42549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287118"/>
            <a:ext cx="4524375" cy="4260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Image result for Vers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672" y="3193325"/>
            <a:ext cx="479563" cy="4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07972" y="772981"/>
            <a:ext cx="2120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Simulated System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8351" y="772981"/>
            <a:ext cx="171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Actual System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6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5826" y="617544"/>
            <a:ext cx="3504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 pitchFamily="18" charset="0"/>
              </a:rPr>
              <a:t>Presentation Outline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4018" y="1825667"/>
            <a:ext cx="8936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" panose="02040503050406030204" pitchFamily="18" charset="0"/>
              </a:rPr>
              <a:t>How to Extract the Dynamic Model of the Actual System?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4018" y="2905372"/>
            <a:ext cx="8648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What is </a:t>
            </a:r>
            <a:r>
              <a:rPr lang="en-US" sz="28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Ziegler–Nichols (ZN)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</a:rPr>
              <a:t>M</a:t>
            </a:r>
            <a:r>
              <a:rPr lang="en-US" sz="2800" dirty="0" smtClean="0">
                <a:latin typeface="Cambria" panose="02040503050406030204" pitchFamily="18" charset="0"/>
              </a:rPr>
              <a:t>ethod?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4018" y="3985077"/>
            <a:ext cx="870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" panose="02040503050406030204" pitchFamily="18" charset="0"/>
              </a:rPr>
              <a:t>What is </a:t>
            </a:r>
            <a:r>
              <a:rPr lang="en-US" sz="2800" dirty="0">
                <a:latin typeface="Cambria" panose="02040503050406030204" pitchFamily="18" charset="0"/>
              </a:rPr>
              <a:t>the procedure to </a:t>
            </a:r>
            <a:r>
              <a:rPr lang="en-US" sz="2800" dirty="0" smtClean="0">
                <a:latin typeface="Cambria" panose="02040503050406030204" pitchFamily="18" charset="0"/>
              </a:rPr>
              <a:t>Implement </a:t>
            </a:r>
            <a:r>
              <a:rPr lang="en-US" sz="28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ZN</a:t>
            </a:r>
            <a:r>
              <a:rPr lang="en-US" sz="2800" dirty="0" smtClean="0">
                <a:latin typeface="Cambria" panose="02040503050406030204" pitchFamily="18" charset="0"/>
              </a:rPr>
              <a:t> Method?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4018" y="5064782"/>
            <a:ext cx="1061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" panose="02040503050406030204" pitchFamily="18" charset="0"/>
              </a:rPr>
              <a:t>How to Validate </a:t>
            </a:r>
            <a:r>
              <a:rPr lang="en-US" sz="28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ZN</a:t>
            </a:r>
            <a:r>
              <a:rPr lang="en-US" sz="2800" dirty="0" smtClean="0">
                <a:latin typeface="Cambria" panose="02040503050406030204" pitchFamily="18" charset="0"/>
              </a:rPr>
              <a:t> Method Using the Actual System?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12035" y="1772567"/>
            <a:ext cx="914400" cy="629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0.000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2035" y="2852272"/>
            <a:ext cx="914400" cy="629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12035" y="3985077"/>
            <a:ext cx="914400" cy="629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29688" y="5011682"/>
            <a:ext cx="914400" cy="629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Developing a </a:t>
            </a:r>
            <a:r>
              <a:rPr lang="en-US" sz="1400" dirty="0" err="1">
                <a:latin typeface="Cambria" panose="02040503050406030204" pitchFamily="18" charset="0"/>
              </a:rPr>
              <a:t>PID</a:t>
            </a:r>
            <a:r>
              <a:rPr lang="en-US" sz="1400" dirty="0">
                <a:latin typeface="Cambria" panose="02040503050406030204" pitchFamily="18" charset="0"/>
              </a:rPr>
              <a:t> Controller to Control the Output Speed of a DC Motor </a:t>
            </a:r>
            <a:r>
              <a:rPr lang="en-US" sz="1400" dirty="0" smtClean="0">
                <a:latin typeface="Cambria" panose="02040503050406030204" pitchFamily="18" charset="0"/>
              </a:rPr>
              <a:t>Using </a:t>
            </a:r>
            <a:r>
              <a:rPr lang="en-US" sz="1400" dirty="0">
                <a:latin typeface="Cambria" panose="02040503050406030204" pitchFamily="18" charset="0"/>
              </a:rPr>
              <a:t>Ziegler–Nichols Method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6535331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10041830" y="1760633"/>
            <a:ext cx="606286" cy="572552"/>
          </a:xfrm>
          <a:prstGeom prst="star5">
            <a:avLst>
              <a:gd name="adj" fmla="val 14911"/>
              <a:gd name="hf" fmla="val 105146"/>
              <a:gd name="vf" fmla="val 1105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Developing a </a:t>
            </a:r>
            <a:r>
              <a:rPr lang="en-US" sz="1400" dirty="0" err="1">
                <a:latin typeface="Cambria" panose="02040503050406030204" pitchFamily="18" charset="0"/>
              </a:rPr>
              <a:t>PID</a:t>
            </a:r>
            <a:r>
              <a:rPr lang="en-US" sz="1400" dirty="0">
                <a:latin typeface="Cambria" panose="02040503050406030204" pitchFamily="18" charset="0"/>
              </a:rPr>
              <a:t> Controller to Control the Output Speed of a DC Motor </a:t>
            </a:r>
            <a:r>
              <a:rPr lang="en-US" sz="1400" dirty="0" smtClean="0">
                <a:latin typeface="Cambria" panose="02040503050406030204" pitchFamily="18" charset="0"/>
              </a:rPr>
              <a:t>Using </a:t>
            </a:r>
            <a:r>
              <a:rPr lang="en-US" sz="1400" dirty="0">
                <a:latin typeface="Cambria" panose="02040503050406030204" pitchFamily="18" charset="0"/>
              </a:rPr>
              <a:t>Ziegler–Nichols Method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6535331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633561"/>
            <a:ext cx="1211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Cambria" panose="02040503050406030204" pitchFamily="18" charset="0"/>
              </a:rPr>
              <a:t>How to </a:t>
            </a:r>
            <a:r>
              <a:rPr lang="en-US" sz="2000" b="1" dirty="0" smtClean="0">
                <a:latin typeface="Cambria" panose="02040503050406030204" pitchFamily="18" charset="0"/>
              </a:rPr>
              <a:t>Extract the Dynamic Model of the Actual System?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2520" y="477821"/>
            <a:ext cx="1789045" cy="555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0.001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337" y="1957352"/>
            <a:ext cx="1469915" cy="114544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52984" y="2380719"/>
            <a:ext cx="593094" cy="2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7476917" y="2380719"/>
            <a:ext cx="481648" cy="2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8669" y="1660969"/>
            <a:ext cx="191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DC Motor Set-Up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59982" y="2178019"/>
            <a:ext cx="191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Input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8004" y="2133717"/>
            <a:ext cx="191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Output</a:t>
            </a:r>
            <a:endParaRPr lang="en-US" sz="1400" dirty="0">
              <a:latin typeface="Cambria" panose="0204050305040603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343" y="1413946"/>
            <a:ext cx="4122773" cy="220404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71" y="1428052"/>
            <a:ext cx="4203809" cy="220404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71" y="4328991"/>
            <a:ext cx="1069200" cy="56057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71" y="5011338"/>
            <a:ext cx="1075804" cy="575127"/>
          </a:xfrm>
          <a:prstGeom prst="rect">
            <a:avLst/>
          </a:prstGeom>
        </p:spPr>
      </p:pic>
      <p:sp>
        <p:nvSpPr>
          <p:cNvPr id="32" name="Right Arrow 31"/>
          <p:cNvSpPr/>
          <p:nvPr/>
        </p:nvSpPr>
        <p:spPr>
          <a:xfrm>
            <a:off x="2059235" y="4465528"/>
            <a:ext cx="593094" cy="2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966233" y="4262828"/>
            <a:ext cx="191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Input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21565" y="4976849"/>
            <a:ext cx="191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Output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059235" y="5208050"/>
            <a:ext cx="593094" cy="2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505251" y="4790410"/>
            <a:ext cx="349922" cy="35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2329" y="4286259"/>
            <a:ext cx="2671141" cy="138185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7590" y="4202843"/>
            <a:ext cx="2416571" cy="1521133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8396124" y="4755947"/>
            <a:ext cx="349922" cy="35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705397" y="4702274"/>
                <a:ext cx="3420808" cy="491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2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92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341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147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38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061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397" y="4702274"/>
                <a:ext cx="3420808" cy="4916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967860" y="5653059"/>
            <a:ext cx="2522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ambria" panose="02040503050406030204" pitchFamily="18" charset="0"/>
              </a:rPr>
              <a:t>MATLAB</a:t>
            </a:r>
            <a:r>
              <a:rPr lang="en-US" sz="1400" dirty="0" smtClean="0">
                <a:latin typeface="Cambria" panose="02040503050406030204" pitchFamily="18" charset="0"/>
              </a:rPr>
              <a:t> Sys Identification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541953">
            <a:off x="7212504" y="4873625"/>
            <a:ext cx="121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74%</a:t>
            </a:r>
            <a:endParaRPr 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Developing a </a:t>
            </a:r>
            <a:r>
              <a:rPr lang="en-US" sz="1400" dirty="0" err="1">
                <a:latin typeface="Cambria" panose="02040503050406030204" pitchFamily="18" charset="0"/>
              </a:rPr>
              <a:t>PID</a:t>
            </a:r>
            <a:r>
              <a:rPr lang="en-US" sz="1400" dirty="0">
                <a:latin typeface="Cambria" panose="02040503050406030204" pitchFamily="18" charset="0"/>
              </a:rPr>
              <a:t> Controller to Control the Output Speed of a DC Motor </a:t>
            </a:r>
            <a:r>
              <a:rPr lang="en-US" sz="1400" dirty="0" smtClean="0">
                <a:latin typeface="Cambria" panose="02040503050406030204" pitchFamily="18" charset="0"/>
              </a:rPr>
              <a:t>Using </a:t>
            </a:r>
            <a:r>
              <a:rPr lang="en-US" sz="1400" dirty="0">
                <a:latin typeface="Cambria" panose="02040503050406030204" pitchFamily="18" charset="0"/>
              </a:rPr>
              <a:t>Ziegler–Nichols Method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6535331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63356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mbria" panose="02040503050406030204" pitchFamily="18" charset="0"/>
              </a:rPr>
              <a:t>How to Validate The Model? 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32520" y="477821"/>
            <a:ext cx="1641689" cy="555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0.000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265" y="1314174"/>
            <a:ext cx="5029834" cy="18742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74" y="3899389"/>
            <a:ext cx="5444366" cy="24798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972" y="3899388"/>
            <a:ext cx="5340420" cy="2479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15" y="1166596"/>
            <a:ext cx="2657062" cy="19927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Left-Right Arrow 1"/>
          <p:cNvSpPr/>
          <p:nvPr/>
        </p:nvSpPr>
        <p:spPr>
          <a:xfrm>
            <a:off x="4547321" y="1889330"/>
            <a:ext cx="1384300" cy="723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Developing a </a:t>
            </a:r>
            <a:r>
              <a:rPr lang="en-US" sz="1400" dirty="0" err="1">
                <a:latin typeface="Cambria" panose="02040503050406030204" pitchFamily="18" charset="0"/>
              </a:rPr>
              <a:t>PID</a:t>
            </a:r>
            <a:r>
              <a:rPr lang="en-US" sz="1400" dirty="0">
                <a:latin typeface="Cambria" panose="02040503050406030204" pitchFamily="18" charset="0"/>
              </a:rPr>
              <a:t> Controller to Control the Output Speed of a DC Motor </a:t>
            </a:r>
            <a:r>
              <a:rPr lang="en-US" sz="1400" dirty="0" smtClean="0">
                <a:latin typeface="Cambria" panose="02040503050406030204" pitchFamily="18" charset="0"/>
              </a:rPr>
              <a:t>Using </a:t>
            </a:r>
            <a:r>
              <a:rPr lang="en-US" sz="1400" dirty="0">
                <a:latin typeface="Cambria" panose="02040503050406030204" pitchFamily="18" charset="0"/>
              </a:rPr>
              <a:t>Ziegler–Nichols Method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6535331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2521" y="477821"/>
            <a:ext cx="578680" cy="555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33561"/>
            <a:ext cx="1211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mbria" panose="02040503050406030204" pitchFamily="18" charset="0"/>
              </a:rPr>
              <a:t>What is Ziegler-Nichols (ZN) Method?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21" y="1189411"/>
            <a:ext cx="8236779" cy="2343903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1319972" y="4507761"/>
            <a:ext cx="1155700" cy="1041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PID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>
          <a:xfrm rot="19423226">
            <a:off x="2297872" y="4273484"/>
            <a:ext cx="698499" cy="261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2460736">
            <a:off x="2288296" y="5537640"/>
            <a:ext cx="698499" cy="261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582173" y="4913549"/>
            <a:ext cx="349250" cy="29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047171" y="4023273"/>
            <a:ext cx="927100" cy="435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?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047171" y="4818303"/>
            <a:ext cx="927100" cy="435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 = ?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031253" y="5610336"/>
            <a:ext cx="927100" cy="435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Kd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?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658483" y="911280"/>
                <a:ext cx="4412234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grow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483" y="911280"/>
                <a:ext cx="4412234" cy="9840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Brace 43"/>
          <p:cNvSpPr/>
          <p:nvPr/>
        </p:nvSpPr>
        <p:spPr>
          <a:xfrm>
            <a:off x="4074101" y="3828311"/>
            <a:ext cx="279400" cy="2400300"/>
          </a:xfrm>
          <a:prstGeom prst="rightBrac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04097" y="3966239"/>
            <a:ext cx="6510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Ziegler-Nichols Method is:</a:t>
            </a:r>
          </a:p>
          <a:p>
            <a:pPr algn="ctr"/>
            <a:r>
              <a:rPr lang="en-US" sz="1600" b="1" dirty="0" smtClean="0">
                <a:solidFill>
                  <a:srgbClr val="7030A0"/>
                </a:solidFill>
                <a:latin typeface="Cambria" panose="02040503050406030204" pitchFamily="18" charset="0"/>
              </a:rPr>
              <a:t> An iterative online method  to choose </a:t>
            </a:r>
            <a:r>
              <a:rPr lang="en-US" sz="1600" b="1" dirty="0" err="1" smtClean="0">
                <a:solidFill>
                  <a:srgbClr val="7030A0"/>
                </a:solidFill>
                <a:latin typeface="Cambria" panose="02040503050406030204" pitchFamily="18" charset="0"/>
              </a:rPr>
              <a:t>Kp</a:t>
            </a:r>
            <a:r>
              <a:rPr lang="en-US" sz="1600" b="1" dirty="0" smtClean="0">
                <a:solidFill>
                  <a:srgbClr val="7030A0"/>
                </a:solidFill>
                <a:latin typeface="Cambria" panose="02040503050406030204" pitchFamily="18" charset="0"/>
              </a:rPr>
              <a:t>, Ki, and </a:t>
            </a:r>
            <a:r>
              <a:rPr lang="en-US" sz="1600" b="1" dirty="0" err="1" smtClean="0">
                <a:solidFill>
                  <a:srgbClr val="7030A0"/>
                </a:solidFill>
                <a:latin typeface="Cambria" panose="02040503050406030204" pitchFamily="18" charset="0"/>
              </a:rPr>
              <a:t>Kd</a:t>
            </a:r>
            <a:r>
              <a:rPr lang="en-US" sz="1600" b="1" dirty="0" smtClean="0">
                <a:solidFill>
                  <a:srgbClr val="7030A0"/>
                </a:solidFill>
                <a:latin typeface="Cambria" panose="02040503050406030204" pitchFamily="18" charset="0"/>
              </a:rPr>
              <a:t> in order to tune a </a:t>
            </a:r>
            <a:r>
              <a:rPr lang="en-US" sz="1600" b="1" dirty="0" err="1" smtClean="0">
                <a:solidFill>
                  <a:srgbClr val="7030A0"/>
                </a:solidFill>
                <a:latin typeface="Cambria" panose="02040503050406030204" pitchFamily="18" charset="0"/>
              </a:rPr>
              <a:t>PID</a:t>
            </a:r>
            <a:r>
              <a:rPr lang="en-US" sz="1600" b="1" dirty="0" smtClean="0">
                <a:solidFill>
                  <a:srgbClr val="7030A0"/>
                </a:solidFill>
                <a:latin typeface="Cambria" panose="02040503050406030204" pitchFamily="18" charset="0"/>
              </a:rPr>
              <a:t> Controller.</a:t>
            </a:r>
            <a:endParaRPr lang="en-US" sz="1600" b="1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308696" y="4857926"/>
                <a:ext cx="1300804" cy="12777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696" y="4857926"/>
                <a:ext cx="1300804" cy="12777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3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Developing a </a:t>
            </a:r>
            <a:r>
              <a:rPr lang="en-US" sz="1400" dirty="0" err="1">
                <a:latin typeface="Cambria" panose="02040503050406030204" pitchFamily="18" charset="0"/>
              </a:rPr>
              <a:t>PID</a:t>
            </a:r>
            <a:r>
              <a:rPr lang="en-US" sz="1400" dirty="0">
                <a:latin typeface="Cambria" panose="02040503050406030204" pitchFamily="18" charset="0"/>
              </a:rPr>
              <a:t> Controller to Control the Output Speed of a DC Motor </a:t>
            </a:r>
            <a:r>
              <a:rPr lang="en-US" sz="1400" dirty="0" smtClean="0">
                <a:latin typeface="Cambria" panose="02040503050406030204" pitchFamily="18" charset="0"/>
              </a:rPr>
              <a:t>Using </a:t>
            </a:r>
            <a:r>
              <a:rPr lang="en-US" sz="1400" dirty="0">
                <a:latin typeface="Cambria" panose="02040503050406030204" pitchFamily="18" charset="0"/>
              </a:rPr>
              <a:t>Ziegler–Nichols Method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6535331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2521" y="477821"/>
            <a:ext cx="578680" cy="555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26142" y="1091784"/>
            <a:ext cx="7139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mbria" panose="02040503050406030204" pitchFamily="18" charset="0"/>
              </a:rPr>
              <a:t>Tell me More about </a:t>
            </a:r>
            <a:r>
              <a:rPr lang="en-US" sz="3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ZN</a:t>
            </a:r>
            <a:r>
              <a:rPr lang="en-US" sz="3200" b="1" dirty="0" smtClean="0">
                <a:latin typeface="Cambria" panose="02040503050406030204" pitchFamily="18" charset="0"/>
              </a:rPr>
              <a:t> Method!</a:t>
            </a:r>
            <a:endParaRPr lang="en-US" sz="3200" b="1" dirty="0">
              <a:latin typeface="Cambria" panose="02040503050406030204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1428750" y="2033958"/>
            <a:ext cx="800100" cy="587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5700" y="2142856"/>
            <a:ext cx="80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It does not require expert knowledge! Just do the formulation!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5700" y="2931642"/>
            <a:ext cx="80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It requires a stable system!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25700" y="3663742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It requires a system that can be driven unstable with increasing proportional gain!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25700" y="4500598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It can be implemented on the actual systems without doing any simulation! But some times it can be very expensive to do so.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428750" y="2822744"/>
            <a:ext cx="800100" cy="587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1428750" y="3576005"/>
            <a:ext cx="800100" cy="587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428750" y="4404555"/>
            <a:ext cx="800100" cy="587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Developing a </a:t>
            </a:r>
            <a:r>
              <a:rPr lang="en-US" sz="1400" dirty="0" err="1">
                <a:latin typeface="Cambria" panose="02040503050406030204" pitchFamily="18" charset="0"/>
              </a:rPr>
              <a:t>PID</a:t>
            </a:r>
            <a:r>
              <a:rPr lang="en-US" sz="1400" dirty="0">
                <a:latin typeface="Cambria" panose="02040503050406030204" pitchFamily="18" charset="0"/>
              </a:rPr>
              <a:t> Controller to Control the Output Speed of a DC Motor </a:t>
            </a:r>
            <a:r>
              <a:rPr lang="en-US" sz="1400" dirty="0" smtClean="0">
                <a:latin typeface="Cambria" panose="02040503050406030204" pitchFamily="18" charset="0"/>
              </a:rPr>
              <a:t>Using </a:t>
            </a:r>
            <a:r>
              <a:rPr lang="en-US" sz="1400" dirty="0">
                <a:latin typeface="Cambria" panose="02040503050406030204" pitchFamily="18" charset="0"/>
              </a:rPr>
              <a:t>Ziegler–Nichols Method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6535331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2521" y="477821"/>
            <a:ext cx="578680" cy="555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33561"/>
            <a:ext cx="1211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</a:rPr>
              <a:t>What is the procedure to Implement 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ZN</a:t>
            </a:r>
            <a:r>
              <a:rPr lang="en-US" sz="2000" b="1" dirty="0">
                <a:latin typeface="Cambria" panose="02040503050406030204" pitchFamily="18" charset="0"/>
              </a:rPr>
              <a:t> Method?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" y="1401944"/>
            <a:ext cx="7115218" cy="191275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7795819" y="2091621"/>
            <a:ext cx="7747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299" y="1474222"/>
            <a:ext cx="2794001" cy="1954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3428999"/>
            <a:ext cx="491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1: Start manipulate </a:t>
            </a:r>
            <a:r>
              <a:rPr lang="en-US" sz="1400" dirty="0" err="1" smtClean="0">
                <a:latin typeface="Cambria" panose="02040503050406030204" pitchFamily="18" charset="0"/>
              </a:rPr>
              <a:t>Kp</a:t>
            </a:r>
            <a:r>
              <a:rPr lang="en-US" sz="1400" dirty="0" smtClean="0">
                <a:latin typeface="Cambria" panose="02040503050406030204" pitchFamily="18" charset="0"/>
              </a:rPr>
              <a:t> from a small value to the bigger values.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3866225"/>
            <a:ext cx="567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2</a:t>
            </a:r>
            <a:r>
              <a:rPr lang="en-US" sz="1400" dirty="0" smtClean="0">
                <a:latin typeface="Cambria" panose="02040503050406030204" pitchFamily="18" charset="0"/>
              </a:rPr>
              <a:t>: Continue manipulation of </a:t>
            </a:r>
            <a:r>
              <a:rPr lang="en-US" sz="1400" dirty="0" err="1" smtClean="0">
                <a:latin typeface="Cambria" panose="02040503050406030204" pitchFamily="18" charset="0"/>
              </a:rPr>
              <a:t>Kp</a:t>
            </a:r>
            <a:r>
              <a:rPr lang="en-US" sz="1400" dirty="0" smtClean="0">
                <a:latin typeface="Cambria" panose="02040503050406030204" pitchFamily="18" charset="0"/>
              </a:rPr>
              <a:t> until getting Natural/Marginal Stability.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96691" y="3389412"/>
            <a:ext cx="210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Marginally Stable System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5827" y="4349857"/>
            <a:ext cx="5741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3: Record the value of </a:t>
            </a:r>
            <a:r>
              <a:rPr lang="en-US" sz="1400" dirty="0" err="1" smtClean="0">
                <a:latin typeface="Cambria" panose="02040503050406030204" pitchFamily="18" charset="0"/>
              </a:rPr>
              <a:t>Kp</a:t>
            </a:r>
            <a:r>
              <a:rPr lang="en-US" sz="1400" dirty="0" smtClean="0">
                <a:latin typeface="Cambria" panose="02040503050406030204" pitchFamily="18" charset="0"/>
              </a:rPr>
              <a:t> (Proportional Gain) and </a:t>
            </a:r>
            <a:r>
              <a:rPr lang="en-US" sz="1400" dirty="0" err="1" smtClean="0">
                <a:latin typeface="Cambria" panose="02040503050406030204" pitchFamily="18" charset="0"/>
              </a:rPr>
              <a:t>Tu</a:t>
            </a:r>
            <a:r>
              <a:rPr lang="en-US" sz="1400" dirty="0" smtClean="0">
                <a:latin typeface="Cambria" panose="02040503050406030204" pitchFamily="18" charset="0"/>
              </a:rPr>
              <a:t> (Oscillation Period)</a:t>
            </a:r>
            <a:br>
              <a:rPr lang="en-US" sz="1400" dirty="0" smtClean="0">
                <a:latin typeface="Cambria" panose="02040503050406030204" pitchFamily="18" charset="0"/>
              </a:rPr>
            </a:br>
            <a:r>
              <a:rPr lang="en-US" sz="1400" dirty="0" smtClean="0">
                <a:latin typeface="Cambria" panose="02040503050406030204" pitchFamily="18" charset="0"/>
              </a:rPr>
              <a:t>     and calculate Ki and </a:t>
            </a:r>
            <a:r>
              <a:rPr lang="en-US" sz="1400" dirty="0" err="1" smtClean="0">
                <a:latin typeface="Cambria" panose="02040503050406030204" pitchFamily="18" charset="0"/>
              </a:rPr>
              <a:t>Kd</a:t>
            </a:r>
            <a:r>
              <a:rPr lang="en-US" sz="1400" dirty="0" smtClean="0">
                <a:latin typeface="Cambria" panose="02040503050406030204" pitchFamily="18" charset="0"/>
              </a:rPr>
              <a:t> using Ziegler-Nichols Table.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8196" y="4881860"/>
                <a:ext cx="3007683" cy="150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limLoc m:val="undOvr"/>
                                    <m:grow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nary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96" y="4881860"/>
                <a:ext cx="3007683" cy="15039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219" y="3931214"/>
            <a:ext cx="56578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Developing a </a:t>
            </a:r>
            <a:r>
              <a:rPr lang="en-US" sz="1400" dirty="0" err="1">
                <a:latin typeface="Cambria" panose="02040503050406030204" pitchFamily="18" charset="0"/>
              </a:rPr>
              <a:t>PID</a:t>
            </a:r>
            <a:r>
              <a:rPr lang="en-US" sz="1400" dirty="0">
                <a:latin typeface="Cambria" panose="02040503050406030204" pitchFamily="18" charset="0"/>
              </a:rPr>
              <a:t> Controller to Control the Output Speed of a DC Motor </a:t>
            </a:r>
            <a:r>
              <a:rPr lang="en-US" sz="1400" dirty="0" smtClean="0">
                <a:latin typeface="Cambria" panose="02040503050406030204" pitchFamily="18" charset="0"/>
              </a:rPr>
              <a:t>Using </a:t>
            </a:r>
            <a:r>
              <a:rPr lang="en-US" sz="1400" dirty="0">
                <a:latin typeface="Cambria" panose="02040503050406030204" pitchFamily="18" charset="0"/>
              </a:rPr>
              <a:t>Ziegler–Nichols Method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6535331"/>
            <a:ext cx="12192000" cy="322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2521" y="477821"/>
            <a:ext cx="578680" cy="555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450574" y="485862"/>
            <a:ext cx="1211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</a:rPr>
              <a:t>What is the procedure to Implement 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ZN</a:t>
            </a:r>
            <a:r>
              <a:rPr lang="en-US" sz="2000" b="1" dirty="0">
                <a:latin typeface="Cambria" panose="02040503050406030204" pitchFamily="18" charset="0"/>
              </a:rPr>
              <a:t> Method?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8" y="1888960"/>
            <a:ext cx="4731026" cy="12718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61" y="1113561"/>
            <a:ext cx="5465525" cy="260791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420138" y="2267967"/>
            <a:ext cx="850954" cy="642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782265" y="2805686"/>
                <a:ext cx="1426609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265" y="2805686"/>
                <a:ext cx="1426609" cy="7101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29" y="4347096"/>
            <a:ext cx="5234609" cy="1704149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5420138" y="4940289"/>
            <a:ext cx="850954" cy="642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61" y="3801367"/>
            <a:ext cx="5465525" cy="260424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8258" y="3675177"/>
            <a:ext cx="400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Set Point/Reference = 40 Rot/sec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0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468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Moradi</dc:creator>
  <cp:lastModifiedBy>Behnam Moradi</cp:lastModifiedBy>
  <cp:revision>78</cp:revision>
  <dcterms:created xsi:type="dcterms:W3CDTF">2020-02-23T02:40:52Z</dcterms:created>
  <dcterms:modified xsi:type="dcterms:W3CDTF">2020-03-13T06:55:12Z</dcterms:modified>
</cp:coreProperties>
</file>