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59"/>
  </p:notesMasterIdLst>
  <p:sldIdLst>
    <p:sldId id="349" r:id="rId2"/>
    <p:sldId id="353" r:id="rId3"/>
    <p:sldId id="260" r:id="rId4"/>
    <p:sldId id="313" r:id="rId5"/>
    <p:sldId id="261" r:id="rId6"/>
    <p:sldId id="262" r:id="rId7"/>
    <p:sldId id="263" r:id="rId8"/>
    <p:sldId id="264" r:id="rId9"/>
    <p:sldId id="265" r:id="rId10"/>
    <p:sldId id="315" r:id="rId11"/>
    <p:sldId id="266" r:id="rId12"/>
    <p:sldId id="267" r:id="rId13"/>
    <p:sldId id="268" r:id="rId14"/>
    <p:sldId id="269" r:id="rId15"/>
    <p:sldId id="270" r:id="rId16"/>
    <p:sldId id="296" r:id="rId17"/>
    <p:sldId id="271" r:id="rId18"/>
    <p:sldId id="272" r:id="rId19"/>
    <p:sldId id="273" r:id="rId20"/>
    <p:sldId id="274" r:id="rId21"/>
    <p:sldId id="275" r:id="rId22"/>
    <p:sldId id="316" r:id="rId23"/>
    <p:sldId id="317" r:id="rId24"/>
    <p:sldId id="318" r:id="rId25"/>
    <p:sldId id="319" r:id="rId26"/>
    <p:sldId id="320" r:id="rId27"/>
    <p:sldId id="321" r:id="rId28"/>
    <p:sldId id="322" r:id="rId29"/>
    <p:sldId id="323" r:id="rId30"/>
    <p:sldId id="324" r:id="rId31"/>
    <p:sldId id="332" r:id="rId32"/>
    <p:sldId id="333" r:id="rId33"/>
    <p:sldId id="334" r:id="rId34"/>
    <p:sldId id="276" r:id="rId35"/>
    <p:sldId id="277" r:id="rId36"/>
    <p:sldId id="325" r:id="rId37"/>
    <p:sldId id="278" r:id="rId38"/>
    <p:sldId id="279" r:id="rId39"/>
    <p:sldId id="280" r:id="rId40"/>
    <p:sldId id="326" r:id="rId41"/>
    <p:sldId id="327" r:id="rId42"/>
    <p:sldId id="328" r:id="rId43"/>
    <p:sldId id="281" r:id="rId44"/>
    <p:sldId id="336" r:id="rId45"/>
    <p:sldId id="337" r:id="rId46"/>
    <p:sldId id="338" r:id="rId47"/>
    <p:sldId id="282" r:id="rId48"/>
    <p:sldId id="342" r:id="rId49"/>
    <p:sldId id="343" r:id="rId50"/>
    <p:sldId id="283" r:id="rId51"/>
    <p:sldId id="286" r:id="rId52"/>
    <p:sldId id="285" r:id="rId53"/>
    <p:sldId id="287" r:id="rId54"/>
    <p:sldId id="354" r:id="rId55"/>
    <p:sldId id="355" r:id="rId56"/>
    <p:sldId id="356" r:id="rId57"/>
    <p:sldId id="297" r:id="rId58"/>
  </p:sldIdLst>
  <p:sldSz cx="16256000" cy="9144000"/>
  <p:notesSz cx="6858000" cy="9144000"/>
  <p:embeddedFontLst>
    <p:embeddedFont>
      <p:font typeface="Open Sans" panose="020B0606030504020204" pitchFamily="34" charset="0"/>
      <p:regular r:id="rId60"/>
      <p:bold r:id="rId61"/>
      <p:italic r:id="rId62"/>
      <p:boldItalic r:id="rId63"/>
    </p:embeddedFont>
    <p:embeddedFont>
      <p:font typeface="Open Sans ExtraBold" panose="020B0906030804020204" pitchFamily="34" charset="0"/>
      <p:bold r:id="rId64"/>
      <p:boldItalic r:id="rId65"/>
    </p:embeddedFont>
    <p:embeddedFont>
      <p:font typeface="pt sans" panose="020B0503020203020204" pitchFamily="34" charset="0"/>
      <p:regular r:id="rId66"/>
      <p:bold r:id="rId67"/>
      <p:italic r:id="rId68"/>
      <p:boldItalic r:id="rId69"/>
    </p:embeddedFont>
    <p:embeddedFont>
      <p:font typeface="Raleway" pitchFamily="2" charset="0"/>
      <p:regular r:id="rId70"/>
      <p:bold r:id="rId71"/>
      <p:italic r:id="rId72"/>
      <p:boldItalic r:id="rId73"/>
    </p:embeddedFont>
    <p:embeddedFont>
      <p:font typeface="Roboto" panose="02000000000000000000" pitchFamily="2" charset="0"/>
      <p:regular r:id="rId74"/>
      <p:bold r:id="rId75"/>
      <p:italic r:id="rId76"/>
      <p:boldItalic r:id="rId7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FA1411-6725-4E82-8E64-E981604C9C79}" v="47" dt="2024-01-05T13:50:56.557"/>
  </p1510:revLst>
</p1510:revInfo>
</file>

<file path=ppt/tableStyles.xml><?xml version="1.0" encoding="utf-8"?>
<a:tblStyleLst xmlns:a="http://schemas.openxmlformats.org/drawingml/2006/main" def="{3C659086-E70E-4FB1-972C-101458372791}">
  <a:tblStyle styleId="{3C659086-E70E-4FB1-972C-10145837279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E99E9DAC-B3A5-4AD5-B543-6898E0C090EF}" styleName="Table_1">
    <a:wholeTbl>
      <a:tcTxStyle b="off" i="off">
        <a:font>
          <a:latin typeface="Calibri"/>
          <a:ea typeface="Calibri"/>
          <a:cs typeface="Calibri"/>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tcStyle>
    </a:band1H>
    <a:band2H>
      <a:tcTxStyle b="off" i="off"/>
      <a:tcStyle>
        <a:tcBdr/>
      </a:tcStyle>
    </a:band2H>
    <a:band1V>
      <a:tcTxStyle b="off"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1V>
    <a:band2V>
      <a:tcTxStyle b="off"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858" y="78"/>
      </p:cViewPr>
      <p:guideLst>
        <p:guide orient="horz" pos="2880"/>
        <p:guide pos="51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font" Target="fonts/font9.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5.fntdata"/><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2.fntdata"/><Relationship Id="rId82"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3.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font" Target="fonts/font16.fntdata"/><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font" Target="fonts/font14.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7.fntdata"/><Relationship Id="rId7" Type="http://schemas.openxmlformats.org/officeDocument/2006/relationships/slide" Target="slides/slide6.xml"/><Relationship Id="rId71" Type="http://schemas.openxmlformats.org/officeDocument/2006/relationships/font" Target="fonts/font12.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raj Sharma" userId="e2ac9427-934a-4679-9d2a-b77fd6c0bbbc" providerId="ADAL" clId="{7223E746-9700-4CCB-B771-19142ED598FC}"/>
    <pc:docChg chg="addSld delSld modSld modMainMaster">
      <pc:chgData name="Shivraj Sharma" userId="e2ac9427-934a-4679-9d2a-b77fd6c0bbbc" providerId="ADAL" clId="{7223E746-9700-4CCB-B771-19142ED598FC}" dt="2023-03-19T05:30:15.824" v="20" actId="47"/>
      <pc:docMkLst>
        <pc:docMk/>
      </pc:docMkLst>
      <pc:sldChg chg="modAnim">
        <pc:chgData name="Shivraj Sharma" userId="e2ac9427-934a-4679-9d2a-b77fd6c0bbbc" providerId="ADAL" clId="{7223E746-9700-4CCB-B771-19142ED598FC}" dt="2023-03-19T05:26:23.013" v="5"/>
        <pc:sldMkLst>
          <pc:docMk/>
          <pc:sldMk cId="0" sldId="263"/>
        </pc:sldMkLst>
      </pc:sldChg>
      <pc:sldChg chg="del">
        <pc:chgData name="Shivraj Sharma" userId="e2ac9427-934a-4679-9d2a-b77fd6c0bbbc" providerId="ADAL" clId="{7223E746-9700-4CCB-B771-19142ED598FC}" dt="2023-03-19T05:30:03.146" v="12" actId="47"/>
        <pc:sldMkLst>
          <pc:docMk/>
          <pc:sldMk cId="0" sldId="289"/>
        </pc:sldMkLst>
      </pc:sldChg>
      <pc:sldChg chg="del">
        <pc:chgData name="Shivraj Sharma" userId="e2ac9427-934a-4679-9d2a-b77fd6c0bbbc" providerId="ADAL" clId="{7223E746-9700-4CCB-B771-19142ED598FC}" dt="2023-03-19T05:30:04.542" v="13" actId="47"/>
        <pc:sldMkLst>
          <pc:docMk/>
          <pc:sldMk cId="0" sldId="290"/>
        </pc:sldMkLst>
      </pc:sldChg>
      <pc:sldChg chg="del">
        <pc:chgData name="Shivraj Sharma" userId="e2ac9427-934a-4679-9d2a-b77fd6c0bbbc" providerId="ADAL" clId="{7223E746-9700-4CCB-B771-19142ED598FC}" dt="2023-03-19T05:30:07.851" v="14" actId="47"/>
        <pc:sldMkLst>
          <pc:docMk/>
          <pc:sldMk cId="0" sldId="291"/>
        </pc:sldMkLst>
      </pc:sldChg>
      <pc:sldChg chg="del">
        <pc:chgData name="Shivraj Sharma" userId="e2ac9427-934a-4679-9d2a-b77fd6c0bbbc" providerId="ADAL" clId="{7223E746-9700-4CCB-B771-19142ED598FC}" dt="2023-03-19T05:30:09.193" v="15" actId="47"/>
        <pc:sldMkLst>
          <pc:docMk/>
          <pc:sldMk cId="0" sldId="292"/>
        </pc:sldMkLst>
      </pc:sldChg>
      <pc:sldChg chg="del">
        <pc:chgData name="Shivraj Sharma" userId="e2ac9427-934a-4679-9d2a-b77fd6c0bbbc" providerId="ADAL" clId="{7223E746-9700-4CCB-B771-19142ED598FC}" dt="2023-03-19T05:30:11.875" v="16" actId="47"/>
        <pc:sldMkLst>
          <pc:docMk/>
          <pc:sldMk cId="0" sldId="293"/>
        </pc:sldMkLst>
      </pc:sldChg>
      <pc:sldChg chg="del">
        <pc:chgData name="Shivraj Sharma" userId="e2ac9427-934a-4679-9d2a-b77fd6c0bbbc" providerId="ADAL" clId="{7223E746-9700-4CCB-B771-19142ED598FC}" dt="2023-03-19T05:30:12.937" v="17" actId="47"/>
        <pc:sldMkLst>
          <pc:docMk/>
          <pc:sldMk cId="0" sldId="294"/>
        </pc:sldMkLst>
      </pc:sldChg>
      <pc:sldChg chg="del">
        <pc:chgData name="Shivraj Sharma" userId="e2ac9427-934a-4679-9d2a-b77fd6c0bbbc" providerId="ADAL" clId="{7223E746-9700-4CCB-B771-19142ED598FC}" dt="2023-03-19T05:30:15.824" v="20" actId="47"/>
        <pc:sldMkLst>
          <pc:docMk/>
          <pc:sldMk cId="0" sldId="295"/>
        </pc:sldMkLst>
      </pc:sldChg>
      <pc:sldChg chg="del">
        <pc:chgData name="Shivraj Sharma" userId="e2ac9427-934a-4679-9d2a-b77fd6c0bbbc" providerId="ADAL" clId="{7223E746-9700-4CCB-B771-19142ED598FC}" dt="2023-03-19T05:28:31.722" v="6" actId="47"/>
        <pc:sldMkLst>
          <pc:docMk/>
          <pc:sldMk cId="0" sldId="339"/>
        </pc:sldMkLst>
      </pc:sldChg>
      <pc:sldChg chg="del">
        <pc:chgData name="Shivraj Sharma" userId="e2ac9427-934a-4679-9d2a-b77fd6c0bbbc" providerId="ADAL" clId="{7223E746-9700-4CCB-B771-19142ED598FC}" dt="2023-03-19T05:28:34.281" v="7" actId="47"/>
        <pc:sldMkLst>
          <pc:docMk/>
          <pc:sldMk cId="0" sldId="340"/>
        </pc:sldMkLst>
      </pc:sldChg>
      <pc:sldChg chg="del">
        <pc:chgData name="Shivraj Sharma" userId="e2ac9427-934a-4679-9d2a-b77fd6c0bbbc" providerId="ADAL" clId="{7223E746-9700-4CCB-B771-19142ED598FC}" dt="2023-03-19T05:28:44.308" v="8" actId="47"/>
        <pc:sldMkLst>
          <pc:docMk/>
          <pc:sldMk cId="0" sldId="341"/>
        </pc:sldMkLst>
      </pc:sldChg>
      <pc:sldChg chg="del">
        <pc:chgData name="Shivraj Sharma" userId="e2ac9427-934a-4679-9d2a-b77fd6c0bbbc" providerId="ADAL" clId="{7223E746-9700-4CCB-B771-19142ED598FC}" dt="2023-03-19T05:28:58.011" v="9" actId="2696"/>
        <pc:sldMkLst>
          <pc:docMk/>
          <pc:sldMk cId="1004400235" sldId="342"/>
        </pc:sldMkLst>
      </pc:sldChg>
      <pc:sldChg chg="del">
        <pc:chgData name="Shivraj Sharma" userId="e2ac9427-934a-4679-9d2a-b77fd6c0bbbc" providerId="ADAL" clId="{7223E746-9700-4CCB-B771-19142ED598FC}" dt="2023-03-19T05:28:58.011" v="9" actId="2696"/>
        <pc:sldMkLst>
          <pc:docMk/>
          <pc:sldMk cId="1754433149" sldId="343"/>
        </pc:sldMkLst>
      </pc:sldChg>
      <pc:sldChg chg="del">
        <pc:chgData name="Shivraj Sharma" userId="e2ac9427-934a-4679-9d2a-b77fd6c0bbbc" providerId="ADAL" clId="{7223E746-9700-4CCB-B771-19142ED598FC}" dt="2023-03-19T05:30:14.069" v="18" actId="47"/>
        <pc:sldMkLst>
          <pc:docMk/>
          <pc:sldMk cId="0" sldId="345"/>
        </pc:sldMkLst>
      </pc:sldChg>
      <pc:sldChg chg="del">
        <pc:chgData name="Shivraj Sharma" userId="e2ac9427-934a-4679-9d2a-b77fd6c0bbbc" providerId="ADAL" clId="{7223E746-9700-4CCB-B771-19142ED598FC}" dt="2023-03-19T05:30:15.064" v="19" actId="47"/>
        <pc:sldMkLst>
          <pc:docMk/>
          <pc:sldMk cId="0" sldId="352"/>
        </pc:sldMkLst>
      </pc:sldChg>
      <pc:sldMasterChg chg="modSldLayout">
        <pc:chgData name="Shivraj Sharma" userId="e2ac9427-934a-4679-9d2a-b77fd6c0bbbc" providerId="ADAL" clId="{7223E746-9700-4CCB-B771-19142ED598FC}" dt="2023-03-19T05:29:18.295" v="11"/>
        <pc:sldMasterMkLst>
          <pc:docMk/>
          <pc:sldMasterMk cId="0" sldId="2147483681"/>
        </pc:sldMasterMkLst>
        <pc:sldLayoutChg chg="setBg">
          <pc:chgData name="Shivraj Sharma" userId="e2ac9427-934a-4679-9d2a-b77fd6c0bbbc" providerId="ADAL" clId="{7223E746-9700-4CCB-B771-19142ED598FC}" dt="2023-03-19T05:29:18.295" v="11"/>
          <pc:sldLayoutMkLst>
            <pc:docMk/>
            <pc:sldMasterMk cId="0" sldId="2147483681"/>
            <pc:sldLayoutMk cId="2715445358" sldId="2147483686"/>
          </pc:sldLayoutMkLst>
        </pc:sldLayoutChg>
      </pc:sldMasterChg>
    </pc:docChg>
  </pc:docChgLst>
  <pc:docChgLst>
    <pc:chgData name="Shivraj Sharma" userId="e2ac9427-934a-4679-9d2a-b77fd6c0bbbc" providerId="ADAL" clId="{8CFA1411-6725-4E82-8E64-E981604C9C79}"/>
    <pc:docChg chg="undo custSel addSld delSld modSld sldOrd">
      <pc:chgData name="Shivraj Sharma" userId="e2ac9427-934a-4679-9d2a-b77fd6c0bbbc" providerId="ADAL" clId="{8CFA1411-6725-4E82-8E64-E981604C9C79}" dt="2024-02-20T08:14:12.542" v="88" actId="478"/>
      <pc:docMkLst>
        <pc:docMk/>
      </pc:docMkLst>
      <pc:sldChg chg="addSp modSp mod modClrScheme chgLayout">
        <pc:chgData name="Shivraj Sharma" userId="e2ac9427-934a-4679-9d2a-b77fd6c0bbbc" providerId="ADAL" clId="{8CFA1411-6725-4E82-8E64-E981604C9C79}" dt="2023-09-03T04:38:25.787" v="5" actId="26606"/>
        <pc:sldMkLst>
          <pc:docMk/>
          <pc:sldMk cId="0" sldId="271"/>
        </pc:sldMkLst>
        <pc:spChg chg="mod">
          <ac:chgData name="Shivraj Sharma" userId="e2ac9427-934a-4679-9d2a-b77fd6c0bbbc" providerId="ADAL" clId="{8CFA1411-6725-4E82-8E64-E981604C9C79}" dt="2023-09-03T04:38:25.787" v="5" actId="26606"/>
          <ac:spMkLst>
            <pc:docMk/>
            <pc:sldMk cId="0" sldId="271"/>
            <ac:spMk id="676" creationId="{00000000-0000-0000-0000-000000000000}"/>
          </ac:spMkLst>
        </pc:spChg>
        <pc:picChg chg="add">
          <ac:chgData name="Shivraj Sharma" userId="e2ac9427-934a-4679-9d2a-b77fd6c0bbbc" providerId="ADAL" clId="{8CFA1411-6725-4E82-8E64-E981604C9C79}" dt="2023-09-03T04:38:25.787" v="5" actId="26606"/>
          <ac:picMkLst>
            <pc:docMk/>
            <pc:sldMk cId="0" sldId="271"/>
            <ac:picMk id="678" creationId="{A3A60F5C-F0DA-AE9C-1D3B-71E12A65D9C2}"/>
          </ac:picMkLst>
        </pc:picChg>
      </pc:sldChg>
      <pc:sldChg chg="del">
        <pc:chgData name="Shivraj Sharma" userId="e2ac9427-934a-4679-9d2a-b77fd6c0bbbc" providerId="ADAL" clId="{8CFA1411-6725-4E82-8E64-E981604C9C79}" dt="2024-01-05T13:52:09.143" v="81" actId="47"/>
        <pc:sldMkLst>
          <pc:docMk/>
          <pc:sldMk cId="0" sldId="284"/>
        </pc:sldMkLst>
      </pc:sldChg>
      <pc:sldChg chg="del">
        <pc:chgData name="Shivraj Sharma" userId="e2ac9427-934a-4679-9d2a-b77fd6c0bbbc" providerId="ADAL" clId="{8CFA1411-6725-4E82-8E64-E981604C9C79}" dt="2024-01-05T13:52:14.518" v="82" actId="47"/>
        <pc:sldMkLst>
          <pc:docMk/>
          <pc:sldMk cId="0" sldId="288"/>
        </pc:sldMkLst>
      </pc:sldChg>
      <pc:sldChg chg="ord">
        <pc:chgData name="Shivraj Sharma" userId="e2ac9427-934a-4679-9d2a-b77fd6c0bbbc" providerId="ADAL" clId="{8CFA1411-6725-4E82-8E64-E981604C9C79}" dt="2024-01-05T13:52:27.345" v="84"/>
        <pc:sldMkLst>
          <pc:docMk/>
          <pc:sldMk cId="0" sldId="296"/>
        </pc:sldMkLst>
      </pc:sldChg>
      <pc:sldChg chg="delSp mod">
        <pc:chgData name="Shivraj Sharma" userId="e2ac9427-934a-4679-9d2a-b77fd6c0bbbc" providerId="ADAL" clId="{8CFA1411-6725-4E82-8E64-E981604C9C79}" dt="2024-02-20T08:14:12.542" v="88" actId="478"/>
        <pc:sldMkLst>
          <pc:docMk/>
          <pc:sldMk cId="0" sldId="325"/>
        </pc:sldMkLst>
        <pc:spChg chg="del">
          <ac:chgData name="Shivraj Sharma" userId="e2ac9427-934a-4679-9d2a-b77fd6c0bbbc" providerId="ADAL" clId="{8CFA1411-6725-4E82-8E64-E981604C9C79}" dt="2024-02-20T08:14:07.575" v="86" actId="478"/>
          <ac:spMkLst>
            <pc:docMk/>
            <pc:sldMk cId="0" sldId="325"/>
            <ac:spMk id="2" creationId="{00000000-0000-0000-0000-000000000000}"/>
          </ac:spMkLst>
        </pc:spChg>
        <pc:spChg chg="del">
          <ac:chgData name="Shivraj Sharma" userId="e2ac9427-934a-4679-9d2a-b77fd6c0bbbc" providerId="ADAL" clId="{8CFA1411-6725-4E82-8E64-E981604C9C79}" dt="2024-02-20T08:14:09.787" v="87" actId="478"/>
          <ac:spMkLst>
            <pc:docMk/>
            <pc:sldMk cId="0" sldId="325"/>
            <ac:spMk id="3" creationId="{00000000-0000-0000-0000-000000000000}"/>
          </ac:spMkLst>
        </pc:spChg>
        <pc:spChg chg="del">
          <ac:chgData name="Shivraj Sharma" userId="e2ac9427-934a-4679-9d2a-b77fd6c0bbbc" providerId="ADAL" clId="{8CFA1411-6725-4E82-8E64-E981604C9C79}" dt="2024-02-20T08:14:12.542" v="88" actId="478"/>
          <ac:spMkLst>
            <pc:docMk/>
            <pc:sldMk cId="0" sldId="325"/>
            <ac:spMk id="4" creationId="{00000000-0000-0000-0000-000000000000}"/>
          </ac:spMkLst>
        </pc:spChg>
      </pc:sldChg>
      <pc:sldChg chg="addSp delSp modSp mod modMedia delAnim chgLayout">
        <pc:chgData name="Shivraj Sharma" userId="e2ac9427-934a-4679-9d2a-b77fd6c0bbbc" providerId="ADAL" clId="{8CFA1411-6725-4E82-8E64-E981604C9C79}" dt="2024-01-04T13:36:06.974" v="10" actId="26606"/>
        <pc:sldMkLst>
          <pc:docMk/>
          <pc:sldMk cId="288167758" sldId="349"/>
        </pc:sldMkLst>
        <pc:spChg chg="mod">
          <ac:chgData name="Shivraj Sharma" userId="e2ac9427-934a-4679-9d2a-b77fd6c0bbbc" providerId="ADAL" clId="{8CFA1411-6725-4E82-8E64-E981604C9C79}" dt="2023-09-02T05:52:21.957" v="4" actId="26606"/>
          <ac:spMkLst>
            <pc:docMk/>
            <pc:sldMk cId="288167758" sldId="349"/>
            <ac:spMk id="2" creationId="{00000000-0000-0000-0000-000000000000}"/>
          </ac:spMkLst>
        </pc:spChg>
        <pc:picChg chg="add del mod">
          <ac:chgData name="Shivraj Sharma" userId="e2ac9427-934a-4679-9d2a-b77fd6c0bbbc" providerId="ADAL" clId="{8CFA1411-6725-4E82-8E64-E981604C9C79}" dt="2023-09-02T05:52:21.893" v="3" actId="26606"/>
          <ac:picMkLst>
            <pc:docMk/>
            <pc:sldMk cId="288167758" sldId="349"/>
            <ac:picMk id="4" creationId="{71B762BB-F7B2-A119-F6D7-6DD7AED284C7}"/>
          </ac:picMkLst>
        </pc:picChg>
        <pc:picChg chg="add">
          <ac:chgData name="Shivraj Sharma" userId="e2ac9427-934a-4679-9d2a-b77fd6c0bbbc" providerId="ADAL" clId="{8CFA1411-6725-4E82-8E64-E981604C9C79}" dt="2024-01-04T13:36:06.974" v="10" actId="26606"/>
          <ac:picMkLst>
            <pc:docMk/>
            <pc:sldMk cId="288167758" sldId="349"/>
            <ac:picMk id="5" creationId="{138DCB09-CCC2-B3C6-7856-E5C2452EC0CA}"/>
          </ac:picMkLst>
        </pc:picChg>
        <pc:picChg chg="add del">
          <ac:chgData name="Shivraj Sharma" userId="e2ac9427-934a-4679-9d2a-b77fd6c0bbbc" providerId="ADAL" clId="{8CFA1411-6725-4E82-8E64-E981604C9C79}" dt="2024-01-04T13:35:50.591" v="9" actId="478"/>
          <ac:picMkLst>
            <pc:docMk/>
            <pc:sldMk cId="288167758" sldId="349"/>
            <ac:picMk id="6" creationId="{6E13C6E2-B24A-FDB4-37C8-24E5A316B676}"/>
          </ac:picMkLst>
        </pc:picChg>
      </pc:sldChg>
      <pc:sldChg chg="modSp mod">
        <pc:chgData name="Shivraj Sharma" userId="e2ac9427-934a-4679-9d2a-b77fd6c0bbbc" providerId="ADAL" clId="{8CFA1411-6725-4E82-8E64-E981604C9C79}" dt="2024-02-20T08:13:14.670" v="85" actId="13926"/>
        <pc:sldMkLst>
          <pc:docMk/>
          <pc:sldMk cId="2247751172" sldId="353"/>
        </pc:sldMkLst>
        <pc:spChg chg="mod">
          <ac:chgData name="Shivraj Sharma" userId="e2ac9427-934a-4679-9d2a-b77fd6c0bbbc" providerId="ADAL" clId="{8CFA1411-6725-4E82-8E64-E981604C9C79}" dt="2024-02-20T08:13:14.670" v="85" actId="13926"/>
          <ac:spMkLst>
            <pc:docMk/>
            <pc:sldMk cId="2247751172" sldId="353"/>
            <ac:spMk id="3" creationId="{00000000-0000-0000-0000-000000000000}"/>
          </ac:spMkLst>
        </pc:spChg>
      </pc:sldChg>
      <pc:sldChg chg="delSp modSp add mod delAnim modAnim">
        <pc:chgData name="Shivraj Sharma" userId="e2ac9427-934a-4679-9d2a-b77fd6c0bbbc" providerId="ADAL" clId="{8CFA1411-6725-4E82-8E64-E981604C9C79}" dt="2024-01-05T13:48:00.985" v="40" actId="404"/>
        <pc:sldMkLst>
          <pc:docMk/>
          <pc:sldMk cId="260771028" sldId="354"/>
        </pc:sldMkLst>
        <pc:spChg chg="mod">
          <ac:chgData name="Shivraj Sharma" userId="e2ac9427-934a-4679-9d2a-b77fd6c0bbbc" providerId="ADAL" clId="{8CFA1411-6725-4E82-8E64-E981604C9C79}" dt="2024-01-05T13:46:31.860" v="20" actId="403"/>
          <ac:spMkLst>
            <pc:docMk/>
            <pc:sldMk cId="260771028" sldId="354"/>
            <ac:spMk id="1529" creationId="{00000000-0000-0000-0000-000000000000}"/>
          </ac:spMkLst>
        </pc:spChg>
        <pc:spChg chg="mod">
          <ac:chgData name="Shivraj Sharma" userId="e2ac9427-934a-4679-9d2a-b77fd6c0bbbc" providerId="ADAL" clId="{8CFA1411-6725-4E82-8E64-E981604C9C79}" dt="2024-01-05T13:46:17.487" v="17" actId="14100"/>
          <ac:spMkLst>
            <pc:docMk/>
            <pc:sldMk cId="260771028" sldId="354"/>
            <ac:spMk id="1530" creationId="{00000000-0000-0000-0000-000000000000}"/>
          </ac:spMkLst>
        </pc:spChg>
        <pc:spChg chg="mod">
          <ac:chgData name="Shivraj Sharma" userId="e2ac9427-934a-4679-9d2a-b77fd6c0bbbc" providerId="ADAL" clId="{8CFA1411-6725-4E82-8E64-E981604C9C79}" dt="2024-01-05T13:47:32.704" v="31" actId="403"/>
          <ac:spMkLst>
            <pc:docMk/>
            <pc:sldMk cId="260771028" sldId="354"/>
            <ac:spMk id="1531" creationId="{00000000-0000-0000-0000-000000000000}"/>
          </ac:spMkLst>
        </pc:spChg>
        <pc:spChg chg="mod">
          <ac:chgData name="Shivraj Sharma" userId="e2ac9427-934a-4679-9d2a-b77fd6c0bbbc" providerId="ADAL" clId="{8CFA1411-6725-4E82-8E64-E981604C9C79}" dt="2024-01-05T13:48:00.985" v="40" actId="404"/>
          <ac:spMkLst>
            <pc:docMk/>
            <pc:sldMk cId="260771028" sldId="354"/>
            <ac:spMk id="1532" creationId="{00000000-0000-0000-0000-000000000000}"/>
          </ac:spMkLst>
        </pc:spChg>
        <pc:grpChg chg="del">
          <ac:chgData name="Shivraj Sharma" userId="e2ac9427-934a-4679-9d2a-b77fd6c0bbbc" providerId="ADAL" clId="{8CFA1411-6725-4E82-8E64-E981604C9C79}" dt="2024-01-05T13:46:36.429" v="21" actId="478"/>
          <ac:grpSpMkLst>
            <pc:docMk/>
            <pc:sldMk cId="260771028" sldId="354"/>
            <ac:grpSpMk id="1533" creationId="{00000000-0000-0000-0000-000000000000}"/>
          </ac:grpSpMkLst>
        </pc:grpChg>
      </pc:sldChg>
      <pc:sldChg chg="new del">
        <pc:chgData name="Shivraj Sharma" userId="e2ac9427-934a-4679-9d2a-b77fd6c0bbbc" providerId="ADAL" clId="{8CFA1411-6725-4E82-8E64-E981604C9C79}" dt="2024-01-05T13:45:46.189" v="13" actId="47"/>
        <pc:sldMkLst>
          <pc:docMk/>
          <pc:sldMk cId="2197089688" sldId="354"/>
        </pc:sldMkLst>
      </pc:sldChg>
      <pc:sldChg chg="addSp delSp modSp add mod modAnim">
        <pc:chgData name="Shivraj Sharma" userId="e2ac9427-934a-4679-9d2a-b77fd6c0bbbc" providerId="ADAL" clId="{8CFA1411-6725-4E82-8E64-E981604C9C79}" dt="2024-01-05T13:50:04.279" v="66" actId="478"/>
        <pc:sldMkLst>
          <pc:docMk/>
          <pc:sldMk cId="3562239979" sldId="355"/>
        </pc:sldMkLst>
        <pc:spChg chg="add mod">
          <ac:chgData name="Shivraj Sharma" userId="e2ac9427-934a-4679-9d2a-b77fd6c0bbbc" providerId="ADAL" clId="{8CFA1411-6725-4E82-8E64-E981604C9C79}" dt="2024-01-05T13:49:51.458" v="62" actId="404"/>
          <ac:spMkLst>
            <pc:docMk/>
            <pc:sldMk cId="3562239979" sldId="355"/>
            <ac:spMk id="2" creationId="{1863EA3F-FAB0-9EB5-0FF3-DD66646D80D8}"/>
          </ac:spMkLst>
        </pc:spChg>
        <pc:spChg chg="add del mod">
          <ac:chgData name="Shivraj Sharma" userId="e2ac9427-934a-4679-9d2a-b77fd6c0bbbc" providerId="ADAL" clId="{8CFA1411-6725-4E82-8E64-E981604C9C79}" dt="2024-01-05T13:50:04.279" v="66" actId="478"/>
          <ac:spMkLst>
            <pc:docMk/>
            <pc:sldMk cId="3562239979" sldId="355"/>
            <ac:spMk id="4" creationId="{FB6E375C-80D2-70C9-9E03-843734FFDB6C}"/>
          </ac:spMkLst>
        </pc:spChg>
        <pc:spChg chg="del">
          <ac:chgData name="Shivraj Sharma" userId="e2ac9427-934a-4679-9d2a-b77fd6c0bbbc" providerId="ADAL" clId="{8CFA1411-6725-4E82-8E64-E981604C9C79}" dt="2024-01-05T13:50:00.862" v="65" actId="478"/>
          <ac:spMkLst>
            <pc:docMk/>
            <pc:sldMk cId="3562239979" sldId="355"/>
            <ac:spMk id="1530" creationId="{00000000-0000-0000-0000-000000000000}"/>
          </ac:spMkLst>
        </pc:spChg>
        <pc:spChg chg="mod">
          <ac:chgData name="Shivraj Sharma" userId="e2ac9427-934a-4679-9d2a-b77fd6c0bbbc" providerId="ADAL" clId="{8CFA1411-6725-4E82-8E64-E981604C9C79}" dt="2024-01-05T13:49:55.630" v="63" actId="14100"/>
          <ac:spMkLst>
            <pc:docMk/>
            <pc:sldMk cId="3562239979" sldId="355"/>
            <ac:spMk id="1531" creationId="{00000000-0000-0000-0000-000000000000}"/>
          </ac:spMkLst>
        </pc:spChg>
        <pc:spChg chg="mod">
          <ac:chgData name="Shivraj Sharma" userId="e2ac9427-934a-4679-9d2a-b77fd6c0bbbc" providerId="ADAL" clId="{8CFA1411-6725-4E82-8E64-E981604C9C79}" dt="2024-01-05T13:49:58.074" v="64" actId="1076"/>
          <ac:spMkLst>
            <pc:docMk/>
            <pc:sldMk cId="3562239979" sldId="355"/>
            <ac:spMk id="1532" creationId="{00000000-0000-0000-0000-000000000000}"/>
          </ac:spMkLst>
        </pc:spChg>
      </pc:sldChg>
      <pc:sldChg chg="delSp modSp add mod delAnim modAnim">
        <pc:chgData name="Shivraj Sharma" userId="e2ac9427-934a-4679-9d2a-b77fd6c0bbbc" providerId="ADAL" clId="{8CFA1411-6725-4E82-8E64-E981604C9C79}" dt="2024-01-05T13:50:56.556" v="80" actId="403"/>
        <pc:sldMkLst>
          <pc:docMk/>
          <pc:sldMk cId="3369845911" sldId="356"/>
        </pc:sldMkLst>
        <pc:spChg chg="del">
          <ac:chgData name="Shivraj Sharma" userId="e2ac9427-934a-4679-9d2a-b77fd6c0bbbc" providerId="ADAL" clId="{8CFA1411-6725-4E82-8E64-E981604C9C79}" dt="2024-01-05T13:50:41.820" v="70" actId="478"/>
          <ac:spMkLst>
            <pc:docMk/>
            <pc:sldMk cId="3369845911" sldId="356"/>
            <ac:spMk id="2" creationId="{1863EA3F-FAB0-9EB5-0FF3-DD66646D80D8}"/>
          </ac:spMkLst>
        </pc:spChg>
        <pc:spChg chg="mod">
          <ac:chgData name="Shivraj Sharma" userId="e2ac9427-934a-4679-9d2a-b77fd6c0bbbc" providerId="ADAL" clId="{8CFA1411-6725-4E82-8E64-E981604C9C79}" dt="2024-01-05T13:50:49.975" v="75" actId="403"/>
          <ac:spMkLst>
            <pc:docMk/>
            <pc:sldMk cId="3369845911" sldId="356"/>
            <ac:spMk id="1531" creationId="{00000000-0000-0000-0000-000000000000}"/>
          </ac:spMkLst>
        </pc:spChg>
        <pc:spChg chg="mod">
          <ac:chgData name="Shivraj Sharma" userId="e2ac9427-934a-4679-9d2a-b77fd6c0bbbc" providerId="ADAL" clId="{8CFA1411-6725-4E82-8E64-E981604C9C79}" dt="2024-01-05T13:50:56.556" v="80" actId="403"/>
          <ac:spMkLst>
            <pc:docMk/>
            <pc:sldMk cId="3369845911" sldId="356"/>
            <ac:spMk id="1532" creationId="{00000000-0000-0000-0000-000000000000}"/>
          </ac:spMkLst>
        </pc:spChg>
      </pc:sldChg>
    </pc:docChg>
  </pc:docChgLst>
  <pc:docChgLst>
    <pc:chgData name="Shivraj Sharma" userId="e2ac9427-934a-4679-9d2a-b77fd6c0bbbc" providerId="ADAL" clId="{E1AF6BB4-99FD-4829-A07C-6B3F0C80BEE9}"/>
    <pc:docChg chg="delSld">
      <pc:chgData name="Shivraj Sharma" userId="e2ac9427-934a-4679-9d2a-b77fd6c0bbbc" providerId="ADAL" clId="{E1AF6BB4-99FD-4829-A07C-6B3F0C80BEE9}" dt="2023-05-13T12:29:46.623" v="3" actId="47"/>
      <pc:docMkLst>
        <pc:docMk/>
      </pc:docMkLst>
      <pc:sldChg chg="del">
        <pc:chgData name="Shivraj Sharma" userId="e2ac9427-934a-4679-9d2a-b77fd6c0bbbc" providerId="ADAL" clId="{E1AF6BB4-99FD-4829-A07C-6B3F0C80BEE9}" dt="2023-05-07T12:35:30.382" v="1" actId="47"/>
        <pc:sldMkLst>
          <pc:docMk/>
          <pc:sldMk cId="0" sldId="257"/>
        </pc:sldMkLst>
      </pc:sldChg>
      <pc:sldChg chg="del">
        <pc:chgData name="Shivraj Sharma" userId="e2ac9427-934a-4679-9d2a-b77fd6c0bbbc" providerId="ADAL" clId="{E1AF6BB4-99FD-4829-A07C-6B3F0C80BEE9}" dt="2023-05-07T12:35:25.399" v="0" actId="47"/>
        <pc:sldMkLst>
          <pc:docMk/>
          <pc:sldMk cId="0" sldId="258"/>
        </pc:sldMkLst>
      </pc:sldChg>
      <pc:sldChg chg="del">
        <pc:chgData name="Shivraj Sharma" userId="e2ac9427-934a-4679-9d2a-b77fd6c0bbbc" providerId="ADAL" clId="{E1AF6BB4-99FD-4829-A07C-6B3F0C80BEE9}" dt="2023-05-07T12:35:32.563" v="2" actId="47"/>
        <pc:sldMkLst>
          <pc:docMk/>
          <pc:sldMk cId="0" sldId="259"/>
        </pc:sldMkLst>
      </pc:sldChg>
      <pc:sldChg chg="del">
        <pc:chgData name="Shivraj Sharma" userId="e2ac9427-934a-4679-9d2a-b77fd6c0bbbc" providerId="ADAL" clId="{E1AF6BB4-99FD-4829-A07C-6B3F0C80BEE9}" dt="2023-05-13T12:29:46.623" v="3" actId="47"/>
        <pc:sldMkLst>
          <pc:docMk/>
          <pc:sldMk cId="1737894029" sldId="335"/>
        </pc:sldMkLst>
      </pc:sldChg>
      <pc:sldMasterChg chg="delSldLayout">
        <pc:chgData name="Shivraj Sharma" userId="e2ac9427-934a-4679-9d2a-b77fd6c0bbbc" providerId="ADAL" clId="{E1AF6BB4-99FD-4829-A07C-6B3F0C80BEE9}" dt="2023-05-07T12:35:30.382" v="1" actId="47"/>
        <pc:sldMasterMkLst>
          <pc:docMk/>
          <pc:sldMasterMk cId="0" sldId="2147483681"/>
        </pc:sldMasterMkLst>
        <pc:sldLayoutChg chg="del">
          <pc:chgData name="Shivraj Sharma" userId="e2ac9427-934a-4679-9d2a-b77fd6c0bbbc" providerId="ADAL" clId="{E1AF6BB4-99FD-4829-A07C-6B3F0C80BEE9}" dt="2023-05-07T12:35:30.382" v="1" actId="47"/>
          <pc:sldLayoutMkLst>
            <pc:docMk/>
            <pc:sldMasterMk cId="0" sldId="2147483681"/>
            <pc:sldLayoutMk cId="0" sldId="2147483649"/>
          </pc:sldLayoutMkLst>
        </pc:sldLayoutChg>
        <pc:sldLayoutChg chg="del">
          <pc:chgData name="Shivraj Sharma" userId="e2ac9427-934a-4679-9d2a-b77fd6c0bbbc" providerId="ADAL" clId="{E1AF6BB4-99FD-4829-A07C-6B3F0C80BEE9}" dt="2023-05-07T12:35:25.399" v="0" actId="47"/>
          <pc:sldLayoutMkLst>
            <pc:docMk/>
            <pc:sldMasterMk cId="0" sldId="2147483681"/>
            <pc:sldLayoutMk cId="0" sldId="214748365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293667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9" name="Google Shape;4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Let’s begin this lesson by defining the term “Statistics.”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Statistics is the study of the collection, analysis, interpretation, presentation, and organization of data.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It is widely used to understand the complex problems of the real world and simplify them to make well-informed decisions.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Several statistical principles, functions, and algorithms can be used to analyze primary data, build a statistical model, and predict the future outcome. </a:t>
            </a:r>
            <a:endParaRPr/>
          </a:p>
        </p:txBody>
      </p:sp>
      <p:sp>
        <p:nvSpPr>
          <p:cNvPr id="420" name="Google Shape;420;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3</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1" name="Google Shape;611;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Certain terms are used in statistical analysis to understand the data and gain insight into it. Some of these terms are as follows: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Search: Search is typically used to find unusual data. Unusual data refers to those data that doesn’t meet the parameters set at the beginning.</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Inspect: Inspect refers to studying the shape of the dataset and determining how spread out it is.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Characterize: Characterize determines the central tendency of the data.</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Conclusion: Based on the understanding of “search,” “inspect,” and “characterize,” we can draw some preliminary or high- level conclusions about the data.</a:t>
            </a:r>
            <a:endParaRPr/>
          </a:p>
        </p:txBody>
      </p:sp>
      <p:sp>
        <p:nvSpPr>
          <p:cNvPr id="612" name="Google Shape;612;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14</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4" name="Google Shape;664;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Let’s take a look at the statistical analysis process.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Click each step to learn more about it.</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first step is to find the population of interest, which is closely tied to the purpose of statistical analysis. The second step is to draw a random sample which is representative of the population. The third step is to compute sample statistics to describe the sample in terms of spread and shape of the dataset. The final step is to make inferences using the sample and calculations, and apply them to the population.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We need to understand data distribution to carry out the statistical analysis effectively.</a:t>
            </a:r>
            <a:endParaRPr/>
          </a:p>
        </p:txBody>
      </p:sp>
      <p:sp>
        <p:nvSpPr>
          <p:cNvPr id="665" name="Google Shape;665;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15</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6" name="Google Shape;1526;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We already know that inferential statistics uses a random sample from the data to make inferences about the population. This is a valuable method when each and every member of the population cannot be studied.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Inferential statistics can be used only under the following conditions: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You have a complete list of the members of the population.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You draw a random sample from this population.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Using a pre-established formula, you determine that your sample size is large enough.</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Inferential statistics can be used even if your data does not meet these criteria.</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Inferential statistics can help determine the strength of the relationships within your sample.</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If it is very difficult to obtain a population list and/or draw a random sample, then you do the best you can with what you have.</a:t>
            </a:r>
            <a:endParaRPr/>
          </a:p>
        </p:txBody>
      </p:sp>
      <p:sp>
        <p:nvSpPr>
          <p:cNvPr id="1527" name="Google Shape;1527;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16</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4" name="Google Shape;67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9" name="Google Shape;679;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Data distribution is the collection of data values that are arranged in order along with their relative frequency or occurrences.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To understand any kind of problem, it is important to describe the data in terms of its spread and shape using graphical techniques.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Range of the data indicates the quantitative values, minimum and maximum.</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Frequency of the data indicates the number of occurrences of any particular data value in the given dataset.</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Central tendency indicates whether the data values accumulate in the middle of distribution or toward the end.</a:t>
            </a:r>
            <a:endParaRPr/>
          </a:p>
        </p:txBody>
      </p:sp>
      <p:sp>
        <p:nvSpPr>
          <p:cNvPr id="680" name="Google Shape;680;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18</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7" name="Google Shape;767;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Following are the measures of central tendency:</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Mean: The sum of all the values in the dataset divided by the number of values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Median: The data value right in the middle of the dataset or the 50</a:t>
            </a:r>
            <a:r>
              <a:rPr lang="en-US" sz="1200" baseline="30000">
                <a:solidFill>
                  <a:schemeClr val="dk1"/>
                </a:solidFill>
                <a:latin typeface="Calibri"/>
                <a:ea typeface="Calibri"/>
                <a:cs typeface="Calibri"/>
                <a:sym typeface="Calibri"/>
              </a:rPr>
              <a:t>th</a:t>
            </a:r>
            <a:r>
              <a:rPr lang="en-US" sz="1200">
                <a:solidFill>
                  <a:schemeClr val="dk1"/>
                </a:solidFill>
                <a:latin typeface="Calibri"/>
                <a:ea typeface="Calibri"/>
                <a:cs typeface="Calibri"/>
                <a:sym typeface="Calibri"/>
              </a:rPr>
              <a:t> percentile</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Mode: The data value which is the most common or frequent</a:t>
            </a:r>
            <a:endParaRPr/>
          </a:p>
        </p:txBody>
      </p:sp>
      <p:sp>
        <p:nvSpPr>
          <p:cNvPr id="768" name="Google Shape;768;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19</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0" name="Google Shape;790;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Let’s understand percentile in data distribution.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A </a:t>
            </a:r>
            <a:r>
              <a:rPr lang="en-US" sz="1200" b="1">
                <a:solidFill>
                  <a:schemeClr val="dk1"/>
                </a:solidFill>
                <a:latin typeface="Calibri"/>
                <a:ea typeface="Calibri"/>
                <a:cs typeface="Calibri"/>
                <a:sym typeface="Calibri"/>
              </a:rPr>
              <a:t>percentile</a:t>
            </a:r>
            <a:r>
              <a:rPr lang="en-US" sz="1200">
                <a:solidFill>
                  <a:schemeClr val="dk1"/>
                </a:solidFill>
                <a:latin typeface="Calibri"/>
                <a:ea typeface="Calibri"/>
                <a:cs typeface="Calibri"/>
                <a:sym typeface="Calibri"/>
              </a:rPr>
              <a:t> (or a </a:t>
            </a:r>
            <a:r>
              <a:rPr lang="en-US" sz="1200" err="1">
                <a:solidFill>
                  <a:schemeClr val="dk1"/>
                </a:solidFill>
                <a:latin typeface="Calibri"/>
                <a:ea typeface="Calibri"/>
                <a:cs typeface="Calibri"/>
                <a:sym typeface="Calibri"/>
              </a:rPr>
              <a:t>centile</a:t>
            </a:r>
            <a:r>
              <a:rPr lang="en-US" sz="1200">
                <a:solidFill>
                  <a:schemeClr val="dk1"/>
                </a:solidFill>
                <a:latin typeface="Calibri"/>
                <a:ea typeface="Calibri"/>
                <a:cs typeface="Calibri"/>
                <a:sym typeface="Calibri"/>
              </a:rPr>
              <a:t>) is a measure used in statistics indicating the value below which a given percentage of observations in a group of observations falls. For example, the 20th percentile is the value (or score) below which 20% of the observations may be found.</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Usually, we report percentiles as below:</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25</a:t>
            </a:r>
            <a:r>
              <a:rPr lang="en-US" sz="1200" baseline="30000">
                <a:solidFill>
                  <a:schemeClr val="dk1"/>
                </a:solidFill>
                <a:latin typeface="Calibri"/>
                <a:ea typeface="Calibri"/>
                <a:cs typeface="Calibri"/>
                <a:sym typeface="Calibri"/>
              </a:rPr>
              <a:t>th</a:t>
            </a:r>
            <a:r>
              <a:rPr lang="en-US" sz="1200">
                <a:solidFill>
                  <a:schemeClr val="dk1"/>
                </a:solidFill>
                <a:latin typeface="Calibri"/>
                <a:ea typeface="Calibri"/>
                <a:cs typeface="Calibri"/>
                <a:sym typeface="Calibri"/>
              </a:rPr>
              <a:t> percentile is called the first quartile.</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50</a:t>
            </a:r>
            <a:r>
              <a:rPr lang="en-US" sz="1200" baseline="30000">
                <a:solidFill>
                  <a:schemeClr val="dk1"/>
                </a:solidFill>
                <a:latin typeface="Calibri"/>
                <a:ea typeface="Calibri"/>
                <a:cs typeface="Calibri"/>
                <a:sym typeface="Calibri"/>
              </a:rPr>
              <a:t>th</a:t>
            </a:r>
            <a:r>
              <a:rPr lang="en-US" sz="1200">
                <a:solidFill>
                  <a:schemeClr val="dk1"/>
                </a:solidFill>
                <a:latin typeface="Calibri"/>
                <a:ea typeface="Calibri"/>
                <a:cs typeface="Calibri"/>
                <a:sym typeface="Calibri"/>
              </a:rPr>
              <a:t> percentile is called the </a:t>
            </a:r>
            <a:r>
              <a:rPr lang="en-US" sz="1200" b="1">
                <a:solidFill>
                  <a:schemeClr val="dk1"/>
                </a:solidFill>
                <a:latin typeface="Calibri"/>
                <a:ea typeface="Calibri"/>
                <a:cs typeface="Calibri"/>
                <a:sym typeface="Calibri"/>
              </a:rPr>
              <a:t>median</a:t>
            </a:r>
            <a:r>
              <a:rPr lang="en-US" sz="1200">
                <a:solidFill>
                  <a:schemeClr val="dk1"/>
                </a:solidFill>
                <a:latin typeface="Calibri"/>
                <a:ea typeface="Calibri"/>
                <a:cs typeface="Calibri"/>
                <a:sym typeface="Calibri"/>
              </a:rPr>
              <a:t> or second quartile.</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75</a:t>
            </a:r>
            <a:r>
              <a:rPr lang="en-US" sz="1200" baseline="30000">
                <a:solidFill>
                  <a:schemeClr val="dk1"/>
                </a:solidFill>
                <a:latin typeface="Calibri"/>
                <a:ea typeface="Calibri"/>
                <a:cs typeface="Calibri"/>
                <a:sym typeface="Calibri"/>
              </a:rPr>
              <a:t>th</a:t>
            </a:r>
            <a:r>
              <a:rPr lang="en-US" sz="1200">
                <a:solidFill>
                  <a:schemeClr val="dk1"/>
                </a:solidFill>
                <a:latin typeface="Calibri"/>
                <a:ea typeface="Calibri"/>
                <a:cs typeface="Calibri"/>
                <a:sym typeface="Calibri"/>
              </a:rPr>
              <a:t> percentile is called the third quartile. </a:t>
            </a:r>
            <a:endParaRPr sz="1200">
              <a:latin typeface="Open Sans"/>
              <a:ea typeface="Open Sans"/>
              <a:cs typeface="Open Sans"/>
              <a:sym typeface="Open Sans"/>
            </a:endParaRPr>
          </a:p>
        </p:txBody>
      </p:sp>
      <p:sp>
        <p:nvSpPr>
          <p:cNvPr id="791" name="Google Shape;791;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20</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9" name="Google Shape;819;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 statistics, </a:t>
            </a:r>
            <a:r>
              <a:rPr lang="en-US" sz="1200" b="1">
                <a:solidFill>
                  <a:schemeClr val="dk1"/>
                </a:solidFill>
                <a:latin typeface="Calibri"/>
                <a:ea typeface="Calibri"/>
                <a:cs typeface="Calibri"/>
                <a:sym typeface="Calibri"/>
              </a:rPr>
              <a:t>dispersion</a:t>
            </a:r>
            <a:r>
              <a:rPr lang="en-US" sz="1200">
                <a:solidFill>
                  <a:schemeClr val="dk1"/>
                </a:solidFill>
                <a:latin typeface="Calibri"/>
                <a:ea typeface="Calibri"/>
                <a:cs typeface="Calibri"/>
                <a:sym typeface="Calibri"/>
              </a:rPr>
              <a:t> (also called </a:t>
            </a:r>
            <a:r>
              <a:rPr lang="en-US" sz="1200" b="1">
                <a:solidFill>
                  <a:schemeClr val="dk1"/>
                </a:solidFill>
                <a:latin typeface="Calibri"/>
                <a:ea typeface="Calibri"/>
                <a:cs typeface="Calibri"/>
                <a:sym typeface="Calibri"/>
              </a:rPr>
              <a:t>variability</a:t>
            </a:r>
            <a:r>
              <a:rPr lang="en-US" sz="1200">
                <a:solidFill>
                  <a:schemeClr val="dk1"/>
                </a:solidFill>
                <a:latin typeface="Calibri"/>
                <a:ea typeface="Calibri"/>
                <a:cs typeface="Calibri"/>
                <a:sym typeface="Calibri"/>
              </a:rPr>
              <a:t>, </a:t>
            </a:r>
            <a:r>
              <a:rPr lang="en-US" sz="1200" b="1">
                <a:solidFill>
                  <a:schemeClr val="dk1"/>
                </a:solidFill>
                <a:latin typeface="Calibri"/>
                <a:ea typeface="Calibri"/>
                <a:cs typeface="Calibri"/>
                <a:sym typeface="Calibri"/>
              </a:rPr>
              <a:t>scatter</a:t>
            </a:r>
            <a:r>
              <a:rPr lang="en-US" sz="1200">
                <a:solidFill>
                  <a:schemeClr val="dk1"/>
                </a:solidFill>
                <a:latin typeface="Calibri"/>
                <a:ea typeface="Calibri"/>
                <a:cs typeface="Calibri"/>
                <a:sym typeface="Calibri"/>
              </a:rPr>
              <a:t>, or </a:t>
            </a:r>
            <a:r>
              <a:rPr lang="en-US" sz="1200" b="1">
                <a:solidFill>
                  <a:schemeClr val="dk1"/>
                </a:solidFill>
                <a:latin typeface="Calibri"/>
                <a:ea typeface="Calibri"/>
                <a:cs typeface="Calibri"/>
                <a:sym typeface="Calibri"/>
              </a:rPr>
              <a:t>spread</a:t>
            </a:r>
            <a:r>
              <a:rPr lang="en-US" sz="1200">
                <a:solidFill>
                  <a:schemeClr val="dk1"/>
                </a:solidFill>
                <a:latin typeface="Calibri"/>
                <a:ea typeface="Calibri"/>
                <a:cs typeface="Calibri"/>
                <a:sym typeface="Calibri"/>
              </a:rPr>
              <a:t>) denotes how stretched or squeezed a distribution is. Common examples of measures of statistical dispersion are the variance, standard deviation, and interquartile range.</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Let’s take a look at some of the measures of dispersion.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Click each heading to learn more about it.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Range refers to the difference between the maximum and minimum data values.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Inter-quartile range refers to the difference between the 25</a:t>
            </a:r>
            <a:r>
              <a:rPr lang="en-US" sz="1200" baseline="30000">
                <a:solidFill>
                  <a:schemeClr val="dk1"/>
                </a:solidFill>
                <a:latin typeface="Calibri"/>
                <a:ea typeface="Calibri"/>
                <a:cs typeface="Calibri"/>
                <a:sym typeface="Calibri"/>
              </a:rPr>
              <a:t>th</a:t>
            </a:r>
            <a:r>
              <a:rPr lang="en-US" sz="1200">
                <a:solidFill>
                  <a:schemeClr val="dk1"/>
                </a:solidFill>
                <a:latin typeface="Calibri"/>
                <a:ea typeface="Calibri"/>
                <a:cs typeface="Calibri"/>
                <a:sym typeface="Calibri"/>
              </a:rPr>
              <a:t> and 75</a:t>
            </a:r>
            <a:r>
              <a:rPr lang="en-US" sz="1200" baseline="30000">
                <a:solidFill>
                  <a:schemeClr val="dk1"/>
                </a:solidFill>
                <a:latin typeface="Calibri"/>
                <a:ea typeface="Calibri"/>
                <a:cs typeface="Calibri"/>
                <a:sym typeface="Calibri"/>
              </a:rPr>
              <a:t>th</a:t>
            </a:r>
            <a:r>
              <a:rPr lang="en-US" sz="1200">
                <a:solidFill>
                  <a:schemeClr val="dk1"/>
                </a:solidFill>
                <a:latin typeface="Calibri"/>
                <a:ea typeface="Calibri"/>
                <a:cs typeface="Calibri"/>
                <a:sym typeface="Calibri"/>
              </a:rPr>
              <a:t> percentiles.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Variance refers to the data values around the mean value.</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Standard deviation is the square root of the variance, measured in the same units. It also indicates how spread out the data is. </a:t>
            </a:r>
            <a:endParaRPr/>
          </a:p>
        </p:txBody>
      </p:sp>
      <p:sp>
        <p:nvSpPr>
          <p:cNvPr id="820" name="Google Shape;820;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21</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33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20524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2" name="Google Shape;842;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Histogram is a graphical representation of data distribution first introduced by Karl Pearson.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To construct a histogram, the first step is to "bin" the range of values—that is, divide the entire range of values into a series of intervals—and then count how many values fall into each interval. The bins are usually specified as consecutive, non-overlapping intervals of a variable. The bins must be adjacent and are usually of equal size.</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 the graphical representation: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Each bar represents a group of values also called bin.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height of the bar represents the frequency of the values in the bin.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Histograms help assess the probability distribution of a given variable by depicting the frequencies of observations occurring in a certain range of values.</a:t>
            </a:r>
            <a:endParaRPr/>
          </a:p>
        </p:txBody>
      </p:sp>
      <p:sp>
        <p:nvSpPr>
          <p:cNvPr id="843" name="Google Shape;843;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34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8" name="Google Shape;43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Several statistical principles, functions, and algorithms that can be used to analyze the primary data, build a statistical model, and predict the future outcome. </a:t>
            </a:r>
            <a:endParaRPr/>
          </a:p>
          <a:p>
            <a:pPr marL="0" lvl="0" indent="0" algn="l" rtl="0">
              <a:lnSpc>
                <a:spcPct val="100000"/>
              </a:lnSpc>
              <a:spcBef>
                <a:spcPts val="0"/>
              </a:spcBef>
              <a:spcAft>
                <a:spcPts val="0"/>
              </a:spcAft>
              <a:buSzPts val="1400"/>
              <a:buNone/>
            </a:pP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endParaRPr sz="1200">
              <a:solidFill>
                <a:schemeClr val="dk1"/>
              </a:solidFill>
              <a:latin typeface="Calibri"/>
              <a:ea typeface="Calibri"/>
              <a:cs typeface="Calibri"/>
              <a:sym typeface="Calibri"/>
            </a:endParaRPr>
          </a:p>
        </p:txBody>
      </p:sp>
      <p:sp>
        <p:nvSpPr>
          <p:cNvPr id="439" name="Google Shape;439;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5</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8" name="Google Shape;898;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A normal distribution is the most commonly used distribution in statistics. It is characterized by its bell shape and its two parameters: mean and standard deviation.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A Bell curve or Normal Distribution: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It is symmetric around the mean.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If you draw line at the center, you’ll get the symmetric shapes on both sides.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mean, median, and mode of a normal distribution are equal.</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Normal distributions are denser in the center and less dense in the tails or sides.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Normal distributions are defined by two parameters, the mean (μ) and the standard deviation (σ).</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bell curve is also known as the “Gaussian curve.”</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Let’s understand the bell curve better.</a:t>
            </a:r>
            <a:endParaRPr/>
          </a:p>
        </p:txBody>
      </p:sp>
      <p:sp>
        <p:nvSpPr>
          <p:cNvPr id="899" name="Google Shape;899;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35</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6" name="Google Shape;986;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bell curve is divided into three parts to understand the data distribution better.</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Peak: It is where most of the observations occur. Generally, the peak is within one standard deviation from the mean.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Flanks: They are the areas beyond the peak but between one and two standard deviations from the mean.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Tails: They refer to the area far from the center of the distribution and considered to be beyond two standard deviations from the mean. Usually, five percent or less data falls under this. </a:t>
            </a:r>
            <a:endParaRPr/>
          </a:p>
        </p:txBody>
      </p:sp>
      <p:sp>
        <p:nvSpPr>
          <p:cNvPr id="987" name="Google Shape;987;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37</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3" name="Google Shape;1013;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Skewed data distribution indicates that the tendency of data distribution is to be more spread out on one side than the other.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 this graphical representation: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data is left skewed.</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Mean is less than Median.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distribution is negatively skewed or represents negative statistics.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Left tail contains large distributions.</a:t>
            </a:r>
            <a:endParaRPr/>
          </a:p>
        </p:txBody>
      </p:sp>
      <p:sp>
        <p:nvSpPr>
          <p:cNvPr id="1014" name="Google Shape;1014;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38</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6" name="Google Shape;1086;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 this graphical representation: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data is right skewed or positively skewed distribution.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Mean is greater than Median.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Right tail contains large distributions.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Let’s now learn about Kurtosis, another popular measure of data distribution.</a:t>
            </a:r>
            <a:endParaRPr/>
          </a:p>
        </p:txBody>
      </p:sp>
      <p:sp>
        <p:nvSpPr>
          <p:cNvPr id="1087" name="Google Shape;1087;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39</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9" name="Google Shape;1159;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 a similar way to the concept of </a:t>
            </a:r>
            <a:r>
              <a:rPr lang="en-US" sz="1200" err="1">
                <a:solidFill>
                  <a:schemeClr val="dk1"/>
                </a:solidFill>
                <a:latin typeface="Calibri"/>
                <a:ea typeface="Calibri"/>
                <a:cs typeface="Calibri"/>
                <a:sym typeface="Calibri"/>
              </a:rPr>
              <a:t>skewness</a:t>
            </a:r>
            <a:r>
              <a:rPr lang="en-US" sz="1200">
                <a:solidFill>
                  <a:schemeClr val="dk1"/>
                </a:solidFill>
                <a:latin typeface="Calibri"/>
                <a:ea typeface="Calibri"/>
                <a:cs typeface="Calibri"/>
                <a:sym typeface="Calibri"/>
              </a:rPr>
              <a:t>, kurtosis is a descriptor of the shape of a probability distribution and, just as there are for </a:t>
            </a:r>
            <a:r>
              <a:rPr lang="en-US" sz="1200" err="1">
                <a:solidFill>
                  <a:schemeClr val="dk1"/>
                </a:solidFill>
                <a:latin typeface="Calibri"/>
                <a:ea typeface="Calibri"/>
                <a:cs typeface="Calibri"/>
                <a:sym typeface="Calibri"/>
              </a:rPr>
              <a:t>skewness</a:t>
            </a:r>
            <a:r>
              <a:rPr lang="en-US" sz="1200">
                <a:solidFill>
                  <a:schemeClr val="dk1"/>
                </a:solidFill>
                <a:latin typeface="Calibri"/>
                <a:ea typeface="Calibri"/>
                <a:cs typeface="Calibri"/>
                <a:sym typeface="Calibri"/>
              </a:rPr>
              <a:t>, there are different ways of quantifying it for a theoretical distribution and corresponding ways of estimating it from a sample of a population.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Depending on the particular measure of kurtosis that is used, there are various interpretations of kurtosis.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Kurtosis measures the tendency of the data towards the center or toward the tail.</a:t>
            </a:r>
            <a:endParaRPr/>
          </a:p>
          <a:p>
            <a:pPr marL="0" lvl="0" indent="0" algn="l" rtl="0">
              <a:lnSpc>
                <a:spcPct val="100000"/>
              </a:lnSpc>
              <a:spcBef>
                <a:spcPts val="0"/>
              </a:spcBef>
              <a:spcAft>
                <a:spcPts val="0"/>
              </a:spcAft>
              <a:buSzPts val="1400"/>
              <a:buNone/>
            </a:pPr>
            <a:r>
              <a:rPr lang="en-US" sz="1200" err="1">
                <a:solidFill>
                  <a:schemeClr val="dk1"/>
                </a:solidFill>
                <a:latin typeface="Calibri"/>
                <a:ea typeface="Calibri"/>
                <a:cs typeface="Calibri"/>
                <a:sym typeface="Calibri"/>
              </a:rPr>
              <a:t>Platykurtic</a:t>
            </a:r>
            <a:r>
              <a:rPr lang="en-US" sz="1200">
                <a:solidFill>
                  <a:schemeClr val="dk1"/>
                </a:solidFill>
                <a:latin typeface="Calibri"/>
                <a:ea typeface="Calibri"/>
                <a:cs typeface="Calibri"/>
                <a:sym typeface="Calibri"/>
              </a:rPr>
              <a:t> is negative statistics or negative kurtosis.</a:t>
            </a:r>
            <a:endParaRPr/>
          </a:p>
          <a:p>
            <a:pPr marL="0" lvl="0" indent="0" algn="l" rtl="0">
              <a:lnSpc>
                <a:spcPct val="100000"/>
              </a:lnSpc>
              <a:spcBef>
                <a:spcPts val="0"/>
              </a:spcBef>
              <a:spcAft>
                <a:spcPts val="0"/>
              </a:spcAft>
              <a:buSzPts val="1400"/>
              <a:buNone/>
            </a:pPr>
            <a:r>
              <a:rPr lang="en-US" sz="1200" err="1">
                <a:solidFill>
                  <a:schemeClr val="dk1"/>
                </a:solidFill>
                <a:latin typeface="Calibri"/>
                <a:ea typeface="Calibri"/>
                <a:cs typeface="Calibri"/>
                <a:sym typeface="Calibri"/>
              </a:rPr>
              <a:t>Mesokutic</a:t>
            </a:r>
            <a:r>
              <a:rPr lang="en-US" sz="1200">
                <a:solidFill>
                  <a:schemeClr val="dk1"/>
                </a:solidFill>
                <a:latin typeface="Calibri"/>
                <a:ea typeface="Calibri"/>
                <a:cs typeface="Calibri"/>
                <a:sym typeface="Calibri"/>
              </a:rPr>
              <a:t> represents a normal distribution curve.</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Leptokurtic is positive statistics or positive kurtosis.</a:t>
            </a:r>
            <a:endParaRPr/>
          </a:p>
        </p:txBody>
      </p:sp>
      <p:sp>
        <p:nvSpPr>
          <p:cNvPr id="1160" name="Google Shape;1160;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43</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6" name="Google Shape;72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1" name="Google Shape;731;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 this step, the major task is to draw conclusions and make predictions. There is a heavy use of mathematical and statistical functions in this phase. Model selection, model training, and model testing are the important tasks from this phase that help in forecasting. This whole process is also known as machine learning where the data analysis becomes fully or semi-automated with minimal or no human intervention.</a:t>
            </a:r>
            <a:endParaRPr/>
          </a:p>
        </p:txBody>
      </p:sp>
      <p:sp>
        <p:nvSpPr>
          <p:cNvPr id="732" name="Google Shape;732;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45</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3" name="Google Shape;743;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a:solidFill>
                  <a:schemeClr val="dk1"/>
                </a:solidFill>
                <a:latin typeface="Calibri"/>
                <a:ea typeface="Calibri"/>
                <a:cs typeface="Calibri"/>
                <a:sym typeface="Calibri"/>
              </a:rPr>
              <a:t>Hypothesis is used in research and analytics to understand the relationship between dependent and independent variables. Hypothesis building can begin in the data exploration stage, but it becomes more mature and perfect in the conclusion and predict phase.</a:t>
            </a:r>
            <a:endParaRPr/>
          </a:p>
          <a:p>
            <a:pPr marL="0" lvl="0" indent="0" algn="l" rtl="0">
              <a:lnSpc>
                <a:spcPct val="100000"/>
              </a:lnSpc>
              <a:spcBef>
                <a:spcPts val="0"/>
              </a:spcBef>
              <a:spcAft>
                <a:spcPts val="0"/>
              </a:spcAft>
              <a:buSzPts val="1400"/>
              <a:buNone/>
            </a:pPr>
            <a:r>
              <a:rPr lang="en-US" sz="1200" b="0">
                <a:solidFill>
                  <a:schemeClr val="dk1"/>
                </a:solidFill>
                <a:latin typeface="Calibri"/>
                <a:ea typeface="Calibri"/>
                <a:cs typeface="Calibri"/>
                <a:sym typeface="Calibri"/>
              </a:rPr>
              <a:t>Hypotheses are testable explanations of a problem or observation.</a:t>
            </a:r>
            <a:endParaRPr/>
          </a:p>
          <a:p>
            <a:pPr marL="0" lvl="0" indent="0" algn="l" rtl="0">
              <a:lnSpc>
                <a:spcPct val="100000"/>
              </a:lnSpc>
              <a:spcBef>
                <a:spcPts val="0"/>
              </a:spcBef>
              <a:spcAft>
                <a:spcPts val="0"/>
              </a:spcAft>
              <a:buSzPts val="1400"/>
              <a:buNone/>
            </a:pPr>
            <a:r>
              <a:rPr lang="en-US" sz="1200" b="0">
                <a:solidFill>
                  <a:schemeClr val="dk1"/>
                </a:solidFill>
                <a:latin typeface="Calibri"/>
                <a:ea typeface="Calibri"/>
                <a:cs typeface="Calibri"/>
                <a:sym typeface="Calibri"/>
              </a:rPr>
              <a:t>Formulating a hypothesis is used for both quantitative and qualitative analyses to address a research problem.</a:t>
            </a:r>
            <a:endParaRPr/>
          </a:p>
          <a:p>
            <a:pPr marL="0" lvl="0" indent="0" algn="l" rtl="0">
              <a:lnSpc>
                <a:spcPct val="100000"/>
              </a:lnSpc>
              <a:spcBef>
                <a:spcPts val="0"/>
              </a:spcBef>
              <a:spcAft>
                <a:spcPts val="0"/>
              </a:spcAft>
              <a:buSzPts val="1400"/>
              <a:buNone/>
            </a:pPr>
            <a:r>
              <a:rPr lang="en-US" sz="1200" b="0">
                <a:solidFill>
                  <a:schemeClr val="dk1"/>
                </a:solidFill>
                <a:latin typeface="Calibri"/>
                <a:ea typeface="Calibri"/>
                <a:cs typeface="Calibri"/>
                <a:sym typeface="Calibri"/>
              </a:rPr>
              <a:t>Hypotheses that suggest a causal relationship involve at least one independent and dependent variable; in other words, one variable which is presumed to affect the other. For example, Holiday season increases traffic and purchases on the website. </a:t>
            </a:r>
            <a:endParaRPr/>
          </a:p>
          <a:p>
            <a:pPr marL="0" lvl="0" indent="0" algn="l" rtl="0">
              <a:lnSpc>
                <a:spcPct val="100000"/>
              </a:lnSpc>
              <a:spcBef>
                <a:spcPts val="0"/>
              </a:spcBef>
              <a:spcAft>
                <a:spcPts val="0"/>
              </a:spcAft>
              <a:buSzPts val="1400"/>
              <a:buNone/>
            </a:pPr>
            <a:r>
              <a:rPr lang="en-US" sz="1200" b="0">
                <a:solidFill>
                  <a:schemeClr val="dk1"/>
                </a:solidFill>
                <a:latin typeface="Calibri"/>
                <a:ea typeface="Calibri"/>
                <a:cs typeface="Calibri"/>
                <a:sym typeface="Calibri"/>
              </a:rPr>
              <a:t>An independent variable is one whose value is manipulated by the researcher or data scientist.</a:t>
            </a:r>
            <a:endParaRPr/>
          </a:p>
          <a:p>
            <a:pPr marL="0" lvl="0" indent="0" algn="l" rtl="0">
              <a:lnSpc>
                <a:spcPct val="100000"/>
              </a:lnSpc>
              <a:spcBef>
                <a:spcPts val="0"/>
              </a:spcBef>
              <a:spcAft>
                <a:spcPts val="0"/>
              </a:spcAft>
              <a:buSzPts val="1400"/>
              <a:buNone/>
            </a:pPr>
            <a:r>
              <a:rPr lang="en-US" sz="1200" b="0">
                <a:solidFill>
                  <a:schemeClr val="dk1"/>
                </a:solidFill>
                <a:latin typeface="Calibri"/>
                <a:ea typeface="Calibri"/>
                <a:cs typeface="Calibri"/>
                <a:sym typeface="Calibri"/>
              </a:rPr>
              <a:t>A dependent variable is a variable whose values are presumed to change as a result of changes in the independent variable.</a:t>
            </a:r>
            <a:endParaRPr/>
          </a:p>
          <a:p>
            <a:pPr marL="0" lvl="0" indent="0" algn="l" rtl="0">
              <a:lnSpc>
                <a:spcPct val="100000"/>
              </a:lnSpc>
              <a:spcBef>
                <a:spcPts val="0"/>
              </a:spcBef>
              <a:spcAft>
                <a:spcPts val="0"/>
              </a:spcAft>
              <a:buSzPts val="1400"/>
              <a:buNone/>
            </a:pPr>
            <a:r>
              <a:rPr lang="en-US" sz="1200" b="0">
                <a:solidFill>
                  <a:schemeClr val="dk1"/>
                </a:solidFill>
                <a:latin typeface="Calibri"/>
                <a:ea typeface="Calibri"/>
                <a:cs typeface="Calibri"/>
                <a:sym typeface="Calibri"/>
              </a:rPr>
              <a:t>Let’s now look at hypothesis building using feature engineering.</a:t>
            </a:r>
            <a:endParaRPr/>
          </a:p>
          <a:p>
            <a:pPr marL="0" lvl="0" indent="0" algn="l" rtl="0">
              <a:lnSpc>
                <a:spcPct val="100000"/>
              </a:lnSpc>
              <a:spcBef>
                <a:spcPts val="0"/>
              </a:spcBef>
              <a:spcAft>
                <a:spcPts val="0"/>
              </a:spcAft>
              <a:buSzPts val="1400"/>
              <a:buNone/>
            </a:pPr>
            <a:endParaRPr sz="1200" b="0">
              <a:solidFill>
                <a:schemeClr val="dk1"/>
              </a:solidFill>
              <a:latin typeface="Calibri"/>
              <a:ea typeface="Calibri"/>
              <a:cs typeface="Calibri"/>
              <a:sym typeface="Calibri"/>
            </a:endParaRPr>
          </a:p>
        </p:txBody>
      </p:sp>
      <p:sp>
        <p:nvSpPr>
          <p:cNvPr id="744" name="Google Shape;744;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46</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1" name="Google Shape;1181;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1" name="Google Shape;801;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Two kinds of hypothesis can be made initially:</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Alternative Hypothesis: This hypothesis indicates that the proposed model outcome is accurate and fits the data. There is a difference between sample data S1 and S2.</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Null Hypothesis: This hypothesis is the logical opposite of the alternative hypothesis and does not support the proposed model. It suggests that there is no difference between sample data S1 and S2.</a:t>
            </a:r>
            <a:endParaRPr/>
          </a:p>
          <a:p>
            <a:pPr marL="0" lvl="0" indent="0" algn="l" rtl="0">
              <a:lnSpc>
                <a:spcPct val="100000"/>
              </a:lnSpc>
              <a:spcBef>
                <a:spcPts val="0"/>
              </a:spcBef>
              <a:spcAft>
                <a:spcPts val="0"/>
              </a:spcAft>
              <a:buSzPts val="1400"/>
              <a:buNone/>
            </a:pPr>
            <a:endParaRPr sz="1200">
              <a:solidFill>
                <a:schemeClr val="dk1"/>
              </a:solidFill>
              <a:latin typeface="Calibri"/>
              <a:ea typeface="Calibri"/>
              <a:cs typeface="Calibri"/>
              <a:sym typeface="Calibri"/>
            </a:endParaRPr>
          </a:p>
        </p:txBody>
      </p:sp>
      <p:sp>
        <p:nvSpPr>
          <p:cNvPr id="802" name="Google Shape;802;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48</a:t>
            </a:fld>
            <a:endParaRPr/>
          </a:p>
        </p:txBody>
      </p:sp>
    </p:spTree>
    <p:extLst>
      <p:ext uri="{BB962C8B-B14F-4D97-AF65-F5344CB8AC3E}">
        <p14:creationId xmlns:p14="http://schemas.microsoft.com/office/powerpoint/2010/main" val="3530743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0" name="Google Shape;45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An analysis of any situation can be done in two ways: Statistical analysis or a non-statistical analysis.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Click each image to learn more about statistical analysis and non-statistical analysis.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Statistical analysis is scientific, based on numbers or statistical values and provides complete insight to the data.</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Non-statistical analysis is generic information and does not include any statistical or quantitative analysis.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Although both forms of analysis provide results, quantitative analysis provides more insight and a clear picture. This is why statistical analysis is important for businesses. </a:t>
            </a:r>
            <a:endParaRPr sz="1200">
              <a:solidFill>
                <a:schemeClr val="dk1"/>
              </a:solidFill>
              <a:latin typeface="Calibri"/>
              <a:ea typeface="Calibri"/>
              <a:cs typeface="Calibri"/>
              <a:sym typeface="Calibri"/>
            </a:endParaRPr>
          </a:p>
        </p:txBody>
      </p:sp>
      <p:sp>
        <p:nvSpPr>
          <p:cNvPr id="451" name="Google Shape;45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6</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1" name="Google Shape;811;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process of hypothesis testing begins by dividing a big dataset into training and test datasets, irrespective of the size of the dataset. This is one of the best techniques to design an accurate model.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Typically, the “training dataset” size is anywhere between sixty and eighty percent of the big dataset and the “test dataset” ranges between twenty and forty percent of the big dataset.</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Training dataset is used to build a new proposed model. It makes use of the available features and responses of the data sample.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Test dataset is used to test the proposed model. The test dataset acts as new unseen data.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Null hypothesis that was formulated will be proven right when the proposed model does </a:t>
            </a:r>
            <a:r>
              <a:rPr lang="en-US" sz="1200" i="1">
                <a:solidFill>
                  <a:schemeClr val="dk1"/>
                </a:solidFill>
                <a:latin typeface="Calibri"/>
                <a:ea typeface="Calibri"/>
                <a:cs typeface="Calibri"/>
                <a:sym typeface="Calibri"/>
              </a:rPr>
              <a:t>not</a:t>
            </a:r>
            <a:r>
              <a:rPr lang="en-US" sz="1200">
                <a:solidFill>
                  <a:schemeClr val="dk1"/>
                </a:solidFill>
                <a:latin typeface="Calibri"/>
                <a:ea typeface="Calibri"/>
                <a:cs typeface="Calibri"/>
                <a:sym typeface="Calibri"/>
              </a:rPr>
              <a:t> predict better than the existing model.</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Alternative hypothesis will be proven right if the proposed model predicts better than the existing model.</a:t>
            </a:r>
            <a:endParaRPr/>
          </a:p>
        </p:txBody>
      </p:sp>
      <p:sp>
        <p:nvSpPr>
          <p:cNvPr id="812" name="Google Shape;812;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49</a:t>
            </a:fld>
            <a:endParaRPr/>
          </a:p>
        </p:txBody>
      </p:sp>
    </p:spTree>
    <p:extLst>
      <p:ext uri="{BB962C8B-B14F-4D97-AF65-F5344CB8AC3E}">
        <p14:creationId xmlns:p14="http://schemas.microsoft.com/office/powerpoint/2010/main" val="11363677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6" name="Google Shape;1186;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Hypothesis testing is an inferential statistical technique to determine whether a certain condition is true for the entire population. For example, in a manufacturing company the hypothesis is that every dress manufactured has no defect. A study of each dress manufactured and noting the defects as they occur will prove or disprove the hypothesis that every dress is flawless.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A hypothesis test studies two opposing hypotheses about a population: the null hypothesis and the alternative hypothesis. The null hypothesis is the statement that has to be tested. Usually the null hypothesis is a statement of "no effect" or "no difference." The alternative hypothesis is the statement that has to be concluded as true.</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To quickly summarize,</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b="1">
                <a:solidFill>
                  <a:schemeClr val="dk1"/>
                </a:solidFill>
                <a:latin typeface="Calibri"/>
                <a:ea typeface="Calibri"/>
                <a:cs typeface="Calibri"/>
                <a:sym typeface="Calibri"/>
              </a:rPr>
              <a:t>Alternative Hypothesis</a:t>
            </a: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It is a research hypothesis.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It needs a significant level of evidence to support the initial hypothesis or assumption.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If the alternative hypothesis garners strong evidence reject the null hypothesis.</a:t>
            </a:r>
            <a:endParaRPr/>
          </a:p>
          <a:p>
            <a:pPr marL="0" lvl="0" indent="0" algn="l" rtl="0">
              <a:lnSpc>
                <a:spcPct val="100000"/>
              </a:lnSpc>
              <a:spcBef>
                <a:spcPts val="0"/>
              </a:spcBef>
              <a:spcAft>
                <a:spcPts val="0"/>
              </a:spcAft>
              <a:buSzPts val="1400"/>
              <a:buNone/>
            </a:pPr>
            <a:r>
              <a:rPr lang="en-US" sz="1200" b="1">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r>
              <a:rPr lang="en-US" sz="1200" b="1">
                <a:solidFill>
                  <a:schemeClr val="dk1"/>
                </a:solidFill>
                <a:latin typeface="Calibri"/>
                <a:ea typeface="Calibri"/>
                <a:cs typeface="Calibri"/>
                <a:sym typeface="Calibri"/>
              </a:rPr>
              <a:t>Null Hypothesis</a:t>
            </a: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It is the logical opposite of alternative hypothesis.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It indicates that the alternative hypothesis is incorrect.</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Weak evidence of alternative hypothesis indicates that the null hypothesis cannot be rejected.</a:t>
            </a:r>
            <a:endParaRPr/>
          </a:p>
        </p:txBody>
      </p:sp>
      <p:sp>
        <p:nvSpPr>
          <p:cNvPr id="1187" name="Google Shape;1187;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50</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4" name="Google Shape;1264;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This example shows how clinical trials data can be analyzed.</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Suppose a pharmaceutical company wants to compare a medicine it manufactures with that of a competitor’s medicine, then hypothesis testing can be the method it adopts.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null hypothesis would be that both the medicines are equally effective. The alternative hypothesis would be that the two medicines are NOT equally effective.</a:t>
            </a:r>
            <a:endParaRPr/>
          </a:p>
        </p:txBody>
      </p:sp>
      <p:sp>
        <p:nvSpPr>
          <p:cNvPr id="1265" name="Google Shape;1265;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51</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2" name="Google Shape;122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Let’s understand the process of hypothesis testing.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first step is to set the hypothesis. The hypothesis could be “null” or “alternative.” The null hypothesis, or H</a:t>
            </a:r>
            <a:r>
              <a:rPr lang="en-US" sz="1200" baseline="-25000">
                <a:solidFill>
                  <a:schemeClr val="dk1"/>
                </a:solidFill>
                <a:latin typeface="Calibri"/>
                <a:ea typeface="Calibri"/>
                <a:cs typeface="Calibri"/>
                <a:sym typeface="Calibri"/>
              </a:rPr>
              <a:t>0</a:t>
            </a:r>
            <a:r>
              <a:rPr lang="en-US" sz="1200">
                <a:solidFill>
                  <a:schemeClr val="dk1"/>
                </a:solidFill>
                <a:latin typeface="Calibri"/>
                <a:ea typeface="Calibri"/>
                <a:cs typeface="Calibri"/>
                <a:sym typeface="Calibri"/>
              </a:rPr>
              <a:t>, states that a population parameter is equal to a value. The alternative hypothesis, or H</a:t>
            </a:r>
            <a:r>
              <a:rPr lang="en-US" sz="1200" baseline="-25000">
                <a:solidFill>
                  <a:schemeClr val="dk1"/>
                </a:solidFill>
                <a:latin typeface="Calibri"/>
                <a:ea typeface="Calibri"/>
                <a:cs typeface="Calibri"/>
                <a:sym typeface="Calibri"/>
              </a:rPr>
              <a:t>1</a:t>
            </a:r>
            <a:r>
              <a:rPr lang="en-US" sz="1200">
                <a:solidFill>
                  <a:schemeClr val="dk1"/>
                </a:solidFill>
                <a:latin typeface="Calibri"/>
                <a:ea typeface="Calibri"/>
                <a:cs typeface="Calibri"/>
                <a:sym typeface="Calibri"/>
              </a:rPr>
              <a:t>, states that the population parameter is different than the value of the population parameter in the null hypothesis. The alternative hypothesis is what is believed to be true or is to be proven true.</a:t>
            </a:r>
            <a:endParaRPr/>
          </a:p>
          <a:p>
            <a:pPr marL="0" lvl="0" indent="0" algn="l" rtl="0">
              <a:lnSpc>
                <a:spcPct val="100000"/>
              </a:lnSpc>
              <a:spcBef>
                <a:spcPts val="0"/>
              </a:spcBef>
              <a:spcAft>
                <a:spcPts val="0"/>
              </a:spcAft>
              <a:buSzPts val="1400"/>
              <a:buNone/>
            </a:pPr>
            <a:r>
              <a:rPr lang="en-US" sz="1200" b="1">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next step is to set alpha or choose the significant level for the population.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third step is to collect the sample from the population which represents the characteristics of the population.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final step is to compare the </a:t>
            </a:r>
            <a:r>
              <a:rPr lang="en-US" sz="1200" i="1">
                <a:solidFill>
                  <a:schemeClr val="dk1"/>
                </a:solidFill>
                <a:latin typeface="Calibri"/>
                <a:ea typeface="Calibri"/>
                <a:cs typeface="Calibri"/>
                <a:sym typeface="Calibri"/>
              </a:rPr>
              <a:t>p</a:t>
            </a:r>
            <a:r>
              <a:rPr lang="en-US" sz="1200">
                <a:solidFill>
                  <a:schemeClr val="dk1"/>
                </a:solidFill>
                <a:latin typeface="Calibri"/>
                <a:ea typeface="Calibri"/>
                <a:cs typeface="Calibri"/>
                <a:sym typeface="Calibri"/>
              </a:rPr>
              <a:t>-value and alpha.</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You reject the null hypothesis if </a:t>
            </a:r>
            <a:r>
              <a:rPr lang="en-US" sz="1200" i="1">
                <a:solidFill>
                  <a:schemeClr val="dk1"/>
                </a:solidFill>
                <a:latin typeface="Calibri"/>
                <a:ea typeface="Calibri"/>
                <a:cs typeface="Calibri"/>
                <a:sym typeface="Calibri"/>
              </a:rPr>
              <a:t>p-</a:t>
            </a:r>
            <a:r>
              <a:rPr lang="en-US" sz="1200">
                <a:solidFill>
                  <a:schemeClr val="dk1"/>
                </a:solidFill>
                <a:latin typeface="Calibri"/>
                <a:ea typeface="Calibri"/>
                <a:cs typeface="Calibri"/>
                <a:sym typeface="Calibri"/>
              </a:rPr>
              <a:t>value &lt; α and fail to reject the null hypothesis if </a:t>
            </a:r>
            <a:r>
              <a:rPr lang="en-US" sz="1200" i="1">
                <a:solidFill>
                  <a:schemeClr val="dk1"/>
                </a:solidFill>
                <a:latin typeface="Calibri"/>
                <a:ea typeface="Calibri"/>
                <a:cs typeface="Calibri"/>
                <a:sym typeface="Calibri"/>
              </a:rPr>
              <a:t>p-</a:t>
            </a:r>
            <a:r>
              <a:rPr lang="en-US" sz="1200">
                <a:solidFill>
                  <a:schemeClr val="dk1"/>
                </a:solidFill>
                <a:latin typeface="Calibri"/>
                <a:ea typeface="Calibri"/>
                <a:cs typeface="Calibri"/>
                <a:sym typeface="Calibri"/>
              </a:rPr>
              <a:t>value ≥ α.</a:t>
            </a:r>
            <a:endParaRPr/>
          </a:p>
        </p:txBody>
      </p:sp>
      <p:sp>
        <p:nvSpPr>
          <p:cNvPr id="1223" name="Google Shape;1223;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52</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9" name="Google Shape;1289;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There are three types of data on which you can perform hypothesis testing.</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Continuous data: Evaluate the mean, median, standard deviation, or variance.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If you take the same example to test the efficacy of medicine; take the temperature of every person in the sample after three hours of administering the medicine. This would be referred to as continuous data.</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Binomial data: Evaluate the percentage, general classification of data. When data is divided into two categories, you obtain binomial data. Supposing the sample population were asked if their fever had subsided and the answers could be Yes/No, then the percentage who said “Yes” should match the null hypothesis.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Poisson data: Evaluate rate of occurrence or frequency. If the sample is asked about how many times in a month they use the medicine and the rate of frequency is recorded and is then compared to the null hypothesis where the rate should be less than a certain number.</a:t>
            </a:r>
            <a:endParaRPr/>
          </a:p>
        </p:txBody>
      </p:sp>
      <p:sp>
        <p:nvSpPr>
          <p:cNvPr id="1290" name="Google Shape;1290;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53</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6" name="Google Shape;1526;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We already know that inferential statistics uses a random sample from the data to make inferences about the population. This is a valuable method when each and every member of the population cannot be studied.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Inferential statistics can be used only under the following conditions: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You have a complete list of the members of the population.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You draw a random sample from this population.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Using a pre-established formula, you determine that your sample size is large enough.</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Inferential statistics can be used even if your data does not meet these criteria.</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Inferential statistics can help determine the strength of the relationships within your sample.</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If it is very difficult to obtain a population list and/or draw a random sample, then you do the best you can with what you have.</a:t>
            </a:r>
            <a:endParaRPr/>
          </a:p>
        </p:txBody>
      </p:sp>
      <p:sp>
        <p:nvSpPr>
          <p:cNvPr id="1527" name="Google Shape;1527;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54</a:t>
            </a:fld>
            <a:endParaRPr/>
          </a:p>
        </p:txBody>
      </p:sp>
    </p:spTree>
    <p:extLst>
      <p:ext uri="{BB962C8B-B14F-4D97-AF65-F5344CB8AC3E}">
        <p14:creationId xmlns:p14="http://schemas.microsoft.com/office/powerpoint/2010/main" val="41668878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6" name="Google Shape;1526;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We already know that inferential statistics uses a random sample from the data to make inferences about the population. This is a valuable method when each and every member of the population cannot be studied.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Inferential statistics can be used only under the following conditions: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You have a complete list of the members of the population.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You draw a random sample from this population.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Using a pre-established formula, you determine that your sample size is large enough.</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Inferential statistics can be used even if your data does not meet these criteria.</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Inferential statistics can help determine the strength of the relationships within your sample.</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If it is very difficult to obtain a population list and/or draw a random sample, then you do the best you can with what you have.</a:t>
            </a:r>
            <a:endParaRPr/>
          </a:p>
        </p:txBody>
      </p:sp>
      <p:sp>
        <p:nvSpPr>
          <p:cNvPr id="1527" name="Google Shape;1527;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55</a:t>
            </a:fld>
            <a:endParaRPr/>
          </a:p>
        </p:txBody>
      </p:sp>
    </p:spTree>
    <p:extLst>
      <p:ext uri="{BB962C8B-B14F-4D97-AF65-F5344CB8AC3E}">
        <p14:creationId xmlns:p14="http://schemas.microsoft.com/office/powerpoint/2010/main" val="16031345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6" name="Google Shape;1526;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We already know that inferential statistics uses a random sample from the data to make inferences about the population. This is a valuable method when each and every member of the population cannot be studied.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Inferential statistics can be used only under the following conditions: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You have a complete list of the members of the population.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You draw a random sample from this population.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Using a pre-established formula, you determine that your sample size is large enough.</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Inferential statistics can be used even if your data does not meet these criteria.</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Inferential statistics can help determine the strength of the relationships within your sample.</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If it is very difficult to obtain a population list and/or draw a random sample, then you do the best you can with what you have.</a:t>
            </a:r>
            <a:endParaRPr/>
          </a:p>
        </p:txBody>
      </p:sp>
      <p:sp>
        <p:nvSpPr>
          <p:cNvPr id="1527" name="Google Shape;1527;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56</a:t>
            </a:fld>
            <a:endParaRPr/>
          </a:p>
        </p:txBody>
      </p:sp>
    </p:spTree>
    <p:extLst>
      <p:ext uri="{BB962C8B-B14F-4D97-AF65-F5344CB8AC3E}">
        <p14:creationId xmlns:p14="http://schemas.microsoft.com/office/powerpoint/2010/main" val="24965667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1"/>
        <p:cNvGrpSpPr/>
        <p:nvPr/>
      </p:nvGrpSpPr>
      <p:grpSpPr>
        <a:xfrm>
          <a:off x="0" y="0"/>
          <a:ext cx="0" cy="0"/>
          <a:chOff x="0" y="0"/>
          <a:chExt cx="0" cy="0"/>
        </a:xfrm>
      </p:grpSpPr>
      <p:sp>
        <p:nvSpPr>
          <p:cNvPr id="1662" name="Google Shape;1662;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3" name="Google Shape;1663;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Inferential Statistics is an effective forecasting tool widely used in businesses. For example, companies use it to predict their finances for future quarters. Using current data, future patterns can be inferred.</a:t>
            </a:r>
            <a:endParaRPr/>
          </a:p>
        </p:txBody>
      </p:sp>
      <p:sp>
        <p:nvSpPr>
          <p:cNvPr id="1664" name="Google Shape;1664;p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57</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5" name="Google Shape;46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There are two major categories of statistics: Descriptive analytics and inferential analytics.</a:t>
            </a:r>
            <a:endParaRPr/>
          </a:p>
          <a:p>
            <a:pPr marL="0" lvl="0" indent="0" algn="l" rtl="0">
              <a:lnSpc>
                <a:spcPct val="100000"/>
              </a:lnSpc>
              <a:spcBef>
                <a:spcPts val="0"/>
              </a:spcBef>
              <a:spcAft>
                <a:spcPts val="0"/>
              </a:spcAft>
              <a:buSzPts val="1400"/>
              <a:buNone/>
            </a:pPr>
            <a:r>
              <a:rPr lang="en-US" sz="1200" b="1">
                <a:solidFill>
                  <a:schemeClr val="dk1"/>
                </a:solidFill>
                <a:latin typeface="Calibri"/>
                <a:ea typeface="Calibri"/>
                <a:cs typeface="Calibri"/>
                <a:sym typeface="Calibri"/>
              </a:rPr>
              <a:t>Descriptive Analytics</a:t>
            </a:r>
            <a:r>
              <a:rPr lang="en-US" sz="1200">
                <a:solidFill>
                  <a:schemeClr val="dk1"/>
                </a:solidFill>
                <a:latin typeface="Calibri"/>
                <a:ea typeface="Calibri"/>
                <a:cs typeface="Calibri"/>
                <a:sym typeface="Calibri"/>
              </a:rPr>
              <a:t> helps organize the data and focuses on the main characteristics of the data. It provides a concise summary of the data. You can summarize data numerically or graphically. For example, you can collect all the data about the visitors to your website for a week and summarize the data.</a:t>
            </a:r>
            <a:endParaRPr/>
          </a:p>
          <a:p>
            <a:pPr marL="0" lvl="0" indent="0" algn="l" rtl="0">
              <a:lnSpc>
                <a:spcPct val="100000"/>
              </a:lnSpc>
              <a:spcBef>
                <a:spcPts val="0"/>
              </a:spcBef>
              <a:spcAft>
                <a:spcPts val="0"/>
              </a:spcAft>
              <a:buSzPts val="1400"/>
              <a:buNone/>
            </a:pPr>
            <a:r>
              <a:rPr lang="en-US" sz="1200" b="1">
                <a:solidFill>
                  <a:schemeClr val="dk1"/>
                </a:solidFill>
                <a:latin typeface="Calibri"/>
                <a:ea typeface="Calibri"/>
                <a:cs typeface="Calibri"/>
                <a:sym typeface="Calibri"/>
              </a:rPr>
              <a:t>Inferential Analytics </a:t>
            </a:r>
            <a:r>
              <a:rPr lang="en-US" sz="1200">
                <a:solidFill>
                  <a:schemeClr val="dk1"/>
                </a:solidFill>
                <a:latin typeface="Calibri"/>
                <a:ea typeface="Calibri"/>
                <a:cs typeface="Calibri"/>
                <a:sym typeface="Calibri"/>
              </a:rPr>
              <a:t>generalizes the larger dataset and applies the probability theory to draw a conclusion. In this approach, a random sample of data is taken from a population to describe and make inferences about the population. Inferential statistics is valuable when it is not convenient or possible to examine each member of an entire population.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Let’s understand both categories better through an example.</a:t>
            </a:r>
            <a:endParaRPr/>
          </a:p>
        </p:txBody>
      </p:sp>
      <p:sp>
        <p:nvSpPr>
          <p:cNvPr id="466" name="Google Shape;46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7</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8" name="Google Shape;50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a:solidFill>
                <a:schemeClr val="dk1"/>
              </a:solidFill>
              <a:latin typeface="Calibri"/>
              <a:ea typeface="Calibri"/>
              <a:cs typeface="Calibri"/>
              <a:sym typeface="Calibri"/>
            </a:endParaRPr>
          </a:p>
        </p:txBody>
      </p:sp>
      <p:sp>
        <p:nvSpPr>
          <p:cNvPr id="509" name="Google Shape;50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8</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1" name="Google Shape;521;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Suppose you want to study the height of persons in an entire population; you can do this in two ways: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Were you to record the height of each person in the population, it would be a tedious process. Instead, if you categorize height as “tall,” “medium,” and “small” and then take only a sample from the population, this is an “inferential” analysis.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 the descriptive analysis method, you would record the height of every person in the population and then provide data for the maximum height, minimum height, and average height of the population.</a:t>
            </a:r>
            <a:endParaRPr/>
          </a:p>
        </p:txBody>
      </p:sp>
      <p:sp>
        <p:nvSpPr>
          <p:cNvPr id="522" name="Google Shape;522;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6" name="Google Shape;55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Before beginning a statistical analysis, you need to keep in mind certain considerations to make your study meaningful and systematic. Click each image to learn more.</a:t>
            </a:r>
            <a:endParaRPr/>
          </a:p>
          <a:p>
            <a:pPr marL="0" lvl="0" indent="0" algn="l" rtl="0">
              <a:lnSpc>
                <a:spcPct val="100000"/>
              </a:lnSpc>
              <a:spcBef>
                <a:spcPts val="0"/>
              </a:spcBef>
              <a:spcAft>
                <a:spcPts val="0"/>
              </a:spcAft>
              <a:buSzPts val="1400"/>
              <a:buNone/>
            </a:pPr>
            <a:r>
              <a:rPr lang="en-US" sz="1200" b="1">
                <a:solidFill>
                  <a:schemeClr val="dk1"/>
                </a:solidFill>
                <a:latin typeface="Calibri"/>
                <a:ea typeface="Calibri"/>
                <a:cs typeface="Calibri"/>
                <a:sym typeface="Calibri"/>
              </a:rPr>
              <a:t>Click image 1:</a:t>
            </a: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first consideration is “purpose.” The purpose of the statistical analysis should be clear. </a:t>
            </a:r>
            <a:endParaRPr/>
          </a:p>
          <a:p>
            <a:pPr marL="0" lvl="0" indent="0" algn="l" rtl="0">
              <a:lnSpc>
                <a:spcPct val="100000"/>
              </a:lnSpc>
              <a:spcBef>
                <a:spcPts val="0"/>
              </a:spcBef>
              <a:spcAft>
                <a:spcPts val="0"/>
              </a:spcAft>
              <a:buSzPts val="1400"/>
              <a:buNone/>
            </a:pPr>
            <a:r>
              <a:rPr lang="en-US" sz="1200" b="1">
                <a:solidFill>
                  <a:schemeClr val="dk1"/>
                </a:solidFill>
                <a:latin typeface="Calibri"/>
                <a:ea typeface="Calibri"/>
                <a:cs typeface="Calibri"/>
                <a:sym typeface="Calibri"/>
              </a:rPr>
              <a:t>Click image 2:</a:t>
            </a: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second consideration is to document the questions. Prepare the questions that you will ask the population of the study in advance.</a:t>
            </a:r>
            <a:endParaRPr/>
          </a:p>
          <a:p>
            <a:pPr marL="0" lvl="0" indent="0" algn="l" rtl="0">
              <a:lnSpc>
                <a:spcPct val="100000"/>
              </a:lnSpc>
              <a:spcBef>
                <a:spcPts val="0"/>
              </a:spcBef>
              <a:spcAft>
                <a:spcPts val="0"/>
              </a:spcAft>
              <a:buSzPts val="1400"/>
              <a:buNone/>
            </a:pPr>
            <a:r>
              <a:rPr lang="en-US" sz="1200" b="1">
                <a:solidFill>
                  <a:schemeClr val="dk1"/>
                </a:solidFill>
                <a:latin typeface="Calibri"/>
                <a:ea typeface="Calibri"/>
                <a:cs typeface="Calibri"/>
                <a:sym typeface="Calibri"/>
              </a:rPr>
              <a:t>Click image 3:</a:t>
            </a: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third consideration is to define the population of interest: Select the population for your study based on the purpose of your analysis. </a:t>
            </a:r>
            <a:endParaRPr/>
          </a:p>
          <a:p>
            <a:pPr marL="0" lvl="0" indent="0" algn="l" rtl="0">
              <a:lnSpc>
                <a:spcPct val="100000"/>
              </a:lnSpc>
              <a:spcBef>
                <a:spcPts val="0"/>
              </a:spcBef>
              <a:spcAft>
                <a:spcPts val="0"/>
              </a:spcAft>
              <a:buSzPts val="1400"/>
              <a:buNone/>
            </a:pPr>
            <a:r>
              <a:rPr lang="en-US" sz="1200" b="1">
                <a:solidFill>
                  <a:schemeClr val="dk1"/>
                </a:solidFill>
                <a:latin typeface="Calibri"/>
                <a:ea typeface="Calibri"/>
                <a:cs typeface="Calibri"/>
                <a:sym typeface="Calibri"/>
              </a:rPr>
              <a:t>Click image 4:</a:t>
            </a: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Determine the sample that you want to draw from the population based on the purpose of your study. </a:t>
            </a:r>
            <a:endParaRPr/>
          </a:p>
        </p:txBody>
      </p:sp>
      <p:sp>
        <p:nvSpPr>
          <p:cNvPr id="557" name="Google Shape;557;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1" name="Google Shape;57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Let’s understand population and sample through the visual.</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Population consists of various samples. A sample is the part/piece drawn from the large population for statistical analysis. It can also be treated as a subset of the population. A sample should be random to help ensure that it has all the characteristics of the population and is also representative of the population. </a:t>
            </a:r>
            <a:endParaRPr/>
          </a:p>
        </p:txBody>
      </p:sp>
      <p:sp>
        <p:nvSpPr>
          <p:cNvPr id="572" name="Google Shape;572;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12</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7" name="Google Shape;587;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Let’s understand the terms “statistics” and “parameters” which we’ll be using throughout this lesson.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“Statistics” are quantitative values calculated from the sample.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“Parameters” are the characteristics of the population.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Suppose you have Xo, X1,X2……….Xn, a sample from a population, and you want to know some vital information such as average, most occurring characteristic, and so on. These are calculated using formulas displayed on the screen.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Mean is the average, a typical value present in the distribution, and is calculated by summing the values and dividing them by the number of values.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Variance measures the sample variability.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Standard deviation explains how spread out the data is from the mean. The greater the standard deviation, the greater the spread in the data. It is measured in the same units as the mean. </a:t>
            </a:r>
            <a:endParaRPr/>
          </a:p>
        </p:txBody>
      </p:sp>
      <p:sp>
        <p:nvSpPr>
          <p:cNvPr id="588" name="Google Shape;588;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opic Name">
  <p:cSld name="Topic Name">
    <p:spTree>
      <p:nvGrpSpPr>
        <p:cNvPr id="1" name="Shape 33"/>
        <p:cNvGrpSpPr/>
        <p:nvPr/>
      </p:nvGrpSpPr>
      <p:grpSpPr>
        <a:xfrm>
          <a:off x="0" y="0"/>
          <a:ext cx="0" cy="0"/>
          <a:chOff x="0" y="0"/>
          <a:chExt cx="0" cy="0"/>
        </a:xfrm>
      </p:grpSpPr>
      <p:pic>
        <p:nvPicPr>
          <p:cNvPr id="34" name="Google Shape;34;p5"/>
          <p:cNvPicPr preferRelativeResize="0"/>
          <p:nvPr/>
        </p:nvPicPr>
        <p:blipFill rotWithShape="1">
          <a:blip r:embed="rId2">
            <a:alphaModFix/>
          </a:blip>
          <a:srcRect/>
          <a:stretch/>
        </p:blipFill>
        <p:spPr>
          <a:xfrm>
            <a:off x="0" y="0"/>
            <a:ext cx="16256000" cy="9144000"/>
          </a:xfrm>
          <a:prstGeom prst="rect">
            <a:avLst/>
          </a:prstGeom>
          <a:noFill/>
          <a:ln>
            <a:noFill/>
          </a:ln>
        </p:spPr>
      </p:pic>
      <p:pic>
        <p:nvPicPr>
          <p:cNvPr id="35" name="Google Shape;35;p5" descr="A close up of a logo&#10;&#10;Description automatically generated"/>
          <p:cNvPicPr preferRelativeResize="0"/>
          <p:nvPr/>
        </p:nvPicPr>
        <p:blipFill rotWithShape="1">
          <a:blip r:embed="rId3">
            <a:alphaModFix/>
          </a:blip>
          <a:srcRect/>
          <a:stretch/>
        </p:blipFill>
        <p:spPr>
          <a:xfrm>
            <a:off x="0" y="0"/>
            <a:ext cx="16256000" cy="9144000"/>
          </a:xfrm>
          <a:prstGeom prst="rect">
            <a:avLst/>
          </a:prstGeom>
          <a:noFill/>
          <a:ln>
            <a:noFill/>
          </a:ln>
        </p:spPr>
      </p:pic>
      <p:pic>
        <p:nvPicPr>
          <p:cNvPr id="36" name="Google Shape;36;p5" descr="A close up of a logo&#10;&#10;Description automatically generated"/>
          <p:cNvPicPr preferRelativeResize="0"/>
          <p:nvPr/>
        </p:nvPicPr>
        <p:blipFill rotWithShape="1">
          <a:blip r:embed="rId4">
            <a:alphaModFix/>
          </a:blip>
          <a:srcRect/>
          <a:stretch/>
        </p:blipFill>
        <p:spPr>
          <a:xfrm>
            <a:off x="0" y="0"/>
            <a:ext cx="16256000" cy="9144000"/>
          </a:xfrm>
          <a:prstGeom prst="rect">
            <a:avLst/>
          </a:prstGeom>
          <a:noFill/>
          <a:ln>
            <a:noFill/>
          </a:ln>
        </p:spPr>
      </p:pic>
      <p:sp>
        <p:nvSpPr>
          <p:cNvPr id="37" name="Google Shape;37;p5"/>
          <p:cNvSpPr txBox="1">
            <a:spLocks noGrp="1"/>
          </p:cNvSpPr>
          <p:nvPr>
            <p:ph type="body" idx="1"/>
          </p:nvPr>
        </p:nvSpPr>
        <p:spPr>
          <a:xfrm>
            <a:off x="3913352" y="4201721"/>
            <a:ext cx="8429296" cy="740559"/>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1000"/>
              </a:spcBef>
              <a:spcAft>
                <a:spcPts val="0"/>
              </a:spcAft>
              <a:buClr>
                <a:srgbClr val="FFFFFF"/>
              </a:buClr>
              <a:buSzPts val="2800"/>
              <a:buFont typeface="Arial"/>
              <a:buNone/>
              <a:defRPr sz="2800" b="1" i="0" u="none" strike="noStrike" cap="none">
                <a:solidFill>
                  <a:srgbClr val="FFFFFF"/>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796609" y="799634"/>
            <a:ext cx="1464659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033230" y="2970671"/>
            <a:ext cx="14204004" cy="4841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marL="60476">
              <a:lnSpc>
                <a:spcPts val="2562"/>
              </a:lnSpc>
              <a:defRPr/>
            </a:lvl1pPr>
          </a:lstStyle>
          <a:p>
            <a:fld id="{81D60167-4931-47E6-BA6A-407CBD079E47}" type="slidenum">
              <a:rPr lang="en-IN" spc="-8" smtClean="0"/>
              <a:pPr/>
              <a:t>‹#›</a:t>
            </a:fld>
            <a:endParaRPr lang="en-IN" spc="-8"/>
          </a:p>
        </p:txBody>
      </p:sp>
    </p:spTree>
    <p:extLst>
      <p:ext uri="{BB962C8B-B14F-4D97-AF65-F5344CB8AC3E}">
        <p14:creationId xmlns:p14="http://schemas.microsoft.com/office/powerpoint/2010/main" val="1140394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lvl1pPr marL="60476">
              <a:lnSpc>
                <a:spcPts val="2562"/>
              </a:lnSpc>
              <a:defRPr/>
            </a:lvl1pPr>
          </a:lstStyle>
          <a:p>
            <a:fld id="{81D60167-4931-47E6-BA6A-407CBD079E47}" type="slidenum">
              <a:rPr lang="en-IN" spc="-8" smtClean="0"/>
              <a:pPr/>
              <a:t>‹#›</a:t>
            </a:fld>
            <a:endParaRPr lang="en-IN" spc="-8"/>
          </a:p>
        </p:txBody>
      </p:sp>
    </p:spTree>
    <p:extLst>
      <p:ext uri="{BB962C8B-B14F-4D97-AF65-F5344CB8AC3E}">
        <p14:creationId xmlns:p14="http://schemas.microsoft.com/office/powerpoint/2010/main" val="2411525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796609" y="799634"/>
            <a:ext cx="1464659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lvl1pPr marL="60476">
              <a:lnSpc>
                <a:spcPts val="2562"/>
              </a:lnSpc>
              <a:defRPr/>
            </a:lvl1pPr>
          </a:lstStyle>
          <a:p>
            <a:fld id="{81D60167-4931-47E6-BA6A-407CBD079E47}" type="slidenum">
              <a:rPr lang="en-IN" spc="-8" smtClean="0"/>
              <a:pPr/>
              <a:t>‹#›</a:t>
            </a:fld>
            <a:endParaRPr lang="en-IN" spc="-8"/>
          </a:p>
        </p:txBody>
      </p:sp>
    </p:spTree>
    <p:extLst>
      <p:ext uri="{BB962C8B-B14F-4D97-AF65-F5344CB8AC3E}">
        <p14:creationId xmlns:p14="http://schemas.microsoft.com/office/powerpoint/2010/main" val="3724892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064000" y="4165600"/>
            <a:ext cx="10972800" cy="2525817"/>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4064000" y="6671097"/>
            <a:ext cx="10972800" cy="1828800"/>
          </a:xfrm>
        </p:spPr>
        <p:txBody>
          <a:bodyPr/>
          <a:lstStyle>
            <a:lvl1pPr marL="0" indent="0" algn="l">
              <a:buNone/>
              <a:defRPr sz="2400" b="1">
                <a:solidFill>
                  <a:schemeClr val="tx2"/>
                </a:solidFill>
              </a:defRPr>
            </a:lvl1pPr>
            <a:lvl2pPr marL="609608" indent="0" algn="ctr">
              <a:buNone/>
            </a:lvl2pPr>
            <a:lvl3pPr marL="1219215" indent="0" algn="ctr">
              <a:buNone/>
            </a:lvl3pPr>
            <a:lvl4pPr marL="1828823" indent="0" algn="ctr">
              <a:buNone/>
            </a:lvl4pPr>
            <a:lvl5pPr marL="2438430" indent="0" algn="ctr">
              <a:buNone/>
            </a:lvl5pPr>
            <a:lvl6pPr marL="3048038" indent="0" algn="ctr">
              <a:buNone/>
            </a:lvl6pPr>
            <a:lvl7pPr marL="3657646" indent="0" algn="ctr">
              <a:buNone/>
            </a:lvl7pPr>
            <a:lvl8pPr marL="4267253" indent="0" algn="ctr">
              <a:buNone/>
            </a:lvl8pPr>
            <a:lvl9pPr marL="4876861"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14311771" y="1480797"/>
            <a:ext cx="3048000" cy="677333"/>
          </a:xfrm>
        </p:spPr>
        <p:txBody>
          <a:bodyPr/>
          <a:lstStyle/>
          <a:p>
            <a:fld id="{F3C4091C-4063-41B6-9C0D-6E5A0166A0A2}" type="datetimeFigureOut">
              <a:rPr lang="en-IN" smtClean="0"/>
              <a:t>20-02-2024</a:t>
            </a:fld>
            <a:endParaRPr lang="en-IN"/>
          </a:p>
        </p:txBody>
      </p:sp>
      <p:sp>
        <p:nvSpPr>
          <p:cNvPr id="17" name="Footer Placeholder 16"/>
          <p:cNvSpPr>
            <a:spLocks noGrp="1"/>
          </p:cNvSpPr>
          <p:nvPr>
            <p:ph type="ftr" sz="quarter" idx="11"/>
          </p:nvPr>
        </p:nvSpPr>
        <p:spPr bwMode="auto">
          <a:xfrm rot="5400000">
            <a:off x="13394612" y="5490215"/>
            <a:ext cx="4876800" cy="682752"/>
          </a:xfrm>
        </p:spPr>
        <p:txBody>
          <a:bodyPr/>
          <a:lstStyle/>
          <a:p>
            <a:endParaRPr lang="en-IN"/>
          </a:p>
        </p:txBody>
      </p:sp>
      <p:sp>
        <p:nvSpPr>
          <p:cNvPr id="10" name="Rectangle 9"/>
          <p:cNvSpPr/>
          <p:nvPr/>
        </p:nvSpPr>
        <p:spPr bwMode="auto">
          <a:xfrm>
            <a:off x="677334" y="0"/>
            <a:ext cx="1083733" cy="9144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67"/>
          </a:p>
        </p:txBody>
      </p:sp>
      <p:sp>
        <p:nvSpPr>
          <p:cNvPr id="12" name="Rectangle 11"/>
          <p:cNvSpPr/>
          <p:nvPr/>
        </p:nvSpPr>
        <p:spPr bwMode="auto">
          <a:xfrm>
            <a:off x="491264" y="0"/>
            <a:ext cx="186069" cy="9144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67"/>
          </a:p>
        </p:txBody>
      </p:sp>
      <p:sp>
        <p:nvSpPr>
          <p:cNvPr id="14" name="Rectangle 13"/>
          <p:cNvSpPr/>
          <p:nvPr/>
        </p:nvSpPr>
        <p:spPr bwMode="auto">
          <a:xfrm>
            <a:off x="1761067" y="0"/>
            <a:ext cx="323328" cy="9144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67"/>
          </a:p>
        </p:txBody>
      </p:sp>
      <p:sp>
        <p:nvSpPr>
          <p:cNvPr id="19" name="Rectangle 18"/>
          <p:cNvSpPr/>
          <p:nvPr/>
        </p:nvSpPr>
        <p:spPr bwMode="auto">
          <a:xfrm>
            <a:off x="2029013" y="0"/>
            <a:ext cx="409387" cy="9144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67"/>
          </a:p>
        </p:txBody>
      </p:sp>
      <p:sp>
        <p:nvSpPr>
          <p:cNvPr id="11" name="Straight Connector 10"/>
          <p:cNvSpPr>
            <a:spLocks noChangeShapeType="1"/>
          </p:cNvSpPr>
          <p:nvPr/>
        </p:nvSpPr>
        <p:spPr bwMode="auto">
          <a:xfrm>
            <a:off x="189056" y="0"/>
            <a:ext cx="0" cy="9144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121920" tIns="60960" rIns="121920" bIns="60960" anchor="t" compatLnSpc="1"/>
          <a:lstStyle/>
          <a:p>
            <a:endParaRPr kumimoji="0" lang="en-US" sz="1867"/>
          </a:p>
        </p:txBody>
      </p:sp>
      <p:sp>
        <p:nvSpPr>
          <p:cNvPr id="18" name="Straight Connector 17"/>
          <p:cNvSpPr>
            <a:spLocks noChangeShapeType="1"/>
          </p:cNvSpPr>
          <p:nvPr/>
        </p:nvSpPr>
        <p:spPr bwMode="auto">
          <a:xfrm>
            <a:off x="1625600" y="0"/>
            <a:ext cx="0" cy="9144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121920" tIns="60960" rIns="121920" bIns="60960" anchor="t" compatLnSpc="1"/>
          <a:lstStyle/>
          <a:p>
            <a:endParaRPr kumimoji="0" lang="en-US" sz="1867"/>
          </a:p>
        </p:txBody>
      </p:sp>
      <p:sp>
        <p:nvSpPr>
          <p:cNvPr id="20" name="Straight Connector 19"/>
          <p:cNvSpPr>
            <a:spLocks noChangeShapeType="1"/>
          </p:cNvSpPr>
          <p:nvPr/>
        </p:nvSpPr>
        <p:spPr bwMode="auto">
          <a:xfrm>
            <a:off x="1518421" y="0"/>
            <a:ext cx="0" cy="9144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121920" tIns="60960" rIns="121920" bIns="60960" anchor="t" compatLnSpc="1"/>
          <a:lstStyle/>
          <a:p>
            <a:endParaRPr kumimoji="0" lang="en-US" sz="1867"/>
          </a:p>
        </p:txBody>
      </p:sp>
      <p:sp>
        <p:nvSpPr>
          <p:cNvPr id="16" name="Straight Connector 15"/>
          <p:cNvSpPr>
            <a:spLocks noChangeShapeType="1"/>
          </p:cNvSpPr>
          <p:nvPr/>
        </p:nvSpPr>
        <p:spPr bwMode="auto">
          <a:xfrm>
            <a:off x="3069582" y="0"/>
            <a:ext cx="0" cy="9144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121920" tIns="60960" rIns="121920" bIns="60960" anchor="t" compatLnSpc="1"/>
          <a:lstStyle/>
          <a:p>
            <a:endParaRPr kumimoji="0" lang="en-US" sz="1867"/>
          </a:p>
        </p:txBody>
      </p:sp>
      <p:sp>
        <p:nvSpPr>
          <p:cNvPr id="15" name="Straight Connector 14"/>
          <p:cNvSpPr>
            <a:spLocks noChangeShapeType="1"/>
          </p:cNvSpPr>
          <p:nvPr/>
        </p:nvSpPr>
        <p:spPr bwMode="auto">
          <a:xfrm>
            <a:off x="1896533" y="0"/>
            <a:ext cx="0" cy="9144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121920" tIns="60960" rIns="121920" bIns="60960" anchor="t" compatLnSpc="1"/>
          <a:lstStyle/>
          <a:p>
            <a:endParaRPr kumimoji="0" lang="en-US" sz="1867"/>
          </a:p>
        </p:txBody>
      </p:sp>
      <p:sp>
        <p:nvSpPr>
          <p:cNvPr id="22" name="Straight Connector 21"/>
          <p:cNvSpPr>
            <a:spLocks noChangeShapeType="1"/>
          </p:cNvSpPr>
          <p:nvPr/>
        </p:nvSpPr>
        <p:spPr bwMode="auto">
          <a:xfrm>
            <a:off x="16202411" y="0"/>
            <a:ext cx="0" cy="9144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121920" tIns="60960" rIns="121920" bIns="60960" anchor="t" compatLnSpc="1"/>
          <a:lstStyle/>
          <a:p>
            <a:endParaRPr kumimoji="0" lang="en-US" sz="1867"/>
          </a:p>
        </p:txBody>
      </p:sp>
      <p:sp>
        <p:nvSpPr>
          <p:cNvPr id="27" name="Rectangle 26"/>
          <p:cNvSpPr/>
          <p:nvPr/>
        </p:nvSpPr>
        <p:spPr bwMode="auto">
          <a:xfrm>
            <a:off x="2167467" y="0"/>
            <a:ext cx="135467" cy="9144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67"/>
          </a:p>
        </p:txBody>
      </p:sp>
      <p:sp>
        <p:nvSpPr>
          <p:cNvPr id="21" name="Oval 20"/>
          <p:cNvSpPr/>
          <p:nvPr/>
        </p:nvSpPr>
        <p:spPr bwMode="auto">
          <a:xfrm>
            <a:off x="1083734" y="4572000"/>
            <a:ext cx="2302933" cy="17272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67"/>
          </a:p>
        </p:txBody>
      </p:sp>
      <p:sp>
        <p:nvSpPr>
          <p:cNvPr id="23" name="Oval 22"/>
          <p:cNvSpPr/>
          <p:nvPr/>
        </p:nvSpPr>
        <p:spPr bwMode="auto">
          <a:xfrm>
            <a:off x="2328235" y="6489003"/>
            <a:ext cx="1140309" cy="855232"/>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67"/>
          </a:p>
        </p:txBody>
      </p:sp>
      <p:sp>
        <p:nvSpPr>
          <p:cNvPr id="24" name="Oval 23"/>
          <p:cNvSpPr/>
          <p:nvPr/>
        </p:nvSpPr>
        <p:spPr bwMode="auto">
          <a:xfrm>
            <a:off x="1939698" y="7334176"/>
            <a:ext cx="243840" cy="18288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67"/>
          </a:p>
        </p:txBody>
      </p:sp>
      <p:sp>
        <p:nvSpPr>
          <p:cNvPr id="26" name="Oval 25"/>
          <p:cNvSpPr/>
          <p:nvPr/>
        </p:nvSpPr>
        <p:spPr bwMode="auto">
          <a:xfrm>
            <a:off x="2958592" y="7717536"/>
            <a:ext cx="487680" cy="3657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67"/>
          </a:p>
        </p:txBody>
      </p:sp>
      <p:sp>
        <p:nvSpPr>
          <p:cNvPr id="25" name="Oval 24"/>
          <p:cNvSpPr/>
          <p:nvPr/>
        </p:nvSpPr>
        <p:spPr>
          <a:xfrm>
            <a:off x="3386667" y="5994400"/>
            <a:ext cx="650240" cy="48768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67"/>
          </a:p>
        </p:txBody>
      </p:sp>
      <p:sp>
        <p:nvSpPr>
          <p:cNvPr id="29" name="Slide Number Placeholder 28"/>
          <p:cNvSpPr>
            <a:spLocks noGrp="1"/>
          </p:cNvSpPr>
          <p:nvPr>
            <p:ph type="sldNum" sz="quarter" idx="12"/>
          </p:nvPr>
        </p:nvSpPr>
        <p:spPr bwMode="auto">
          <a:xfrm>
            <a:off x="2356523" y="6571604"/>
            <a:ext cx="1083733" cy="690032"/>
          </a:xfrm>
        </p:spPr>
        <p:txBody>
          <a:bodyPr/>
          <a:lstStyle/>
          <a:p>
            <a:fld id="{2069212B-85B5-42C6-AB63-FB8C3CFA998A}" type="slidenum">
              <a:rPr lang="en-IN" smtClean="0"/>
              <a:t>‹#›</a:t>
            </a:fld>
            <a:endParaRPr lang="en-IN"/>
          </a:p>
        </p:txBody>
      </p:sp>
    </p:spTree>
    <p:extLst>
      <p:ext uri="{BB962C8B-B14F-4D97-AF65-F5344CB8AC3E}">
        <p14:creationId xmlns:p14="http://schemas.microsoft.com/office/powerpoint/2010/main" val="271544535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Content page">
  <p:cSld name="Content page">
    <p:spTree>
      <p:nvGrpSpPr>
        <p:cNvPr id="1" name="Shape 38"/>
        <p:cNvGrpSpPr/>
        <p:nvPr/>
      </p:nvGrpSpPr>
      <p:grpSpPr>
        <a:xfrm>
          <a:off x="0" y="0"/>
          <a:ext cx="0" cy="0"/>
          <a:chOff x="0" y="0"/>
          <a:chExt cx="0" cy="0"/>
        </a:xfrm>
      </p:grpSpPr>
      <p:grpSp>
        <p:nvGrpSpPr>
          <p:cNvPr id="39" name="Google Shape;39;p6"/>
          <p:cNvGrpSpPr/>
          <p:nvPr/>
        </p:nvGrpSpPr>
        <p:grpSpPr>
          <a:xfrm>
            <a:off x="0" y="0"/>
            <a:ext cx="16256000" cy="9144000"/>
            <a:chOff x="0" y="0"/>
            <a:chExt cx="16256000" cy="9144000"/>
          </a:xfrm>
        </p:grpSpPr>
        <p:pic>
          <p:nvPicPr>
            <p:cNvPr id="40" name="Google Shape;40;p6"/>
            <p:cNvPicPr preferRelativeResize="0"/>
            <p:nvPr/>
          </p:nvPicPr>
          <p:blipFill rotWithShape="1">
            <a:blip r:embed="rId2">
              <a:alphaModFix/>
            </a:blip>
            <a:srcRect/>
            <a:stretch/>
          </p:blipFill>
          <p:spPr>
            <a:xfrm>
              <a:off x="0" y="0"/>
              <a:ext cx="16256000" cy="9144000"/>
            </a:xfrm>
            <a:prstGeom prst="rect">
              <a:avLst/>
            </a:prstGeom>
            <a:noFill/>
            <a:ln>
              <a:noFill/>
            </a:ln>
          </p:spPr>
        </p:pic>
        <p:pic>
          <p:nvPicPr>
            <p:cNvPr id="41" name="Google Shape;41;p6" descr="A close up of a logo&#10;&#10;Description automatically generated"/>
            <p:cNvPicPr preferRelativeResize="0"/>
            <p:nvPr/>
          </p:nvPicPr>
          <p:blipFill rotWithShape="1">
            <a:blip r:embed="rId3">
              <a:alphaModFix/>
            </a:blip>
            <a:srcRect/>
            <a:stretch/>
          </p:blipFill>
          <p:spPr>
            <a:xfrm>
              <a:off x="0" y="0"/>
              <a:ext cx="16256000" cy="9144000"/>
            </a:xfrm>
            <a:prstGeom prst="rect">
              <a:avLst/>
            </a:prstGeom>
            <a:noFill/>
            <a:ln>
              <a:noFill/>
            </a:ln>
          </p:spPr>
        </p:pic>
      </p:grpSp>
      <p:sp>
        <p:nvSpPr>
          <p:cNvPr id="42" name="Google Shape;42;p6"/>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3F3F3F"/>
              </a:buClr>
              <a:buSzPts val="3200"/>
              <a:buFont typeface="Open Sans ExtraBold"/>
              <a:buNone/>
              <a:defRPr sz="3200">
                <a:solidFill>
                  <a:srgbClr val="3F3F3F"/>
                </a:solidFill>
                <a:latin typeface="Open Sans ExtraBold"/>
                <a:ea typeface="Open Sans ExtraBold"/>
                <a:cs typeface="Open Sans ExtraBold"/>
                <a:sym typeface="Open Sans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0" y="864000"/>
            <a:ext cx="16256001" cy="454478"/>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333"/>
              </a:spcBef>
              <a:spcAft>
                <a:spcPts val="0"/>
              </a:spcAft>
              <a:buClr>
                <a:srgbClr val="888888"/>
              </a:buClr>
              <a:buSzPts val="2133"/>
              <a:buNone/>
              <a:defRPr sz="2133">
                <a:solidFill>
                  <a:srgbClr val="888888"/>
                </a:solidFill>
                <a:latin typeface="Open Sans"/>
                <a:ea typeface="Open Sans"/>
                <a:cs typeface="Open Sans"/>
                <a:sym typeface="Open Sans"/>
              </a:defRPr>
            </a:lvl1pPr>
            <a:lvl2pPr marL="914400" lvl="1" indent="-228600" algn="l">
              <a:lnSpc>
                <a:spcPct val="90000"/>
              </a:lnSpc>
              <a:spcBef>
                <a:spcPts val="667"/>
              </a:spcBef>
              <a:spcAft>
                <a:spcPts val="0"/>
              </a:spcAft>
              <a:buClr>
                <a:srgbClr val="888888"/>
              </a:buClr>
              <a:buSzPts val="2134"/>
              <a:buNone/>
              <a:defRPr sz="2667">
                <a:solidFill>
                  <a:srgbClr val="888888"/>
                </a:solidFill>
              </a:defRPr>
            </a:lvl2pPr>
            <a:lvl3pPr marL="1371600" lvl="2" indent="-228600" algn="l">
              <a:lnSpc>
                <a:spcPct val="90000"/>
              </a:lnSpc>
              <a:spcBef>
                <a:spcPts val="667"/>
              </a:spcBef>
              <a:spcAft>
                <a:spcPts val="0"/>
              </a:spcAft>
              <a:buClr>
                <a:srgbClr val="888888"/>
              </a:buClr>
              <a:buSzPts val="2400"/>
              <a:buNone/>
              <a:defRPr sz="2400">
                <a:solidFill>
                  <a:srgbClr val="888888"/>
                </a:solidFill>
              </a:defRPr>
            </a:lvl3pPr>
            <a:lvl4pPr marL="1828800" lvl="3" indent="-228600" algn="l">
              <a:lnSpc>
                <a:spcPct val="90000"/>
              </a:lnSpc>
              <a:spcBef>
                <a:spcPts val="667"/>
              </a:spcBef>
              <a:spcAft>
                <a:spcPts val="0"/>
              </a:spcAft>
              <a:buClr>
                <a:srgbClr val="888888"/>
              </a:buClr>
              <a:buSzPts val="2133"/>
              <a:buNone/>
              <a:defRPr sz="2133">
                <a:solidFill>
                  <a:srgbClr val="888888"/>
                </a:solidFill>
              </a:defRPr>
            </a:lvl4pPr>
            <a:lvl5pPr marL="2286000" lvl="4" indent="-228600" algn="l">
              <a:lnSpc>
                <a:spcPct val="90000"/>
              </a:lnSpc>
              <a:spcBef>
                <a:spcPts val="667"/>
              </a:spcBef>
              <a:spcAft>
                <a:spcPts val="0"/>
              </a:spcAft>
              <a:buClr>
                <a:srgbClr val="888888"/>
              </a:buClr>
              <a:buSzPts val="2133"/>
              <a:buNone/>
              <a:defRPr sz="2133">
                <a:solidFill>
                  <a:srgbClr val="888888"/>
                </a:solidFill>
              </a:defRPr>
            </a:lvl5pPr>
            <a:lvl6pPr marL="2743200" lvl="5" indent="-228600" algn="l">
              <a:lnSpc>
                <a:spcPct val="90000"/>
              </a:lnSpc>
              <a:spcBef>
                <a:spcPts val="667"/>
              </a:spcBef>
              <a:spcAft>
                <a:spcPts val="0"/>
              </a:spcAft>
              <a:buClr>
                <a:srgbClr val="888888"/>
              </a:buClr>
              <a:buSzPts val="2133"/>
              <a:buNone/>
              <a:defRPr sz="2133">
                <a:solidFill>
                  <a:srgbClr val="888888"/>
                </a:solidFill>
              </a:defRPr>
            </a:lvl6pPr>
            <a:lvl7pPr marL="3200400" lvl="6" indent="-228600" algn="l">
              <a:lnSpc>
                <a:spcPct val="90000"/>
              </a:lnSpc>
              <a:spcBef>
                <a:spcPts val="667"/>
              </a:spcBef>
              <a:spcAft>
                <a:spcPts val="0"/>
              </a:spcAft>
              <a:buClr>
                <a:srgbClr val="888888"/>
              </a:buClr>
              <a:buSzPts val="2133"/>
              <a:buNone/>
              <a:defRPr sz="2133">
                <a:solidFill>
                  <a:srgbClr val="888888"/>
                </a:solidFill>
              </a:defRPr>
            </a:lvl7pPr>
            <a:lvl8pPr marL="3657600" lvl="7" indent="-228600" algn="l">
              <a:lnSpc>
                <a:spcPct val="90000"/>
              </a:lnSpc>
              <a:spcBef>
                <a:spcPts val="667"/>
              </a:spcBef>
              <a:spcAft>
                <a:spcPts val="0"/>
              </a:spcAft>
              <a:buClr>
                <a:srgbClr val="888888"/>
              </a:buClr>
              <a:buSzPts val="2133"/>
              <a:buNone/>
              <a:defRPr sz="2133">
                <a:solidFill>
                  <a:srgbClr val="888888"/>
                </a:solidFill>
              </a:defRPr>
            </a:lvl8pPr>
            <a:lvl9pPr marL="4114800" lvl="8" indent="-228600" algn="l">
              <a:lnSpc>
                <a:spcPct val="90000"/>
              </a:lnSpc>
              <a:spcBef>
                <a:spcPts val="667"/>
              </a:spcBef>
              <a:spcAft>
                <a:spcPts val="0"/>
              </a:spcAft>
              <a:buClr>
                <a:srgbClr val="888888"/>
              </a:buClr>
              <a:buSzPts val="2133"/>
              <a:buNone/>
              <a:defRPr sz="2133">
                <a:solidFill>
                  <a:srgbClr val="888888"/>
                </a:solidFill>
              </a:defRPr>
            </a:lvl9pPr>
          </a:lstStyle>
          <a:p>
            <a:endParaRPr/>
          </a:p>
        </p:txBody>
      </p:sp>
      <p:sp>
        <p:nvSpPr>
          <p:cNvPr id="44" name="Google Shape;44;p6"/>
          <p:cNvSpPr txBox="1">
            <a:spLocks noGrp="1"/>
          </p:cNvSpPr>
          <p:nvPr>
            <p:ph type="body" idx="2"/>
          </p:nvPr>
        </p:nvSpPr>
        <p:spPr>
          <a:xfrm>
            <a:off x="558307" y="1952600"/>
            <a:ext cx="14478942" cy="1117600"/>
          </a:xfrm>
          <a:prstGeom prst="rect">
            <a:avLst/>
          </a:prstGeom>
          <a:noFill/>
          <a:ln>
            <a:noFill/>
          </a:ln>
        </p:spPr>
        <p:txBody>
          <a:bodyPr spcFirstLastPara="1" wrap="square" lIns="91425" tIns="45700" rIns="91425" bIns="45700" anchor="t" anchorCtr="0">
            <a:noAutofit/>
          </a:bodyPr>
          <a:lstStyle>
            <a:lvl1pPr marL="457200" lvl="0" indent="-364045" algn="l">
              <a:lnSpc>
                <a:spcPct val="100000"/>
              </a:lnSpc>
              <a:spcBef>
                <a:spcPts val="1333"/>
              </a:spcBef>
              <a:spcAft>
                <a:spcPts val="0"/>
              </a:spcAft>
              <a:buClr>
                <a:srgbClr val="3F3F3F"/>
              </a:buClr>
              <a:buSzPts val="2133"/>
              <a:buChar char="•"/>
              <a:defRPr sz="2200">
                <a:solidFill>
                  <a:srgbClr val="3F3F3F"/>
                </a:solidFill>
                <a:latin typeface="Open Sans"/>
                <a:ea typeface="Open Sans"/>
                <a:cs typeface="Open Sans"/>
                <a:sym typeface="Open Sans"/>
              </a:defRPr>
            </a:lvl1pPr>
            <a:lvl2pPr marL="914400" lvl="1" indent="-320040" algn="l">
              <a:lnSpc>
                <a:spcPct val="90000"/>
              </a:lnSpc>
              <a:spcBef>
                <a:spcPts val="667"/>
              </a:spcBef>
              <a:spcAft>
                <a:spcPts val="0"/>
              </a:spcAft>
              <a:buClr>
                <a:schemeClr val="dk1"/>
              </a:buClr>
              <a:buSzPts val="1440"/>
              <a:buChar char="o"/>
              <a:defRPr/>
            </a:lvl2pPr>
            <a:lvl3pPr marL="1371600" lvl="2" indent="-342900" algn="l">
              <a:lnSpc>
                <a:spcPct val="90000"/>
              </a:lnSpc>
              <a:spcBef>
                <a:spcPts val="667"/>
              </a:spcBef>
              <a:spcAft>
                <a:spcPts val="0"/>
              </a:spcAft>
              <a:buClr>
                <a:schemeClr val="dk1"/>
              </a:buClr>
              <a:buSzPts val="1800"/>
              <a:buChar char="•"/>
              <a:defRPr/>
            </a:lvl3pPr>
            <a:lvl4pPr marL="1828800" lvl="3" indent="-342900" algn="l">
              <a:lnSpc>
                <a:spcPct val="90000"/>
              </a:lnSpc>
              <a:spcBef>
                <a:spcPts val="667"/>
              </a:spcBef>
              <a:spcAft>
                <a:spcPts val="0"/>
              </a:spcAft>
              <a:buClr>
                <a:schemeClr val="dk1"/>
              </a:buClr>
              <a:buSzPts val="1800"/>
              <a:buChar char="•"/>
              <a:defRPr/>
            </a:lvl4pPr>
            <a:lvl5pPr marL="2286000" lvl="4" indent="-342900" algn="l">
              <a:lnSpc>
                <a:spcPct val="90000"/>
              </a:lnSpc>
              <a:spcBef>
                <a:spcPts val="667"/>
              </a:spcBef>
              <a:spcAft>
                <a:spcPts val="0"/>
              </a:spcAft>
              <a:buClr>
                <a:schemeClr val="dk1"/>
              </a:buClr>
              <a:buSzPts val="1800"/>
              <a:buChar char="•"/>
              <a:defRPr/>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Knowledge check title">
  <p:cSld name="Knowledge check title">
    <p:spTree>
      <p:nvGrpSpPr>
        <p:cNvPr id="1" name="Shape 63"/>
        <p:cNvGrpSpPr/>
        <p:nvPr/>
      </p:nvGrpSpPr>
      <p:grpSpPr>
        <a:xfrm>
          <a:off x="0" y="0"/>
          <a:ext cx="0" cy="0"/>
          <a:chOff x="0" y="0"/>
          <a:chExt cx="0" cy="0"/>
        </a:xfrm>
      </p:grpSpPr>
      <p:sp>
        <p:nvSpPr>
          <p:cNvPr id="64" name="Google Shape;64;p8"/>
          <p:cNvSpPr txBox="1"/>
          <p:nvPr/>
        </p:nvSpPr>
        <p:spPr>
          <a:xfrm>
            <a:off x="7159886" y="4128240"/>
            <a:ext cx="7796956" cy="83099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800"/>
              <a:buFont typeface="Arial"/>
              <a:buNone/>
            </a:pPr>
            <a:r>
              <a:rPr lang="en-US" sz="4800" b="1" i="0" u="none" strike="noStrike" cap="none">
                <a:solidFill>
                  <a:srgbClr val="3F3F3F"/>
                </a:solidFill>
                <a:latin typeface="Open Sans"/>
                <a:ea typeface="Open Sans"/>
                <a:cs typeface="Open Sans"/>
                <a:sym typeface="Open Sans"/>
              </a:rPr>
              <a:t>Knowledge Check</a:t>
            </a:r>
            <a:endParaRPr sz="1400" b="0" i="0" u="none" strike="noStrike" cap="none">
              <a:solidFill>
                <a:srgbClr val="000000"/>
              </a:solidFill>
              <a:latin typeface="Arial"/>
              <a:ea typeface="Arial"/>
              <a:cs typeface="Arial"/>
              <a:sym typeface="Arial"/>
            </a:endParaRPr>
          </a:p>
        </p:txBody>
      </p:sp>
      <p:pic>
        <p:nvPicPr>
          <p:cNvPr id="65" name="Google Shape;65;p8"/>
          <p:cNvPicPr preferRelativeResize="0"/>
          <p:nvPr/>
        </p:nvPicPr>
        <p:blipFill rotWithShape="1">
          <a:blip r:embed="rId2">
            <a:alphaModFix/>
          </a:blip>
          <a:srcRect/>
          <a:stretch/>
        </p:blipFill>
        <p:spPr>
          <a:xfrm>
            <a:off x="3609438" y="3170562"/>
            <a:ext cx="3554133" cy="3031148"/>
          </a:xfrm>
          <a:prstGeom prst="rect">
            <a:avLst/>
          </a:prstGeom>
          <a:noFill/>
          <a:ln>
            <a:noFill/>
          </a:ln>
        </p:spPr>
      </p:pic>
      <p:grpSp>
        <p:nvGrpSpPr>
          <p:cNvPr id="66" name="Google Shape;66;p8"/>
          <p:cNvGrpSpPr/>
          <p:nvPr/>
        </p:nvGrpSpPr>
        <p:grpSpPr>
          <a:xfrm>
            <a:off x="-6322" y="-31264"/>
            <a:ext cx="16256000" cy="130964"/>
            <a:chOff x="0" y="474414"/>
            <a:chExt cx="7908925" cy="61412"/>
          </a:xfrm>
        </p:grpSpPr>
        <p:sp>
          <p:nvSpPr>
            <p:cNvPr id="67" name="Google Shape;67;p8"/>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68" name="Google Shape;68;p8"/>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69" name="Google Shape;69;p8"/>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70" name="Google Shape;70;p8"/>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71" name="Google Shape;71;p8"/>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72" name="Google Shape;72;p8"/>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73" name="Google Shape;73;p8"/>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Knowledge check answer">
  <p:cSld name="Knowledge check answer">
    <p:spTree>
      <p:nvGrpSpPr>
        <p:cNvPr id="1" name="Shape 74"/>
        <p:cNvGrpSpPr/>
        <p:nvPr/>
      </p:nvGrpSpPr>
      <p:grpSpPr>
        <a:xfrm>
          <a:off x="0" y="0"/>
          <a:ext cx="0" cy="0"/>
          <a:chOff x="0" y="0"/>
          <a:chExt cx="0" cy="0"/>
        </a:xfrm>
      </p:grpSpPr>
      <p:sp>
        <p:nvSpPr>
          <p:cNvPr id="75" name="Google Shape;75;p9"/>
          <p:cNvSpPr/>
          <p:nvPr/>
        </p:nvSpPr>
        <p:spPr>
          <a:xfrm>
            <a:off x="489443" y="681006"/>
            <a:ext cx="1698902" cy="1722178"/>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76" name="Google Shape;76;p9"/>
          <p:cNvSpPr/>
          <p:nvPr/>
        </p:nvSpPr>
        <p:spPr>
          <a:xfrm>
            <a:off x="489443" y="681006"/>
            <a:ext cx="15376232" cy="1722178"/>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67"/>
              <a:buFont typeface="Arial"/>
              <a:buNone/>
            </a:pPr>
            <a:endParaRPr sz="2467" b="0" i="0" u="none" strike="noStrike" cap="none">
              <a:solidFill>
                <a:schemeClr val="dk1"/>
              </a:solidFill>
              <a:latin typeface="Calibri"/>
              <a:ea typeface="Calibri"/>
              <a:cs typeface="Calibri"/>
              <a:sym typeface="Calibri"/>
            </a:endParaRPr>
          </a:p>
        </p:txBody>
      </p:sp>
      <p:sp>
        <p:nvSpPr>
          <p:cNvPr id="77" name="Google Shape;77;p9"/>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noAutofit/>
          </a:bodyPr>
          <a:lstStyle>
            <a:lvl1pPr marL="457200" marR="0" lvl="0" indent="-228600" algn="l">
              <a:lnSpc>
                <a:spcPct val="90000"/>
              </a:lnSpc>
              <a:spcBef>
                <a:spcPts val="1333"/>
              </a:spcBef>
              <a:spcAft>
                <a:spcPts val="0"/>
              </a:spcAft>
              <a:buClr>
                <a:srgbClr val="404040"/>
              </a:buClr>
              <a:buSzPts val="2400"/>
              <a:buFont typeface="Arial"/>
              <a:buNone/>
              <a:defRPr sz="2400" b="1">
                <a:solidFill>
                  <a:srgbClr val="404040"/>
                </a:solidFill>
                <a:latin typeface="Open Sans"/>
                <a:ea typeface="Open Sans"/>
                <a:cs typeface="Open Sans"/>
                <a:sym typeface="Open Sans"/>
              </a:defRPr>
            </a:lvl1pPr>
            <a:lvl2pPr marL="914400" lvl="1" indent="-320040" algn="l">
              <a:lnSpc>
                <a:spcPct val="90000"/>
              </a:lnSpc>
              <a:spcBef>
                <a:spcPts val="667"/>
              </a:spcBef>
              <a:spcAft>
                <a:spcPts val="0"/>
              </a:spcAft>
              <a:buClr>
                <a:schemeClr val="dk1"/>
              </a:buClr>
              <a:buSzPts val="1440"/>
              <a:buChar char="o"/>
              <a:defRPr/>
            </a:lvl2pPr>
            <a:lvl3pPr marL="1371600" lvl="2" indent="-342900" algn="l">
              <a:lnSpc>
                <a:spcPct val="90000"/>
              </a:lnSpc>
              <a:spcBef>
                <a:spcPts val="667"/>
              </a:spcBef>
              <a:spcAft>
                <a:spcPts val="0"/>
              </a:spcAft>
              <a:buClr>
                <a:schemeClr val="dk1"/>
              </a:buClr>
              <a:buSzPts val="1800"/>
              <a:buChar char="•"/>
              <a:defRPr/>
            </a:lvl3pPr>
            <a:lvl4pPr marL="1828800" lvl="3" indent="-342900" algn="l">
              <a:lnSpc>
                <a:spcPct val="90000"/>
              </a:lnSpc>
              <a:spcBef>
                <a:spcPts val="667"/>
              </a:spcBef>
              <a:spcAft>
                <a:spcPts val="0"/>
              </a:spcAft>
              <a:buClr>
                <a:schemeClr val="dk1"/>
              </a:buClr>
              <a:buSzPts val="1800"/>
              <a:buChar char="•"/>
              <a:defRPr/>
            </a:lvl4pPr>
            <a:lvl5pPr marL="2286000" lvl="4" indent="-342900" algn="l">
              <a:lnSpc>
                <a:spcPct val="90000"/>
              </a:lnSpc>
              <a:spcBef>
                <a:spcPts val="667"/>
              </a:spcBef>
              <a:spcAft>
                <a:spcPts val="0"/>
              </a:spcAft>
              <a:buClr>
                <a:schemeClr val="dk1"/>
              </a:buClr>
              <a:buSzPts val="1800"/>
              <a:buChar char="•"/>
              <a:defRPr/>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cxnSp>
        <p:nvCxnSpPr>
          <p:cNvPr id="78" name="Google Shape;78;p9"/>
          <p:cNvCxnSpPr/>
          <p:nvPr/>
        </p:nvCxnSpPr>
        <p:spPr>
          <a:xfrm>
            <a:off x="2188345" y="681006"/>
            <a:ext cx="0" cy="1722178"/>
          </a:xfrm>
          <a:prstGeom prst="straightConnector1">
            <a:avLst/>
          </a:prstGeom>
          <a:noFill/>
          <a:ln w="9525" cap="flat" cmpd="sng">
            <a:solidFill>
              <a:srgbClr val="C55A11"/>
            </a:solidFill>
            <a:prstDash val="solid"/>
            <a:miter lim="800000"/>
            <a:headEnd type="none" w="sm" len="sm"/>
            <a:tailEnd type="none" w="sm" len="sm"/>
          </a:ln>
        </p:spPr>
      </p:cxnSp>
      <p:pic>
        <p:nvPicPr>
          <p:cNvPr id="79" name="Google Shape;79;p9"/>
          <p:cNvPicPr preferRelativeResize="0"/>
          <p:nvPr/>
        </p:nvPicPr>
        <p:blipFill rotWithShape="1">
          <a:blip r:embed="rId2">
            <a:alphaModFix/>
          </a:blip>
          <a:srcRect/>
          <a:stretch/>
        </p:blipFill>
        <p:spPr>
          <a:xfrm>
            <a:off x="13872981" y="3839774"/>
            <a:ext cx="1969447" cy="1679647"/>
          </a:xfrm>
          <a:prstGeom prst="rect">
            <a:avLst/>
          </a:prstGeom>
          <a:noFill/>
          <a:ln>
            <a:noFill/>
          </a:ln>
        </p:spPr>
      </p:pic>
      <p:sp>
        <p:nvSpPr>
          <p:cNvPr id="80" name="Google Shape;80;p9"/>
          <p:cNvSpPr txBox="1"/>
          <p:nvPr/>
        </p:nvSpPr>
        <p:spPr>
          <a:xfrm>
            <a:off x="511579" y="1218932"/>
            <a:ext cx="1698904" cy="64633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Open Sans ExtraBold"/>
                <a:ea typeface="Open Sans ExtraBold"/>
                <a:cs typeface="Open Sans ExtraBold"/>
                <a:sym typeface="Open Sans ExtraBold"/>
              </a:rPr>
              <a:t>KNOWLEDGE CHECK</a:t>
            </a:r>
            <a:endParaRPr sz="1400" b="0" i="0" u="none" strike="noStrike" cap="none">
              <a:solidFill>
                <a:srgbClr val="000000"/>
              </a:solidFill>
              <a:latin typeface="Arial"/>
              <a:ea typeface="Arial"/>
              <a:cs typeface="Arial"/>
              <a:sym typeface="Arial"/>
            </a:endParaRPr>
          </a:p>
        </p:txBody>
      </p:sp>
      <p:sp>
        <p:nvSpPr>
          <p:cNvPr id="81" name="Google Shape;81;p9"/>
          <p:cNvSpPr/>
          <p:nvPr/>
        </p:nvSpPr>
        <p:spPr>
          <a:xfrm>
            <a:off x="0" y="6789112"/>
            <a:ext cx="16313154" cy="2354888"/>
          </a:xfrm>
          <a:prstGeom prst="rect">
            <a:avLst/>
          </a:prstGeom>
          <a:gradFill>
            <a:gsLst>
              <a:gs pos="0">
                <a:srgbClr val="EEEEEE"/>
              </a:gs>
              <a:gs pos="100000">
                <a:srgbClr val="D9D9D9"/>
              </a:gs>
            </a:gsLst>
            <a:lin ang="5400000" scaled="0"/>
          </a:gra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77"/>
              <a:buFont typeface="Arial"/>
              <a:buNone/>
            </a:pPr>
            <a:endParaRPr sz="2877" b="0" i="0" u="none" strike="noStrike" cap="none">
              <a:solidFill>
                <a:schemeClr val="lt1"/>
              </a:solidFill>
              <a:latin typeface="Calibri"/>
              <a:ea typeface="Calibri"/>
              <a:cs typeface="Calibri"/>
              <a:sym typeface="Calibri"/>
            </a:endParaRPr>
          </a:p>
        </p:txBody>
      </p:sp>
      <p:pic>
        <p:nvPicPr>
          <p:cNvPr id="82" name="Google Shape;82;p9"/>
          <p:cNvPicPr preferRelativeResize="0"/>
          <p:nvPr/>
        </p:nvPicPr>
        <p:blipFill rotWithShape="1">
          <a:blip r:embed="rId3">
            <a:alphaModFix/>
          </a:blip>
          <a:srcRect t="90625"/>
          <a:stretch/>
        </p:blipFill>
        <p:spPr>
          <a:xfrm>
            <a:off x="293511" y="8286750"/>
            <a:ext cx="15668981" cy="857250"/>
          </a:xfrm>
          <a:prstGeom prst="rect">
            <a:avLst/>
          </a:prstGeom>
          <a:noFill/>
          <a:ln>
            <a:noFill/>
          </a:ln>
        </p:spPr>
      </p:pic>
      <p:sp>
        <p:nvSpPr>
          <p:cNvPr id="83" name="Google Shape;83;p9"/>
          <p:cNvSpPr txBox="1"/>
          <p:nvPr/>
        </p:nvSpPr>
        <p:spPr>
          <a:xfrm>
            <a:off x="1664103" y="2942144"/>
            <a:ext cx="6662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a.</a:t>
            </a:r>
            <a:endParaRPr sz="1400" b="0" i="0" u="none" strike="noStrike" cap="none">
              <a:solidFill>
                <a:srgbClr val="000000"/>
              </a:solidFill>
              <a:latin typeface="Arial"/>
              <a:ea typeface="Arial"/>
              <a:cs typeface="Arial"/>
              <a:sym typeface="Arial"/>
            </a:endParaRPr>
          </a:p>
        </p:txBody>
      </p:sp>
      <p:sp>
        <p:nvSpPr>
          <p:cNvPr id="84" name="Google Shape;84;p9"/>
          <p:cNvSpPr txBox="1"/>
          <p:nvPr/>
        </p:nvSpPr>
        <p:spPr>
          <a:xfrm>
            <a:off x="1664102" y="3763242"/>
            <a:ext cx="455574"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b.</a:t>
            </a:r>
            <a:endParaRPr sz="1400" b="0" i="0" u="none" strike="noStrike" cap="none">
              <a:solidFill>
                <a:srgbClr val="000000"/>
              </a:solidFill>
              <a:latin typeface="Arial"/>
              <a:ea typeface="Arial"/>
              <a:cs typeface="Arial"/>
              <a:sym typeface="Arial"/>
            </a:endParaRPr>
          </a:p>
        </p:txBody>
      </p:sp>
      <p:sp>
        <p:nvSpPr>
          <p:cNvPr id="85" name="Google Shape;85;p9"/>
          <p:cNvSpPr txBox="1"/>
          <p:nvPr/>
        </p:nvSpPr>
        <p:spPr>
          <a:xfrm>
            <a:off x="1664102" y="4584339"/>
            <a:ext cx="623378"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c.</a:t>
            </a:r>
            <a:endParaRPr sz="1400" b="0" i="0" u="none" strike="noStrike" cap="none">
              <a:solidFill>
                <a:srgbClr val="000000"/>
              </a:solidFill>
              <a:latin typeface="Arial"/>
              <a:ea typeface="Arial"/>
              <a:cs typeface="Arial"/>
              <a:sym typeface="Arial"/>
            </a:endParaRPr>
          </a:p>
        </p:txBody>
      </p:sp>
      <p:sp>
        <p:nvSpPr>
          <p:cNvPr id="86" name="Google Shape;86;p9"/>
          <p:cNvSpPr txBox="1"/>
          <p:nvPr/>
        </p:nvSpPr>
        <p:spPr>
          <a:xfrm>
            <a:off x="1664103" y="5405436"/>
            <a:ext cx="6662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d.</a:t>
            </a:r>
            <a:endParaRPr sz="1400" b="0" i="0" u="none" strike="noStrike" cap="none">
              <a:solidFill>
                <a:srgbClr val="000000"/>
              </a:solidFill>
              <a:latin typeface="Arial"/>
              <a:ea typeface="Arial"/>
              <a:cs typeface="Arial"/>
              <a:sym typeface="Arial"/>
            </a:endParaRPr>
          </a:p>
        </p:txBody>
      </p:sp>
      <p:sp>
        <p:nvSpPr>
          <p:cNvPr id="87" name="Google Shape;87;p9"/>
          <p:cNvSpPr txBox="1">
            <a:spLocks noGrp="1"/>
          </p:cNvSpPr>
          <p:nvPr>
            <p:ph type="body" idx="2"/>
          </p:nvPr>
        </p:nvSpPr>
        <p:spPr>
          <a:xfrm>
            <a:off x="2329744" y="2821716"/>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333"/>
              </a:spcBef>
              <a:spcAft>
                <a:spcPts val="0"/>
              </a:spcAft>
              <a:buClr>
                <a:srgbClr val="404040"/>
              </a:buClr>
              <a:buSzPts val="2000"/>
              <a:buNone/>
              <a:defRPr sz="2000">
                <a:solidFill>
                  <a:srgbClr val="404040"/>
                </a:solidFill>
                <a:latin typeface="Open Sans"/>
                <a:ea typeface="Open Sans"/>
                <a:cs typeface="Open Sans"/>
                <a:sym typeface="Open Sans"/>
              </a:defRPr>
            </a:lvl1pPr>
            <a:lvl2pPr marL="914400" lvl="1" indent="-320040" algn="l">
              <a:lnSpc>
                <a:spcPct val="90000"/>
              </a:lnSpc>
              <a:spcBef>
                <a:spcPts val="667"/>
              </a:spcBef>
              <a:spcAft>
                <a:spcPts val="0"/>
              </a:spcAft>
              <a:buClr>
                <a:schemeClr val="dk1"/>
              </a:buClr>
              <a:buSzPts val="1440"/>
              <a:buChar char="o"/>
              <a:defRPr/>
            </a:lvl2pPr>
            <a:lvl3pPr marL="1371600" lvl="2" indent="-342900" algn="l">
              <a:lnSpc>
                <a:spcPct val="90000"/>
              </a:lnSpc>
              <a:spcBef>
                <a:spcPts val="667"/>
              </a:spcBef>
              <a:spcAft>
                <a:spcPts val="0"/>
              </a:spcAft>
              <a:buClr>
                <a:schemeClr val="dk1"/>
              </a:buClr>
              <a:buSzPts val="1800"/>
              <a:buChar char="•"/>
              <a:defRPr/>
            </a:lvl3pPr>
            <a:lvl4pPr marL="1828800" lvl="3" indent="-342900" algn="l">
              <a:lnSpc>
                <a:spcPct val="90000"/>
              </a:lnSpc>
              <a:spcBef>
                <a:spcPts val="667"/>
              </a:spcBef>
              <a:spcAft>
                <a:spcPts val="0"/>
              </a:spcAft>
              <a:buClr>
                <a:schemeClr val="dk1"/>
              </a:buClr>
              <a:buSzPts val="1800"/>
              <a:buChar char="•"/>
              <a:defRPr/>
            </a:lvl4pPr>
            <a:lvl5pPr marL="2286000" lvl="4" indent="-342900" algn="l">
              <a:lnSpc>
                <a:spcPct val="90000"/>
              </a:lnSpc>
              <a:spcBef>
                <a:spcPts val="667"/>
              </a:spcBef>
              <a:spcAft>
                <a:spcPts val="0"/>
              </a:spcAft>
              <a:buClr>
                <a:schemeClr val="dk1"/>
              </a:buClr>
              <a:buSzPts val="1800"/>
              <a:buChar char="•"/>
              <a:defRPr/>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sp>
        <p:nvSpPr>
          <p:cNvPr id="88" name="Google Shape;88;p9"/>
          <p:cNvSpPr txBox="1">
            <a:spLocks noGrp="1"/>
          </p:cNvSpPr>
          <p:nvPr>
            <p:ph type="body" idx="3"/>
          </p:nvPr>
        </p:nvSpPr>
        <p:spPr>
          <a:xfrm>
            <a:off x="2329744" y="3647435"/>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333"/>
              </a:spcBef>
              <a:spcAft>
                <a:spcPts val="0"/>
              </a:spcAft>
              <a:buClr>
                <a:srgbClr val="404040"/>
              </a:buClr>
              <a:buSzPts val="2000"/>
              <a:buNone/>
              <a:defRPr sz="2000">
                <a:solidFill>
                  <a:srgbClr val="404040"/>
                </a:solidFill>
                <a:latin typeface="Open Sans"/>
                <a:ea typeface="Open Sans"/>
                <a:cs typeface="Open Sans"/>
                <a:sym typeface="Open Sans"/>
              </a:defRPr>
            </a:lvl1pPr>
            <a:lvl2pPr marL="914400" lvl="1" indent="-320040" algn="l">
              <a:lnSpc>
                <a:spcPct val="90000"/>
              </a:lnSpc>
              <a:spcBef>
                <a:spcPts val="667"/>
              </a:spcBef>
              <a:spcAft>
                <a:spcPts val="0"/>
              </a:spcAft>
              <a:buClr>
                <a:schemeClr val="dk1"/>
              </a:buClr>
              <a:buSzPts val="1440"/>
              <a:buChar char="o"/>
              <a:defRPr/>
            </a:lvl2pPr>
            <a:lvl3pPr marL="1371600" lvl="2" indent="-342900" algn="l">
              <a:lnSpc>
                <a:spcPct val="90000"/>
              </a:lnSpc>
              <a:spcBef>
                <a:spcPts val="667"/>
              </a:spcBef>
              <a:spcAft>
                <a:spcPts val="0"/>
              </a:spcAft>
              <a:buClr>
                <a:schemeClr val="dk1"/>
              </a:buClr>
              <a:buSzPts val="1800"/>
              <a:buChar char="•"/>
              <a:defRPr/>
            </a:lvl3pPr>
            <a:lvl4pPr marL="1828800" lvl="3" indent="-342900" algn="l">
              <a:lnSpc>
                <a:spcPct val="90000"/>
              </a:lnSpc>
              <a:spcBef>
                <a:spcPts val="667"/>
              </a:spcBef>
              <a:spcAft>
                <a:spcPts val="0"/>
              </a:spcAft>
              <a:buClr>
                <a:schemeClr val="dk1"/>
              </a:buClr>
              <a:buSzPts val="1800"/>
              <a:buChar char="•"/>
              <a:defRPr/>
            </a:lvl4pPr>
            <a:lvl5pPr marL="2286000" lvl="4" indent="-342900" algn="l">
              <a:lnSpc>
                <a:spcPct val="90000"/>
              </a:lnSpc>
              <a:spcBef>
                <a:spcPts val="667"/>
              </a:spcBef>
              <a:spcAft>
                <a:spcPts val="0"/>
              </a:spcAft>
              <a:buClr>
                <a:schemeClr val="dk1"/>
              </a:buClr>
              <a:buSzPts val="1800"/>
              <a:buChar char="•"/>
              <a:defRPr/>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sp>
        <p:nvSpPr>
          <p:cNvPr id="89" name="Google Shape;89;p9"/>
          <p:cNvSpPr txBox="1">
            <a:spLocks noGrp="1"/>
          </p:cNvSpPr>
          <p:nvPr>
            <p:ph type="body" idx="4"/>
          </p:nvPr>
        </p:nvSpPr>
        <p:spPr>
          <a:xfrm>
            <a:off x="2329744" y="4454298"/>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333"/>
              </a:spcBef>
              <a:spcAft>
                <a:spcPts val="0"/>
              </a:spcAft>
              <a:buClr>
                <a:srgbClr val="404040"/>
              </a:buClr>
              <a:buSzPts val="2000"/>
              <a:buNone/>
              <a:defRPr sz="2000">
                <a:solidFill>
                  <a:srgbClr val="404040"/>
                </a:solidFill>
                <a:latin typeface="Open Sans"/>
                <a:ea typeface="Open Sans"/>
                <a:cs typeface="Open Sans"/>
                <a:sym typeface="Open Sans"/>
              </a:defRPr>
            </a:lvl1pPr>
            <a:lvl2pPr marL="914400" lvl="1" indent="-320040" algn="l">
              <a:lnSpc>
                <a:spcPct val="90000"/>
              </a:lnSpc>
              <a:spcBef>
                <a:spcPts val="667"/>
              </a:spcBef>
              <a:spcAft>
                <a:spcPts val="0"/>
              </a:spcAft>
              <a:buClr>
                <a:schemeClr val="dk1"/>
              </a:buClr>
              <a:buSzPts val="1440"/>
              <a:buChar char="o"/>
              <a:defRPr/>
            </a:lvl2pPr>
            <a:lvl3pPr marL="1371600" lvl="2" indent="-342900" algn="l">
              <a:lnSpc>
                <a:spcPct val="90000"/>
              </a:lnSpc>
              <a:spcBef>
                <a:spcPts val="667"/>
              </a:spcBef>
              <a:spcAft>
                <a:spcPts val="0"/>
              </a:spcAft>
              <a:buClr>
                <a:schemeClr val="dk1"/>
              </a:buClr>
              <a:buSzPts val="1800"/>
              <a:buChar char="•"/>
              <a:defRPr/>
            </a:lvl3pPr>
            <a:lvl4pPr marL="1828800" lvl="3" indent="-342900" algn="l">
              <a:lnSpc>
                <a:spcPct val="90000"/>
              </a:lnSpc>
              <a:spcBef>
                <a:spcPts val="667"/>
              </a:spcBef>
              <a:spcAft>
                <a:spcPts val="0"/>
              </a:spcAft>
              <a:buClr>
                <a:schemeClr val="dk1"/>
              </a:buClr>
              <a:buSzPts val="1800"/>
              <a:buChar char="•"/>
              <a:defRPr/>
            </a:lvl4pPr>
            <a:lvl5pPr marL="2286000" lvl="4" indent="-342900" algn="l">
              <a:lnSpc>
                <a:spcPct val="90000"/>
              </a:lnSpc>
              <a:spcBef>
                <a:spcPts val="667"/>
              </a:spcBef>
              <a:spcAft>
                <a:spcPts val="0"/>
              </a:spcAft>
              <a:buClr>
                <a:schemeClr val="dk1"/>
              </a:buClr>
              <a:buSzPts val="1800"/>
              <a:buChar char="•"/>
              <a:defRPr/>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sp>
        <p:nvSpPr>
          <p:cNvPr id="90" name="Google Shape;90;p9"/>
          <p:cNvSpPr txBox="1">
            <a:spLocks noGrp="1"/>
          </p:cNvSpPr>
          <p:nvPr>
            <p:ph type="body" idx="5"/>
          </p:nvPr>
        </p:nvSpPr>
        <p:spPr>
          <a:xfrm>
            <a:off x="2329744" y="5279217"/>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333"/>
              </a:spcBef>
              <a:spcAft>
                <a:spcPts val="0"/>
              </a:spcAft>
              <a:buClr>
                <a:srgbClr val="404040"/>
              </a:buClr>
              <a:buSzPts val="2000"/>
              <a:buNone/>
              <a:defRPr sz="2000">
                <a:solidFill>
                  <a:srgbClr val="404040"/>
                </a:solidFill>
                <a:latin typeface="Open Sans"/>
                <a:ea typeface="Open Sans"/>
                <a:cs typeface="Open Sans"/>
                <a:sym typeface="Open Sans"/>
              </a:defRPr>
            </a:lvl1pPr>
            <a:lvl2pPr marL="914400" lvl="1" indent="-320040" algn="l">
              <a:lnSpc>
                <a:spcPct val="90000"/>
              </a:lnSpc>
              <a:spcBef>
                <a:spcPts val="667"/>
              </a:spcBef>
              <a:spcAft>
                <a:spcPts val="0"/>
              </a:spcAft>
              <a:buClr>
                <a:schemeClr val="dk1"/>
              </a:buClr>
              <a:buSzPts val="1440"/>
              <a:buChar char="o"/>
              <a:defRPr/>
            </a:lvl2pPr>
            <a:lvl3pPr marL="1371600" lvl="2" indent="-342900" algn="l">
              <a:lnSpc>
                <a:spcPct val="90000"/>
              </a:lnSpc>
              <a:spcBef>
                <a:spcPts val="667"/>
              </a:spcBef>
              <a:spcAft>
                <a:spcPts val="0"/>
              </a:spcAft>
              <a:buClr>
                <a:schemeClr val="dk1"/>
              </a:buClr>
              <a:buSzPts val="1800"/>
              <a:buChar char="•"/>
              <a:defRPr/>
            </a:lvl3pPr>
            <a:lvl4pPr marL="1828800" lvl="3" indent="-342900" algn="l">
              <a:lnSpc>
                <a:spcPct val="90000"/>
              </a:lnSpc>
              <a:spcBef>
                <a:spcPts val="667"/>
              </a:spcBef>
              <a:spcAft>
                <a:spcPts val="0"/>
              </a:spcAft>
              <a:buClr>
                <a:schemeClr val="dk1"/>
              </a:buClr>
              <a:buSzPts val="1800"/>
              <a:buChar char="•"/>
              <a:defRPr/>
            </a:lvl4pPr>
            <a:lvl5pPr marL="2286000" lvl="4" indent="-342900" algn="l">
              <a:lnSpc>
                <a:spcPct val="90000"/>
              </a:lnSpc>
              <a:spcBef>
                <a:spcPts val="667"/>
              </a:spcBef>
              <a:spcAft>
                <a:spcPts val="0"/>
              </a:spcAft>
              <a:buClr>
                <a:schemeClr val="dk1"/>
              </a:buClr>
              <a:buSzPts val="1800"/>
              <a:buChar char="•"/>
              <a:defRPr/>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sp>
        <p:nvSpPr>
          <p:cNvPr id="91" name="Google Shape;91;p9"/>
          <p:cNvSpPr txBox="1">
            <a:spLocks noGrp="1"/>
          </p:cNvSpPr>
          <p:nvPr>
            <p:ph type="body" idx="6"/>
          </p:nvPr>
        </p:nvSpPr>
        <p:spPr>
          <a:xfrm>
            <a:off x="489443" y="7435666"/>
            <a:ext cx="15375004" cy="133385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333"/>
              </a:spcBef>
              <a:spcAft>
                <a:spcPts val="0"/>
              </a:spcAft>
              <a:buClr>
                <a:schemeClr val="dk1"/>
              </a:buClr>
              <a:buSzPts val="2000"/>
              <a:buNone/>
              <a:defRPr sz="2000" b="1">
                <a:latin typeface="Open Sans"/>
                <a:ea typeface="Open Sans"/>
                <a:cs typeface="Open Sans"/>
                <a:sym typeface="Open Sans"/>
              </a:defRPr>
            </a:lvl1pPr>
            <a:lvl2pPr marL="914400" lvl="1" indent="-320040" algn="l">
              <a:lnSpc>
                <a:spcPct val="90000"/>
              </a:lnSpc>
              <a:spcBef>
                <a:spcPts val="667"/>
              </a:spcBef>
              <a:spcAft>
                <a:spcPts val="0"/>
              </a:spcAft>
              <a:buClr>
                <a:schemeClr val="dk1"/>
              </a:buClr>
              <a:buSzPts val="1440"/>
              <a:buChar char="o"/>
              <a:defRPr/>
            </a:lvl2pPr>
            <a:lvl3pPr marL="1371600" lvl="2" indent="-342900" algn="l">
              <a:lnSpc>
                <a:spcPct val="90000"/>
              </a:lnSpc>
              <a:spcBef>
                <a:spcPts val="667"/>
              </a:spcBef>
              <a:spcAft>
                <a:spcPts val="0"/>
              </a:spcAft>
              <a:buClr>
                <a:schemeClr val="dk1"/>
              </a:buClr>
              <a:buSzPts val="1800"/>
              <a:buChar char="•"/>
              <a:defRPr/>
            </a:lvl3pPr>
            <a:lvl4pPr marL="1828800" lvl="3" indent="-342900" algn="l">
              <a:lnSpc>
                <a:spcPct val="90000"/>
              </a:lnSpc>
              <a:spcBef>
                <a:spcPts val="667"/>
              </a:spcBef>
              <a:spcAft>
                <a:spcPts val="0"/>
              </a:spcAft>
              <a:buClr>
                <a:schemeClr val="dk1"/>
              </a:buClr>
              <a:buSzPts val="1800"/>
              <a:buChar char="•"/>
              <a:defRPr/>
            </a:lvl4pPr>
            <a:lvl5pPr marL="2286000" lvl="4" indent="-342900" algn="l">
              <a:lnSpc>
                <a:spcPct val="90000"/>
              </a:lnSpc>
              <a:spcBef>
                <a:spcPts val="667"/>
              </a:spcBef>
              <a:spcAft>
                <a:spcPts val="0"/>
              </a:spcAft>
              <a:buClr>
                <a:schemeClr val="dk1"/>
              </a:buClr>
              <a:buSzPts val="1800"/>
              <a:buChar char="•"/>
              <a:defRPr/>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sp>
        <p:nvSpPr>
          <p:cNvPr id="92" name="Google Shape;92;p9"/>
          <p:cNvSpPr txBox="1"/>
          <p:nvPr/>
        </p:nvSpPr>
        <p:spPr>
          <a:xfrm>
            <a:off x="489441" y="6843542"/>
            <a:ext cx="2721899"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The correct answer is</a:t>
            </a:r>
            <a:endParaRPr sz="1400" b="0" i="0" u="none" strike="noStrike" cap="none">
              <a:solidFill>
                <a:srgbClr val="000000"/>
              </a:solidFill>
              <a:latin typeface="Arial"/>
              <a:ea typeface="Arial"/>
              <a:cs typeface="Arial"/>
              <a:sym typeface="Arial"/>
            </a:endParaRPr>
          </a:p>
        </p:txBody>
      </p:sp>
      <p:cxnSp>
        <p:nvCxnSpPr>
          <p:cNvPr id="93" name="Google Shape;93;p9"/>
          <p:cNvCxnSpPr/>
          <p:nvPr/>
        </p:nvCxnSpPr>
        <p:spPr>
          <a:xfrm>
            <a:off x="396856" y="7371304"/>
            <a:ext cx="14514240" cy="0"/>
          </a:xfrm>
          <a:prstGeom prst="straightConnector1">
            <a:avLst/>
          </a:prstGeom>
          <a:noFill/>
          <a:ln w="12700" cap="flat" cmpd="sng">
            <a:solidFill>
              <a:schemeClr val="lt1"/>
            </a:solidFill>
            <a:prstDash val="solid"/>
            <a:miter lim="800000"/>
            <a:headEnd type="none" w="sm" len="sm"/>
            <a:tailEnd type="none" w="sm" len="sm"/>
          </a:ln>
        </p:spPr>
      </p:cxnSp>
      <p:cxnSp>
        <p:nvCxnSpPr>
          <p:cNvPr id="94" name="Google Shape;94;p9"/>
          <p:cNvCxnSpPr/>
          <p:nvPr/>
        </p:nvCxnSpPr>
        <p:spPr>
          <a:xfrm>
            <a:off x="396854" y="7371304"/>
            <a:ext cx="15462286" cy="0"/>
          </a:xfrm>
          <a:prstGeom prst="straightConnector1">
            <a:avLst/>
          </a:prstGeom>
          <a:noFill/>
          <a:ln w="28575" cap="flat" cmpd="sng">
            <a:solidFill>
              <a:srgbClr val="CDCDCD"/>
            </a:solidFill>
            <a:prstDash val="solid"/>
            <a:miter lim="800000"/>
            <a:headEnd type="none" w="sm" len="sm"/>
            <a:tailEnd type="none" w="sm" len="sm"/>
          </a:ln>
        </p:spPr>
      </p:cxnSp>
      <p:sp>
        <p:nvSpPr>
          <p:cNvPr id="95" name="Google Shape;95;p9"/>
          <p:cNvSpPr txBox="1">
            <a:spLocks noGrp="1"/>
          </p:cNvSpPr>
          <p:nvPr>
            <p:ph type="body" idx="7"/>
          </p:nvPr>
        </p:nvSpPr>
        <p:spPr>
          <a:xfrm>
            <a:off x="3662870" y="6760723"/>
            <a:ext cx="9022188" cy="61953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333"/>
              </a:spcBef>
              <a:spcAft>
                <a:spcPts val="0"/>
              </a:spcAft>
              <a:buClr>
                <a:srgbClr val="3C9F37"/>
              </a:buClr>
              <a:buSzPts val="2000"/>
              <a:buNone/>
              <a:defRPr sz="2000" b="1">
                <a:solidFill>
                  <a:srgbClr val="3C9F37"/>
                </a:solidFill>
                <a:latin typeface="Open Sans"/>
                <a:ea typeface="Open Sans"/>
                <a:cs typeface="Open Sans"/>
                <a:sym typeface="Open Sans"/>
              </a:defRPr>
            </a:lvl1pPr>
            <a:lvl2pPr marL="914400" lvl="1" indent="-370840" algn="l">
              <a:lnSpc>
                <a:spcPct val="90000"/>
              </a:lnSpc>
              <a:spcBef>
                <a:spcPts val="667"/>
              </a:spcBef>
              <a:spcAft>
                <a:spcPts val="0"/>
              </a:spcAft>
              <a:buClr>
                <a:schemeClr val="dk1"/>
              </a:buClr>
              <a:buSzPts val="2240"/>
              <a:buChar char="o"/>
              <a:defRPr/>
            </a:lvl2pPr>
            <a:lvl3pPr marL="1371600" lvl="2" indent="-397954" algn="l">
              <a:lnSpc>
                <a:spcPct val="90000"/>
              </a:lnSpc>
              <a:spcBef>
                <a:spcPts val="667"/>
              </a:spcBef>
              <a:spcAft>
                <a:spcPts val="0"/>
              </a:spcAft>
              <a:buClr>
                <a:schemeClr val="dk1"/>
              </a:buClr>
              <a:buSzPts val="2667"/>
              <a:buChar char="•"/>
              <a:defRPr/>
            </a:lvl3pPr>
            <a:lvl4pPr marL="1828800" lvl="3" indent="-381000" algn="l">
              <a:lnSpc>
                <a:spcPct val="90000"/>
              </a:lnSpc>
              <a:spcBef>
                <a:spcPts val="667"/>
              </a:spcBef>
              <a:spcAft>
                <a:spcPts val="0"/>
              </a:spcAft>
              <a:buClr>
                <a:schemeClr val="dk1"/>
              </a:buClr>
              <a:buSzPts val="2400"/>
              <a:buChar char="•"/>
              <a:defRPr/>
            </a:lvl4pPr>
            <a:lvl5pPr marL="2286000" lvl="4" indent="-381000" algn="l">
              <a:lnSpc>
                <a:spcPct val="90000"/>
              </a:lnSpc>
              <a:spcBef>
                <a:spcPts val="667"/>
              </a:spcBef>
              <a:spcAft>
                <a:spcPts val="0"/>
              </a:spcAft>
              <a:buClr>
                <a:schemeClr val="dk1"/>
              </a:buClr>
              <a:buSzPts val="2400"/>
              <a:buChar char="•"/>
              <a:defRPr/>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sp>
        <p:nvSpPr>
          <p:cNvPr id="96" name="Google Shape;96;p9"/>
          <p:cNvSpPr txBox="1"/>
          <p:nvPr/>
        </p:nvSpPr>
        <p:spPr>
          <a:xfrm>
            <a:off x="3844721" y="6777745"/>
            <a:ext cx="538285"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grpSp>
        <p:nvGrpSpPr>
          <p:cNvPr id="97" name="Google Shape;97;p9"/>
          <p:cNvGrpSpPr/>
          <p:nvPr/>
        </p:nvGrpSpPr>
        <p:grpSpPr>
          <a:xfrm>
            <a:off x="-6322" y="-31264"/>
            <a:ext cx="16256000" cy="130964"/>
            <a:chOff x="0" y="474414"/>
            <a:chExt cx="7908925" cy="61412"/>
          </a:xfrm>
        </p:grpSpPr>
        <p:sp>
          <p:nvSpPr>
            <p:cNvPr id="98" name="Google Shape;98;p9"/>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99" name="Google Shape;99;p9"/>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00" name="Google Shape;100;p9"/>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01" name="Google Shape;101;p9"/>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02" name="Google Shape;102;p9"/>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03" name="Google Shape;103;p9"/>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04" name="Google Shape;104;p9"/>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Knowledge Check Question">
  <p:cSld name="Knowledge Check Question">
    <p:spTree>
      <p:nvGrpSpPr>
        <p:cNvPr id="1" name="Shape 105"/>
        <p:cNvGrpSpPr/>
        <p:nvPr/>
      </p:nvGrpSpPr>
      <p:grpSpPr>
        <a:xfrm>
          <a:off x="0" y="0"/>
          <a:ext cx="0" cy="0"/>
          <a:chOff x="0" y="0"/>
          <a:chExt cx="0" cy="0"/>
        </a:xfrm>
      </p:grpSpPr>
      <p:sp>
        <p:nvSpPr>
          <p:cNvPr id="106" name="Google Shape;106;p10"/>
          <p:cNvSpPr/>
          <p:nvPr/>
        </p:nvSpPr>
        <p:spPr>
          <a:xfrm>
            <a:off x="489443" y="681006"/>
            <a:ext cx="1698902" cy="1722178"/>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07" name="Google Shape;107;p10"/>
          <p:cNvSpPr/>
          <p:nvPr/>
        </p:nvSpPr>
        <p:spPr>
          <a:xfrm>
            <a:off x="489443" y="681006"/>
            <a:ext cx="15376232" cy="1722178"/>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67"/>
              <a:buFont typeface="Arial"/>
              <a:buNone/>
            </a:pPr>
            <a:endParaRPr sz="2467" b="0" i="0" u="none" strike="noStrike" cap="none">
              <a:solidFill>
                <a:schemeClr val="dk1"/>
              </a:solidFill>
              <a:latin typeface="Calibri"/>
              <a:ea typeface="Calibri"/>
              <a:cs typeface="Calibri"/>
              <a:sym typeface="Calibri"/>
            </a:endParaRPr>
          </a:p>
        </p:txBody>
      </p:sp>
      <p:sp>
        <p:nvSpPr>
          <p:cNvPr id="108" name="Google Shape;108;p10"/>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noAutofit/>
          </a:bodyPr>
          <a:lstStyle>
            <a:lvl1pPr marL="457200" marR="0" lvl="0" indent="-228600" algn="l">
              <a:lnSpc>
                <a:spcPct val="90000"/>
              </a:lnSpc>
              <a:spcBef>
                <a:spcPts val="1333"/>
              </a:spcBef>
              <a:spcAft>
                <a:spcPts val="0"/>
              </a:spcAft>
              <a:buClr>
                <a:srgbClr val="404040"/>
              </a:buClr>
              <a:buSzPts val="2400"/>
              <a:buFont typeface="Arial"/>
              <a:buNone/>
              <a:defRPr sz="2400" b="1">
                <a:solidFill>
                  <a:srgbClr val="404040"/>
                </a:solidFill>
                <a:latin typeface="Open Sans"/>
                <a:ea typeface="Open Sans"/>
                <a:cs typeface="Open Sans"/>
                <a:sym typeface="Open Sans"/>
              </a:defRPr>
            </a:lvl1pPr>
            <a:lvl2pPr marL="914400" lvl="1" indent="-320040" algn="l">
              <a:lnSpc>
                <a:spcPct val="90000"/>
              </a:lnSpc>
              <a:spcBef>
                <a:spcPts val="667"/>
              </a:spcBef>
              <a:spcAft>
                <a:spcPts val="0"/>
              </a:spcAft>
              <a:buClr>
                <a:schemeClr val="dk1"/>
              </a:buClr>
              <a:buSzPts val="1440"/>
              <a:buChar char="o"/>
              <a:defRPr/>
            </a:lvl2pPr>
            <a:lvl3pPr marL="1371600" lvl="2" indent="-342900" algn="l">
              <a:lnSpc>
                <a:spcPct val="90000"/>
              </a:lnSpc>
              <a:spcBef>
                <a:spcPts val="667"/>
              </a:spcBef>
              <a:spcAft>
                <a:spcPts val="0"/>
              </a:spcAft>
              <a:buClr>
                <a:schemeClr val="dk1"/>
              </a:buClr>
              <a:buSzPts val="1800"/>
              <a:buChar char="•"/>
              <a:defRPr/>
            </a:lvl3pPr>
            <a:lvl4pPr marL="1828800" lvl="3" indent="-342900" algn="l">
              <a:lnSpc>
                <a:spcPct val="90000"/>
              </a:lnSpc>
              <a:spcBef>
                <a:spcPts val="667"/>
              </a:spcBef>
              <a:spcAft>
                <a:spcPts val="0"/>
              </a:spcAft>
              <a:buClr>
                <a:schemeClr val="dk1"/>
              </a:buClr>
              <a:buSzPts val="1800"/>
              <a:buChar char="•"/>
              <a:defRPr/>
            </a:lvl4pPr>
            <a:lvl5pPr marL="2286000" lvl="4" indent="-342900" algn="l">
              <a:lnSpc>
                <a:spcPct val="90000"/>
              </a:lnSpc>
              <a:spcBef>
                <a:spcPts val="667"/>
              </a:spcBef>
              <a:spcAft>
                <a:spcPts val="0"/>
              </a:spcAft>
              <a:buClr>
                <a:schemeClr val="dk1"/>
              </a:buClr>
              <a:buSzPts val="1800"/>
              <a:buChar char="•"/>
              <a:defRPr/>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cxnSp>
        <p:nvCxnSpPr>
          <p:cNvPr id="109" name="Google Shape;109;p10"/>
          <p:cNvCxnSpPr/>
          <p:nvPr/>
        </p:nvCxnSpPr>
        <p:spPr>
          <a:xfrm>
            <a:off x="2188345" y="681006"/>
            <a:ext cx="0" cy="1722178"/>
          </a:xfrm>
          <a:prstGeom prst="straightConnector1">
            <a:avLst/>
          </a:prstGeom>
          <a:noFill/>
          <a:ln w="9525" cap="flat" cmpd="sng">
            <a:solidFill>
              <a:srgbClr val="C55A11"/>
            </a:solidFill>
            <a:prstDash val="solid"/>
            <a:miter lim="800000"/>
            <a:headEnd type="none" w="sm" len="sm"/>
            <a:tailEnd type="none" w="sm" len="sm"/>
          </a:ln>
        </p:spPr>
      </p:cxnSp>
      <p:pic>
        <p:nvPicPr>
          <p:cNvPr id="110" name="Google Shape;110;p10"/>
          <p:cNvPicPr preferRelativeResize="0"/>
          <p:nvPr/>
        </p:nvPicPr>
        <p:blipFill rotWithShape="1">
          <a:blip r:embed="rId2">
            <a:alphaModFix/>
          </a:blip>
          <a:srcRect/>
          <a:stretch/>
        </p:blipFill>
        <p:spPr>
          <a:xfrm>
            <a:off x="13872981" y="3839774"/>
            <a:ext cx="1969447" cy="1679647"/>
          </a:xfrm>
          <a:prstGeom prst="rect">
            <a:avLst/>
          </a:prstGeom>
          <a:noFill/>
          <a:ln>
            <a:noFill/>
          </a:ln>
        </p:spPr>
      </p:pic>
      <p:sp>
        <p:nvSpPr>
          <p:cNvPr id="111" name="Google Shape;111;p10"/>
          <p:cNvSpPr txBox="1"/>
          <p:nvPr/>
        </p:nvSpPr>
        <p:spPr>
          <a:xfrm>
            <a:off x="511579" y="1211110"/>
            <a:ext cx="1698904" cy="66197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Open Sans ExtraBold"/>
                <a:ea typeface="Open Sans ExtraBold"/>
                <a:cs typeface="Open Sans ExtraBold"/>
                <a:sym typeface="Open Sans ExtraBold"/>
              </a:rPr>
              <a:t>KNOWLEDGE CHECK</a:t>
            </a:r>
            <a:endParaRPr sz="1400" b="0" i="0" u="none" strike="noStrike" cap="none">
              <a:solidFill>
                <a:srgbClr val="000000"/>
              </a:solidFill>
              <a:latin typeface="Arial"/>
              <a:ea typeface="Arial"/>
              <a:cs typeface="Arial"/>
              <a:sym typeface="Arial"/>
            </a:endParaRPr>
          </a:p>
        </p:txBody>
      </p:sp>
      <p:sp>
        <p:nvSpPr>
          <p:cNvPr id="112" name="Google Shape;112;p10"/>
          <p:cNvSpPr txBox="1">
            <a:spLocks noGrp="1"/>
          </p:cNvSpPr>
          <p:nvPr>
            <p:ph type="body" idx="2"/>
          </p:nvPr>
        </p:nvSpPr>
        <p:spPr>
          <a:xfrm>
            <a:off x="2329744" y="2821716"/>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333"/>
              </a:spcBef>
              <a:spcAft>
                <a:spcPts val="0"/>
              </a:spcAft>
              <a:buClr>
                <a:srgbClr val="404040"/>
              </a:buClr>
              <a:buSzPts val="2000"/>
              <a:buNone/>
              <a:defRPr sz="2000">
                <a:solidFill>
                  <a:srgbClr val="404040"/>
                </a:solidFill>
                <a:latin typeface="Open Sans"/>
                <a:ea typeface="Open Sans"/>
                <a:cs typeface="Open Sans"/>
                <a:sym typeface="Open Sans"/>
              </a:defRPr>
            </a:lvl1pPr>
            <a:lvl2pPr marL="914400" lvl="1" indent="-320040" algn="l">
              <a:lnSpc>
                <a:spcPct val="90000"/>
              </a:lnSpc>
              <a:spcBef>
                <a:spcPts val="667"/>
              </a:spcBef>
              <a:spcAft>
                <a:spcPts val="0"/>
              </a:spcAft>
              <a:buClr>
                <a:schemeClr val="dk1"/>
              </a:buClr>
              <a:buSzPts val="1440"/>
              <a:buChar char="o"/>
              <a:defRPr/>
            </a:lvl2pPr>
            <a:lvl3pPr marL="1371600" lvl="2" indent="-342900" algn="l">
              <a:lnSpc>
                <a:spcPct val="90000"/>
              </a:lnSpc>
              <a:spcBef>
                <a:spcPts val="667"/>
              </a:spcBef>
              <a:spcAft>
                <a:spcPts val="0"/>
              </a:spcAft>
              <a:buClr>
                <a:schemeClr val="dk1"/>
              </a:buClr>
              <a:buSzPts val="1800"/>
              <a:buChar char="•"/>
              <a:defRPr/>
            </a:lvl3pPr>
            <a:lvl4pPr marL="1828800" lvl="3" indent="-342900" algn="l">
              <a:lnSpc>
                <a:spcPct val="90000"/>
              </a:lnSpc>
              <a:spcBef>
                <a:spcPts val="667"/>
              </a:spcBef>
              <a:spcAft>
                <a:spcPts val="0"/>
              </a:spcAft>
              <a:buClr>
                <a:schemeClr val="dk1"/>
              </a:buClr>
              <a:buSzPts val="1800"/>
              <a:buChar char="•"/>
              <a:defRPr/>
            </a:lvl4pPr>
            <a:lvl5pPr marL="2286000" lvl="4" indent="-342900" algn="l">
              <a:lnSpc>
                <a:spcPct val="90000"/>
              </a:lnSpc>
              <a:spcBef>
                <a:spcPts val="667"/>
              </a:spcBef>
              <a:spcAft>
                <a:spcPts val="0"/>
              </a:spcAft>
              <a:buClr>
                <a:schemeClr val="dk1"/>
              </a:buClr>
              <a:buSzPts val="1800"/>
              <a:buChar char="•"/>
              <a:defRPr/>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sp>
        <p:nvSpPr>
          <p:cNvPr id="113" name="Google Shape;113;p10"/>
          <p:cNvSpPr txBox="1">
            <a:spLocks noGrp="1"/>
          </p:cNvSpPr>
          <p:nvPr>
            <p:ph type="body" idx="3"/>
          </p:nvPr>
        </p:nvSpPr>
        <p:spPr>
          <a:xfrm>
            <a:off x="2329744" y="3647435"/>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333"/>
              </a:spcBef>
              <a:spcAft>
                <a:spcPts val="0"/>
              </a:spcAft>
              <a:buClr>
                <a:srgbClr val="404040"/>
              </a:buClr>
              <a:buSzPts val="2000"/>
              <a:buNone/>
              <a:defRPr sz="2000">
                <a:solidFill>
                  <a:srgbClr val="404040"/>
                </a:solidFill>
                <a:latin typeface="Open Sans"/>
                <a:ea typeface="Open Sans"/>
                <a:cs typeface="Open Sans"/>
                <a:sym typeface="Open Sans"/>
              </a:defRPr>
            </a:lvl1pPr>
            <a:lvl2pPr marL="914400" lvl="1" indent="-320040" algn="l">
              <a:lnSpc>
                <a:spcPct val="90000"/>
              </a:lnSpc>
              <a:spcBef>
                <a:spcPts val="667"/>
              </a:spcBef>
              <a:spcAft>
                <a:spcPts val="0"/>
              </a:spcAft>
              <a:buClr>
                <a:schemeClr val="dk1"/>
              </a:buClr>
              <a:buSzPts val="1440"/>
              <a:buChar char="o"/>
              <a:defRPr/>
            </a:lvl2pPr>
            <a:lvl3pPr marL="1371600" lvl="2" indent="-342900" algn="l">
              <a:lnSpc>
                <a:spcPct val="90000"/>
              </a:lnSpc>
              <a:spcBef>
                <a:spcPts val="667"/>
              </a:spcBef>
              <a:spcAft>
                <a:spcPts val="0"/>
              </a:spcAft>
              <a:buClr>
                <a:schemeClr val="dk1"/>
              </a:buClr>
              <a:buSzPts val="1800"/>
              <a:buChar char="•"/>
              <a:defRPr/>
            </a:lvl3pPr>
            <a:lvl4pPr marL="1828800" lvl="3" indent="-342900" algn="l">
              <a:lnSpc>
                <a:spcPct val="90000"/>
              </a:lnSpc>
              <a:spcBef>
                <a:spcPts val="667"/>
              </a:spcBef>
              <a:spcAft>
                <a:spcPts val="0"/>
              </a:spcAft>
              <a:buClr>
                <a:schemeClr val="dk1"/>
              </a:buClr>
              <a:buSzPts val="1800"/>
              <a:buChar char="•"/>
              <a:defRPr/>
            </a:lvl4pPr>
            <a:lvl5pPr marL="2286000" lvl="4" indent="-342900" algn="l">
              <a:lnSpc>
                <a:spcPct val="90000"/>
              </a:lnSpc>
              <a:spcBef>
                <a:spcPts val="667"/>
              </a:spcBef>
              <a:spcAft>
                <a:spcPts val="0"/>
              </a:spcAft>
              <a:buClr>
                <a:schemeClr val="dk1"/>
              </a:buClr>
              <a:buSzPts val="1800"/>
              <a:buChar char="•"/>
              <a:defRPr/>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sp>
        <p:nvSpPr>
          <p:cNvPr id="114" name="Google Shape;114;p10"/>
          <p:cNvSpPr txBox="1">
            <a:spLocks noGrp="1"/>
          </p:cNvSpPr>
          <p:nvPr>
            <p:ph type="body" idx="4"/>
          </p:nvPr>
        </p:nvSpPr>
        <p:spPr>
          <a:xfrm>
            <a:off x="2329744" y="4454298"/>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333"/>
              </a:spcBef>
              <a:spcAft>
                <a:spcPts val="0"/>
              </a:spcAft>
              <a:buClr>
                <a:srgbClr val="404040"/>
              </a:buClr>
              <a:buSzPts val="2000"/>
              <a:buNone/>
              <a:defRPr sz="2000">
                <a:solidFill>
                  <a:srgbClr val="404040"/>
                </a:solidFill>
                <a:latin typeface="Open Sans"/>
                <a:ea typeface="Open Sans"/>
                <a:cs typeface="Open Sans"/>
                <a:sym typeface="Open Sans"/>
              </a:defRPr>
            </a:lvl1pPr>
            <a:lvl2pPr marL="914400" lvl="1" indent="-320040" algn="l">
              <a:lnSpc>
                <a:spcPct val="90000"/>
              </a:lnSpc>
              <a:spcBef>
                <a:spcPts val="667"/>
              </a:spcBef>
              <a:spcAft>
                <a:spcPts val="0"/>
              </a:spcAft>
              <a:buClr>
                <a:schemeClr val="dk1"/>
              </a:buClr>
              <a:buSzPts val="1440"/>
              <a:buChar char="o"/>
              <a:defRPr/>
            </a:lvl2pPr>
            <a:lvl3pPr marL="1371600" lvl="2" indent="-342900" algn="l">
              <a:lnSpc>
                <a:spcPct val="90000"/>
              </a:lnSpc>
              <a:spcBef>
                <a:spcPts val="667"/>
              </a:spcBef>
              <a:spcAft>
                <a:spcPts val="0"/>
              </a:spcAft>
              <a:buClr>
                <a:schemeClr val="dk1"/>
              </a:buClr>
              <a:buSzPts val="1800"/>
              <a:buChar char="•"/>
              <a:defRPr/>
            </a:lvl3pPr>
            <a:lvl4pPr marL="1828800" lvl="3" indent="-342900" algn="l">
              <a:lnSpc>
                <a:spcPct val="90000"/>
              </a:lnSpc>
              <a:spcBef>
                <a:spcPts val="667"/>
              </a:spcBef>
              <a:spcAft>
                <a:spcPts val="0"/>
              </a:spcAft>
              <a:buClr>
                <a:schemeClr val="dk1"/>
              </a:buClr>
              <a:buSzPts val="1800"/>
              <a:buChar char="•"/>
              <a:defRPr/>
            </a:lvl4pPr>
            <a:lvl5pPr marL="2286000" lvl="4" indent="-342900" algn="l">
              <a:lnSpc>
                <a:spcPct val="90000"/>
              </a:lnSpc>
              <a:spcBef>
                <a:spcPts val="667"/>
              </a:spcBef>
              <a:spcAft>
                <a:spcPts val="0"/>
              </a:spcAft>
              <a:buClr>
                <a:schemeClr val="dk1"/>
              </a:buClr>
              <a:buSzPts val="1800"/>
              <a:buChar char="•"/>
              <a:defRPr/>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sp>
        <p:nvSpPr>
          <p:cNvPr id="115" name="Google Shape;115;p10"/>
          <p:cNvSpPr txBox="1">
            <a:spLocks noGrp="1"/>
          </p:cNvSpPr>
          <p:nvPr>
            <p:ph type="body" idx="5"/>
          </p:nvPr>
        </p:nvSpPr>
        <p:spPr>
          <a:xfrm>
            <a:off x="2329744" y="5279217"/>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333"/>
              </a:spcBef>
              <a:spcAft>
                <a:spcPts val="0"/>
              </a:spcAft>
              <a:buClr>
                <a:srgbClr val="404040"/>
              </a:buClr>
              <a:buSzPts val="2000"/>
              <a:buNone/>
              <a:defRPr sz="2000">
                <a:solidFill>
                  <a:srgbClr val="404040"/>
                </a:solidFill>
                <a:latin typeface="Open Sans"/>
                <a:ea typeface="Open Sans"/>
                <a:cs typeface="Open Sans"/>
                <a:sym typeface="Open Sans"/>
              </a:defRPr>
            </a:lvl1pPr>
            <a:lvl2pPr marL="914400" lvl="1" indent="-320040" algn="l">
              <a:lnSpc>
                <a:spcPct val="90000"/>
              </a:lnSpc>
              <a:spcBef>
                <a:spcPts val="667"/>
              </a:spcBef>
              <a:spcAft>
                <a:spcPts val="0"/>
              </a:spcAft>
              <a:buClr>
                <a:schemeClr val="dk1"/>
              </a:buClr>
              <a:buSzPts val="1440"/>
              <a:buChar char="o"/>
              <a:defRPr/>
            </a:lvl2pPr>
            <a:lvl3pPr marL="1371600" lvl="2" indent="-342900" algn="l">
              <a:lnSpc>
                <a:spcPct val="90000"/>
              </a:lnSpc>
              <a:spcBef>
                <a:spcPts val="667"/>
              </a:spcBef>
              <a:spcAft>
                <a:spcPts val="0"/>
              </a:spcAft>
              <a:buClr>
                <a:schemeClr val="dk1"/>
              </a:buClr>
              <a:buSzPts val="1800"/>
              <a:buChar char="•"/>
              <a:defRPr/>
            </a:lvl3pPr>
            <a:lvl4pPr marL="1828800" lvl="3" indent="-342900" algn="l">
              <a:lnSpc>
                <a:spcPct val="90000"/>
              </a:lnSpc>
              <a:spcBef>
                <a:spcPts val="667"/>
              </a:spcBef>
              <a:spcAft>
                <a:spcPts val="0"/>
              </a:spcAft>
              <a:buClr>
                <a:schemeClr val="dk1"/>
              </a:buClr>
              <a:buSzPts val="1800"/>
              <a:buChar char="•"/>
              <a:defRPr/>
            </a:lvl4pPr>
            <a:lvl5pPr marL="2286000" lvl="4" indent="-342900" algn="l">
              <a:lnSpc>
                <a:spcPct val="90000"/>
              </a:lnSpc>
              <a:spcBef>
                <a:spcPts val="667"/>
              </a:spcBef>
              <a:spcAft>
                <a:spcPts val="0"/>
              </a:spcAft>
              <a:buClr>
                <a:schemeClr val="dk1"/>
              </a:buClr>
              <a:buSzPts val="1800"/>
              <a:buChar char="•"/>
              <a:defRPr/>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grpSp>
        <p:nvGrpSpPr>
          <p:cNvPr id="116" name="Google Shape;116;p10"/>
          <p:cNvGrpSpPr/>
          <p:nvPr/>
        </p:nvGrpSpPr>
        <p:grpSpPr>
          <a:xfrm>
            <a:off x="-6322" y="-31264"/>
            <a:ext cx="16256000" cy="130964"/>
            <a:chOff x="0" y="474414"/>
            <a:chExt cx="7908925" cy="61412"/>
          </a:xfrm>
        </p:grpSpPr>
        <p:sp>
          <p:nvSpPr>
            <p:cNvPr id="117" name="Google Shape;117;p10"/>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18" name="Google Shape;118;p10"/>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19" name="Google Shape;119;p10"/>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20" name="Google Shape;120;p10"/>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21" name="Google Shape;121;p10"/>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22" name="Google Shape;122;p10"/>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23" name="Google Shape;123;p10"/>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grpSp>
      <p:sp>
        <p:nvSpPr>
          <p:cNvPr id="124" name="Google Shape;124;p10"/>
          <p:cNvSpPr txBox="1"/>
          <p:nvPr/>
        </p:nvSpPr>
        <p:spPr>
          <a:xfrm>
            <a:off x="1664103" y="2942144"/>
            <a:ext cx="6662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a.</a:t>
            </a:r>
            <a:endParaRPr sz="1400" b="0" i="0" u="none" strike="noStrike" cap="none">
              <a:solidFill>
                <a:srgbClr val="000000"/>
              </a:solidFill>
              <a:latin typeface="Arial"/>
              <a:ea typeface="Arial"/>
              <a:cs typeface="Arial"/>
              <a:sym typeface="Arial"/>
            </a:endParaRPr>
          </a:p>
        </p:txBody>
      </p:sp>
      <p:sp>
        <p:nvSpPr>
          <p:cNvPr id="125" name="Google Shape;125;p10"/>
          <p:cNvSpPr txBox="1"/>
          <p:nvPr/>
        </p:nvSpPr>
        <p:spPr>
          <a:xfrm>
            <a:off x="1664102" y="3763242"/>
            <a:ext cx="455574"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b.</a:t>
            </a:r>
            <a:endParaRPr sz="1400" b="0" i="0" u="none" strike="noStrike" cap="none">
              <a:solidFill>
                <a:srgbClr val="000000"/>
              </a:solidFill>
              <a:latin typeface="Arial"/>
              <a:ea typeface="Arial"/>
              <a:cs typeface="Arial"/>
              <a:sym typeface="Arial"/>
            </a:endParaRPr>
          </a:p>
        </p:txBody>
      </p:sp>
      <p:sp>
        <p:nvSpPr>
          <p:cNvPr id="126" name="Google Shape;126;p10"/>
          <p:cNvSpPr txBox="1"/>
          <p:nvPr/>
        </p:nvSpPr>
        <p:spPr>
          <a:xfrm>
            <a:off x="1664102" y="4584339"/>
            <a:ext cx="623378"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c.</a:t>
            </a:r>
            <a:endParaRPr sz="1400" b="0" i="0" u="none" strike="noStrike" cap="none">
              <a:solidFill>
                <a:srgbClr val="000000"/>
              </a:solidFill>
              <a:latin typeface="Arial"/>
              <a:ea typeface="Arial"/>
              <a:cs typeface="Arial"/>
              <a:sym typeface="Arial"/>
            </a:endParaRPr>
          </a:p>
        </p:txBody>
      </p:sp>
      <p:sp>
        <p:nvSpPr>
          <p:cNvPr id="127" name="Google Shape;127;p10"/>
          <p:cNvSpPr txBox="1"/>
          <p:nvPr/>
        </p:nvSpPr>
        <p:spPr>
          <a:xfrm>
            <a:off x="1664103" y="5405436"/>
            <a:ext cx="6662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d.</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Quiz title">
  <p:cSld name="Quiz title">
    <p:spTree>
      <p:nvGrpSpPr>
        <p:cNvPr id="1" name="Shape 128"/>
        <p:cNvGrpSpPr/>
        <p:nvPr/>
      </p:nvGrpSpPr>
      <p:grpSpPr>
        <a:xfrm>
          <a:off x="0" y="0"/>
          <a:ext cx="0" cy="0"/>
          <a:chOff x="0" y="0"/>
          <a:chExt cx="0" cy="0"/>
        </a:xfrm>
      </p:grpSpPr>
      <p:grpSp>
        <p:nvGrpSpPr>
          <p:cNvPr id="129" name="Google Shape;129;p11"/>
          <p:cNvGrpSpPr/>
          <p:nvPr/>
        </p:nvGrpSpPr>
        <p:grpSpPr>
          <a:xfrm>
            <a:off x="0" y="-7450"/>
            <a:ext cx="16256000" cy="130964"/>
            <a:chOff x="0" y="474414"/>
            <a:chExt cx="7908925" cy="61412"/>
          </a:xfrm>
        </p:grpSpPr>
        <p:sp>
          <p:nvSpPr>
            <p:cNvPr id="130" name="Google Shape;130;p11"/>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31" name="Google Shape;131;p11"/>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32" name="Google Shape;132;p11"/>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33" name="Google Shape;133;p11"/>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34" name="Google Shape;134;p11"/>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35" name="Google Shape;135;p11"/>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36" name="Google Shape;136;p11"/>
            <p:cNvSpPr/>
            <p:nvPr/>
          </p:nvSpPr>
          <p:spPr>
            <a:xfrm>
              <a:off x="5972175" y="474414"/>
              <a:ext cx="1936750" cy="61412"/>
            </a:xfrm>
            <a:prstGeom prst="rect">
              <a:avLst/>
            </a:prstGeom>
            <a:solidFill>
              <a:srgbClr val="62ABCC"/>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grpSp>
      <p:pic>
        <p:nvPicPr>
          <p:cNvPr id="137" name="Google Shape;137;p11"/>
          <p:cNvPicPr preferRelativeResize="0"/>
          <p:nvPr/>
        </p:nvPicPr>
        <p:blipFill rotWithShape="1">
          <a:blip r:embed="rId2">
            <a:alphaModFix/>
          </a:blip>
          <a:srcRect/>
          <a:stretch/>
        </p:blipFill>
        <p:spPr>
          <a:xfrm>
            <a:off x="2235231" y="2092511"/>
            <a:ext cx="11469145" cy="3909873"/>
          </a:xfrm>
          <a:prstGeom prst="rect">
            <a:avLst/>
          </a:prstGeom>
          <a:noFill/>
          <a:ln>
            <a:noFill/>
          </a:ln>
        </p:spPr>
      </p:pic>
      <p:sp>
        <p:nvSpPr>
          <p:cNvPr id="138" name="Google Shape;138;p11"/>
          <p:cNvSpPr txBox="1"/>
          <p:nvPr/>
        </p:nvSpPr>
        <p:spPr>
          <a:xfrm>
            <a:off x="4314963" y="3733264"/>
            <a:ext cx="7796956" cy="120032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US" sz="7200" b="1" i="0" u="none" strike="noStrike" cap="none">
                <a:solidFill>
                  <a:srgbClr val="FFFFFF"/>
                </a:solidFill>
                <a:latin typeface="Open Sans ExtraBold"/>
                <a:ea typeface="Open Sans ExtraBold"/>
                <a:cs typeface="Open Sans ExtraBold"/>
                <a:sym typeface="Open Sans ExtraBold"/>
              </a:rPr>
              <a:t>Quiz</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hank You">
  <p:cSld name="Thank You">
    <p:spTree>
      <p:nvGrpSpPr>
        <p:cNvPr id="1" name="Shape 139"/>
        <p:cNvGrpSpPr/>
        <p:nvPr/>
      </p:nvGrpSpPr>
      <p:grpSpPr>
        <a:xfrm>
          <a:off x="0" y="0"/>
          <a:ext cx="0" cy="0"/>
          <a:chOff x="0" y="0"/>
          <a:chExt cx="0" cy="0"/>
        </a:xfrm>
      </p:grpSpPr>
      <p:grpSp>
        <p:nvGrpSpPr>
          <p:cNvPr id="140" name="Google Shape;140;p12"/>
          <p:cNvGrpSpPr/>
          <p:nvPr/>
        </p:nvGrpSpPr>
        <p:grpSpPr>
          <a:xfrm>
            <a:off x="-1" y="0"/>
            <a:ext cx="16925365" cy="9215711"/>
            <a:chOff x="-1" y="0"/>
            <a:chExt cx="16925365" cy="9215711"/>
          </a:xfrm>
        </p:grpSpPr>
        <p:grpSp>
          <p:nvGrpSpPr>
            <p:cNvPr id="141" name="Google Shape;141;p12"/>
            <p:cNvGrpSpPr/>
            <p:nvPr/>
          </p:nvGrpSpPr>
          <p:grpSpPr>
            <a:xfrm>
              <a:off x="-1" y="4423428"/>
              <a:ext cx="16925365" cy="4792283"/>
              <a:chOff x="0" y="4606764"/>
              <a:chExt cx="16306801" cy="4233211"/>
            </a:xfrm>
          </p:grpSpPr>
          <p:pic>
            <p:nvPicPr>
              <p:cNvPr id="142" name="Google Shape;142;p12"/>
              <p:cNvPicPr preferRelativeResize="0"/>
              <p:nvPr/>
            </p:nvPicPr>
            <p:blipFill rotWithShape="1">
              <a:blip r:embed="rId2">
                <a:alphaModFix/>
              </a:blip>
              <a:srcRect/>
              <a:stretch/>
            </p:blipFill>
            <p:spPr>
              <a:xfrm>
                <a:off x="0" y="4626482"/>
                <a:ext cx="6552867" cy="4213493"/>
              </a:xfrm>
              <a:prstGeom prst="rect">
                <a:avLst/>
              </a:prstGeom>
              <a:noFill/>
              <a:ln>
                <a:noFill/>
              </a:ln>
            </p:spPr>
          </p:pic>
          <p:pic>
            <p:nvPicPr>
              <p:cNvPr id="143" name="Google Shape;143;p12"/>
              <p:cNvPicPr preferRelativeResize="0"/>
              <p:nvPr/>
            </p:nvPicPr>
            <p:blipFill rotWithShape="1">
              <a:blip r:embed="rId2">
                <a:alphaModFix/>
              </a:blip>
              <a:srcRect/>
              <a:stretch/>
            </p:blipFill>
            <p:spPr>
              <a:xfrm>
                <a:off x="6552867" y="4606764"/>
                <a:ext cx="6552867" cy="4213493"/>
              </a:xfrm>
              <a:prstGeom prst="rect">
                <a:avLst/>
              </a:prstGeom>
              <a:noFill/>
              <a:ln>
                <a:noFill/>
              </a:ln>
            </p:spPr>
          </p:pic>
          <p:pic>
            <p:nvPicPr>
              <p:cNvPr id="144" name="Google Shape;144;p12"/>
              <p:cNvPicPr preferRelativeResize="0"/>
              <p:nvPr/>
            </p:nvPicPr>
            <p:blipFill rotWithShape="1">
              <a:blip r:embed="rId2">
                <a:alphaModFix/>
              </a:blip>
              <a:srcRect r="51150"/>
              <a:stretch/>
            </p:blipFill>
            <p:spPr>
              <a:xfrm>
                <a:off x="13105735" y="4626481"/>
                <a:ext cx="3201066" cy="4213493"/>
              </a:xfrm>
              <a:prstGeom prst="rect">
                <a:avLst/>
              </a:prstGeom>
              <a:noFill/>
              <a:ln>
                <a:noFill/>
              </a:ln>
            </p:spPr>
          </p:pic>
        </p:grpSp>
        <p:grpSp>
          <p:nvGrpSpPr>
            <p:cNvPr id="145" name="Google Shape;145;p12"/>
            <p:cNvGrpSpPr/>
            <p:nvPr/>
          </p:nvGrpSpPr>
          <p:grpSpPr>
            <a:xfrm>
              <a:off x="-1" y="123514"/>
              <a:ext cx="16925365" cy="4792283"/>
              <a:chOff x="0" y="4606764"/>
              <a:chExt cx="16306801" cy="4233211"/>
            </a:xfrm>
          </p:grpSpPr>
          <p:pic>
            <p:nvPicPr>
              <p:cNvPr id="146" name="Google Shape;146;p12"/>
              <p:cNvPicPr preferRelativeResize="0"/>
              <p:nvPr/>
            </p:nvPicPr>
            <p:blipFill rotWithShape="1">
              <a:blip r:embed="rId2">
                <a:alphaModFix/>
              </a:blip>
              <a:srcRect/>
              <a:stretch/>
            </p:blipFill>
            <p:spPr>
              <a:xfrm>
                <a:off x="0" y="4626482"/>
                <a:ext cx="6552867" cy="4213493"/>
              </a:xfrm>
              <a:prstGeom prst="rect">
                <a:avLst/>
              </a:prstGeom>
              <a:noFill/>
              <a:ln>
                <a:noFill/>
              </a:ln>
            </p:spPr>
          </p:pic>
          <p:pic>
            <p:nvPicPr>
              <p:cNvPr id="147" name="Google Shape;147;p12"/>
              <p:cNvPicPr preferRelativeResize="0"/>
              <p:nvPr/>
            </p:nvPicPr>
            <p:blipFill rotWithShape="1">
              <a:blip r:embed="rId2">
                <a:alphaModFix/>
              </a:blip>
              <a:srcRect/>
              <a:stretch/>
            </p:blipFill>
            <p:spPr>
              <a:xfrm>
                <a:off x="6552867" y="4606764"/>
                <a:ext cx="6552867" cy="4213493"/>
              </a:xfrm>
              <a:prstGeom prst="rect">
                <a:avLst/>
              </a:prstGeom>
              <a:noFill/>
              <a:ln>
                <a:noFill/>
              </a:ln>
            </p:spPr>
          </p:pic>
          <p:pic>
            <p:nvPicPr>
              <p:cNvPr id="148" name="Google Shape;148;p12"/>
              <p:cNvPicPr preferRelativeResize="0"/>
              <p:nvPr/>
            </p:nvPicPr>
            <p:blipFill rotWithShape="1">
              <a:blip r:embed="rId2">
                <a:alphaModFix/>
              </a:blip>
              <a:srcRect r="51150"/>
              <a:stretch/>
            </p:blipFill>
            <p:spPr>
              <a:xfrm>
                <a:off x="13105735" y="4626481"/>
                <a:ext cx="3201066" cy="4213493"/>
              </a:xfrm>
              <a:prstGeom prst="rect">
                <a:avLst/>
              </a:prstGeom>
              <a:noFill/>
              <a:ln>
                <a:noFill/>
              </a:ln>
            </p:spPr>
          </p:pic>
        </p:grpSp>
        <p:pic>
          <p:nvPicPr>
            <p:cNvPr id="149" name="Google Shape;149;p12"/>
            <p:cNvPicPr preferRelativeResize="0"/>
            <p:nvPr/>
          </p:nvPicPr>
          <p:blipFill rotWithShape="1">
            <a:blip r:embed="rId3">
              <a:alphaModFix/>
            </a:blip>
            <a:srcRect/>
            <a:stretch/>
          </p:blipFill>
          <p:spPr>
            <a:xfrm>
              <a:off x="293511" y="0"/>
              <a:ext cx="15668981" cy="9144000"/>
            </a:xfrm>
            <a:prstGeom prst="rect">
              <a:avLst/>
            </a:prstGeom>
            <a:noFill/>
            <a:ln>
              <a:noFill/>
            </a:ln>
          </p:spPr>
        </p:pic>
      </p:grpSp>
      <p:grpSp>
        <p:nvGrpSpPr>
          <p:cNvPr id="150" name="Google Shape;150;p12"/>
          <p:cNvGrpSpPr/>
          <p:nvPr/>
        </p:nvGrpSpPr>
        <p:grpSpPr>
          <a:xfrm>
            <a:off x="0" y="-7450"/>
            <a:ext cx="16256000" cy="130964"/>
            <a:chOff x="0" y="474414"/>
            <a:chExt cx="7908925" cy="61412"/>
          </a:xfrm>
        </p:grpSpPr>
        <p:sp>
          <p:nvSpPr>
            <p:cNvPr id="151" name="Google Shape;151;p12"/>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52" name="Google Shape;152;p12"/>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53" name="Google Shape;153;p12"/>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54" name="Google Shape;154;p12"/>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55" name="Google Shape;155;p12"/>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56" name="Google Shape;156;p12"/>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57" name="Google Shape;157;p12"/>
            <p:cNvSpPr/>
            <p:nvPr/>
          </p:nvSpPr>
          <p:spPr>
            <a:xfrm>
              <a:off x="5972175" y="474414"/>
              <a:ext cx="1936750" cy="61412"/>
            </a:xfrm>
            <a:prstGeom prst="rect">
              <a:avLst/>
            </a:prstGeom>
            <a:solidFill>
              <a:srgbClr val="62ABCC"/>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grpSp>
      <p:sp>
        <p:nvSpPr>
          <p:cNvPr id="158" name="Google Shape;158;p12"/>
          <p:cNvSpPr txBox="1">
            <a:spLocks noGrp="1"/>
          </p:cNvSpPr>
          <p:nvPr>
            <p:ph type="body" idx="1"/>
          </p:nvPr>
        </p:nvSpPr>
        <p:spPr>
          <a:xfrm>
            <a:off x="2453769" y="3773779"/>
            <a:ext cx="11348462" cy="1089529"/>
          </a:xfrm>
          <a:prstGeom prst="rect">
            <a:avLst/>
          </a:prstGeom>
          <a:noFill/>
          <a:ln>
            <a:noFill/>
          </a:ln>
        </p:spPr>
        <p:txBody>
          <a:bodyPr spcFirstLastPara="1" wrap="square" lIns="91425" tIns="45700" rIns="91425" bIns="45700" anchor="ctr" anchorCtr="0">
            <a:noAutofit/>
          </a:bodyPr>
          <a:lstStyle>
            <a:lvl1pPr marL="457200" marR="0" lvl="0" indent="-228600" algn="ctr">
              <a:lnSpc>
                <a:spcPct val="90000"/>
              </a:lnSpc>
              <a:spcBef>
                <a:spcPts val="1284"/>
              </a:spcBef>
              <a:spcAft>
                <a:spcPts val="0"/>
              </a:spcAft>
              <a:buClr>
                <a:srgbClr val="404040"/>
              </a:buClr>
              <a:buSzPts val="7200"/>
              <a:buFont typeface="Arial"/>
              <a:buNone/>
              <a:defRPr sz="7200" b="1">
                <a:solidFill>
                  <a:srgbClr val="404040"/>
                </a:solidFill>
                <a:latin typeface="Open Sans ExtraBold"/>
                <a:ea typeface="Open Sans ExtraBold"/>
                <a:cs typeface="Open Sans ExtraBold"/>
                <a:sym typeface="Open Sans ExtraBold"/>
              </a:defRPr>
            </a:lvl1pPr>
            <a:lvl2pPr marL="914400" lvl="1" indent="-437451" algn="l">
              <a:lnSpc>
                <a:spcPct val="90000"/>
              </a:lnSpc>
              <a:spcBef>
                <a:spcPts val="667"/>
              </a:spcBef>
              <a:spcAft>
                <a:spcPts val="0"/>
              </a:spcAft>
              <a:buClr>
                <a:schemeClr val="dk1"/>
              </a:buClr>
              <a:buSzPts val="3289"/>
              <a:buChar char="o"/>
              <a:defRPr sz="4111"/>
            </a:lvl2pPr>
            <a:lvl3pPr marL="1371600" lvl="2" indent="-489648" algn="l">
              <a:lnSpc>
                <a:spcPct val="90000"/>
              </a:lnSpc>
              <a:spcBef>
                <a:spcPts val="667"/>
              </a:spcBef>
              <a:spcAft>
                <a:spcPts val="0"/>
              </a:spcAft>
              <a:buClr>
                <a:schemeClr val="dk1"/>
              </a:buClr>
              <a:buSzPts val="4111"/>
              <a:buChar char="•"/>
              <a:defRPr sz="4111"/>
            </a:lvl3pPr>
            <a:lvl4pPr marL="1828800" lvl="3" indent="-489648" algn="l">
              <a:lnSpc>
                <a:spcPct val="90000"/>
              </a:lnSpc>
              <a:spcBef>
                <a:spcPts val="667"/>
              </a:spcBef>
              <a:spcAft>
                <a:spcPts val="0"/>
              </a:spcAft>
              <a:buClr>
                <a:schemeClr val="dk1"/>
              </a:buClr>
              <a:buSzPts val="4111"/>
              <a:buChar char="•"/>
              <a:defRPr sz="4111"/>
            </a:lvl4pPr>
            <a:lvl5pPr marL="2286000" lvl="4" indent="-489648" algn="l">
              <a:lnSpc>
                <a:spcPct val="90000"/>
              </a:lnSpc>
              <a:spcBef>
                <a:spcPts val="667"/>
              </a:spcBef>
              <a:spcAft>
                <a:spcPts val="0"/>
              </a:spcAft>
              <a:buClr>
                <a:schemeClr val="dk1"/>
              </a:buClr>
              <a:buSzPts val="4111"/>
              <a:buChar char="•"/>
              <a:defRPr sz="4111"/>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Demo Break">
  <p:cSld name="Demo Break">
    <p:spTree>
      <p:nvGrpSpPr>
        <p:cNvPr id="1" name="Shape 159"/>
        <p:cNvGrpSpPr/>
        <p:nvPr/>
      </p:nvGrpSpPr>
      <p:grpSpPr>
        <a:xfrm>
          <a:off x="0" y="0"/>
          <a:ext cx="0" cy="0"/>
          <a:chOff x="0" y="0"/>
          <a:chExt cx="0" cy="0"/>
        </a:xfrm>
      </p:grpSpPr>
      <p:grpSp>
        <p:nvGrpSpPr>
          <p:cNvPr id="160" name="Google Shape;160;p13"/>
          <p:cNvGrpSpPr/>
          <p:nvPr/>
        </p:nvGrpSpPr>
        <p:grpSpPr>
          <a:xfrm>
            <a:off x="0" y="4777841"/>
            <a:ext cx="16477129" cy="4355179"/>
            <a:chOff x="0" y="4606764"/>
            <a:chExt cx="16306801" cy="4233211"/>
          </a:xfrm>
        </p:grpSpPr>
        <p:pic>
          <p:nvPicPr>
            <p:cNvPr id="161" name="Google Shape;161;p13"/>
            <p:cNvPicPr preferRelativeResize="0"/>
            <p:nvPr/>
          </p:nvPicPr>
          <p:blipFill rotWithShape="1">
            <a:blip r:embed="rId2">
              <a:alphaModFix/>
            </a:blip>
            <a:srcRect/>
            <a:stretch/>
          </p:blipFill>
          <p:spPr>
            <a:xfrm>
              <a:off x="0" y="4626482"/>
              <a:ext cx="6552867" cy="4213493"/>
            </a:xfrm>
            <a:prstGeom prst="rect">
              <a:avLst/>
            </a:prstGeom>
            <a:noFill/>
            <a:ln>
              <a:noFill/>
            </a:ln>
          </p:spPr>
        </p:pic>
        <p:pic>
          <p:nvPicPr>
            <p:cNvPr id="162" name="Google Shape;162;p13"/>
            <p:cNvPicPr preferRelativeResize="0"/>
            <p:nvPr/>
          </p:nvPicPr>
          <p:blipFill rotWithShape="1">
            <a:blip r:embed="rId2">
              <a:alphaModFix/>
            </a:blip>
            <a:srcRect/>
            <a:stretch/>
          </p:blipFill>
          <p:spPr>
            <a:xfrm>
              <a:off x="6552867" y="4606764"/>
              <a:ext cx="6552867" cy="4213493"/>
            </a:xfrm>
            <a:prstGeom prst="rect">
              <a:avLst/>
            </a:prstGeom>
            <a:noFill/>
            <a:ln>
              <a:noFill/>
            </a:ln>
          </p:spPr>
        </p:pic>
        <p:pic>
          <p:nvPicPr>
            <p:cNvPr id="163" name="Google Shape;163;p13"/>
            <p:cNvPicPr preferRelativeResize="0"/>
            <p:nvPr/>
          </p:nvPicPr>
          <p:blipFill rotWithShape="1">
            <a:blip r:embed="rId2">
              <a:alphaModFix/>
            </a:blip>
            <a:srcRect r="51150"/>
            <a:stretch/>
          </p:blipFill>
          <p:spPr>
            <a:xfrm>
              <a:off x="13105735" y="4626481"/>
              <a:ext cx="3201066" cy="4213493"/>
            </a:xfrm>
            <a:prstGeom prst="rect">
              <a:avLst/>
            </a:prstGeom>
            <a:noFill/>
            <a:ln>
              <a:noFill/>
            </a:ln>
          </p:spPr>
        </p:pic>
      </p:grpSp>
      <p:pic>
        <p:nvPicPr>
          <p:cNvPr id="164" name="Google Shape;164;p13"/>
          <p:cNvPicPr preferRelativeResize="0"/>
          <p:nvPr/>
        </p:nvPicPr>
        <p:blipFill rotWithShape="1">
          <a:blip r:embed="rId3">
            <a:alphaModFix/>
          </a:blip>
          <a:srcRect/>
          <a:stretch/>
        </p:blipFill>
        <p:spPr>
          <a:xfrm>
            <a:off x="293511" y="0"/>
            <a:ext cx="15668981" cy="9144000"/>
          </a:xfrm>
          <a:prstGeom prst="rect">
            <a:avLst/>
          </a:prstGeom>
          <a:noFill/>
          <a:ln>
            <a:noFill/>
          </a:ln>
        </p:spPr>
      </p:pic>
      <p:grpSp>
        <p:nvGrpSpPr>
          <p:cNvPr id="165" name="Google Shape;165;p13"/>
          <p:cNvGrpSpPr/>
          <p:nvPr/>
        </p:nvGrpSpPr>
        <p:grpSpPr>
          <a:xfrm>
            <a:off x="0" y="137276"/>
            <a:ext cx="16477129" cy="4355179"/>
            <a:chOff x="0" y="4606764"/>
            <a:chExt cx="16306801" cy="4233211"/>
          </a:xfrm>
        </p:grpSpPr>
        <p:pic>
          <p:nvPicPr>
            <p:cNvPr id="166" name="Google Shape;166;p13"/>
            <p:cNvPicPr preferRelativeResize="0"/>
            <p:nvPr/>
          </p:nvPicPr>
          <p:blipFill rotWithShape="1">
            <a:blip r:embed="rId2">
              <a:alphaModFix/>
            </a:blip>
            <a:srcRect/>
            <a:stretch/>
          </p:blipFill>
          <p:spPr>
            <a:xfrm>
              <a:off x="0" y="4626482"/>
              <a:ext cx="6552867" cy="4213493"/>
            </a:xfrm>
            <a:prstGeom prst="rect">
              <a:avLst/>
            </a:prstGeom>
            <a:noFill/>
            <a:ln>
              <a:noFill/>
            </a:ln>
          </p:spPr>
        </p:pic>
        <p:pic>
          <p:nvPicPr>
            <p:cNvPr id="167" name="Google Shape;167;p13"/>
            <p:cNvPicPr preferRelativeResize="0"/>
            <p:nvPr/>
          </p:nvPicPr>
          <p:blipFill rotWithShape="1">
            <a:blip r:embed="rId2">
              <a:alphaModFix/>
            </a:blip>
            <a:srcRect/>
            <a:stretch/>
          </p:blipFill>
          <p:spPr>
            <a:xfrm>
              <a:off x="6552867" y="4606764"/>
              <a:ext cx="6552867" cy="4213493"/>
            </a:xfrm>
            <a:prstGeom prst="rect">
              <a:avLst/>
            </a:prstGeom>
            <a:noFill/>
            <a:ln>
              <a:noFill/>
            </a:ln>
          </p:spPr>
        </p:pic>
        <p:pic>
          <p:nvPicPr>
            <p:cNvPr id="168" name="Google Shape;168;p13"/>
            <p:cNvPicPr preferRelativeResize="0"/>
            <p:nvPr/>
          </p:nvPicPr>
          <p:blipFill rotWithShape="1">
            <a:blip r:embed="rId2">
              <a:alphaModFix/>
            </a:blip>
            <a:srcRect r="51150"/>
            <a:stretch/>
          </p:blipFill>
          <p:spPr>
            <a:xfrm>
              <a:off x="13105735" y="4626481"/>
              <a:ext cx="3201066" cy="4213493"/>
            </a:xfrm>
            <a:prstGeom prst="rect">
              <a:avLst/>
            </a:prstGeom>
            <a:noFill/>
            <a:ln>
              <a:noFill/>
            </a:ln>
          </p:spPr>
        </p:pic>
      </p:grpSp>
      <p:sp>
        <p:nvSpPr>
          <p:cNvPr id="169" name="Google Shape;169;p13"/>
          <p:cNvSpPr/>
          <p:nvPr/>
        </p:nvSpPr>
        <p:spPr>
          <a:xfrm>
            <a:off x="0" y="2316481"/>
            <a:ext cx="16256003" cy="4476749"/>
          </a:xfrm>
          <a:prstGeom prst="rect">
            <a:avLst/>
          </a:prstGeom>
          <a:solidFill>
            <a:srgbClr val="56BF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pic>
        <p:nvPicPr>
          <p:cNvPr id="170" name="Google Shape;170;p13"/>
          <p:cNvPicPr preferRelativeResize="0"/>
          <p:nvPr/>
        </p:nvPicPr>
        <p:blipFill rotWithShape="1">
          <a:blip r:embed="rId4">
            <a:alphaModFix/>
          </a:blip>
          <a:srcRect/>
          <a:stretch/>
        </p:blipFill>
        <p:spPr>
          <a:xfrm>
            <a:off x="0" y="2302719"/>
            <a:ext cx="16255999" cy="4504271"/>
          </a:xfrm>
          <a:prstGeom prst="rect">
            <a:avLst/>
          </a:prstGeom>
          <a:noFill/>
          <a:ln>
            <a:noFill/>
          </a:ln>
        </p:spPr>
      </p:pic>
      <p:grpSp>
        <p:nvGrpSpPr>
          <p:cNvPr id="171" name="Google Shape;171;p13"/>
          <p:cNvGrpSpPr/>
          <p:nvPr/>
        </p:nvGrpSpPr>
        <p:grpSpPr>
          <a:xfrm>
            <a:off x="0" y="-7450"/>
            <a:ext cx="16256000" cy="130964"/>
            <a:chOff x="0" y="474414"/>
            <a:chExt cx="7908925" cy="61412"/>
          </a:xfrm>
        </p:grpSpPr>
        <p:sp>
          <p:nvSpPr>
            <p:cNvPr id="172" name="Google Shape;172;p13"/>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73" name="Google Shape;173;p13"/>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74" name="Google Shape;174;p13"/>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75" name="Google Shape;175;p13"/>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76" name="Google Shape;176;p13"/>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77" name="Google Shape;177;p13"/>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78" name="Google Shape;178;p13"/>
            <p:cNvSpPr/>
            <p:nvPr/>
          </p:nvSpPr>
          <p:spPr>
            <a:xfrm>
              <a:off x="5972175" y="474414"/>
              <a:ext cx="1936750" cy="61412"/>
            </a:xfrm>
            <a:prstGeom prst="rect">
              <a:avLst/>
            </a:prstGeom>
            <a:solidFill>
              <a:srgbClr val="62ABCC"/>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grpSp>
      <p:sp>
        <p:nvSpPr>
          <p:cNvPr id="179" name="Google Shape;179;p13"/>
          <p:cNvSpPr txBox="1">
            <a:spLocks noGrp="1"/>
          </p:cNvSpPr>
          <p:nvPr>
            <p:ph type="body" idx="1"/>
          </p:nvPr>
        </p:nvSpPr>
        <p:spPr>
          <a:xfrm>
            <a:off x="926745" y="4047100"/>
            <a:ext cx="13152669" cy="535531"/>
          </a:xfrm>
          <a:prstGeom prst="rect">
            <a:avLst/>
          </a:prstGeom>
          <a:noFill/>
          <a:ln>
            <a:noFill/>
          </a:ln>
        </p:spPr>
        <p:txBody>
          <a:bodyPr spcFirstLastPara="1" wrap="square" lIns="91425" tIns="45700" rIns="91425" bIns="45700" anchor="ctr" anchorCtr="0">
            <a:noAutofit/>
          </a:bodyPr>
          <a:lstStyle>
            <a:lvl1pPr marL="457200" marR="0" lvl="0" indent="-228600" algn="l">
              <a:lnSpc>
                <a:spcPct val="90000"/>
              </a:lnSpc>
              <a:spcBef>
                <a:spcPts val="1284"/>
              </a:spcBef>
              <a:spcAft>
                <a:spcPts val="0"/>
              </a:spcAft>
              <a:buClr>
                <a:schemeClr val="lt1"/>
              </a:buClr>
              <a:buSzPts val="3200"/>
              <a:buFont typeface="Arial"/>
              <a:buNone/>
              <a:defRPr sz="3200" b="0">
                <a:solidFill>
                  <a:schemeClr val="lt1"/>
                </a:solidFill>
                <a:latin typeface="Open Sans ExtraBold"/>
                <a:ea typeface="Open Sans ExtraBold"/>
                <a:cs typeface="Open Sans ExtraBold"/>
                <a:sym typeface="Open Sans ExtraBold"/>
              </a:defRPr>
            </a:lvl1pPr>
            <a:lvl2pPr marL="914400" lvl="1" indent="-437451" algn="l">
              <a:lnSpc>
                <a:spcPct val="90000"/>
              </a:lnSpc>
              <a:spcBef>
                <a:spcPts val="667"/>
              </a:spcBef>
              <a:spcAft>
                <a:spcPts val="0"/>
              </a:spcAft>
              <a:buClr>
                <a:schemeClr val="dk1"/>
              </a:buClr>
              <a:buSzPts val="3289"/>
              <a:buChar char="o"/>
              <a:defRPr sz="4111"/>
            </a:lvl2pPr>
            <a:lvl3pPr marL="1371600" lvl="2" indent="-489648" algn="l">
              <a:lnSpc>
                <a:spcPct val="90000"/>
              </a:lnSpc>
              <a:spcBef>
                <a:spcPts val="667"/>
              </a:spcBef>
              <a:spcAft>
                <a:spcPts val="0"/>
              </a:spcAft>
              <a:buClr>
                <a:schemeClr val="dk1"/>
              </a:buClr>
              <a:buSzPts val="4111"/>
              <a:buChar char="•"/>
              <a:defRPr sz="4111"/>
            </a:lvl3pPr>
            <a:lvl4pPr marL="1828800" lvl="3" indent="-489648" algn="l">
              <a:lnSpc>
                <a:spcPct val="90000"/>
              </a:lnSpc>
              <a:spcBef>
                <a:spcPts val="667"/>
              </a:spcBef>
              <a:spcAft>
                <a:spcPts val="0"/>
              </a:spcAft>
              <a:buClr>
                <a:schemeClr val="dk1"/>
              </a:buClr>
              <a:buSzPts val="4111"/>
              <a:buChar char="•"/>
              <a:defRPr sz="4111"/>
            </a:lvl4pPr>
            <a:lvl5pPr marL="2286000" lvl="4" indent="-489648" algn="l">
              <a:lnSpc>
                <a:spcPct val="90000"/>
              </a:lnSpc>
              <a:spcBef>
                <a:spcPts val="667"/>
              </a:spcBef>
              <a:spcAft>
                <a:spcPts val="0"/>
              </a:spcAft>
              <a:buClr>
                <a:schemeClr val="dk1"/>
              </a:buClr>
              <a:buSzPts val="4111"/>
              <a:buChar char="•"/>
              <a:defRPr sz="4111"/>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sp>
        <p:nvSpPr>
          <p:cNvPr id="180" name="Google Shape;180;p13"/>
          <p:cNvSpPr txBox="1">
            <a:spLocks noGrp="1"/>
          </p:cNvSpPr>
          <p:nvPr>
            <p:ph type="body" idx="2"/>
          </p:nvPr>
        </p:nvSpPr>
        <p:spPr>
          <a:xfrm>
            <a:off x="926742" y="4596749"/>
            <a:ext cx="13152670" cy="480131"/>
          </a:xfrm>
          <a:prstGeom prst="rect">
            <a:avLst/>
          </a:prstGeom>
          <a:noFill/>
          <a:ln>
            <a:noFill/>
          </a:ln>
        </p:spPr>
        <p:txBody>
          <a:bodyPr spcFirstLastPara="1" wrap="square" lIns="91425" tIns="45700" rIns="91425" bIns="45700" anchor="ctr" anchorCtr="0">
            <a:noAutofit/>
          </a:bodyPr>
          <a:lstStyle>
            <a:lvl1pPr marL="457200" marR="0" lvl="0" indent="-228600" algn="l">
              <a:lnSpc>
                <a:spcPct val="90000"/>
              </a:lnSpc>
              <a:spcBef>
                <a:spcPts val="1284"/>
              </a:spcBef>
              <a:spcAft>
                <a:spcPts val="0"/>
              </a:spcAft>
              <a:buClr>
                <a:srgbClr val="0F547B"/>
              </a:buClr>
              <a:buSzPts val="2800"/>
              <a:buFont typeface="Arial"/>
              <a:buNone/>
              <a:defRPr sz="2800" b="0">
                <a:solidFill>
                  <a:srgbClr val="0F547B"/>
                </a:solidFill>
                <a:latin typeface="Open Sans"/>
                <a:ea typeface="Open Sans"/>
                <a:cs typeface="Open Sans"/>
                <a:sym typeface="Open Sans"/>
              </a:defRPr>
            </a:lvl1pPr>
            <a:lvl2pPr marL="914400" lvl="1" indent="-437451" algn="l">
              <a:lnSpc>
                <a:spcPct val="90000"/>
              </a:lnSpc>
              <a:spcBef>
                <a:spcPts val="667"/>
              </a:spcBef>
              <a:spcAft>
                <a:spcPts val="0"/>
              </a:spcAft>
              <a:buClr>
                <a:schemeClr val="dk1"/>
              </a:buClr>
              <a:buSzPts val="3289"/>
              <a:buChar char="o"/>
              <a:defRPr sz="4111"/>
            </a:lvl2pPr>
            <a:lvl3pPr marL="1371600" lvl="2" indent="-489648" algn="l">
              <a:lnSpc>
                <a:spcPct val="90000"/>
              </a:lnSpc>
              <a:spcBef>
                <a:spcPts val="667"/>
              </a:spcBef>
              <a:spcAft>
                <a:spcPts val="0"/>
              </a:spcAft>
              <a:buClr>
                <a:schemeClr val="dk1"/>
              </a:buClr>
              <a:buSzPts val="4111"/>
              <a:buChar char="•"/>
              <a:defRPr sz="4111"/>
            </a:lvl3pPr>
            <a:lvl4pPr marL="1828800" lvl="3" indent="-489648" algn="l">
              <a:lnSpc>
                <a:spcPct val="90000"/>
              </a:lnSpc>
              <a:spcBef>
                <a:spcPts val="667"/>
              </a:spcBef>
              <a:spcAft>
                <a:spcPts val="0"/>
              </a:spcAft>
              <a:buClr>
                <a:schemeClr val="dk1"/>
              </a:buClr>
              <a:buSzPts val="4111"/>
              <a:buChar char="•"/>
              <a:defRPr sz="4111"/>
            </a:lvl4pPr>
            <a:lvl5pPr marL="2286000" lvl="4" indent="-489648" algn="l">
              <a:lnSpc>
                <a:spcPct val="90000"/>
              </a:lnSpc>
              <a:spcBef>
                <a:spcPts val="667"/>
              </a:spcBef>
              <a:spcAft>
                <a:spcPts val="0"/>
              </a:spcAft>
              <a:buClr>
                <a:schemeClr val="dk1"/>
              </a:buClr>
              <a:buSzPts val="4111"/>
              <a:buChar char="•"/>
              <a:defRPr sz="4111"/>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3_Quiz Answer">
  <p:cSld name="3_Quiz Answer">
    <p:spTree>
      <p:nvGrpSpPr>
        <p:cNvPr id="1" name="Shape 181"/>
        <p:cNvGrpSpPr/>
        <p:nvPr/>
      </p:nvGrpSpPr>
      <p:grpSpPr>
        <a:xfrm>
          <a:off x="0" y="0"/>
          <a:ext cx="0" cy="0"/>
          <a:chOff x="0" y="0"/>
          <a:chExt cx="0" cy="0"/>
        </a:xfrm>
      </p:grpSpPr>
      <p:sp>
        <p:nvSpPr>
          <p:cNvPr id="182" name="Google Shape;182;p14"/>
          <p:cNvSpPr/>
          <p:nvPr/>
        </p:nvSpPr>
        <p:spPr>
          <a:xfrm>
            <a:off x="489443" y="681006"/>
            <a:ext cx="1698902" cy="1722178"/>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rgbClr val="FFFFFF"/>
              </a:solidFill>
              <a:latin typeface="Calibri"/>
              <a:ea typeface="Calibri"/>
              <a:cs typeface="Calibri"/>
              <a:sym typeface="Calibri"/>
            </a:endParaRPr>
          </a:p>
        </p:txBody>
      </p:sp>
      <p:sp>
        <p:nvSpPr>
          <p:cNvPr id="183" name="Google Shape;183;p14"/>
          <p:cNvSpPr/>
          <p:nvPr/>
        </p:nvSpPr>
        <p:spPr>
          <a:xfrm>
            <a:off x="489443" y="681006"/>
            <a:ext cx="15376232" cy="1722178"/>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67"/>
              <a:buFont typeface="Arial"/>
              <a:buNone/>
            </a:pPr>
            <a:endParaRPr sz="2467" b="0" i="0" u="none" strike="noStrike" cap="none">
              <a:solidFill>
                <a:srgbClr val="000000"/>
              </a:solidFill>
              <a:latin typeface="Calibri"/>
              <a:ea typeface="Calibri"/>
              <a:cs typeface="Calibri"/>
              <a:sym typeface="Calibri"/>
            </a:endParaRPr>
          </a:p>
        </p:txBody>
      </p:sp>
      <p:cxnSp>
        <p:nvCxnSpPr>
          <p:cNvPr id="184" name="Google Shape;184;p14"/>
          <p:cNvCxnSpPr/>
          <p:nvPr/>
        </p:nvCxnSpPr>
        <p:spPr>
          <a:xfrm>
            <a:off x="2188345" y="681006"/>
            <a:ext cx="0" cy="1722178"/>
          </a:xfrm>
          <a:prstGeom prst="straightConnector1">
            <a:avLst/>
          </a:prstGeom>
          <a:noFill/>
          <a:ln w="9525" cap="flat" cmpd="sng">
            <a:solidFill>
              <a:srgbClr val="C55A11"/>
            </a:solidFill>
            <a:prstDash val="solid"/>
            <a:miter lim="800000"/>
            <a:headEnd type="none" w="sm" len="sm"/>
            <a:tailEnd type="none" w="sm" len="sm"/>
          </a:ln>
        </p:spPr>
      </p:cxnSp>
      <p:pic>
        <p:nvPicPr>
          <p:cNvPr id="185" name="Google Shape;185;p14"/>
          <p:cNvPicPr preferRelativeResize="0"/>
          <p:nvPr/>
        </p:nvPicPr>
        <p:blipFill rotWithShape="1">
          <a:blip r:embed="rId2">
            <a:alphaModFix/>
          </a:blip>
          <a:srcRect/>
          <a:stretch/>
        </p:blipFill>
        <p:spPr>
          <a:xfrm>
            <a:off x="13872981" y="3839774"/>
            <a:ext cx="1969447" cy="1679647"/>
          </a:xfrm>
          <a:prstGeom prst="rect">
            <a:avLst/>
          </a:prstGeom>
          <a:noFill/>
          <a:ln>
            <a:noFill/>
          </a:ln>
        </p:spPr>
      </p:pic>
      <p:grpSp>
        <p:nvGrpSpPr>
          <p:cNvPr id="186" name="Google Shape;186;p14"/>
          <p:cNvGrpSpPr/>
          <p:nvPr/>
        </p:nvGrpSpPr>
        <p:grpSpPr>
          <a:xfrm>
            <a:off x="-6322" y="-31264"/>
            <a:ext cx="16256000" cy="130964"/>
            <a:chOff x="0" y="474414"/>
            <a:chExt cx="7908925" cy="61412"/>
          </a:xfrm>
        </p:grpSpPr>
        <p:sp>
          <p:nvSpPr>
            <p:cNvPr id="187" name="Google Shape;187;p14"/>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rgbClr val="FFFFFF"/>
                </a:solidFill>
                <a:latin typeface="Calibri"/>
                <a:ea typeface="Calibri"/>
                <a:cs typeface="Calibri"/>
                <a:sym typeface="Calibri"/>
              </a:endParaRPr>
            </a:p>
          </p:txBody>
        </p:sp>
        <p:sp>
          <p:nvSpPr>
            <p:cNvPr id="188" name="Google Shape;188;p14"/>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rgbClr val="FFFFFF"/>
                </a:solidFill>
                <a:latin typeface="Calibri"/>
                <a:ea typeface="Calibri"/>
                <a:cs typeface="Calibri"/>
                <a:sym typeface="Calibri"/>
              </a:endParaRPr>
            </a:p>
          </p:txBody>
        </p:sp>
        <p:sp>
          <p:nvSpPr>
            <p:cNvPr id="189" name="Google Shape;189;p14"/>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rgbClr val="FFFFFF"/>
                </a:solidFill>
                <a:latin typeface="Calibri"/>
                <a:ea typeface="Calibri"/>
                <a:cs typeface="Calibri"/>
                <a:sym typeface="Calibri"/>
              </a:endParaRPr>
            </a:p>
          </p:txBody>
        </p:sp>
        <p:sp>
          <p:nvSpPr>
            <p:cNvPr id="190" name="Google Shape;190;p14"/>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rgbClr val="FFFFFF"/>
                </a:solidFill>
                <a:latin typeface="Calibri"/>
                <a:ea typeface="Calibri"/>
                <a:cs typeface="Calibri"/>
                <a:sym typeface="Calibri"/>
              </a:endParaRPr>
            </a:p>
          </p:txBody>
        </p:sp>
        <p:sp>
          <p:nvSpPr>
            <p:cNvPr id="191" name="Google Shape;191;p14"/>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rgbClr val="FFFFFF"/>
                </a:solidFill>
                <a:latin typeface="Calibri"/>
                <a:ea typeface="Calibri"/>
                <a:cs typeface="Calibri"/>
                <a:sym typeface="Calibri"/>
              </a:endParaRPr>
            </a:p>
          </p:txBody>
        </p:sp>
        <p:sp>
          <p:nvSpPr>
            <p:cNvPr id="192" name="Google Shape;192;p14"/>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rgbClr val="FFFFFF"/>
                </a:solidFill>
                <a:latin typeface="Calibri"/>
                <a:ea typeface="Calibri"/>
                <a:cs typeface="Calibri"/>
                <a:sym typeface="Calibri"/>
              </a:endParaRPr>
            </a:p>
          </p:txBody>
        </p:sp>
        <p:sp>
          <p:nvSpPr>
            <p:cNvPr id="193" name="Google Shape;193;p14"/>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rgbClr val="FFFFFF"/>
                </a:solidFill>
                <a:latin typeface="Calibri"/>
                <a:ea typeface="Calibri"/>
                <a:cs typeface="Calibri"/>
                <a:sym typeface="Calibri"/>
              </a:endParaRPr>
            </a:p>
          </p:txBody>
        </p:sp>
      </p:grpSp>
      <p:sp>
        <p:nvSpPr>
          <p:cNvPr id="194" name="Google Shape;194;p14"/>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noAutofit/>
          </a:bodyPr>
          <a:lstStyle>
            <a:lvl1pPr marL="457200" marR="0" lvl="0" indent="-228600" algn="l">
              <a:lnSpc>
                <a:spcPct val="90000"/>
              </a:lnSpc>
              <a:spcBef>
                <a:spcPts val="1333"/>
              </a:spcBef>
              <a:spcAft>
                <a:spcPts val="0"/>
              </a:spcAft>
              <a:buClr>
                <a:schemeClr val="dk1"/>
              </a:buClr>
              <a:buSzPts val="2200"/>
              <a:buFont typeface="Arial"/>
              <a:buNone/>
              <a:defRPr sz="2200" b="0">
                <a:latin typeface="Open Sans"/>
                <a:ea typeface="Open Sans"/>
                <a:cs typeface="Open Sans"/>
                <a:sym typeface="Open Sans"/>
              </a:defRPr>
            </a:lvl1pPr>
            <a:lvl2pPr marL="914400" lvl="1" indent="-320040" algn="l">
              <a:lnSpc>
                <a:spcPct val="90000"/>
              </a:lnSpc>
              <a:spcBef>
                <a:spcPts val="667"/>
              </a:spcBef>
              <a:spcAft>
                <a:spcPts val="0"/>
              </a:spcAft>
              <a:buClr>
                <a:schemeClr val="dk1"/>
              </a:buClr>
              <a:buSzPts val="1440"/>
              <a:buChar char="o"/>
              <a:defRPr/>
            </a:lvl2pPr>
            <a:lvl3pPr marL="1371600" lvl="2" indent="-342900" algn="l">
              <a:lnSpc>
                <a:spcPct val="90000"/>
              </a:lnSpc>
              <a:spcBef>
                <a:spcPts val="667"/>
              </a:spcBef>
              <a:spcAft>
                <a:spcPts val="0"/>
              </a:spcAft>
              <a:buClr>
                <a:schemeClr val="dk1"/>
              </a:buClr>
              <a:buSzPts val="1800"/>
              <a:buChar char="•"/>
              <a:defRPr/>
            </a:lvl3pPr>
            <a:lvl4pPr marL="1828800" lvl="3" indent="-342900" algn="l">
              <a:lnSpc>
                <a:spcPct val="90000"/>
              </a:lnSpc>
              <a:spcBef>
                <a:spcPts val="667"/>
              </a:spcBef>
              <a:spcAft>
                <a:spcPts val="0"/>
              </a:spcAft>
              <a:buClr>
                <a:schemeClr val="dk1"/>
              </a:buClr>
              <a:buSzPts val="1800"/>
              <a:buChar char="•"/>
              <a:defRPr/>
            </a:lvl4pPr>
            <a:lvl5pPr marL="2286000" lvl="4" indent="-342900" algn="l">
              <a:lnSpc>
                <a:spcPct val="90000"/>
              </a:lnSpc>
              <a:spcBef>
                <a:spcPts val="667"/>
              </a:spcBef>
              <a:spcAft>
                <a:spcPts val="0"/>
              </a:spcAft>
              <a:buClr>
                <a:schemeClr val="dk1"/>
              </a:buClr>
              <a:buSzPts val="1800"/>
              <a:buChar char="•"/>
              <a:defRPr/>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sp>
        <p:nvSpPr>
          <p:cNvPr id="195" name="Google Shape;195;p14"/>
          <p:cNvSpPr txBox="1"/>
          <p:nvPr/>
        </p:nvSpPr>
        <p:spPr>
          <a:xfrm>
            <a:off x="1664103" y="2936284"/>
            <a:ext cx="6662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a.</a:t>
            </a:r>
            <a:endParaRPr sz="1400" b="0" i="0" u="none" strike="noStrike" cap="none">
              <a:solidFill>
                <a:srgbClr val="000000"/>
              </a:solidFill>
              <a:latin typeface="Arial"/>
              <a:ea typeface="Arial"/>
              <a:cs typeface="Arial"/>
              <a:sym typeface="Arial"/>
            </a:endParaRPr>
          </a:p>
        </p:txBody>
      </p:sp>
      <p:sp>
        <p:nvSpPr>
          <p:cNvPr id="196" name="Google Shape;196;p14"/>
          <p:cNvSpPr txBox="1"/>
          <p:nvPr/>
        </p:nvSpPr>
        <p:spPr>
          <a:xfrm>
            <a:off x="1664102" y="3792552"/>
            <a:ext cx="455574"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b.</a:t>
            </a:r>
            <a:endParaRPr sz="1400" b="0" i="0" u="none" strike="noStrike" cap="none">
              <a:solidFill>
                <a:srgbClr val="000000"/>
              </a:solidFill>
              <a:latin typeface="Arial"/>
              <a:ea typeface="Arial"/>
              <a:cs typeface="Arial"/>
              <a:sym typeface="Arial"/>
            </a:endParaRPr>
          </a:p>
        </p:txBody>
      </p:sp>
      <p:sp>
        <p:nvSpPr>
          <p:cNvPr id="197" name="Google Shape;197;p14"/>
          <p:cNvSpPr txBox="1"/>
          <p:nvPr/>
        </p:nvSpPr>
        <p:spPr>
          <a:xfrm>
            <a:off x="1664102" y="4578479"/>
            <a:ext cx="623378"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c.</a:t>
            </a:r>
            <a:endParaRPr sz="1400" b="0" i="0" u="none" strike="noStrike" cap="none">
              <a:solidFill>
                <a:srgbClr val="000000"/>
              </a:solidFill>
              <a:latin typeface="Arial"/>
              <a:ea typeface="Arial"/>
              <a:cs typeface="Arial"/>
              <a:sym typeface="Arial"/>
            </a:endParaRPr>
          </a:p>
        </p:txBody>
      </p:sp>
      <p:sp>
        <p:nvSpPr>
          <p:cNvPr id="198" name="Google Shape;198;p14"/>
          <p:cNvSpPr txBox="1"/>
          <p:nvPr/>
        </p:nvSpPr>
        <p:spPr>
          <a:xfrm>
            <a:off x="1664103" y="5381991"/>
            <a:ext cx="6662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d.</a:t>
            </a:r>
            <a:endParaRPr sz="1400" b="0" i="0" u="none" strike="noStrike" cap="none">
              <a:solidFill>
                <a:srgbClr val="000000"/>
              </a:solidFill>
              <a:latin typeface="Arial"/>
              <a:ea typeface="Arial"/>
              <a:cs typeface="Arial"/>
              <a:sym typeface="Arial"/>
            </a:endParaRPr>
          </a:p>
        </p:txBody>
      </p:sp>
      <p:sp>
        <p:nvSpPr>
          <p:cNvPr id="199" name="Google Shape;199;p14"/>
          <p:cNvSpPr txBox="1">
            <a:spLocks noGrp="1"/>
          </p:cNvSpPr>
          <p:nvPr>
            <p:ph type="body" idx="2"/>
          </p:nvPr>
        </p:nvSpPr>
        <p:spPr>
          <a:xfrm>
            <a:off x="2329744" y="2821716"/>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333"/>
              </a:spcBef>
              <a:spcAft>
                <a:spcPts val="0"/>
              </a:spcAft>
              <a:buClr>
                <a:schemeClr val="dk1"/>
              </a:buClr>
              <a:buSzPts val="2000"/>
              <a:buNone/>
              <a:defRPr sz="2000">
                <a:latin typeface="Open Sans"/>
                <a:ea typeface="Open Sans"/>
                <a:cs typeface="Open Sans"/>
                <a:sym typeface="Open Sans"/>
              </a:defRPr>
            </a:lvl1pPr>
            <a:lvl2pPr marL="914400" lvl="1" indent="-320040" algn="l">
              <a:lnSpc>
                <a:spcPct val="90000"/>
              </a:lnSpc>
              <a:spcBef>
                <a:spcPts val="667"/>
              </a:spcBef>
              <a:spcAft>
                <a:spcPts val="0"/>
              </a:spcAft>
              <a:buClr>
                <a:schemeClr val="dk1"/>
              </a:buClr>
              <a:buSzPts val="1440"/>
              <a:buChar char="o"/>
              <a:defRPr/>
            </a:lvl2pPr>
            <a:lvl3pPr marL="1371600" lvl="2" indent="-342900" algn="l">
              <a:lnSpc>
                <a:spcPct val="90000"/>
              </a:lnSpc>
              <a:spcBef>
                <a:spcPts val="667"/>
              </a:spcBef>
              <a:spcAft>
                <a:spcPts val="0"/>
              </a:spcAft>
              <a:buClr>
                <a:schemeClr val="dk1"/>
              </a:buClr>
              <a:buSzPts val="1800"/>
              <a:buChar char="•"/>
              <a:defRPr/>
            </a:lvl3pPr>
            <a:lvl4pPr marL="1828800" lvl="3" indent="-342900" algn="l">
              <a:lnSpc>
                <a:spcPct val="90000"/>
              </a:lnSpc>
              <a:spcBef>
                <a:spcPts val="667"/>
              </a:spcBef>
              <a:spcAft>
                <a:spcPts val="0"/>
              </a:spcAft>
              <a:buClr>
                <a:schemeClr val="dk1"/>
              </a:buClr>
              <a:buSzPts val="1800"/>
              <a:buChar char="•"/>
              <a:defRPr/>
            </a:lvl4pPr>
            <a:lvl5pPr marL="2286000" lvl="4" indent="-342900" algn="l">
              <a:lnSpc>
                <a:spcPct val="90000"/>
              </a:lnSpc>
              <a:spcBef>
                <a:spcPts val="667"/>
              </a:spcBef>
              <a:spcAft>
                <a:spcPts val="0"/>
              </a:spcAft>
              <a:buClr>
                <a:schemeClr val="dk1"/>
              </a:buClr>
              <a:buSzPts val="1800"/>
              <a:buChar char="•"/>
              <a:defRPr/>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sp>
        <p:nvSpPr>
          <p:cNvPr id="200" name="Google Shape;200;p14"/>
          <p:cNvSpPr txBox="1">
            <a:spLocks noGrp="1"/>
          </p:cNvSpPr>
          <p:nvPr>
            <p:ph type="body" idx="3"/>
          </p:nvPr>
        </p:nvSpPr>
        <p:spPr>
          <a:xfrm>
            <a:off x="2329744" y="3647435"/>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333"/>
              </a:spcBef>
              <a:spcAft>
                <a:spcPts val="0"/>
              </a:spcAft>
              <a:buClr>
                <a:schemeClr val="dk1"/>
              </a:buClr>
              <a:buSzPts val="2000"/>
              <a:buNone/>
              <a:defRPr sz="2000">
                <a:latin typeface="Open Sans"/>
                <a:ea typeface="Open Sans"/>
                <a:cs typeface="Open Sans"/>
                <a:sym typeface="Open Sans"/>
              </a:defRPr>
            </a:lvl1pPr>
            <a:lvl2pPr marL="914400" lvl="1" indent="-320040" algn="l">
              <a:lnSpc>
                <a:spcPct val="90000"/>
              </a:lnSpc>
              <a:spcBef>
                <a:spcPts val="667"/>
              </a:spcBef>
              <a:spcAft>
                <a:spcPts val="0"/>
              </a:spcAft>
              <a:buClr>
                <a:schemeClr val="dk1"/>
              </a:buClr>
              <a:buSzPts val="1440"/>
              <a:buChar char="o"/>
              <a:defRPr/>
            </a:lvl2pPr>
            <a:lvl3pPr marL="1371600" lvl="2" indent="-342900" algn="l">
              <a:lnSpc>
                <a:spcPct val="90000"/>
              </a:lnSpc>
              <a:spcBef>
                <a:spcPts val="667"/>
              </a:spcBef>
              <a:spcAft>
                <a:spcPts val="0"/>
              </a:spcAft>
              <a:buClr>
                <a:schemeClr val="dk1"/>
              </a:buClr>
              <a:buSzPts val="1800"/>
              <a:buChar char="•"/>
              <a:defRPr/>
            </a:lvl3pPr>
            <a:lvl4pPr marL="1828800" lvl="3" indent="-342900" algn="l">
              <a:lnSpc>
                <a:spcPct val="90000"/>
              </a:lnSpc>
              <a:spcBef>
                <a:spcPts val="667"/>
              </a:spcBef>
              <a:spcAft>
                <a:spcPts val="0"/>
              </a:spcAft>
              <a:buClr>
                <a:schemeClr val="dk1"/>
              </a:buClr>
              <a:buSzPts val="1800"/>
              <a:buChar char="•"/>
              <a:defRPr/>
            </a:lvl4pPr>
            <a:lvl5pPr marL="2286000" lvl="4" indent="-342900" algn="l">
              <a:lnSpc>
                <a:spcPct val="90000"/>
              </a:lnSpc>
              <a:spcBef>
                <a:spcPts val="667"/>
              </a:spcBef>
              <a:spcAft>
                <a:spcPts val="0"/>
              </a:spcAft>
              <a:buClr>
                <a:schemeClr val="dk1"/>
              </a:buClr>
              <a:buSzPts val="1800"/>
              <a:buChar char="•"/>
              <a:defRPr/>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sp>
        <p:nvSpPr>
          <p:cNvPr id="201" name="Google Shape;201;p14"/>
          <p:cNvSpPr txBox="1">
            <a:spLocks noGrp="1"/>
          </p:cNvSpPr>
          <p:nvPr>
            <p:ph type="body" idx="4"/>
          </p:nvPr>
        </p:nvSpPr>
        <p:spPr>
          <a:xfrm>
            <a:off x="2329744" y="4454298"/>
            <a:ext cx="11250640" cy="701711"/>
          </a:xfrm>
          <a:prstGeom prst="rect">
            <a:avLst/>
          </a:prstGeom>
          <a:noFill/>
          <a:ln>
            <a:noFill/>
          </a:ln>
        </p:spPr>
        <p:txBody>
          <a:bodyPr spcFirstLastPara="1" wrap="square" lIns="91425" tIns="45700" rIns="91425" bIns="45700" anchor="ctr" anchorCtr="0">
            <a:noAutofit/>
          </a:bodyPr>
          <a:lstStyle>
            <a:lvl1pPr marL="457200" lvl="0" indent="-355600" algn="l">
              <a:lnSpc>
                <a:spcPct val="90000"/>
              </a:lnSpc>
              <a:spcBef>
                <a:spcPts val="1333"/>
              </a:spcBef>
              <a:spcAft>
                <a:spcPts val="0"/>
              </a:spcAft>
              <a:buClr>
                <a:schemeClr val="dk1"/>
              </a:buClr>
              <a:buSzPts val="2000"/>
              <a:buChar char="•"/>
              <a:defRPr sz="2000">
                <a:latin typeface="Open Sans"/>
                <a:ea typeface="Open Sans"/>
                <a:cs typeface="Open Sans"/>
                <a:sym typeface="Open Sans"/>
              </a:defRPr>
            </a:lvl1pPr>
            <a:lvl2pPr marL="914400" lvl="1" indent="-320040" algn="l">
              <a:lnSpc>
                <a:spcPct val="90000"/>
              </a:lnSpc>
              <a:spcBef>
                <a:spcPts val="667"/>
              </a:spcBef>
              <a:spcAft>
                <a:spcPts val="0"/>
              </a:spcAft>
              <a:buClr>
                <a:schemeClr val="dk1"/>
              </a:buClr>
              <a:buSzPts val="1440"/>
              <a:buChar char="o"/>
              <a:defRPr/>
            </a:lvl2pPr>
            <a:lvl3pPr marL="1371600" lvl="2" indent="-342900" algn="l">
              <a:lnSpc>
                <a:spcPct val="90000"/>
              </a:lnSpc>
              <a:spcBef>
                <a:spcPts val="667"/>
              </a:spcBef>
              <a:spcAft>
                <a:spcPts val="0"/>
              </a:spcAft>
              <a:buClr>
                <a:schemeClr val="dk1"/>
              </a:buClr>
              <a:buSzPts val="1800"/>
              <a:buChar char="•"/>
              <a:defRPr/>
            </a:lvl3pPr>
            <a:lvl4pPr marL="1828800" lvl="3" indent="-342900" algn="l">
              <a:lnSpc>
                <a:spcPct val="90000"/>
              </a:lnSpc>
              <a:spcBef>
                <a:spcPts val="667"/>
              </a:spcBef>
              <a:spcAft>
                <a:spcPts val="0"/>
              </a:spcAft>
              <a:buClr>
                <a:schemeClr val="dk1"/>
              </a:buClr>
              <a:buSzPts val="1800"/>
              <a:buChar char="•"/>
              <a:defRPr/>
            </a:lvl4pPr>
            <a:lvl5pPr marL="2286000" lvl="4" indent="-342900" algn="l">
              <a:lnSpc>
                <a:spcPct val="90000"/>
              </a:lnSpc>
              <a:spcBef>
                <a:spcPts val="667"/>
              </a:spcBef>
              <a:spcAft>
                <a:spcPts val="0"/>
              </a:spcAft>
              <a:buClr>
                <a:schemeClr val="dk1"/>
              </a:buClr>
              <a:buSzPts val="1800"/>
              <a:buChar char="•"/>
              <a:defRPr/>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sp>
        <p:nvSpPr>
          <p:cNvPr id="202" name="Google Shape;202;p14"/>
          <p:cNvSpPr txBox="1">
            <a:spLocks noGrp="1"/>
          </p:cNvSpPr>
          <p:nvPr>
            <p:ph type="body" idx="5"/>
          </p:nvPr>
        </p:nvSpPr>
        <p:spPr>
          <a:xfrm>
            <a:off x="2329744" y="5279217"/>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333"/>
              </a:spcBef>
              <a:spcAft>
                <a:spcPts val="0"/>
              </a:spcAft>
              <a:buClr>
                <a:schemeClr val="dk1"/>
              </a:buClr>
              <a:buSzPts val="2000"/>
              <a:buNone/>
              <a:defRPr sz="2000">
                <a:latin typeface="Open Sans"/>
                <a:ea typeface="Open Sans"/>
                <a:cs typeface="Open Sans"/>
                <a:sym typeface="Open Sans"/>
              </a:defRPr>
            </a:lvl1pPr>
            <a:lvl2pPr marL="914400" lvl="1" indent="-320040" algn="l">
              <a:lnSpc>
                <a:spcPct val="90000"/>
              </a:lnSpc>
              <a:spcBef>
                <a:spcPts val="667"/>
              </a:spcBef>
              <a:spcAft>
                <a:spcPts val="0"/>
              </a:spcAft>
              <a:buClr>
                <a:schemeClr val="dk1"/>
              </a:buClr>
              <a:buSzPts val="1440"/>
              <a:buChar char="o"/>
              <a:defRPr/>
            </a:lvl2pPr>
            <a:lvl3pPr marL="1371600" lvl="2" indent="-342900" algn="l">
              <a:lnSpc>
                <a:spcPct val="90000"/>
              </a:lnSpc>
              <a:spcBef>
                <a:spcPts val="667"/>
              </a:spcBef>
              <a:spcAft>
                <a:spcPts val="0"/>
              </a:spcAft>
              <a:buClr>
                <a:schemeClr val="dk1"/>
              </a:buClr>
              <a:buSzPts val="1800"/>
              <a:buChar char="•"/>
              <a:defRPr/>
            </a:lvl3pPr>
            <a:lvl4pPr marL="1828800" lvl="3" indent="-342900" algn="l">
              <a:lnSpc>
                <a:spcPct val="90000"/>
              </a:lnSpc>
              <a:spcBef>
                <a:spcPts val="667"/>
              </a:spcBef>
              <a:spcAft>
                <a:spcPts val="0"/>
              </a:spcAft>
              <a:buClr>
                <a:schemeClr val="dk1"/>
              </a:buClr>
              <a:buSzPts val="1800"/>
              <a:buChar char="•"/>
              <a:defRPr/>
            </a:lvl4pPr>
            <a:lvl5pPr marL="2286000" lvl="4" indent="-342900" algn="l">
              <a:lnSpc>
                <a:spcPct val="90000"/>
              </a:lnSpc>
              <a:spcBef>
                <a:spcPts val="667"/>
              </a:spcBef>
              <a:spcAft>
                <a:spcPts val="0"/>
              </a:spcAft>
              <a:buClr>
                <a:schemeClr val="dk1"/>
              </a:buClr>
              <a:buSzPts val="1800"/>
              <a:buChar char="•"/>
              <a:defRPr/>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sp>
        <p:nvSpPr>
          <p:cNvPr id="203" name="Google Shape;203;p14"/>
          <p:cNvSpPr txBox="1"/>
          <p:nvPr/>
        </p:nvSpPr>
        <p:spPr>
          <a:xfrm>
            <a:off x="495538" y="1034450"/>
            <a:ext cx="1698904" cy="64633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Open Sans"/>
              <a:buNone/>
            </a:pPr>
            <a:r>
              <a:rPr lang="en-US" sz="1800" b="0" i="0" u="none" strike="noStrike" cap="none">
                <a:solidFill>
                  <a:schemeClr val="dk1"/>
                </a:solidFill>
                <a:latin typeface="Open Sans"/>
                <a:ea typeface="Open Sans"/>
                <a:cs typeface="Open Sans"/>
                <a:sym typeface="Open Sans"/>
              </a:rPr>
              <a:t>KNOWLEDGE CHECK</a:t>
            </a:r>
            <a:endParaRPr sz="2457" b="0" i="0" u="none" strike="noStrike" cap="none">
              <a:solidFill>
                <a:schemeClr val="dk1"/>
              </a:solidFill>
              <a:latin typeface="Open Sans"/>
              <a:ea typeface="Open Sans"/>
              <a:cs typeface="Open Sans"/>
              <a:sym typeface="Open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117600" y="486834"/>
            <a:ext cx="14020801" cy="1767417"/>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5800"/>
              <a:buFont typeface="Calibri"/>
              <a:buNone/>
              <a:defRPr sz="5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1117600" y="2434167"/>
            <a:ext cx="14020801" cy="5801784"/>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333"/>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70840" algn="l" rtl="0">
              <a:lnSpc>
                <a:spcPct val="90000"/>
              </a:lnSpc>
              <a:spcBef>
                <a:spcPts val="667"/>
              </a:spcBef>
              <a:spcAft>
                <a:spcPts val="0"/>
              </a:spcAft>
              <a:buClr>
                <a:schemeClr val="dk1"/>
              </a:buClr>
              <a:buSzPts val="2240"/>
              <a:buFont typeface="Courier New"/>
              <a:buChar char="o"/>
              <a:defRPr sz="2800" b="0" i="0" u="none" strike="noStrike" cap="none">
                <a:solidFill>
                  <a:schemeClr val="dk1"/>
                </a:solidFill>
                <a:latin typeface="Calibri"/>
                <a:ea typeface="Calibri"/>
                <a:cs typeface="Calibri"/>
                <a:sym typeface="Calibri"/>
              </a:defRPr>
            </a:lvl2pPr>
            <a:lvl3pPr marL="1371600" marR="0" lvl="2" indent="-397954" algn="l" rtl="0">
              <a:lnSpc>
                <a:spcPct val="90000"/>
              </a:lnSpc>
              <a:spcBef>
                <a:spcPts val="667"/>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3pPr>
            <a:lvl4pPr marL="1828800" marR="0" lvl="3"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117600" y="8475134"/>
            <a:ext cx="3657600" cy="48683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6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5384800" y="8475134"/>
            <a:ext cx="5486400" cy="48683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6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1480800" y="8475134"/>
            <a:ext cx="3657600" cy="48683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15" name="Google Shape;15;p1"/>
          <p:cNvPicPr preferRelativeResize="0"/>
          <p:nvPr/>
        </p:nvPicPr>
        <p:blipFill rotWithShape="1">
          <a:blip r:embed="rId15">
            <a:alphaModFix/>
          </a:blip>
          <a:srcRect/>
          <a:stretch/>
        </p:blipFill>
        <p:spPr>
          <a:xfrm>
            <a:off x="293511" y="0"/>
            <a:ext cx="15668981" cy="9144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4" r:id="rId3"/>
    <p:sldLayoutId id="2147483655" r:id="rId4"/>
    <p:sldLayoutId id="2147483656" r:id="rId5"/>
    <p:sldLayoutId id="2147483657" r:id="rId6"/>
    <p:sldLayoutId id="2147483658" r:id="rId7"/>
    <p:sldLayoutId id="2147483659" r:id="rId8"/>
    <p:sldLayoutId id="2147483660" r:id="rId9"/>
    <p:sldLayoutId id="2147483683" r:id="rId10"/>
    <p:sldLayoutId id="2147483684" r:id="rId11"/>
    <p:sldLayoutId id="2147483685" r:id="rId12"/>
    <p:sldLayoutId id="2147483686"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15.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0.xml"/><Relationship Id="rId5" Type="http://schemas.openxmlformats.org/officeDocument/2006/relationships/image" Target="../media/image45.jpeg"/><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10.xml"/><Relationship Id="rId6" Type="http://schemas.openxmlformats.org/officeDocument/2006/relationships/image" Target="../media/image54.png"/><Relationship Id="rId11" Type="http://schemas.openxmlformats.org/officeDocument/2006/relationships/image" Target="../media/image59.png"/><Relationship Id="rId5" Type="http://schemas.openxmlformats.org/officeDocument/2006/relationships/image" Target="../media/image53.png"/><Relationship Id="rId10" Type="http://schemas.openxmlformats.org/officeDocument/2006/relationships/image" Target="../media/image58.png"/><Relationship Id="rId4" Type="http://schemas.openxmlformats.org/officeDocument/2006/relationships/image" Target="../media/image52.png"/><Relationship Id="rId9" Type="http://schemas.openxmlformats.org/officeDocument/2006/relationships/image" Target="../media/image57.png"/></Relationships>
</file>

<file path=ppt/slides/_rels/slide27.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10.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0.xml"/><Relationship Id="rId4" Type="http://schemas.openxmlformats.org/officeDocument/2006/relationships/image" Target="../media/image69.png"/></Relationships>
</file>

<file path=ppt/slides/_rels/slide2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10.xml"/><Relationship Id="rId4" Type="http://schemas.openxmlformats.org/officeDocument/2006/relationships/image" Target="../media/image72.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hyperlink" Target="https://www.statisticshowto.com/probability-and-statistics/interquartile-range/" TargetMode="Externa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6.jpeg"/></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78.jpeg"/><Relationship Id="rId4" Type="http://schemas.openxmlformats.org/officeDocument/2006/relationships/image" Target="../media/image77.png"/></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8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8.png"/></Relationships>
</file>

<file path=ppt/slides/_rels/slide5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90.png"/></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17600" y="486834"/>
            <a:ext cx="14020801" cy="1767417"/>
          </a:xfrm>
        </p:spPr>
        <p:txBody>
          <a:bodyPr wrap="square" anchor="ctr">
            <a:normAutofit/>
          </a:bodyPr>
          <a:lstStyle/>
          <a:p>
            <a:r>
              <a:rPr lang="en-IN"/>
              <a:t>Introduction to Statistics</a:t>
            </a:r>
          </a:p>
        </p:txBody>
      </p:sp>
      <p:pic>
        <p:nvPicPr>
          <p:cNvPr id="5" name="Picture 4" descr="Graph on document with pen">
            <a:extLst>
              <a:ext uri="{FF2B5EF4-FFF2-40B4-BE49-F238E27FC236}">
                <a16:creationId xmlns:a16="http://schemas.microsoft.com/office/drawing/2014/main" id="{138DCB09-CCC2-B3C6-7856-E5C2452EC0CA}"/>
              </a:ext>
            </a:extLst>
          </p:cNvPr>
          <p:cNvPicPr>
            <a:picLocks noChangeAspect="1"/>
          </p:cNvPicPr>
          <p:nvPr/>
        </p:nvPicPr>
        <p:blipFill rotWithShape="1">
          <a:blip r:embed="rId2"/>
          <a:srcRect t="18115" b="30825"/>
          <a:stretch/>
        </p:blipFill>
        <p:spPr>
          <a:xfrm>
            <a:off x="1033230" y="2970671"/>
            <a:ext cx="14204004" cy="4841060"/>
          </a:xfrm>
          <a:prstGeom prst="rect">
            <a:avLst/>
          </a:prstGeom>
          <a:noFill/>
        </p:spPr>
      </p:pic>
    </p:spTree>
    <p:extLst>
      <p:ext uri="{BB962C8B-B14F-4D97-AF65-F5344CB8AC3E}">
        <p14:creationId xmlns:p14="http://schemas.microsoft.com/office/powerpoint/2010/main" val="288167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410916" y="125307"/>
            <a:ext cx="15209520" cy="1695173"/>
          </a:xfrm>
          <a:prstGeom prst="rect">
            <a:avLst/>
          </a:prstGeom>
        </p:spPr>
        <p:txBody>
          <a:bodyPr vert="horz" wrap="square" lIns="0" tIns="20159" rIns="0" bIns="0" rtlCol="0">
            <a:spAutoFit/>
          </a:bodyPr>
          <a:lstStyle/>
          <a:p>
            <a:pPr marL="20159">
              <a:spcBef>
                <a:spcPts val="159"/>
              </a:spcBef>
            </a:pPr>
            <a:r>
              <a:rPr sz="2900" b="1" u="heavy" spc="-16">
                <a:uFill>
                  <a:solidFill>
                    <a:srgbClr val="000000"/>
                  </a:solidFill>
                </a:uFill>
                <a:latin typeface="Carlito"/>
                <a:cs typeface="Carlito"/>
              </a:rPr>
              <a:t>Example </a:t>
            </a:r>
            <a:r>
              <a:rPr sz="2900" b="1" u="heavy">
                <a:uFill>
                  <a:solidFill>
                    <a:srgbClr val="000000"/>
                  </a:solidFill>
                </a:uFill>
                <a:latin typeface="Carlito"/>
                <a:cs typeface="Carlito"/>
              </a:rPr>
              <a:t>: </a:t>
            </a:r>
            <a:r>
              <a:rPr sz="2900" b="1" u="heavy" spc="-8">
                <a:uFill>
                  <a:solidFill>
                    <a:srgbClr val="000000"/>
                  </a:solidFill>
                </a:uFill>
                <a:latin typeface="Carlito"/>
                <a:cs typeface="Carlito"/>
              </a:rPr>
              <a:t>Descriptive </a:t>
            </a:r>
            <a:r>
              <a:rPr sz="2900" b="1" u="heavy">
                <a:uFill>
                  <a:solidFill>
                    <a:srgbClr val="000000"/>
                  </a:solidFill>
                </a:uFill>
                <a:latin typeface="Carlito"/>
                <a:cs typeface="Carlito"/>
              </a:rPr>
              <a:t>and </a:t>
            </a:r>
            <a:r>
              <a:rPr sz="2900" b="1" u="heavy" spc="-16">
                <a:uFill>
                  <a:solidFill>
                    <a:srgbClr val="000000"/>
                  </a:solidFill>
                </a:uFill>
                <a:latin typeface="Carlito"/>
                <a:cs typeface="Carlito"/>
              </a:rPr>
              <a:t>Inferential</a:t>
            </a:r>
            <a:r>
              <a:rPr sz="2900" b="1" u="heavy" spc="-151">
                <a:uFill>
                  <a:solidFill>
                    <a:srgbClr val="000000"/>
                  </a:solidFill>
                </a:uFill>
                <a:latin typeface="Carlito"/>
                <a:cs typeface="Carlito"/>
              </a:rPr>
              <a:t> </a:t>
            </a:r>
            <a:r>
              <a:rPr sz="2900" b="1" u="heavy" spc="-16">
                <a:uFill>
                  <a:solidFill>
                    <a:srgbClr val="000000"/>
                  </a:solidFill>
                </a:uFill>
                <a:latin typeface="Carlito"/>
                <a:cs typeface="Carlito"/>
              </a:rPr>
              <a:t>Statistics</a:t>
            </a:r>
            <a:endParaRPr lang="en-IN" sz="2900" b="1" u="heavy" spc="-16">
              <a:uFill>
                <a:solidFill>
                  <a:srgbClr val="000000"/>
                </a:solidFill>
              </a:uFill>
              <a:latin typeface="Carlito"/>
              <a:cs typeface="Carlito"/>
            </a:endParaRPr>
          </a:p>
          <a:p>
            <a:pPr marL="20159">
              <a:spcBef>
                <a:spcPts val="159"/>
              </a:spcBef>
            </a:pPr>
            <a:endParaRPr sz="2900">
              <a:latin typeface="Carlito"/>
              <a:cs typeface="Carlito"/>
            </a:endParaRPr>
          </a:p>
          <a:p>
            <a:pPr marL="20159" marR="8063"/>
            <a:r>
              <a:rPr sz="2500" spc="-8">
                <a:latin typeface="Carlito"/>
                <a:cs typeface="Carlito"/>
              </a:rPr>
              <a:t>Consider </a:t>
            </a:r>
            <a:r>
              <a:rPr sz="2500" spc="-16">
                <a:latin typeface="Carlito"/>
                <a:cs typeface="Carlito"/>
              </a:rPr>
              <a:t>event </a:t>
            </a:r>
            <a:r>
              <a:rPr sz="2500" spc="-8">
                <a:latin typeface="Carlito"/>
                <a:cs typeface="Carlito"/>
              </a:rPr>
              <a:t>of tossing dice. The dice is </a:t>
            </a:r>
            <a:r>
              <a:rPr sz="2500" spc="-16">
                <a:latin typeface="Carlito"/>
                <a:cs typeface="Carlito"/>
              </a:rPr>
              <a:t>rolled </a:t>
            </a:r>
            <a:r>
              <a:rPr sz="2500" spc="-8">
                <a:latin typeface="Carlito"/>
                <a:cs typeface="Carlito"/>
              </a:rPr>
              <a:t>100 times </a:t>
            </a:r>
            <a:r>
              <a:rPr sz="2500">
                <a:latin typeface="Carlito"/>
                <a:cs typeface="Carlito"/>
              </a:rPr>
              <a:t>and </a:t>
            </a:r>
            <a:r>
              <a:rPr sz="2500" spc="-8">
                <a:latin typeface="Carlito"/>
                <a:cs typeface="Carlito"/>
              </a:rPr>
              <a:t>the </a:t>
            </a:r>
            <a:r>
              <a:rPr sz="2500" spc="-16">
                <a:latin typeface="Carlito"/>
                <a:cs typeface="Carlito"/>
              </a:rPr>
              <a:t>results are forming </a:t>
            </a:r>
            <a:r>
              <a:rPr sz="2500" spc="-8">
                <a:latin typeface="Carlito"/>
                <a:cs typeface="Carlito"/>
              </a:rPr>
              <a:t>the  sample </a:t>
            </a:r>
            <a:r>
              <a:rPr sz="2500" spc="-16">
                <a:latin typeface="Carlito"/>
                <a:cs typeface="Carlito"/>
              </a:rPr>
              <a:t>data. Descriptive </a:t>
            </a:r>
            <a:r>
              <a:rPr sz="2500" spc="-24">
                <a:latin typeface="Carlito"/>
                <a:cs typeface="Carlito"/>
              </a:rPr>
              <a:t>statistics </a:t>
            </a:r>
            <a:r>
              <a:rPr sz="2500" spc="-8">
                <a:latin typeface="Carlito"/>
                <a:cs typeface="Carlito"/>
              </a:rPr>
              <a:t>is </a:t>
            </a:r>
            <a:r>
              <a:rPr sz="2500">
                <a:latin typeface="Carlito"/>
                <a:cs typeface="Carlito"/>
              </a:rPr>
              <a:t>used </a:t>
            </a:r>
            <a:r>
              <a:rPr sz="2500" spc="-16">
                <a:latin typeface="Carlito"/>
                <a:cs typeface="Carlito"/>
              </a:rPr>
              <a:t>to grouping </a:t>
            </a:r>
            <a:r>
              <a:rPr sz="2500" spc="-8">
                <a:latin typeface="Carlito"/>
                <a:cs typeface="Carlito"/>
              </a:rPr>
              <a:t>the sample </a:t>
            </a:r>
            <a:r>
              <a:rPr sz="2500" spc="-24">
                <a:latin typeface="Carlito"/>
                <a:cs typeface="Carlito"/>
              </a:rPr>
              <a:t>data </a:t>
            </a:r>
            <a:r>
              <a:rPr sz="2500" spc="-16">
                <a:latin typeface="Carlito"/>
                <a:cs typeface="Carlito"/>
              </a:rPr>
              <a:t>to </a:t>
            </a:r>
            <a:r>
              <a:rPr sz="2500" spc="-8">
                <a:latin typeface="Carlito"/>
                <a:cs typeface="Carlito"/>
              </a:rPr>
              <a:t>the </a:t>
            </a:r>
            <a:r>
              <a:rPr sz="2500" spc="-16">
                <a:latin typeface="Carlito"/>
                <a:cs typeface="Carlito"/>
              </a:rPr>
              <a:t>following</a:t>
            </a:r>
            <a:r>
              <a:rPr sz="2500" spc="516">
                <a:latin typeface="Carlito"/>
                <a:cs typeface="Carlito"/>
              </a:rPr>
              <a:t> </a:t>
            </a:r>
            <a:r>
              <a:rPr sz="2500" spc="-16">
                <a:latin typeface="Carlito"/>
                <a:cs typeface="Carlito"/>
              </a:rPr>
              <a:t>table</a:t>
            </a:r>
            <a:endParaRPr sz="2500">
              <a:latin typeface="Carlito"/>
              <a:cs typeface="Carlito"/>
            </a:endParaRPr>
          </a:p>
        </p:txBody>
      </p:sp>
      <p:grpSp>
        <p:nvGrpSpPr>
          <p:cNvPr id="2" name="object 4"/>
          <p:cNvGrpSpPr/>
          <p:nvPr/>
        </p:nvGrpSpPr>
        <p:grpSpPr>
          <a:xfrm>
            <a:off x="605648" y="1788160"/>
            <a:ext cx="14820053" cy="4155440"/>
            <a:chOff x="469391" y="1011936"/>
            <a:chExt cx="8336280" cy="3116580"/>
          </a:xfrm>
        </p:grpSpPr>
        <p:sp>
          <p:nvSpPr>
            <p:cNvPr id="5" name="object 5"/>
            <p:cNvSpPr/>
            <p:nvPr/>
          </p:nvSpPr>
          <p:spPr>
            <a:xfrm>
              <a:off x="469391" y="1011936"/>
              <a:ext cx="8336280" cy="311658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33399" y="1075728"/>
              <a:ext cx="8153400" cy="293422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14349" y="1056678"/>
              <a:ext cx="8191500" cy="2972435"/>
            </a:xfrm>
            <a:custGeom>
              <a:avLst/>
              <a:gdLst/>
              <a:ahLst/>
              <a:cxnLst/>
              <a:rect l="l" t="t" r="r" b="b"/>
              <a:pathLst>
                <a:path w="8191500" h="2972435">
                  <a:moveTo>
                    <a:pt x="0" y="0"/>
                  </a:moveTo>
                  <a:lnTo>
                    <a:pt x="8191500" y="0"/>
                  </a:lnTo>
                  <a:lnTo>
                    <a:pt x="8191500" y="2972320"/>
                  </a:lnTo>
                  <a:lnTo>
                    <a:pt x="0" y="2972320"/>
                  </a:lnTo>
                  <a:lnTo>
                    <a:pt x="0" y="0"/>
                  </a:lnTo>
                  <a:close/>
                </a:path>
              </a:pathLst>
            </a:custGeom>
            <a:ln w="38100">
              <a:solidFill>
                <a:srgbClr val="000000"/>
              </a:solidFill>
            </a:ln>
          </p:spPr>
          <p:txBody>
            <a:bodyPr wrap="square" lIns="0" tIns="0" rIns="0" bIns="0" rtlCol="0"/>
            <a:lstStyle/>
            <a:p>
              <a:endParaRPr/>
            </a:p>
          </p:txBody>
        </p:sp>
      </p:grpSp>
      <p:sp>
        <p:nvSpPr>
          <p:cNvPr id="8" name="object 8"/>
          <p:cNvSpPr txBox="1"/>
          <p:nvPr/>
        </p:nvSpPr>
        <p:spPr>
          <a:xfrm>
            <a:off x="281093" y="5999712"/>
            <a:ext cx="15655593" cy="2251736"/>
          </a:xfrm>
          <a:prstGeom prst="rect">
            <a:avLst/>
          </a:prstGeom>
        </p:spPr>
        <p:txBody>
          <a:bodyPr vert="horz" wrap="square" lIns="0" tIns="20159" rIns="0" bIns="0" rtlCol="0">
            <a:spAutoFit/>
          </a:bodyPr>
          <a:lstStyle/>
          <a:p>
            <a:pPr marL="21167" algn="just">
              <a:spcBef>
                <a:spcPts val="159"/>
              </a:spcBef>
            </a:pPr>
            <a:r>
              <a:rPr sz="2900" b="1" spc="-16">
                <a:latin typeface="Carlito"/>
                <a:cs typeface="Carlito"/>
              </a:rPr>
              <a:t>Inferential statistics </a:t>
            </a:r>
            <a:r>
              <a:rPr sz="2900" b="1" spc="-8">
                <a:latin typeface="Carlito"/>
                <a:cs typeface="Carlito"/>
              </a:rPr>
              <a:t>can </a:t>
            </a:r>
            <a:r>
              <a:rPr sz="2900" b="1">
                <a:latin typeface="Carlito"/>
                <a:cs typeface="Carlito"/>
              </a:rPr>
              <a:t>now be used </a:t>
            </a:r>
            <a:r>
              <a:rPr sz="2900" b="1" spc="-16">
                <a:latin typeface="Carlito"/>
                <a:cs typeface="Carlito"/>
              </a:rPr>
              <a:t>to </a:t>
            </a:r>
            <a:r>
              <a:rPr sz="2900" b="1" spc="-8">
                <a:latin typeface="Carlito"/>
                <a:cs typeface="Carlito"/>
              </a:rPr>
              <a:t>verify whether </a:t>
            </a:r>
            <a:r>
              <a:rPr sz="2900" b="1">
                <a:latin typeface="Carlito"/>
                <a:cs typeface="Carlito"/>
              </a:rPr>
              <a:t>the dice is a </a:t>
            </a:r>
            <a:r>
              <a:rPr sz="2900" b="1" spc="-16">
                <a:latin typeface="Carlito"/>
                <a:cs typeface="Carlito"/>
              </a:rPr>
              <a:t>fair </a:t>
            </a:r>
            <a:r>
              <a:rPr sz="2900" b="1">
                <a:latin typeface="Carlito"/>
                <a:cs typeface="Carlito"/>
              </a:rPr>
              <a:t>or</a:t>
            </a:r>
            <a:r>
              <a:rPr sz="2900" b="1" spc="-302">
                <a:latin typeface="Carlito"/>
                <a:cs typeface="Carlito"/>
              </a:rPr>
              <a:t> </a:t>
            </a:r>
            <a:r>
              <a:rPr sz="2900" b="1">
                <a:latin typeface="Carlito"/>
                <a:cs typeface="Carlito"/>
              </a:rPr>
              <a:t>not.</a:t>
            </a:r>
            <a:endParaRPr sz="2900">
              <a:latin typeface="Carlito"/>
              <a:cs typeface="Carlito"/>
            </a:endParaRPr>
          </a:p>
          <a:p>
            <a:pPr marL="20159" marR="8063" indent="2016" algn="just"/>
            <a:r>
              <a:rPr sz="2900" b="1" spc="-16">
                <a:solidFill>
                  <a:srgbClr val="C00000"/>
                </a:solidFill>
                <a:latin typeface="Carlito"/>
                <a:cs typeface="Carlito"/>
              </a:rPr>
              <a:t>Descriptive </a:t>
            </a:r>
            <a:r>
              <a:rPr sz="2900" b="1" spc="-8">
                <a:solidFill>
                  <a:srgbClr val="C00000"/>
                </a:solidFill>
                <a:latin typeface="Carlito"/>
                <a:cs typeface="Carlito"/>
              </a:rPr>
              <a:t>and </a:t>
            </a:r>
            <a:r>
              <a:rPr sz="2900" b="1" spc="-24">
                <a:solidFill>
                  <a:srgbClr val="C00000"/>
                </a:solidFill>
                <a:latin typeface="Carlito"/>
                <a:cs typeface="Carlito"/>
              </a:rPr>
              <a:t>inferential statistics are interrelated. </a:t>
            </a:r>
            <a:r>
              <a:rPr sz="2900">
                <a:latin typeface="Carlito"/>
                <a:cs typeface="Carlito"/>
              </a:rPr>
              <a:t>It </a:t>
            </a:r>
            <a:r>
              <a:rPr sz="2900" spc="-8">
                <a:latin typeface="Carlito"/>
                <a:cs typeface="Carlito"/>
              </a:rPr>
              <a:t>is almost </a:t>
            </a:r>
            <a:r>
              <a:rPr sz="2900" spc="-24">
                <a:latin typeface="Carlito"/>
                <a:cs typeface="Carlito"/>
              </a:rPr>
              <a:t>always </a:t>
            </a:r>
            <a:r>
              <a:rPr sz="2900" spc="-8">
                <a:latin typeface="Carlito"/>
                <a:cs typeface="Carlito"/>
              </a:rPr>
              <a:t>necessary </a:t>
            </a:r>
            <a:r>
              <a:rPr sz="2900" spc="-16">
                <a:latin typeface="Carlito"/>
                <a:cs typeface="Carlito"/>
              </a:rPr>
              <a:t>to </a:t>
            </a:r>
            <a:r>
              <a:rPr sz="2900">
                <a:latin typeface="Carlito"/>
                <a:cs typeface="Carlito"/>
              </a:rPr>
              <a:t>use  </a:t>
            </a:r>
            <a:r>
              <a:rPr sz="2900" spc="-8">
                <a:latin typeface="Carlito"/>
                <a:cs typeface="Carlito"/>
              </a:rPr>
              <a:t>methods of </a:t>
            </a:r>
            <a:r>
              <a:rPr sz="2900" b="1" spc="-8">
                <a:solidFill>
                  <a:srgbClr val="FF0000"/>
                </a:solidFill>
                <a:latin typeface="Carlito"/>
                <a:cs typeface="Carlito"/>
              </a:rPr>
              <a:t>descriptive </a:t>
            </a:r>
            <a:r>
              <a:rPr sz="2900" b="1" spc="-24">
                <a:solidFill>
                  <a:srgbClr val="FF0000"/>
                </a:solidFill>
                <a:latin typeface="Carlito"/>
                <a:cs typeface="Carlito"/>
              </a:rPr>
              <a:t>statistics </a:t>
            </a:r>
            <a:r>
              <a:rPr sz="2900" b="1" spc="-16">
                <a:solidFill>
                  <a:srgbClr val="FF0000"/>
                </a:solidFill>
                <a:latin typeface="Carlito"/>
                <a:cs typeface="Carlito"/>
              </a:rPr>
              <a:t>to </a:t>
            </a:r>
            <a:r>
              <a:rPr sz="2900" b="1" spc="-24">
                <a:solidFill>
                  <a:srgbClr val="FF0000"/>
                </a:solidFill>
                <a:latin typeface="Carlito"/>
                <a:cs typeface="Carlito"/>
              </a:rPr>
              <a:t>organize </a:t>
            </a:r>
            <a:r>
              <a:rPr sz="2900" b="1">
                <a:solidFill>
                  <a:srgbClr val="FF0000"/>
                </a:solidFill>
                <a:latin typeface="Carlito"/>
                <a:cs typeface="Carlito"/>
              </a:rPr>
              <a:t>and </a:t>
            </a:r>
            <a:r>
              <a:rPr sz="2900" b="1" spc="-16">
                <a:solidFill>
                  <a:srgbClr val="FF0000"/>
                </a:solidFill>
                <a:latin typeface="Carlito"/>
                <a:cs typeface="Carlito"/>
              </a:rPr>
              <a:t>summarize </a:t>
            </a:r>
            <a:r>
              <a:rPr sz="2900" spc="-8">
                <a:latin typeface="Carlito"/>
                <a:cs typeface="Carlito"/>
              </a:rPr>
              <a:t>the </a:t>
            </a:r>
            <a:r>
              <a:rPr sz="2900" spc="-16">
                <a:latin typeface="Carlito"/>
                <a:cs typeface="Carlito"/>
              </a:rPr>
              <a:t>information </a:t>
            </a:r>
            <a:r>
              <a:rPr sz="2900" spc="-8">
                <a:latin typeface="Carlito"/>
                <a:cs typeface="Carlito"/>
              </a:rPr>
              <a:t>obtained </a:t>
            </a:r>
            <a:r>
              <a:rPr sz="2900" spc="-16">
                <a:latin typeface="Carlito"/>
                <a:cs typeface="Carlito"/>
              </a:rPr>
              <a:t>from </a:t>
            </a:r>
            <a:r>
              <a:rPr sz="2900">
                <a:latin typeface="Carlito"/>
                <a:cs typeface="Carlito"/>
              </a:rPr>
              <a:t>a  </a:t>
            </a:r>
            <a:r>
              <a:rPr sz="2900" spc="-8">
                <a:latin typeface="Carlito"/>
                <a:cs typeface="Carlito"/>
              </a:rPr>
              <a:t>sample </a:t>
            </a:r>
            <a:r>
              <a:rPr sz="2900" spc="-24">
                <a:latin typeface="Carlito"/>
                <a:cs typeface="Carlito"/>
              </a:rPr>
              <a:t>before </a:t>
            </a:r>
            <a:r>
              <a:rPr sz="2900" spc="-8">
                <a:latin typeface="Carlito"/>
                <a:cs typeface="Carlito"/>
              </a:rPr>
              <a:t>methods of </a:t>
            </a:r>
            <a:r>
              <a:rPr sz="2900" b="1" spc="-16">
                <a:solidFill>
                  <a:srgbClr val="FF0000"/>
                </a:solidFill>
                <a:latin typeface="Carlito"/>
                <a:cs typeface="Carlito"/>
              </a:rPr>
              <a:t>inferential </a:t>
            </a:r>
            <a:r>
              <a:rPr sz="2900" b="1" spc="-24">
                <a:solidFill>
                  <a:srgbClr val="FF0000"/>
                </a:solidFill>
                <a:latin typeface="Carlito"/>
                <a:cs typeface="Carlito"/>
              </a:rPr>
              <a:t>statistics </a:t>
            </a:r>
            <a:r>
              <a:rPr sz="2900" b="1" spc="-16">
                <a:solidFill>
                  <a:srgbClr val="FF0000"/>
                </a:solidFill>
                <a:latin typeface="Carlito"/>
                <a:cs typeface="Carlito"/>
              </a:rPr>
              <a:t>can </a:t>
            </a:r>
            <a:r>
              <a:rPr sz="2900" b="1">
                <a:solidFill>
                  <a:srgbClr val="FF0000"/>
                </a:solidFill>
                <a:latin typeface="Carlito"/>
                <a:cs typeface="Carlito"/>
              </a:rPr>
              <a:t>be used </a:t>
            </a:r>
            <a:r>
              <a:rPr sz="2900" b="1" spc="-16">
                <a:solidFill>
                  <a:srgbClr val="FF0000"/>
                </a:solidFill>
                <a:latin typeface="Carlito"/>
                <a:cs typeface="Carlito"/>
              </a:rPr>
              <a:t>to </a:t>
            </a:r>
            <a:r>
              <a:rPr sz="2900" b="1" spc="-32">
                <a:solidFill>
                  <a:srgbClr val="FF0000"/>
                </a:solidFill>
                <a:latin typeface="Carlito"/>
                <a:cs typeface="Carlito"/>
              </a:rPr>
              <a:t>make </a:t>
            </a:r>
            <a:r>
              <a:rPr sz="2900" b="1" spc="-16">
                <a:solidFill>
                  <a:srgbClr val="FF0000"/>
                </a:solidFill>
                <a:latin typeface="Carlito"/>
                <a:cs typeface="Carlito"/>
              </a:rPr>
              <a:t>more </a:t>
            </a:r>
            <a:r>
              <a:rPr sz="2900" b="1" spc="-8">
                <a:solidFill>
                  <a:srgbClr val="FF0000"/>
                </a:solidFill>
                <a:latin typeface="Carlito"/>
                <a:cs typeface="Carlito"/>
              </a:rPr>
              <a:t>thorough analysis of  the subject </a:t>
            </a:r>
            <a:r>
              <a:rPr sz="2900" b="1">
                <a:solidFill>
                  <a:srgbClr val="FF0000"/>
                </a:solidFill>
                <a:latin typeface="Carlito"/>
                <a:cs typeface="Carlito"/>
              </a:rPr>
              <a:t>under</a:t>
            </a:r>
            <a:r>
              <a:rPr sz="2900" b="1" spc="40">
                <a:solidFill>
                  <a:srgbClr val="FF0000"/>
                </a:solidFill>
                <a:latin typeface="Carlito"/>
                <a:cs typeface="Carlito"/>
              </a:rPr>
              <a:t> </a:t>
            </a:r>
            <a:r>
              <a:rPr sz="2900" b="1" spc="-16">
                <a:solidFill>
                  <a:srgbClr val="FF0000"/>
                </a:solidFill>
                <a:latin typeface="Carlito"/>
                <a:cs typeface="Carlito"/>
              </a:rPr>
              <a:t>investigation</a:t>
            </a:r>
            <a:r>
              <a:rPr sz="2900" spc="-16">
                <a:latin typeface="Carlito"/>
                <a:cs typeface="Carlito"/>
              </a:rPr>
              <a:t>.</a:t>
            </a:r>
            <a:endParaRPr sz="2900">
              <a:latin typeface="Carlito"/>
              <a:cs typeface="Carlito"/>
            </a:endParaRPr>
          </a:p>
        </p:txBody>
      </p:sp>
      <p:sp>
        <p:nvSpPr>
          <p:cNvPr id="10" name="object 10"/>
          <p:cNvSpPr txBox="1">
            <a:spLocks noGrp="1"/>
          </p:cNvSpPr>
          <p:nvPr>
            <p:ph type="sldNum" sz="quarter" idx="12"/>
          </p:nvPr>
        </p:nvSpPr>
        <p:spPr>
          <a:xfrm>
            <a:off x="11480800" y="8475134"/>
            <a:ext cx="3657600" cy="333425"/>
          </a:xfrm>
          <a:prstGeom prst="rect">
            <a:avLst/>
          </a:prstGeom>
        </p:spPr>
        <p:txBody>
          <a:bodyPr vert="horz" wrap="square" lIns="0" tIns="0" rIns="0" bIns="0" rtlCol="0">
            <a:spAutoFit/>
          </a:bodyPr>
          <a:lstStyle/>
          <a:p>
            <a:fld id="{81D60167-4931-47E6-BA6A-407CBD079E47}" type="slidenum">
              <a:rPr spc="-8" dirty="0"/>
              <a:pPr/>
              <a:t>10</a:t>
            </a:fld>
            <a:endParaRPr spc="-8"/>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558"/>
        <p:cNvGrpSpPr/>
        <p:nvPr/>
      </p:nvGrpSpPr>
      <p:grpSpPr>
        <a:xfrm>
          <a:off x="0" y="0"/>
          <a:ext cx="0" cy="0"/>
          <a:chOff x="0" y="0"/>
          <a:chExt cx="0" cy="0"/>
        </a:xfrm>
      </p:grpSpPr>
      <p:sp>
        <p:nvSpPr>
          <p:cNvPr id="559" name="Google Shape;559;p46"/>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Statistical Analysis Considerations</a:t>
            </a:r>
            <a:endParaRPr/>
          </a:p>
        </p:txBody>
      </p:sp>
      <p:sp>
        <p:nvSpPr>
          <p:cNvPr id="560" name="Google Shape;560;p46"/>
          <p:cNvSpPr txBox="1"/>
          <p:nvPr/>
        </p:nvSpPr>
        <p:spPr>
          <a:xfrm>
            <a:off x="1434667" y="4950767"/>
            <a:ext cx="3082915" cy="19389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chemeClr val="dk1"/>
                </a:solidFill>
                <a:latin typeface="Open Sans"/>
                <a:ea typeface="Open Sans"/>
                <a:cs typeface="Open Sans"/>
                <a:sym typeface="Open Sans"/>
              </a:rPr>
              <a:t>Purpose</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Open Sans"/>
                <a:ea typeface="Open Sans"/>
                <a:cs typeface="Open Sans"/>
                <a:sym typeface="Open Sans"/>
              </a:rPr>
              <a:t>Clear and well-defined</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Open Sans"/>
              <a:ea typeface="Open Sans"/>
              <a:cs typeface="Open Sans"/>
              <a:sym typeface="Open Sans"/>
            </a:endParaRPr>
          </a:p>
        </p:txBody>
      </p:sp>
      <p:sp>
        <p:nvSpPr>
          <p:cNvPr id="561" name="Google Shape;561;p46"/>
          <p:cNvSpPr txBox="1"/>
          <p:nvPr/>
        </p:nvSpPr>
        <p:spPr>
          <a:xfrm>
            <a:off x="4667994" y="4946679"/>
            <a:ext cx="3035593" cy="198291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chemeClr val="dk1"/>
                </a:solidFill>
                <a:latin typeface="Open Sans"/>
                <a:ea typeface="Open Sans"/>
                <a:cs typeface="Open Sans"/>
                <a:sym typeface="Open Sans"/>
              </a:rPr>
              <a:t>Document Questions</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Open Sans"/>
                <a:ea typeface="Open Sans"/>
                <a:cs typeface="Open Sans"/>
                <a:sym typeface="Open Sans"/>
              </a:rPr>
              <a:t>Prepare a questionnaire in advance</a:t>
            </a:r>
            <a:endParaRPr sz="2200" b="0" i="0" u="none" strike="noStrike" cap="none">
              <a:solidFill>
                <a:srgbClr val="000000"/>
              </a:solidFill>
              <a:latin typeface="Arial"/>
              <a:ea typeface="Arial"/>
              <a:cs typeface="Arial"/>
              <a:sym typeface="Arial"/>
            </a:endParaRPr>
          </a:p>
        </p:txBody>
      </p:sp>
      <p:sp>
        <p:nvSpPr>
          <p:cNvPr id="562" name="Google Shape;562;p46"/>
          <p:cNvSpPr txBox="1"/>
          <p:nvPr/>
        </p:nvSpPr>
        <p:spPr>
          <a:xfrm>
            <a:off x="8579224" y="4921625"/>
            <a:ext cx="3433213" cy="23610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chemeClr val="dk1"/>
                </a:solidFill>
                <a:latin typeface="Open Sans"/>
                <a:ea typeface="Open Sans"/>
                <a:cs typeface="Open Sans"/>
                <a:sym typeface="Open Sans"/>
              </a:rPr>
              <a:t>Define Population of Interest</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Open Sans"/>
                <a:ea typeface="Open Sans"/>
                <a:cs typeface="Open Sans"/>
                <a:sym typeface="Open Sans"/>
              </a:rPr>
              <a:t>Select population based on the purpose of analysis</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Open Sans"/>
              <a:ea typeface="Open Sans"/>
              <a:cs typeface="Open Sans"/>
              <a:sym typeface="Open Sans"/>
            </a:endParaRPr>
          </a:p>
        </p:txBody>
      </p:sp>
      <p:pic>
        <p:nvPicPr>
          <p:cNvPr id="563" name="Google Shape;563;p46"/>
          <p:cNvPicPr preferRelativeResize="0"/>
          <p:nvPr/>
        </p:nvPicPr>
        <p:blipFill rotWithShape="1">
          <a:blip r:embed="rId3">
            <a:alphaModFix/>
          </a:blip>
          <a:srcRect/>
          <a:stretch/>
        </p:blipFill>
        <p:spPr>
          <a:xfrm>
            <a:off x="505451" y="2060682"/>
            <a:ext cx="3667125" cy="2716021"/>
          </a:xfrm>
          <a:prstGeom prst="rect">
            <a:avLst/>
          </a:prstGeom>
          <a:noFill/>
          <a:ln>
            <a:noFill/>
          </a:ln>
        </p:spPr>
      </p:pic>
      <p:pic>
        <p:nvPicPr>
          <p:cNvPr id="564" name="Google Shape;564;p46"/>
          <p:cNvPicPr preferRelativeResize="0"/>
          <p:nvPr/>
        </p:nvPicPr>
        <p:blipFill rotWithShape="1">
          <a:blip r:embed="rId4">
            <a:alphaModFix/>
          </a:blip>
          <a:srcRect/>
          <a:stretch/>
        </p:blipFill>
        <p:spPr>
          <a:xfrm>
            <a:off x="4388850" y="1663170"/>
            <a:ext cx="3070726" cy="3070726"/>
          </a:xfrm>
          <a:prstGeom prst="rect">
            <a:avLst/>
          </a:prstGeom>
          <a:noFill/>
          <a:ln>
            <a:noFill/>
          </a:ln>
        </p:spPr>
      </p:pic>
      <p:pic>
        <p:nvPicPr>
          <p:cNvPr id="565" name="Google Shape;565;p46"/>
          <p:cNvPicPr preferRelativeResize="0"/>
          <p:nvPr/>
        </p:nvPicPr>
        <p:blipFill rotWithShape="1">
          <a:blip r:embed="rId5">
            <a:alphaModFix/>
          </a:blip>
          <a:srcRect/>
          <a:stretch/>
        </p:blipFill>
        <p:spPr>
          <a:xfrm>
            <a:off x="8585201" y="1684422"/>
            <a:ext cx="3232484" cy="3232484"/>
          </a:xfrm>
          <a:prstGeom prst="rect">
            <a:avLst/>
          </a:prstGeom>
          <a:noFill/>
          <a:ln>
            <a:noFill/>
          </a:ln>
        </p:spPr>
      </p:pic>
      <p:pic>
        <p:nvPicPr>
          <p:cNvPr id="566" name="Google Shape;566;p46"/>
          <p:cNvPicPr preferRelativeResize="0"/>
          <p:nvPr/>
        </p:nvPicPr>
        <p:blipFill rotWithShape="1">
          <a:blip r:embed="rId6">
            <a:alphaModFix/>
          </a:blip>
          <a:srcRect/>
          <a:stretch/>
        </p:blipFill>
        <p:spPr>
          <a:xfrm>
            <a:off x="12313260" y="1684422"/>
            <a:ext cx="3392905" cy="3392905"/>
          </a:xfrm>
          <a:prstGeom prst="rect">
            <a:avLst/>
          </a:prstGeom>
          <a:noFill/>
          <a:ln>
            <a:noFill/>
          </a:ln>
        </p:spPr>
      </p:pic>
      <p:sp>
        <p:nvSpPr>
          <p:cNvPr id="567" name="Google Shape;567;p46"/>
          <p:cNvSpPr txBox="1"/>
          <p:nvPr/>
        </p:nvSpPr>
        <p:spPr>
          <a:xfrm>
            <a:off x="12936071" y="4849438"/>
            <a:ext cx="2770094" cy="160479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chemeClr val="dk1"/>
                </a:solidFill>
                <a:latin typeface="Open Sans"/>
                <a:ea typeface="Open Sans"/>
                <a:cs typeface="Open Sans"/>
                <a:sym typeface="Open Sans"/>
              </a:rPr>
              <a:t>Determine Sample</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Open Sans"/>
                <a:ea typeface="Open Sans"/>
                <a:cs typeface="Open Sans"/>
                <a:sym typeface="Open Sans"/>
              </a:rPr>
              <a:t>Based on the purpose of study</a:t>
            </a:r>
            <a:endParaRPr sz="2200" b="0" i="0" u="none" strike="noStrike" cap="none">
              <a:solidFill>
                <a:srgbClr val="000000"/>
              </a:solidFill>
              <a:latin typeface="Arial"/>
              <a:ea typeface="Arial"/>
              <a:cs typeface="Arial"/>
              <a:sym typeface="Arial"/>
            </a:endParaRPr>
          </a:p>
        </p:txBody>
      </p:sp>
      <p:pic>
        <p:nvPicPr>
          <p:cNvPr id="568" name="Google Shape;568;p46"/>
          <p:cNvPicPr preferRelativeResize="0"/>
          <p:nvPr/>
        </p:nvPicPr>
        <p:blipFill rotWithShape="1">
          <a:blip r:embed="rId7">
            <a:alphaModFix/>
          </a:blip>
          <a:srcRect/>
          <a:stretch/>
        </p:blipFill>
        <p:spPr>
          <a:xfrm>
            <a:off x="3105314" y="665849"/>
            <a:ext cx="10008788" cy="3657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573"/>
        <p:cNvGrpSpPr/>
        <p:nvPr/>
      </p:nvGrpSpPr>
      <p:grpSpPr>
        <a:xfrm>
          <a:off x="0" y="0"/>
          <a:ext cx="0" cy="0"/>
          <a:chOff x="0" y="0"/>
          <a:chExt cx="0" cy="0"/>
        </a:xfrm>
      </p:grpSpPr>
      <p:sp>
        <p:nvSpPr>
          <p:cNvPr id="574" name="Google Shape;574;p47"/>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Population and Sample</a:t>
            </a:r>
            <a:endParaRPr/>
          </a:p>
        </p:txBody>
      </p:sp>
      <p:sp>
        <p:nvSpPr>
          <p:cNvPr id="575" name="Google Shape;575;p47"/>
          <p:cNvSpPr txBox="1">
            <a:spLocks noGrp="1"/>
          </p:cNvSpPr>
          <p:nvPr>
            <p:ph type="body" idx="1"/>
          </p:nvPr>
        </p:nvSpPr>
        <p:spPr>
          <a:xfrm>
            <a:off x="888529" y="1246740"/>
            <a:ext cx="14478942"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A population consists of various samples. The samples together represent the population.</a:t>
            </a:r>
            <a:endParaRPr sz="2200"/>
          </a:p>
        </p:txBody>
      </p:sp>
      <p:sp>
        <p:nvSpPr>
          <p:cNvPr id="576" name="Google Shape;576;p47"/>
          <p:cNvSpPr txBox="1"/>
          <p:nvPr/>
        </p:nvSpPr>
        <p:spPr>
          <a:xfrm>
            <a:off x="6747592" y="2714273"/>
            <a:ext cx="8310283" cy="311726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800" b="0" i="0" u="none" strike="noStrike" cap="none">
                <a:solidFill>
                  <a:srgbClr val="3F3F3F"/>
                </a:solidFill>
                <a:latin typeface="Open Sans"/>
                <a:ea typeface="Open Sans"/>
                <a:cs typeface="Open Sans"/>
                <a:sym typeface="Open Sans"/>
              </a:rPr>
              <a:t>A sample is:</a:t>
            </a:r>
            <a:endParaRPr sz="28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3F3F3F"/>
              </a:buClr>
              <a:buSzPts val="2400"/>
              <a:buFont typeface="Arial"/>
              <a:buChar char="•"/>
            </a:pPr>
            <a:r>
              <a:rPr lang="en-US" sz="2800" b="0" i="0" u="none" strike="noStrike" cap="none">
                <a:solidFill>
                  <a:srgbClr val="3F3F3F"/>
                </a:solidFill>
                <a:latin typeface="Open Sans"/>
                <a:ea typeface="Open Sans"/>
                <a:cs typeface="Open Sans"/>
                <a:sym typeface="Open Sans"/>
              </a:rPr>
              <a:t>The part/piece drawn from the population</a:t>
            </a:r>
            <a:endParaRPr sz="28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3F3F3F"/>
              </a:buClr>
              <a:buSzPts val="2400"/>
              <a:buFont typeface="Arial"/>
              <a:buChar char="•"/>
            </a:pPr>
            <a:r>
              <a:rPr lang="en-US" sz="2800" b="0" i="0" u="none" strike="noStrike" cap="none">
                <a:solidFill>
                  <a:srgbClr val="3F3F3F"/>
                </a:solidFill>
                <a:latin typeface="Open Sans"/>
                <a:ea typeface="Open Sans"/>
                <a:cs typeface="Open Sans"/>
                <a:sym typeface="Open Sans"/>
              </a:rPr>
              <a:t>The subset of the population</a:t>
            </a:r>
            <a:endParaRPr sz="28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3F3F3F"/>
              </a:buClr>
              <a:buSzPts val="2400"/>
              <a:buFont typeface="Arial"/>
              <a:buChar char="•"/>
            </a:pPr>
            <a:r>
              <a:rPr lang="en-US" sz="2800" b="0" i="0" u="none" strike="noStrike" cap="none">
                <a:solidFill>
                  <a:srgbClr val="3F3F3F"/>
                </a:solidFill>
                <a:latin typeface="Open Sans"/>
                <a:ea typeface="Open Sans"/>
                <a:cs typeface="Open Sans"/>
                <a:sym typeface="Open Sans"/>
              </a:rPr>
              <a:t>A random selection to represent the characteristics of the population</a:t>
            </a:r>
            <a:endParaRPr sz="28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3F3F3F"/>
              </a:buClr>
              <a:buSzPts val="2400"/>
              <a:buFont typeface="Arial"/>
              <a:buChar char="•"/>
            </a:pPr>
            <a:r>
              <a:rPr lang="en-US" sz="2800" b="0" i="0" u="none" strike="noStrike" cap="none">
                <a:solidFill>
                  <a:srgbClr val="3F3F3F"/>
                </a:solidFill>
                <a:latin typeface="Open Sans"/>
                <a:ea typeface="Open Sans"/>
                <a:cs typeface="Open Sans"/>
                <a:sym typeface="Open Sans"/>
              </a:rPr>
              <a:t>The representative analysis of the entire population</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3F3F3F"/>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3F3F3F"/>
              </a:solidFill>
              <a:latin typeface="Open Sans"/>
              <a:ea typeface="Open Sans"/>
              <a:cs typeface="Open Sans"/>
              <a:sym typeface="Open Sans"/>
            </a:endParaRPr>
          </a:p>
        </p:txBody>
      </p:sp>
      <p:grpSp>
        <p:nvGrpSpPr>
          <p:cNvPr id="577" name="Google Shape;577;p47"/>
          <p:cNvGrpSpPr/>
          <p:nvPr/>
        </p:nvGrpSpPr>
        <p:grpSpPr>
          <a:xfrm>
            <a:off x="2296395" y="2529258"/>
            <a:ext cx="4046842" cy="3416045"/>
            <a:chOff x="2296395" y="2529258"/>
            <a:chExt cx="4046842" cy="3416045"/>
          </a:xfrm>
        </p:grpSpPr>
        <p:grpSp>
          <p:nvGrpSpPr>
            <p:cNvPr id="578" name="Google Shape;578;p47"/>
            <p:cNvGrpSpPr/>
            <p:nvPr/>
          </p:nvGrpSpPr>
          <p:grpSpPr>
            <a:xfrm>
              <a:off x="2296395" y="2529258"/>
              <a:ext cx="4046842" cy="3416045"/>
              <a:chOff x="9677758" y="6144562"/>
              <a:chExt cx="4046842" cy="3416045"/>
            </a:xfrm>
          </p:grpSpPr>
          <p:sp>
            <p:nvSpPr>
              <p:cNvPr id="579" name="Google Shape;579;p47"/>
              <p:cNvSpPr/>
              <p:nvPr/>
            </p:nvSpPr>
            <p:spPr>
              <a:xfrm rot="3322140">
                <a:off x="9915027" y="7127867"/>
                <a:ext cx="2406956" cy="1839564"/>
              </a:xfrm>
              <a:prstGeom prst="diamond">
                <a:avLst/>
              </a:prstGeom>
              <a:solidFill>
                <a:srgbClr val="ADC06E"/>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grpSp>
            <p:nvGrpSpPr>
              <p:cNvPr id="580" name="Google Shape;580;p47"/>
              <p:cNvGrpSpPr/>
              <p:nvPr/>
            </p:nvGrpSpPr>
            <p:grpSpPr>
              <a:xfrm>
                <a:off x="10340315" y="6144562"/>
                <a:ext cx="3384285" cy="3242162"/>
                <a:chOff x="10340315" y="6144562"/>
                <a:chExt cx="3384285" cy="3242162"/>
              </a:xfrm>
            </p:grpSpPr>
            <p:sp>
              <p:nvSpPr>
                <p:cNvPr id="581" name="Google Shape;581;p47"/>
                <p:cNvSpPr/>
                <p:nvPr/>
              </p:nvSpPr>
              <p:spPr>
                <a:xfrm rot="-395986">
                  <a:off x="10401504" y="6302224"/>
                  <a:ext cx="2814284" cy="1227050"/>
                </a:xfrm>
                <a:prstGeom prst="diamond">
                  <a:avLst/>
                </a:prstGeom>
                <a:solidFill>
                  <a:srgbClr val="CAD7A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582" name="Google Shape;582;p47"/>
                <p:cNvSpPr/>
                <p:nvPr/>
              </p:nvSpPr>
              <p:spPr>
                <a:xfrm rot="1558706">
                  <a:off x="11771223" y="6554863"/>
                  <a:ext cx="1446286" cy="2648926"/>
                </a:xfrm>
                <a:custGeom>
                  <a:avLst/>
                  <a:gdLst/>
                  <a:ahLst/>
                  <a:cxnLst/>
                  <a:rect l="l" t="t" r="r" b="b"/>
                  <a:pathLst>
                    <a:path w="1446286" h="2648926" extrusionOk="0">
                      <a:moveTo>
                        <a:pt x="0" y="1294593"/>
                      </a:moveTo>
                      <a:lnTo>
                        <a:pt x="873762" y="0"/>
                      </a:lnTo>
                      <a:lnTo>
                        <a:pt x="1446286" y="1314230"/>
                      </a:lnTo>
                      <a:lnTo>
                        <a:pt x="606194" y="2648926"/>
                      </a:lnTo>
                      <a:lnTo>
                        <a:pt x="0" y="1294593"/>
                      </a:lnTo>
                      <a:close/>
                    </a:path>
                  </a:pathLst>
                </a:custGeom>
                <a:solidFill>
                  <a:srgbClr val="C2D094"/>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grpSp>
        </p:grpSp>
        <p:sp>
          <p:nvSpPr>
            <p:cNvPr id="583" name="Google Shape;583;p47"/>
            <p:cNvSpPr txBox="1"/>
            <p:nvPr/>
          </p:nvSpPr>
          <p:spPr>
            <a:xfrm rot="817654">
              <a:off x="2932213" y="4234386"/>
              <a:ext cx="1584088"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3F3F3F"/>
                  </a:solidFill>
                  <a:latin typeface="Open Sans"/>
                  <a:ea typeface="Open Sans"/>
                  <a:cs typeface="Open Sans"/>
                  <a:sym typeface="Open Sans"/>
                </a:rPr>
                <a:t>Population</a:t>
              </a:r>
              <a:endParaRPr sz="1400" b="0" i="0" u="none" strike="noStrike" cap="none">
                <a:solidFill>
                  <a:srgbClr val="000000"/>
                </a:solidFill>
                <a:latin typeface="Arial"/>
                <a:ea typeface="Arial"/>
                <a:cs typeface="Arial"/>
                <a:sym typeface="Arial"/>
              </a:endParaRPr>
            </a:p>
          </p:txBody>
        </p:sp>
      </p:grpSp>
      <p:pic>
        <p:nvPicPr>
          <p:cNvPr id="584" name="Google Shape;584;p47"/>
          <p:cNvPicPr preferRelativeResize="0"/>
          <p:nvPr/>
        </p:nvPicPr>
        <p:blipFill rotWithShape="1">
          <a:blip r:embed="rId3">
            <a:alphaModFix/>
          </a:blip>
          <a:srcRect/>
          <a:stretch/>
        </p:blipFill>
        <p:spPr>
          <a:xfrm>
            <a:off x="4672979" y="665849"/>
            <a:ext cx="6836136" cy="365760"/>
          </a:xfrm>
          <a:prstGeom prst="rect">
            <a:avLst/>
          </a:prstGeom>
          <a:noFill/>
          <a:ln>
            <a:noFill/>
          </a:ln>
        </p:spPr>
      </p:pic>
      <p:sp>
        <p:nvSpPr>
          <p:cNvPr id="13" name="Rectangle 12"/>
          <p:cNvSpPr/>
          <p:nvPr/>
        </p:nvSpPr>
        <p:spPr>
          <a:xfrm>
            <a:off x="2023353" y="6392109"/>
            <a:ext cx="12568136" cy="954107"/>
          </a:xfrm>
          <a:prstGeom prst="rect">
            <a:avLst/>
          </a:prstGeom>
        </p:spPr>
        <p:txBody>
          <a:bodyPr wrap="square">
            <a:spAutoFit/>
          </a:bodyPr>
          <a:lstStyle/>
          <a:p>
            <a:r>
              <a:rPr lang="en-US" sz="2800"/>
              <a:t>Case Study- Consider a scenario wherein you’re asked to perform a survey about the eating habits of teenagers in the US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589"/>
        <p:cNvGrpSpPr/>
        <p:nvPr/>
      </p:nvGrpSpPr>
      <p:grpSpPr>
        <a:xfrm>
          <a:off x="0" y="0"/>
          <a:ext cx="0" cy="0"/>
          <a:chOff x="0" y="0"/>
          <a:chExt cx="0" cy="0"/>
        </a:xfrm>
      </p:grpSpPr>
      <p:sp>
        <p:nvSpPr>
          <p:cNvPr id="590" name="Google Shape;590;p48"/>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Statistics and Parameters</a:t>
            </a:r>
            <a:endParaRPr/>
          </a:p>
        </p:txBody>
      </p:sp>
      <p:sp>
        <p:nvSpPr>
          <p:cNvPr id="591" name="Google Shape;591;p48"/>
          <p:cNvSpPr txBox="1">
            <a:spLocks noGrp="1"/>
          </p:cNvSpPr>
          <p:nvPr>
            <p:ph type="body" idx="1"/>
          </p:nvPr>
        </p:nvSpPr>
        <p:spPr>
          <a:xfrm>
            <a:off x="888529" y="1150488"/>
            <a:ext cx="14478942" cy="81998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b="1">
                <a:solidFill>
                  <a:srgbClr val="404040"/>
                </a:solidFill>
              </a:rPr>
              <a:t>Statistics</a:t>
            </a:r>
            <a:r>
              <a:rPr lang="en-US" sz="2200">
                <a:solidFill>
                  <a:srgbClr val="404040"/>
                </a:solidFill>
              </a:rPr>
              <a:t> are quantitative values calculated from the sample.</a:t>
            </a:r>
            <a:endParaRPr sz="2200"/>
          </a:p>
          <a:p>
            <a:pPr marL="0" lvl="0" indent="0" algn="ctr" rtl="0">
              <a:lnSpc>
                <a:spcPct val="100000"/>
              </a:lnSpc>
              <a:spcBef>
                <a:spcPts val="1333"/>
              </a:spcBef>
              <a:spcAft>
                <a:spcPts val="0"/>
              </a:spcAft>
              <a:buClr>
                <a:srgbClr val="404040"/>
              </a:buClr>
              <a:buSzPts val="2400"/>
              <a:buNone/>
            </a:pPr>
            <a:r>
              <a:rPr lang="en-US" sz="2200" b="1">
                <a:solidFill>
                  <a:srgbClr val="404040"/>
                </a:solidFill>
              </a:rPr>
              <a:t>Parameters</a:t>
            </a:r>
            <a:r>
              <a:rPr lang="en-US" sz="2200">
                <a:solidFill>
                  <a:srgbClr val="404040"/>
                </a:solidFill>
              </a:rPr>
              <a:t> are the characteristics of the population.</a:t>
            </a:r>
            <a:endParaRPr sz="2200"/>
          </a:p>
        </p:txBody>
      </p:sp>
      <p:sp>
        <p:nvSpPr>
          <p:cNvPr id="592" name="Google Shape;592;p48"/>
          <p:cNvSpPr txBox="1"/>
          <p:nvPr/>
        </p:nvSpPr>
        <p:spPr>
          <a:xfrm>
            <a:off x="5393944" y="2330839"/>
            <a:ext cx="5468112" cy="4704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404040"/>
              </a:buClr>
              <a:buSzPts val="2400"/>
              <a:buFont typeface="Arial"/>
              <a:buNone/>
            </a:pPr>
            <a:r>
              <a:rPr lang="en-US" sz="2200" b="0" i="0" u="none" strike="noStrike" cap="none">
                <a:solidFill>
                  <a:srgbClr val="404040"/>
                </a:solidFill>
                <a:latin typeface="Open Sans"/>
                <a:ea typeface="Open Sans"/>
                <a:cs typeface="Open Sans"/>
                <a:sym typeface="Open Sans"/>
              </a:rPr>
              <a:t>Sample 🡪 X</a:t>
            </a:r>
            <a:r>
              <a:rPr lang="en-US" sz="2200" b="0" i="0" u="none" strike="noStrike" cap="none" baseline="-25000">
                <a:solidFill>
                  <a:srgbClr val="404040"/>
                </a:solidFill>
                <a:latin typeface="Open Sans"/>
                <a:ea typeface="Open Sans"/>
                <a:cs typeface="Open Sans"/>
                <a:sym typeface="Open Sans"/>
              </a:rPr>
              <a:t>o</a:t>
            </a:r>
            <a:r>
              <a:rPr lang="en-US" sz="2200" b="0" i="0" u="none" strike="noStrike" cap="none">
                <a:solidFill>
                  <a:srgbClr val="404040"/>
                </a:solidFill>
                <a:latin typeface="Open Sans"/>
                <a:ea typeface="Open Sans"/>
                <a:cs typeface="Open Sans"/>
                <a:sym typeface="Open Sans"/>
              </a:rPr>
              <a:t>, X</a:t>
            </a:r>
            <a:r>
              <a:rPr lang="en-US" sz="2200" b="0" i="0" u="none" strike="noStrike" cap="none" baseline="-25000">
                <a:solidFill>
                  <a:srgbClr val="404040"/>
                </a:solidFill>
                <a:latin typeface="Open Sans"/>
                <a:ea typeface="Open Sans"/>
                <a:cs typeface="Open Sans"/>
                <a:sym typeface="Open Sans"/>
              </a:rPr>
              <a:t>1</a:t>
            </a:r>
            <a:r>
              <a:rPr lang="en-US" sz="2200" b="0" i="0" u="none" strike="noStrike" cap="none">
                <a:solidFill>
                  <a:srgbClr val="404040"/>
                </a:solidFill>
                <a:latin typeface="Open Sans"/>
                <a:ea typeface="Open Sans"/>
                <a:cs typeface="Open Sans"/>
                <a:sym typeface="Open Sans"/>
              </a:rPr>
              <a:t>,X</a:t>
            </a:r>
            <a:r>
              <a:rPr lang="en-US" sz="2200" b="0" i="0" u="none" strike="noStrike" cap="none" baseline="-25000">
                <a:solidFill>
                  <a:srgbClr val="404040"/>
                </a:solidFill>
                <a:latin typeface="Open Sans"/>
                <a:ea typeface="Open Sans"/>
                <a:cs typeface="Open Sans"/>
                <a:sym typeface="Open Sans"/>
              </a:rPr>
              <a:t>2</a:t>
            </a:r>
            <a:r>
              <a:rPr lang="en-US" sz="2200" b="0" i="0" u="none" strike="noStrike" cap="none">
                <a:solidFill>
                  <a:srgbClr val="404040"/>
                </a:solidFill>
                <a:latin typeface="Open Sans"/>
                <a:ea typeface="Open Sans"/>
                <a:cs typeface="Open Sans"/>
                <a:sym typeface="Open Sans"/>
              </a:rPr>
              <a:t>……….X</a:t>
            </a:r>
            <a:r>
              <a:rPr lang="en-US" sz="2200" b="0" i="0" u="none" strike="noStrike" cap="none" baseline="-25000">
                <a:solidFill>
                  <a:srgbClr val="404040"/>
                </a:solidFill>
                <a:latin typeface="Open Sans"/>
                <a:ea typeface="Open Sans"/>
                <a:cs typeface="Open Sans"/>
                <a:sym typeface="Open Sans"/>
              </a:rPr>
              <a:t>n</a:t>
            </a:r>
            <a:endParaRPr sz="2200" b="0" i="0" u="none" strike="noStrike" cap="none" baseline="-25000">
              <a:solidFill>
                <a:srgbClr val="404040"/>
              </a:solidFill>
              <a:latin typeface="Open Sans"/>
              <a:ea typeface="Open Sans"/>
              <a:cs typeface="Open Sans"/>
              <a:sym typeface="Open Sans"/>
            </a:endParaRPr>
          </a:p>
        </p:txBody>
      </p:sp>
      <p:graphicFrame>
        <p:nvGraphicFramePr>
          <p:cNvPr id="593" name="Google Shape;593;p48"/>
          <p:cNvGraphicFramePr/>
          <p:nvPr/>
        </p:nvGraphicFramePr>
        <p:xfrm>
          <a:off x="2337109" y="3390483"/>
          <a:ext cx="11647800" cy="4706175"/>
        </p:xfrm>
        <a:graphic>
          <a:graphicData uri="http://schemas.openxmlformats.org/drawingml/2006/table">
            <a:tbl>
              <a:tblPr firstRow="1" bandRow="1">
                <a:noFill/>
                <a:tableStyleId>{3C659086-E70E-4FB1-972C-101458372791}</a:tableStyleId>
              </a:tblPr>
              <a:tblGrid>
                <a:gridCol w="2544825">
                  <a:extLst>
                    <a:ext uri="{9D8B030D-6E8A-4147-A177-3AD203B41FA5}">
                      <a16:colId xmlns:a16="http://schemas.microsoft.com/office/drawing/2014/main" val="20000"/>
                    </a:ext>
                  </a:extLst>
                </a:gridCol>
                <a:gridCol w="2464025">
                  <a:extLst>
                    <a:ext uri="{9D8B030D-6E8A-4147-A177-3AD203B41FA5}">
                      <a16:colId xmlns:a16="http://schemas.microsoft.com/office/drawing/2014/main" val="20001"/>
                    </a:ext>
                  </a:extLst>
                </a:gridCol>
                <a:gridCol w="2870875">
                  <a:extLst>
                    <a:ext uri="{9D8B030D-6E8A-4147-A177-3AD203B41FA5}">
                      <a16:colId xmlns:a16="http://schemas.microsoft.com/office/drawing/2014/main" val="20002"/>
                    </a:ext>
                  </a:extLst>
                </a:gridCol>
                <a:gridCol w="3768075">
                  <a:extLst>
                    <a:ext uri="{9D8B030D-6E8A-4147-A177-3AD203B41FA5}">
                      <a16:colId xmlns:a16="http://schemas.microsoft.com/office/drawing/2014/main" val="20003"/>
                    </a:ext>
                  </a:extLst>
                </a:gridCol>
              </a:tblGrid>
              <a:tr h="1421250">
                <a:tc>
                  <a:txBody>
                    <a:bodyPr/>
                    <a:lstStyle/>
                    <a:p>
                      <a:pPr marL="0" marR="0" lvl="0" indent="0" algn="l" rtl="0">
                        <a:lnSpc>
                          <a:spcPct val="100000"/>
                        </a:lnSpc>
                        <a:spcBef>
                          <a:spcPts val="0"/>
                        </a:spcBef>
                        <a:spcAft>
                          <a:spcPts val="0"/>
                        </a:spcAft>
                        <a:buClr>
                          <a:srgbClr val="000000"/>
                        </a:buClr>
                        <a:buSzPts val="2400"/>
                        <a:buFont typeface="Arial"/>
                        <a:buNone/>
                      </a:pPr>
                      <a:endParaRPr sz="2400" u="none" strike="noStrike" cap="none"/>
                    </a:p>
                  </a:txBody>
                  <a:tcPr marL="91450" marR="91450" marT="45725" marB="45725" anchor="ctr">
                    <a:solidFill>
                      <a:schemeClr val="accent6"/>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Open Sans"/>
                          <a:ea typeface="Open Sans"/>
                          <a:cs typeface="Open Sans"/>
                          <a:sym typeface="Open Sans"/>
                        </a:rPr>
                        <a:t>Population Parameters</a:t>
                      </a:r>
                      <a:endParaRPr sz="2400" u="none" strike="noStrike" cap="none">
                        <a:latin typeface="Open Sans"/>
                        <a:ea typeface="Open Sans"/>
                        <a:cs typeface="Open Sans"/>
                        <a:sym typeface="Open Sans"/>
                      </a:endParaRPr>
                    </a:p>
                  </a:txBody>
                  <a:tcPr marL="91450" marR="91450" marT="45725" marB="45725" anchor="ctr">
                    <a:solidFill>
                      <a:schemeClr val="accent6"/>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Open Sans"/>
                          <a:ea typeface="Open Sans"/>
                          <a:cs typeface="Open Sans"/>
                          <a:sym typeface="Open Sans"/>
                        </a:rPr>
                        <a:t>Sample Statistics</a:t>
                      </a:r>
                      <a:endParaRPr sz="1400" u="none" strike="noStrike" cap="none"/>
                    </a:p>
                  </a:txBody>
                  <a:tcPr marL="91450" marR="91450" marT="45725" marB="45725" anchor="ctr">
                    <a:solidFill>
                      <a:schemeClr val="accent6"/>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Open Sans"/>
                          <a:ea typeface="Open Sans"/>
                          <a:cs typeface="Open Sans"/>
                          <a:sym typeface="Open Sans"/>
                        </a:rPr>
                        <a:t>Formula</a:t>
                      </a:r>
                      <a:endParaRPr sz="1400" u="none" strike="noStrike" cap="none"/>
                    </a:p>
                  </a:txBody>
                  <a:tcPr marL="91450" marR="91450" marT="45725" marB="45725" anchor="ctr">
                    <a:solidFill>
                      <a:schemeClr val="accent6"/>
                    </a:solidFill>
                  </a:tcPr>
                </a:tc>
                <a:extLst>
                  <a:ext uri="{0D108BD9-81ED-4DB2-BD59-A6C34878D82A}">
                    <a16:rowId xmlns:a16="http://schemas.microsoft.com/office/drawing/2014/main" val="10000"/>
                  </a:ext>
                </a:extLst>
              </a:tr>
              <a:tr h="10949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Open Sans"/>
                          <a:ea typeface="Open Sans"/>
                          <a:cs typeface="Open Sans"/>
                          <a:sym typeface="Open Sans"/>
                        </a:rPr>
                        <a:t>Mean</a:t>
                      </a:r>
                      <a:endParaRPr sz="1400" u="none" strike="noStrike" cap="none"/>
                    </a:p>
                  </a:txBody>
                  <a:tcPr marL="91450" marR="91450" marT="45725" marB="45725" anchor="ctr">
                    <a:solidFill>
                      <a:srgbClr val="E1EFD8"/>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latin typeface="Open Sans"/>
                          <a:ea typeface="Open Sans"/>
                          <a:cs typeface="Open Sans"/>
                          <a:sym typeface="Open Sans"/>
                        </a:rPr>
                        <a:t>             </a:t>
                      </a:r>
                      <a:r>
                        <a:rPr lang="en-US" sz="3600" u="none" strike="noStrike" cap="none">
                          <a:latin typeface="Open Sans"/>
                          <a:ea typeface="Open Sans"/>
                          <a:cs typeface="Open Sans"/>
                          <a:sym typeface="Open Sans"/>
                        </a:rPr>
                        <a:t>µ</a:t>
                      </a:r>
                      <a:endParaRPr sz="1400" u="none" strike="noStrike" cap="none"/>
                    </a:p>
                  </a:txBody>
                  <a:tcPr marL="91450" marR="91450" marT="45725" marB="45725" anchor="ctr">
                    <a:solidFill>
                      <a:srgbClr val="E1EFD8"/>
                    </a:solidFill>
                  </a:tcPr>
                </a:tc>
                <a:tc>
                  <a:txBody>
                    <a:bodyPr/>
                    <a:lstStyle/>
                    <a:p>
                      <a:pPr marL="0" marR="0" lvl="0" indent="0" algn="l" rtl="0">
                        <a:lnSpc>
                          <a:spcPct val="100000"/>
                        </a:lnSpc>
                        <a:spcBef>
                          <a:spcPts val="0"/>
                        </a:spcBef>
                        <a:spcAft>
                          <a:spcPts val="0"/>
                        </a:spcAft>
                        <a:buClr>
                          <a:srgbClr val="000000"/>
                        </a:buClr>
                        <a:buSzPts val="2400"/>
                        <a:buFont typeface="Arial"/>
                        <a:buNone/>
                      </a:pPr>
                      <a:endParaRPr sz="2400" u="none" strike="noStrike" cap="none"/>
                    </a:p>
                  </a:txBody>
                  <a:tcPr marL="91450" marR="91450" marT="45725" marB="45725" anchor="ctr">
                    <a:solidFill>
                      <a:srgbClr val="E1EFD8"/>
                    </a:solidFill>
                  </a:tcPr>
                </a:tc>
                <a:tc>
                  <a:txBody>
                    <a:bodyPr/>
                    <a:lstStyle/>
                    <a:p>
                      <a:pPr marL="0" marR="0" lvl="0" indent="0" algn="l" rtl="0">
                        <a:lnSpc>
                          <a:spcPct val="100000"/>
                        </a:lnSpc>
                        <a:spcBef>
                          <a:spcPts val="0"/>
                        </a:spcBef>
                        <a:spcAft>
                          <a:spcPts val="0"/>
                        </a:spcAft>
                        <a:buClr>
                          <a:srgbClr val="000000"/>
                        </a:buClr>
                        <a:buSzPts val="2400"/>
                        <a:buFont typeface="Arial"/>
                        <a:buNone/>
                      </a:pPr>
                      <a:endParaRPr sz="2400" u="none" strike="noStrike" cap="none"/>
                    </a:p>
                  </a:txBody>
                  <a:tcPr marL="91450" marR="91450" marT="45725" marB="45725" anchor="ctr">
                    <a:solidFill>
                      <a:srgbClr val="E1EFD8"/>
                    </a:solidFill>
                  </a:tcPr>
                </a:tc>
                <a:extLst>
                  <a:ext uri="{0D108BD9-81ED-4DB2-BD59-A6C34878D82A}">
                    <a16:rowId xmlns:a16="http://schemas.microsoft.com/office/drawing/2014/main" val="10001"/>
                  </a:ext>
                </a:extLst>
              </a:tr>
              <a:tr h="10949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Open Sans"/>
                          <a:ea typeface="Open Sans"/>
                          <a:cs typeface="Open Sans"/>
                          <a:sym typeface="Open Sans"/>
                        </a:rPr>
                        <a:t>Variance</a:t>
                      </a:r>
                      <a:r>
                        <a:rPr lang="en-US" sz="2400" u="none" strike="noStrike" cap="none"/>
                        <a:t> </a:t>
                      </a:r>
                      <a:endParaRPr sz="2400" u="none" strike="noStrike" cap="none"/>
                    </a:p>
                  </a:txBody>
                  <a:tcPr marL="91450" marR="91450" marT="45725" marB="45725" anchor="ctr">
                    <a:solidFill>
                      <a:srgbClr val="A8D08C"/>
                    </a:solidFill>
                  </a:tcPr>
                </a:tc>
                <a:tc>
                  <a:txBody>
                    <a:bodyPr/>
                    <a:lstStyle/>
                    <a:p>
                      <a:pPr marL="0" marR="0" lvl="0" indent="0" algn="l" rtl="0">
                        <a:lnSpc>
                          <a:spcPct val="100000"/>
                        </a:lnSpc>
                        <a:spcBef>
                          <a:spcPts val="0"/>
                        </a:spcBef>
                        <a:spcAft>
                          <a:spcPts val="0"/>
                        </a:spcAft>
                        <a:buClr>
                          <a:srgbClr val="000000"/>
                        </a:buClr>
                        <a:buSzPts val="2400"/>
                        <a:buFont typeface="Arial"/>
                        <a:buNone/>
                      </a:pPr>
                      <a:endParaRPr sz="2400" u="none" strike="noStrike" cap="none"/>
                    </a:p>
                  </a:txBody>
                  <a:tcPr marL="91450" marR="91450" marT="45725" marB="45725" anchor="ctr">
                    <a:solidFill>
                      <a:srgbClr val="A8D08C"/>
                    </a:solidFill>
                  </a:tcPr>
                </a:tc>
                <a:tc>
                  <a:txBody>
                    <a:bodyPr/>
                    <a:lstStyle/>
                    <a:p>
                      <a:pPr marL="0" marR="0" lvl="0" indent="0" algn="l" rtl="0">
                        <a:lnSpc>
                          <a:spcPct val="100000"/>
                        </a:lnSpc>
                        <a:spcBef>
                          <a:spcPts val="0"/>
                        </a:spcBef>
                        <a:spcAft>
                          <a:spcPts val="0"/>
                        </a:spcAft>
                        <a:buClr>
                          <a:srgbClr val="000000"/>
                        </a:buClr>
                        <a:buSzPts val="2400"/>
                        <a:buFont typeface="Arial"/>
                        <a:buNone/>
                      </a:pPr>
                      <a:endParaRPr sz="2400" u="none" strike="noStrike" cap="none"/>
                    </a:p>
                  </a:txBody>
                  <a:tcPr marL="91450" marR="91450" marT="45725" marB="45725" anchor="ctr">
                    <a:solidFill>
                      <a:srgbClr val="A8D08C"/>
                    </a:solidFill>
                  </a:tcPr>
                </a:tc>
                <a:tc>
                  <a:txBody>
                    <a:bodyPr/>
                    <a:lstStyle/>
                    <a:p>
                      <a:pPr marL="0" marR="0" lvl="0" indent="0" algn="l" rtl="0">
                        <a:lnSpc>
                          <a:spcPct val="100000"/>
                        </a:lnSpc>
                        <a:spcBef>
                          <a:spcPts val="0"/>
                        </a:spcBef>
                        <a:spcAft>
                          <a:spcPts val="0"/>
                        </a:spcAft>
                        <a:buClr>
                          <a:srgbClr val="000000"/>
                        </a:buClr>
                        <a:buSzPts val="2400"/>
                        <a:buFont typeface="Arial"/>
                        <a:buNone/>
                      </a:pPr>
                      <a:endParaRPr sz="2400" u="none" strike="noStrike" cap="none"/>
                    </a:p>
                  </a:txBody>
                  <a:tcPr marL="91450" marR="91450" marT="45725" marB="45725" anchor="ctr">
                    <a:solidFill>
                      <a:srgbClr val="A8D08C"/>
                    </a:solidFill>
                  </a:tcPr>
                </a:tc>
                <a:extLst>
                  <a:ext uri="{0D108BD9-81ED-4DB2-BD59-A6C34878D82A}">
                    <a16:rowId xmlns:a16="http://schemas.microsoft.com/office/drawing/2014/main" val="10002"/>
                  </a:ext>
                </a:extLst>
              </a:tr>
              <a:tr h="10949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Open Sans"/>
                          <a:ea typeface="Open Sans"/>
                          <a:cs typeface="Open Sans"/>
                          <a:sym typeface="Open Sans"/>
                        </a:rPr>
                        <a:t>Standard Deviation</a:t>
                      </a:r>
                      <a:endParaRPr sz="2400" u="none" strike="noStrike" cap="none">
                        <a:latin typeface="Open Sans"/>
                        <a:ea typeface="Open Sans"/>
                        <a:cs typeface="Open Sans"/>
                        <a:sym typeface="Open Sans"/>
                      </a:endParaRPr>
                    </a:p>
                  </a:txBody>
                  <a:tcPr marL="91450" marR="91450" marT="45725" marB="45725" anchor="ctr">
                    <a:solidFill>
                      <a:srgbClr val="FFF2CC"/>
                    </a:solidFill>
                  </a:tcPr>
                </a:tc>
                <a:tc>
                  <a:txBody>
                    <a:bodyPr/>
                    <a:lstStyle/>
                    <a:p>
                      <a:pPr marL="0" marR="0" lvl="0" indent="0" algn="l" rtl="0">
                        <a:lnSpc>
                          <a:spcPct val="100000"/>
                        </a:lnSpc>
                        <a:spcBef>
                          <a:spcPts val="0"/>
                        </a:spcBef>
                        <a:spcAft>
                          <a:spcPts val="0"/>
                        </a:spcAft>
                        <a:buClr>
                          <a:srgbClr val="000000"/>
                        </a:buClr>
                        <a:buSzPts val="2400"/>
                        <a:buFont typeface="Arial"/>
                        <a:buNone/>
                      </a:pPr>
                      <a:endParaRPr sz="2400" u="none" strike="noStrike" cap="none"/>
                    </a:p>
                  </a:txBody>
                  <a:tcPr marL="91450" marR="91450" marT="45725" marB="45725" anchor="ctr">
                    <a:solidFill>
                      <a:srgbClr val="FFF2CC"/>
                    </a:solidFill>
                  </a:tcPr>
                </a:tc>
                <a:tc>
                  <a:txBody>
                    <a:bodyPr/>
                    <a:lstStyle/>
                    <a:p>
                      <a:pPr marL="0" marR="0" lvl="0" indent="0" algn="ctr" rtl="0">
                        <a:lnSpc>
                          <a:spcPct val="100000"/>
                        </a:lnSpc>
                        <a:spcBef>
                          <a:spcPts val="0"/>
                        </a:spcBef>
                        <a:spcAft>
                          <a:spcPts val="0"/>
                        </a:spcAft>
                        <a:buClr>
                          <a:srgbClr val="000000"/>
                        </a:buClr>
                        <a:buSzPts val="2400"/>
                        <a:buFont typeface="Arial"/>
                        <a:buNone/>
                      </a:pPr>
                      <a:endParaRPr sz="2400" u="none" strike="noStrike" cap="none"/>
                    </a:p>
                  </a:txBody>
                  <a:tcPr marL="91450" marR="91450" marT="45725" marB="45725" anchor="ctr">
                    <a:solidFill>
                      <a:srgbClr val="FFF2CC"/>
                    </a:solidFill>
                  </a:tcPr>
                </a:tc>
                <a:tc>
                  <a:txBody>
                    <a:bodyPr/>
                    <a:lstStyle/>
                    <a:p>
                      <a:pPr marL="0" marR="0" lvl="0" indent="0" algn="ctr" rtl="0">
                        <a:lnSpc>
                          <a:spcPct val="100000"/>
                        </a:lnSpc>
                        <a:spcBef>
                          <a:spcPts val="0"/>
                        </a:spcBef>
                        <a:spcAft>
                          <a:spcPts val="0"/>
                        </a:spcAft>
                        <a:buClr>
                          <a:srgbClr val="000000"/>
                        </a:buClr>
                        <a:buSzPts val="2400"/>
                        <a:buFont typeface="Arial"/>
                        <a:buNone/>
                      </a:pPr>
                      <a:endParaRPr sz="2400" u="none" strike="noStrike" cap="none"/>
                    </a:p>
                  </a:txBody>
                  <a:tcPr marL="91450" marR="91450" marT="45725" marB="45725" anchor="ctr">
                    <a:solidFill>
                      <a:srgbClr val="FFF2CC"/>
                    </a:solidFill>
                  </a:tcPr>
                </a:tc>
                <a:extLst>
                  <a:ext uri="{0D108BD9-81ED-4DB2-BD59-A6C34878D82A}">
                    <a16:rowId xmlns:a16="http://schemas.microsoft.com/office/drawing/2014/main" val="10003"/>
                  </a:ext>
                </a:extLst>
              </a:tr>
            </a:tbl>
          </a:graphicData>
        </a:graphic>
      </p:graphicFrame>
      <p:pic>
        <p:nvPicPr>
          <p:cNvPr id="594" name="Google Shape;594;p48"/>
          <p:cNvPicPr preferRelativeResize="0"/>
          <p:nvPr/>
        </p:nvPicPr>
        <p:blipFill rotWithShape="1">
          <a:blip r:embed="rId3">
            <a:alphaModFix/>
          </a:blip>
          <a:srcRect/>
          <a:stretch/>
        </p:blipFill>
        <p:spPr>
          <a:xfrm>
            <a:off x="8220190" y="4949328"/>
            <a:ext cx="720271" cy="789863"/>
          </a:xfrm>
          <a:prstGeom prst="rect">
            <a:avLst/>
          </a:prstGeom>
          <a:noFill/>
          <a:ln>
            <a:noFill/>
          </a:ln>
        </p:spPr>
      </p:pic>
      <p:pic>
        <p:nvPicPr>
          <p:cNvPr id="595" name="Google Shape;595;p48"/>
          <p:cNvPicPr preferRelativeResize="0"/>
          <p:nvPr/>
        </p:nvPicPr>
        <p:blipFill rotWithShape="1">
          <a:blip r:embed="rId4">
            <a:alphaModFix/>
          </a:blip>
          <a:srcRect/>
          <a:stretch/>
        </p:blipFill>
        <p:spPr>
          <a:xfrm>
            <a:off x="10754040" y="4755393"/>
            <a:ext cx="1703057" cy="926224"/>
          </a:xfrm>
          <a:prstGeom prst="rect">
            <a:avLst/>
          </a:prstGeom>
          <a:noFill/>
          <a:ln>
            <a:noFill/>
          </a:ln>
        </p:spPr>
      </p:pic>
      <p:pic>
        <p:nvPicPr>
          <p:cNvPr id="596" name="Google Shape;596;p48"/>
          <p:cNvPicPr preferRelativeResize="0"/>
          <p:nvPr/>
        </p:nvPicPr>
        <p:blipFill rotWithShape="1">
          <a:blip r:embed="rId5">
            <a:alphaModFix/>
          </a:blip>
          <a:srcRect/>
          <a:stretch/>
        </p:blipFill>
        <p:spPr>
          <a:xfrm>
            <a:off x="5894000" y="5923859"/>
            <a:ext cx="722209" cy="794430"/>
          </a:xfrm>
          <a:prstGeom prst="rect">
            <a:avLst/>
          </a:prstGeom>
          <a:noFill/>
          <a:ln>
            <a:noFill/>
          </a:ln>
        </p:spPr>
      </p:pic>
      <p:pic>
        <p:nvPicPr>
          <p:cNvPr id="597" name="Google Shape;597;p48"/>
          <p:cNvPicPr preferRelativeResize="0"/>
          <p:nvPr/>
        </p:nvPicPr>
        <p:blipFill rotWithShape="1">
          <a:blip r:embed="rId6">
            <a:alphaModFix/>
          </a:blip>
          <a:srcRect/>
          <a:stretch/>
        </p:blipFill>
        <p:spPr>
          <a:xfrm>
            <a:off x="5916613" y="7240084"/>
            <a:ext cx="504825" cy="468312"/>
          </a:xfrm>
          <a:prstGeom prst="rect">
            <a:avLst/>
          </a:prstGeom>
          <a:noFill/>
          <a:ln>
            <a:noFill/>
          </a:ln>
        </p:spPr>
      </p:pic>
      <p:pic>
        <p:nvPicPr>
          <p:cNvPr id="598" name="Google Shape;598;p48"/>
          <p:cNvPicPr preferRelativeResize="0"/>
          <p:nvPr/>
        </p:nvPicPr>
        <p:blipFill rotWithShape="1">
          <a:blip r:embed="rId7">
            <a:alphaModFix/>
          </a:blip>
          <a:srcRect/>
          <a:stretch/>
        </p:blipFill>
        <p:spPr>
          <a:xfrm>
            <a:off x="8277340" y="6092684"/>
            <a:ext cx="449414" cy="549405"/>
          </a:xfrm>
          <a:prstGeom prst="rect">
            <a:avLst/>
          </a:prstGeom>
          <a:noFill/>
          <a:ln>
            <a:noFill/>
          </a:ln>
        </p:spPr>
      </p:pic>
      <p:pic>
        <p:nvPicPr>
          <p:cNvPr id="599" name="Google Shape;599;p48"/>
          <p:cNvPicPr preferRelativeResize="0"/>
          <p:nvPr/>
        </p:nvPicPr>
        <p:blipFill rotWithShape="1">
          <a:blip r:embed="rId8">
            <a:alphaModFix/>
          </a:blip>
          <a:srcRect/>
          <a:stretch/>
        </p:blipFill>
        <p:spPr>
          <a:xfrm>
            <a:off x="8277340" y="7122356"/>
            <a:ext cx="449263" cy="549275"/>
          </a:xfrm>
          <a:prstGeom prst="rect">
            <a:avLst/>
          </a:prstGeom>
          <a:noFill/>
          <a:ln>
            <a:noFill/>
          </a:ln>
        </p:spPr>
      </p:pic>
      <p:pic>
        <p:nvPicPr>
          <p:cNvPr id="600" name="Google Shape;600;p48"/>
          <p:cNvPicPr preferRelativeResize="0"/>
          <p:nvPr/>
        </p:nvPicPr>
        <p:blipFill rotWithShape="1">
          <a:blip r:embed="rId9">
            <a:alphaModFix/>
          </a:blip>
          <a:srcRect/>
          <a:stretch/>
        </p:blipFill>
        <p:spPr>
          <a:xfrm>
            <a:off x="10325145" y="5871551"/>
            <a:ext cx="3509962" cy="960438"/>
          </a:xfrm>
          <a:prstGeom prst="rect">
            <a:avLst/>
          </a:prstGeom>
          <a:noFill/>
          <a:ln>
            <a:noFill/>
          </a:ln>
        </p:spPr>
      </p:pic>
      <p:grpSp>
        <p:nvGrpSpPr>
          <p:cNvPr id="601" name="Google Shape;601;p48"/>
          <p:cNvGrpSpPr/>
          <p:nvPr/>
        </p:nvGrpSpPr>
        <p:grpSpPr>
          <a:xfrm>
            <a:off x="10331919" y="7021923"/>
            <a:ext cx="3540125" cy="1050925"/>
            <a:chOff x="11960938" y="5771762"/>
            <a:chExt cx="3540125" cy="1050925"/>
          </a:xfrm>
        </p:grpSpPr>
        <p:pic>
          <p:nvPicPr>
            <p:cNvPr id="602" name="Google Shape;602;p48"/>
            <p:cNvPicPr preferRelativeResize="0"/>
            <p:nvPr/>
          </p:nvPicPr>
          <p:blipFill rotWithShape="1">
            <a:blip r:embed="rId10">
              <a:alphaModFix/>
            </a:blip>
            <a:srcRect/>
            <a:stretch/>
          </p:blipFill>
          <p:spPr>
            <a:xfrm>
              <a:off x="11960938" y="5771762"/>
              <a:ext cx="3540125" cy="1050925"/>
            </a:xfrm>
            <a:prstGeom prst="rect">
              <a:avLst/>
            </a:prstGeom>
            <a:noFill/>
            <a:ln>
              <a:noFill/>
            </a:ln>
          </p:spPr>
        </p:pic>
        <p:cxnSp>
          <p:nvCxnSpPr>
            <p:cNvPr id="603" name="Google Shape;603;p48"/>
            <p:cNvCxnSpPr/>
            <p:nvPr/>
          </p:nvCxnSpPr>
          <p:spPr>
            <a:xfrm>
              <a:off x="12810420" y="5862671"/>
              <a:ext cx="2417918" cy="0"/>
            </a:xfrm>
            <a:prstGeom prst="straightConnector1">
              <a:avLst/>
            </a:prstGeom>
            <a:noFill/>
            <a:ln w="19050" cap="flat" cmpd="sng">
              <a:solidFill>
                <a:schemeClr val="dk1"/>
              </a:solidFill>
              <a:prstDash val="solid"/>
              <a:miter lim="800000"/>
              <a:headEnd type="none" w="sm" len="sm"/>
              <a:tailEnd type="none" w="sm" len="sm"/>
            </a:ln>
          </p:spPr>
        </p:cxnSp>
      </p:grpSp>
      <p:sp>
        <p:nvSpPr>
          <p:cNvPr id="604" name="Google Shape;604;p48"/>
          <p:cNvSpPr/>
          <p:nvPr/>
        </p:nvSpPr>
        <p:spPr>
          <a:xfrm>
            <a:off x="2119087" y="3108728"/>
            <a:ext cx="12111264" cy="5444218"/>
          </a:xfrm>
          <a:prstGeom prst="rect">
            <a:avLst/>
          </a:prstGeom>
          <a:no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05" name="Google Shape;605;p48"/>
          <p:cNvSpPr/>
          <p:nvPr/>
        </p:nvSpPr>
        <p:spPr>
          <a:xfrm>
            <a:off x="2419351" y="6092684"/>
            <a:ext cx="2400300" cy="700546"/>
          </a:xfrm>
          <a:prstGeom prst="rect">
            <a:avLst/>
          </a:prstGeom>
          <a:no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06" name="Google Shape;606;p48"/>
          <p:cNvSpPr/>
          <p:nvPr/>
        </p:nvSpPr>
        <p:spPr>
          <a:xfrm>
            <a:off x="2419351" y="7197112"/>
            <a:ext cx="2400300" cy="700546"/>
          </a:xfrm>
          <a:prstGeom prst="rect">
            <a:avLst/>
          </a:prstGeom>
          <a:no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07" name="Google Shape;607;p48"/>
          <p:cNvSpPr/>
          <p:nvPr/>
        </p:nvSpPr>
        <p:spPr>
          <a:xfrm>
            <a:off x="2419351" y="4987312"/>
            <a:ext cx="2400300" cy="700546"/>
          </a:xfrm>
          <a:prstGeom prst="rect">
            <a:avLst/>
          </a:prstGeom>
          <a:no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pic>
        <p:nvPicPr>
          <p:cNvPr id="608" name="Google Shape;608;p48"/>
          <p:cNvPicPr preferRelativeResize="0"/>
          <p:nvPr/>
        </p:nvPicPr>
        <p:blipFill rotWithShape="1">
          <a:blip r:embed="rId11">
            <a:alphaModFix/>
          </a:blip>
          <a:srcRect/>
          <a:stretch/>
        </p:blipFill>
        <p:spPr>
          <a:xfrm>
            <a:off x="4331172" y="665849"/>
            <a:ext cx="7519750" cy="3657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3950"/>
                                  </p:stCondLst>
                                  <p:childTnLst>
                                    <p:set>
                                      <p:cBhvr>
                                        <p:cTn id="6" dur="1" fill="hold">
                                          <p:stCondLst>
                                            <p:cond delay="0"/>
                                          </p:stCondLst>
                                        </p:cTn>
                                        <p:tgtEl>
                                          <p:spTgt spid="592"/>
                                        </p:tgtEl>
                                        <p:attrNameLst>
                                          <p:attrName>style.visibility</p:attrName>
                                        </p:attrNameLst>
                                      </p:cBhvr>
                                      <p:to>
                                        <p:strVal val="visible"/>
                                      </p:to>
                                    </p:set>
                                    <p:animEffect transition="in" filter="fade">
                                      <p:cBhvr>
                                        <p:cTn id="7" dur="500"/>
                                        <p:tgtEl>
                                          <p:spTgt spid="592"/>
                                        </p:tgtEl>
                                      </p:cBhvr>
                                    </p:animEffect>
                                  </p:childTnLst>
                                </p:cTn>
                              </p:par>
                              <p:par>
                                <p:cTn id="8" presetID="10" presetClass="entr" presetSubtype="0" fill="hold" nodeType="withEffect">
                                  <p:stCondLst>
                                    <p:cond delay="27810"/>
                                  </p:stCondLst>
                                  <p:childTnLst>
                                    <p:set>
                                      <p:cBhvr>
                                        <p:cTn id="9" dur="1" fill="hold">
                                          <p:stCondLst>
                                            <p:cond delay="0"/>
                                          </p:stCondLst>
                                        </p:cTn>
                                        <p:tgtEl>
                                          <p:spTgt spid="604"/>
                                        </p:tgtEl>
                                        <p:attrNameLst>
                                          <p:attrName>style.visibility</p:attrName>
                                        </p:attrNameLst>
                                      </p:cBhvr>
                                      <p:to>
                                        <p:strVal val="visible"/>
                                      </p:to>
                                    </p:set>
                                    <p:animEffect transition="in" filter="fade">
                                      <p:cBhvr>
                                        <p:cTn id="10" dur="500"/>
                                        <p:tgtEl>
                                          <p:spTgt spid="604"/>
                                        </p:tgtEl>
                                      </p:cBhvr>
                                    </p:animEffect>
                                  </p:childTnLst>
                                </p:cTn>
                              </p:par>
                              <p:par>
                                <p:cTn id="11" presetID="10" presetClass="entr" presetSubtype="0" fill="hold" nodeType="withEffect">
                                  <p:stCondLst>
                                    <p:cond delay="41590"/>
                                  </p:stCondLst>
                                  <p:childTnLst>
                                    <p:set>
                                      <p:cBhvr>
                                        <p:cTn id="12" dur="1" fill="hold">
                                          <p:stCondLst>
                                            <p:cond delay="0"/>
                                          </p:stCondLst>
                                        </p:cTn>
                                        <p:tgtEl>
                                          <p:spTgt spid="605"/>
                                        </p:tgtEl>
                                        <p:attrNameLst>
                                          <p:attrName>style.visibility</p:attrName>
                                        </p:attrNameLst>
                                      </p:cBhvr>
                                      <p:to>
                                        <p:strVal val="visible"/>
                                      </p:to>
                                    </p:set>
                                    <p:animEffect transition="in" filter="fade">
                                      <p:cBhvr>
                                        <p:cTn id="13" dur="490"/>
                                        <p:tgtEl>
                                          <p:spTgt spid="605"/>
                                        </p:tgtEl>
                                      </p:cBhvr>
                                    </p:animEffect>
                                  </p:childTnLst>
                                </p:cTn>
                              </p:par>
                              <p:par>
                                <p:cTn id="14" presetID="10" presetClass="entr" presetSubtype="0" fill="hold" nodeType="withEffect">
                                  <p:stCondLst>
                                    <p:cond delay="45470"/>
                                  </p:stCondLst>
                                  <p:childTnLst>
                                    <p:set>
                                      <p:cBhvr>
                                        <p:cTn id="15" dur="1" fill="hold">
                                          <p:stCondLst>
                                            <p:cond delay="0"/>
                                          </p:stCondLst>
                                        </p:cTn>
                                        <p:tgtEl>
                                          <p:spTgt spid="606"/>
                                        </p:tgtEl>
                                        <p:attrNameLst>
                                          <p:attrName>style.visibility</p:attrName>
                                        </p:attrNameLst>
                                      </p:cBhvr>
                                      <p:to>
                                        <p:strVal val="visible"/>
                                      </p:to>
                                    </p:set>
                                    <p:animEffect transition="in" filter="fade">
                                      <p:cBhvr>
                                        <p:cTn id="16" dur="500"/>
                                        <p:tgtEl>
                                          <p:spTgt spid="606"/>
                                        </p:tgtEl>
                                      </p:cBhvr>
                                    </p:animEffect>
                                  </p:childTnLst>
                                </p:cTn>
                              </p:par>
                              <p:par>
                                <p:cTn id="17" presetID="10" presetClass="entr" presetSubtype="0" fill="hold" nodeType="withEffect">
                                  <p:stCondLst>
                                    <p:cond delay="31710"/>
                                  </p:stCondLst>
                                  <p:childTnLst>
                                    <p:set>
                                      <p:cBhvr>
                                        <p:cTn id="18" dur="1" fill="hold">
                                          <p:stCondLst>
                                            <p:cond delay="0"/>
                                          </p:stCondLst>
                                        </p:cTn>
                                        <p:tgtEl>
                                          <p:spTgt spid="607"/>
                                        </p:tgtEl>
                                        <p:attrNameLst>
                                          <p:attrName>style.visibility</p:attrName>
                                        </p:attrNameLst>
                                      </p:cBhvr>
                                      <p:to>
                                        <p:strVal val="visible"/>
                                      </p:to>
                                    </p:set>
                                    <p:animEffect transition="in" filter="fade">
                                      <p:cBhvr>
                                        <p:cTn id="19" dur="500"/>
                                        <p:tgtEl>
                                          <p:spTgt spid="607"/>
                                        </p:tgtEl>
                                      </p:cBhvr>
                                    </p:animEffect>
                                  </p:childTnLst>
                                </p:cTn>
                              </p:par>
                              <p:par>
                                <p:cTn id="20" presetID="10" presetClass="exit" presetSubtype="0" fill="hold" nodeType="withEffect">
                                  <p:stCondLst>
                                    <p:cond delay="41590"/>
                                  </p:stCondLst>
                                  <p:childTnLst>
                                    <p:animEffect transition="out" filter="fade">
                                      <p:cBhvr>
                                        <p:cTn id="21" dur="500"/>
                                        <p:tgtEl>
                                          <p:spTgt spid="607"/>
                                        </p:tgtEl>
                                      </p:cBhvr>
                                    </p:animEffect>
                                    <p:set>
                                      <p:cBhvr>
                                        <p:cTn id="22" dur="1" fill="hold">
                                          <p:stCondLst>
                                            <p:cond delay="500"/>
                                          </p:stCondLst>
                                        </p:cTn>
                                        <p:tgtEl>
                                          <p:spTgt spid="607"/>
                                        </p:tgtEl>
                                        <p:attrNameLst>
                                          <p:attrName>style.visibility</p:attrName>
                                        </p:attrNameLst>
                                      </p:cBhvr>
                                      <p:to>
                                        <p:strVal val="hidden"/>
                                      </p:to>
                                    </p:set>
                                  </p:childTnLst>
                                </p:cTn>
                              </p:par>
                              <p:par>
                                <p:cTn id="23" presetID="10" presetClass="exit" presetSubtype="0" fill="hold" nodeType="withEffect">
                                  <p:stCondLst>
                                    <p:cond delay="45470"/>
                                  </p:stCondLst>
                                  <p:childTnLst>
                                    <p:animEffect transition="out" filter="fade">
                                      <p:cBhvr>
                                        <p:cTn id="24" dur="500"/>
                                        <p:tgtEl>
                                          <p:spTgt spid="605"/>
                                        </p:tgtEl>
                                      </p:cBhvr>
                                    </p:animEffect>
                                    <p:set>
                                      <p:cBhvr>
                                        <p:cTn id="25" dur="1" fill="hold">
                                          <p:stCondLst>
                                            <p:cond delay="500"/>
                                          </p:stCondLst>
                                        </p:cTn>
                                        <p:tgtEl>
                                          <p:spTgt spid="6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613"/>
        <p:cNvGrpSpPr/>
        <p:nvPr/>
      </p:nvGrpSpPr>
      <p:grpSpPr>
        <a:xfrm>
          <a:off x="0" y="0"/>
          <a:ext cx="0" cy="0"/>
          <a:chOff x="0" y="0"/>
          <a:chExt cx="0" cy="0"/>
        </a:xfrm>
      </p:grpSpPr>
      <p:sp>
        <p:nvSpPr>
          <p:cNvPr id="614" name="Google Shape;614;p49"/>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Terms Used to Describe Data</a:t>
            </a:r>
            <a:endParaRPr/>
          </a:p>
        </p:txBody>
      </p:sp>
      <p:grpSp>
        <p:nvGrpSpPr>
          <p:cNvPr id="615" name="Google Shape;615;p49"/>
          <p:cNvGrpSpPr/>
          <p:nvPr/>
        </p:nvGrpSpPr>
        <p:grpSpPr>
          <a:xfrm>
            <a:off x="410304" y="4870671"/>
            <a:ext cx="3802854" cy="2996072"/>
            <a:chOff x="410304" y="4870671"/>
            <a:chExt cx="3802854" cy="2996072"/>
          </a:xfrm>
        </p:grpSpPr>
        <p:sp>
          <p:nvSpPr>
            <p:cNvPr id="616" name="Google Shape;616;p49"/>
            <p:cNvSpPr/>
            <p:nvPr/>
          </p:nvSpPr>
          <p:spPr>
            <a:xfrm>
              <a:off x="410304" y="4870671"/>
              <a:ext cx="3769287" cy="2996072"/>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404040"/>
                </a:solidFill>
                <a:latin typeface="Calibri"/>
                <a:ea typeface="Calibri"/>
                <a:cs typeface="Calibri"/>
                <a:sym typeface="Calibri"/>
              </a:endParaRPr>
            </a:p>
          </p:txBody>
        </p:sp>
        <p:sp>
          <p:nvSpPr>
            <p:cNvPr id="617" name="Google Shape;617;p49"/>
            <p:cNvSpPr txBox="1"/>
            <p:nvPr/>
          </p:nvSpPr>
          <p:spPr>
            <a:xfrm>
              <a:off x="558845" y="5722831"/>
              <a:ext cx="3654313" cy="120032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Search is used to find unusual data. Data that does not match the parameters.</a:t>
              </a:r>
              <a:endParaRPr sz="2200" b="0" i="0" u="none" strike="noStrike" cap="none">
                <a:solidFill>
                  <a:srgbClr val="000000"/>
                </a:solidFill>
                <a:latin typeface="Arial"/>
                <a:ea typeface="Arial"/>
                <a:cs typeface="Arial"/>
                <a:sym typeface="Arial"/>
              </a:endParaRPr>
            </a:p>
          </p:txBody>
        </p:sp>
        <p:sp>
          <p:nvSpPr>
            <p:cNvPr id="618" name="Google Shape;618;p49"/>
            <p:cNvSpPr txBox="1"/>
            <p:nvPr/>
          </p:nvSpPr>
          <p:spPr>
            <a:xfrm>
              <a:off x="1643758" y="4895776"/>
              <a:ext cx="1401346" cy="47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404040"/>
                  </a:solidFill>
                  <a:latin typeface="Open Sans"/>
                  <a:ea typeface="Open Sans"/>
                  <a:cs typeface="Open Sans"/>
                  <a:sym typeface="Open Sans"/>
                </a:rPr>
                <a:t>SEARCH</a:t>
              </a:r>
              <a:endParaRPr sz="2200" b="0" i="0" u="none" strike="noStrike" cap="none">
                <a:solidFill>
                  <a:srgbClr val="000000"/>
                </a:solidFill>
                <a:latin typeface="Arial"/>
                <a:ea typeface="Arial"/>
                <a:cs typeface="Arial"/>
                <a:sym typeface="Arial"/>
              </a:endParaRPr>
            </a:p>
          </p:txBody>
        </p:sp>
      </p:grpSp>
      <p:grpSp>
        <p:nvGrpSpPr>
          <p:cNvPr id="619" name="Google Shape;619;p49"/>
          <p:cNvGrpSpPr/>
          <p:nvPr/>
        </p:nvGrpSpPr>
        <p:grpSpPr>
          <a:xfrm>
            <a:off x="8184580" y="2082028"/>
            <a:ext cx="3769287" cy="3334660"/>
            <a:chOff x="8224445" y="2082028"/>
            <a:chExt cx="3769287" cy="3334660"/>
          </a:xfrm>
        </p:grpSpPr>
        <p:grpSp>
          <p:nvGrpSpPr>
            <p:cNvPr id="620" name="Google Shape;620;p49"/>
            <p:cNvGrpSpPr/>
            <p:nvPr/>
          </p:nvGrpSpPr>
          <p:grpSpPr>
            <a:xfrm>
              <a:off x="8815393" y="2544071"/>
              <a:ext cx="2575489" cy="2089944"/>
              <a:chOff x="-71211" y="2894736"/>
              <a:chExt cx="4484616" cy="3639153"/>
            </a:xfrm>
          </p:grpSpPr>
          <p:sp>
            <p:nvSpPr>
              <p:cNvPr id="621" name="Google Shape;621;p49"/>
              <p:cNvSpPr/>
              <p:nvPr/>
            </p:nvSpPr>
            <p:spPr>
              <a:xfrm>
                <a:off x="1866297" y="2894736"/>
                <a:ext cx="609600" cy="3639153"/>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622" name="Google Shape;622;p49"/>
              <p:cNvSpPr/>
              <p:nvPr/>
            </p:nvSpPr>
            <p:spPr>
              <a:xfrm>
                <a:off x="2512133" y="3480359"/>
                <a:ext cx="609600" cy="305353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623" name="Google Shape;623;p49"/>
              <p:cNvSpPr/>
              <p:nvPr/>
            </p:nvSpPr>
            <p:spPr>
              <a:xfrm>
                <a:off x="1220461" y="3466839"/>
                <a:ext cx="609600" cy="306705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624" name="Google Shape;624;p49"/>
              <p:cNvSpPr/>
              <p:nvPr/>
            </p:nvSpPr>
            <p:spPr>
              <a:xfrm>
                <a:off x="574625" y="5390889"/>
                <a:ext cx="609600" cy="11430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625" name="Google Shape;625;p49"/>
              <p:cNvSpPr/>
              <p:nvPr/>
            </p:nvSpPr>
            <p:spPr>
              <a:xfrm>
                <a:off x="3157969" y="5390889"/>
                <a:ext cx="609600" cy="11430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626" name="Google Shape;626;p49"/>
              <p:cNvSpPr/>
              <p:nvPr/>
            </p:nvSpPr>
            <p:spPr>
              <a:xfrm>
                <a:off x="3803805" y="6266169"/>
                <a:ext cx="609600" cy="260751"/>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627" name="Google Shape;627;p49"/>
              <p:cNvSpPr/>
              <p:nvPr/>
            </p:nvSpPr>
            <p:spPr>
              <a:xfrm>
                <a:off x="-71211" y="6266168"/>
                <a:ext cx="609600" cy="267109"/>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grpSp>
        <p:sp>
          <p:nvSpPr>
            <p:cNvPr id="628" name="Google Shape;628;p49"/>
            <p:cNvSpPr/>
            <p:nvPr/>
          </p:nvSpPr>
          <p:spPr>
            <a:xfrm>
              <a:off x="8224445" y="2082028"/>
              <a:ext cx="3769287" cy="333466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grpSp>
      <p:grpSp>
        <p:nvGrpSpPr>
          <p:cNvPr id="629" name="Google Shape;629;p49"/>
          <p:cNvGrpSpPr/>
          <p:nvPr/>
        </p:nvGrpSpPr>
        <p:grpSpPr>
          <a:xfrm>
            <a:off x="12074438" y="2082028"/>
            <a:ext cx="3769287" cy="3334660"/>
            <a:chOff x="12074438" y="2082028"/>
            <a:chExt cx="3769287" cy="3334660"/>
          </a:xfrm>
        </p:grpSpPr>
        <p:pic>
          <p:nvPicPr>
            <p:cNvPr id="630" name="Google Shape;630;p49"/>
            <p:cNvPicPr preferRelativeResize="0"/>
            <p:nvPr/>
          </p:nvPicPr>
          <p:blipFill rotWithShape="1">
            <a:blip r:embed="rId3">
              <a:alphaModFix/>
            </a:blip>
            <a:srcRect/>
            <a:stretch/>
          </p:blipFill>
          <p:spPr>
            <a:xfrm>
              <a:off x="12936414" y="2543784"/>
              <a:ext cx="2189115" cy="2139457"/>
            </a:xfrm>
            <a:prstGeom prst="rect">
              <a:avLst/>
            </a:prstGeom>
            <a:noFill/>
            <a:ln>
              <a:noFill/>
            </a:ln>
          </p:spPr>
        </p:pic>
        <p:sp>
          <p:nvSpPr>
            <p:cNvPr id="631" name="Google Shape;631;p49"/>
            <p:cNvSpPr/>
            <p:nvPr/>
          </p:nvSpPr>
          <p:spPr>
            <a:xfrm>
              <a:off x="12074438" y="2082028"/>
              <a:ext cx="3769287" cy="333466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grpSp>
      <p:grpSp>
        <p:nvGrpSpPr>
          <p:cNvPr id="632" name="Google Shape;632;p49"/>
          <p:cNvGrpSpPr/>
          <p:nvPr/>
        </p:nvGrpSpPr>
        <p:grpSpPr>
          <a:xfrm>
            <a:off x="4298349" y="2082028"/>
            <a:ext cx="3769287" cy="3334660"/>
            <a:chOff x="4316084" y="2082028"/>
            <a:chExt cx="3769287" cy="3334660"/>
          </a:xfrm>
        </p:grpSpPr>
        <p:pic>
          <p:nvPicPr>
            <p:cNvPr id="633" name="Google Shape;633;p49" descr="http://simplistock.blrsimplilearn.com/wp-content/uploads/edd/Market-Research.png"/>
            <p:cNvPicPr preferRelativeResize="0"/>
            <p:nvPr/>
          </p:nvPicPr>
          <p:blipFill rotWithShape="1">
            <a:blip r:embed="rId4">
              <a:alphaModFix/>
            </a:blip>
            <a:srcRect/>
            <a:stretch/>
          </p:blipFill>
          <p:spPr>
            <a:xfrm flipH="1">
              <a:off x="5080654" y="2769390"/>
              <a:ext cx="2328524" cy="1639307"/>
            </a:xfrm>
            <a:prstGeom prst="rect">
              <a:avLst/>
            </a:prstGeom>
            <a:noFill/>
            <a:ln>
              <a:noFill/>
            </a:ln>
          </p:spPr>
        </p:pic>
        <p:sp>
          <p:nvSpPr>
            <p:cNvPr id="634" name="Google Shape;634;p49"/>
            <p:cNvSpPr/>
            <p:nvPr/>
          </p:nvSpPr>
          <p:spPr>
            <a:xfrm>
              <a:off x="4316084" y="2082028"/>
              <a:ext cx="3769287" cy="333466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grpSp>
      <p:grpSp>
        <p:nvGrpSpPr>
          <p:cNvPr id="635" name="Google Shape;635;p49"/>
          <p:cNvGrpSpPr/>
          <p:nvPr/>
        </p:nvGrpSpPr>
        <p:grpSpPr>
          <a:xfrm>
            <a:off x="410304" y="2082028"/>
            <a:ext cx="3769287" cy="3334660"/>
            <a:chOff x="410304" y="2082028"/>
            <a:chExt cx="3769287" cy="3334660"/>
          </a:xfrm>
        </p:grpSpPr>
        <p:grpSp>
          <p:nvGrpSpPr>
            <p:cNvPr id="636" name="Google Shape;636;p49"/>
            <p:cNvGrpSpPr/>
            <p:nvPr/>
          </p:nvGrpSpPr>
          <p:grpSpPr>
            <a:xfrm rot="-5814975">
              <a:off x="1079160" y="2764460"/>
              <a:ext cx="2152187" cy="1705891"/>
              <a:chOff x="2031723" y="2492439"/>
              <a:chExt cx="7369803" cy="5841543"/>
            </a:xfrm>
          </p:grpSpPr>
          <p:sp>
            <p:nvSpPr>
              <p:cNvPr id="637" name="Google Shape;637;p49"/>
              <p:cNvSpPr/>
              <p:nvPr/>
            </p:nvSpPr>
            <p:spPr>
              <a:xfrm rot="-2133703">
                <a:off x="6119051" y="3490225"/>
                <a:ext cx="3112514" cy="762000"/>
              </a:xfrm>
              <a:prstGeom prst="rect">
                <a:avLst/>
              </a:prstGeom>
              <a:solidFill>
                <a:srgbClr val="A5010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638" name="Google Shape;638;p49"/>
              <p:cNvSpPr/>
              <p:nvPr/>
            </p:nvSpPr>
            <p:spPr>
              <a:xfrm rot="3134231">
                <a:off x="5335497" y="4041679"/>
                <a:ext cx="1428750" cy="1885950"/>
              </a:xfrm>
              <a:prstGeom prst="ellipse">
                <a:avLst/>
              </a:prstGeom>
              <a:solidFill>
                <a:srgbClr val="A50101"/>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639" name="Google Shape;639;p49"/>
              <p:cNvSpPr/>
              <p:nvPr/>
            </p:nvSpPr>
            <p:spPr>
              <a:xfrm rot="3402401">
                <a:off x="2947371" y="4360145"/>
                <a:ext cx="2724199" cy="3660986"/>
              </a:xfrm>
              <a:prstGeom prst="trapezoid">
                <a:avLst>
                  <a:gd name="adj" fmla="val 25000"/>
                </a:avLst>
              </a:prstGeom>
              <a:gradFill>
                <a:gsLst>
                  <a:gs pos="0">
                    <a:srgbClr val="DBDBDB"/>
                  </a:gs>
                  <a:gs pos="50000">
                    <a:srgbClr val="E6E8E8"/>
                  </a:gs>
                  <a:gs pos="100000">
                    <a:srgbClr val="F3F3F3"/>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640" name="Google Shape;640;p49"/>
              <p:cNvSpPr/>
              <p:nvPr/>
            </p:nvSpPr>
            <p:spPr>
              <a:xfrm rot="3134231">
                <a:off x="5000108" y="4932357"/>
                <a:ext cx="1424152" cy="644061"/>
              </a:xfrm>
              <a:prstGeom prst="ellipse">
                <a:avLst/>
              </a:prstGeom>
              <a:solidFill>
                <a:srgbClr val="A501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641" name="Google Shape;641;p49"/>
              <p:cNvSpPr/>
              <p:nvPr/>
            </p:nvSpPr>
            <p:spPr>
              <a:xfrm rot="3134231">
                <a:off x="5281054" y="4829087"/>
                <a:ext cx="1390914" cy="463699"/>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642" name="Google Shape;642;p49"/>
              <p:cNvSpPr/>
              <p:nvPr/>
            </p:nvSpPr>
            <p:spPr>
              <a:xfrm rot="3134231">
                <a:off x="8527371" y="2680528"/>
                <a:ext cx="780068" cy="620495"/>
              </a:xfrm>
              <a:prstGeom prst="ellipse">
                <a:avLst/>
              </a:prstGeom>
              <a:solidFill>
                <a:srgbClr val="A50101"/>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643" name="Google Shape;643;p49"/>
              <p:cNvSpPr/>
              <p:nvPr/>
            </p:nvSpPr>
            <p:spPr>
              <a:xfrm rot="3134231">
                <a:off x="8446091" y="2815507"/>
                <a:ext cx="787869" cy="460359"/>
              </a:xfrm>
              <a:prstGeom prst="ellipse">
                <a:avLst/>
              </a:prstGeom>
              <a:solidFill>
                <a:schemeClr val="dk1"/>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644" name="Google Shape;644;p49"/>
              <p:cNvSpPr/>
              <p:nvPr/>
            </p:nvSpPr>
            <p:spPr>
              <a:xfrm rot="3134231">
                <a:off x="8350385" y="2802225"/>
                <a:ext cx="780068" cy="620495"/>
              </a:xfrm>
              <a:prstGeom prst="ellipse">
                <a:avLst/>
              </a:prstGeom>
              <a:solidFill>
                <a:srgbClr val="A501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645" name="Google Shape;645;p49"/>
              <p:cNvSpPr/>
              <p:nvPr/>
            </p:nvSpPr>
            <p:spPr>
              <a:xfrm rot="3134231">
                <a:off x="5241133" y="4900413"/>
                <a:ext cx="1390914" cy="463699"/>
              </a:xfrm>
              <a:prstGeom prst="ellipse">
                <a:avLst/>
              </a:prstGeom>
              <a:solidFill>
                <a:srgbClr val="A501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646" name="Google Shape;646;p49"/>
              <p:cNvSpPr/>
              <p:nvPr/>
            </p:nvSpPr>
            <p:spPr>
              <a:xfrm rot="3134231">
                <a:off x="5152140" y="4998197"/>
                <a:ext cx="1204783" cy="412776"/>
              </a:xfrm>
              <a:prstGeom prst="ellipse">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647" name="Google Shape;647;p49"/>
              <p:cNvSpPr/>
              <p:nvPr/>
            </p:nvSpPr>
            <p:spPr>
              <a:xfrm rot="3402401">
                <a:off x="3812940" y="4439828"/>
                <a:ext cx="1434948" cy="3250891"/>
              </a:xfrm>
              <a:prstGeom prst="trapezoid">
                <a:avLst>
                  <a:gd name="adj" fmla="val 25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grpSp>
        <p:sp>
          <p:nvSpPr>
            <p:cNvPr id="648" name="Google Shape;648;p49"/>
            <p:cNvSpPr/>
            <p:nvPr/>
          </p:nvSpPr>
          <p:spPr>
            <a:xfrm>
              <a:off x="410304" y="2082028"/>
              <a:ext cx="3769287" cy="333466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grpSp>
      <p:grpSp>
        <p:nvGrpSpPr>
          <p:cNvPr id="649" name="Google Shape;649;p49"/>
          <p:cNvGrpSpPr/>
          <p:nvPr/>
        </p:nvGrpSpPr>
        <p:grpSpPr>
          <a:xfrm>
            <a:off x="4298349" y="4870671"/>
            <a:ext cx="3769823" cy="2996072"/>
            <a:chOff x="4475204" y="4870671"/>
            <a:chExt cx="3769823" cy="2996072"/>
          </a:xfrm>
        </p:grpSpPr>
        <p:sp>
          <p:nvSpPr>
            <p:cNvPr id="650" name="Google Shape;650;p49"/>
            <p:cNvSpPr txBox="1"/>
            <p:nvPr/>
          </p:nvSpPr>
          <p:spPr>
            <a:xfrm>
              <a:off x="4475204" y="5723251"/>
              <a:ext cx="3654313" cy="83099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Inspect refers to studying the shape and spread of data.</a:t>
              </a:r>
              <a:endParaRPr sz="2200" b="0" i="0" u="none" strike="noStrike" cap="none">
                <a:solidFill>
                  <a:srgbClr val="000000"/>
                </a:solidFill>
                <a:latin typeface="Arial"/>
                <a:ea typeface="Arial"/>
                <a:cs typeface="Arial"/>
                <a:sym typeface="Arial"/>
              </a:endParaRPr>
            </a:p>
          </p:txBody>
        </p:sp>
        <p:sp>
          <p:nvSpPr>
            <p:cNvPr id="651" name="Google Shape;651;p49"/>
            <p:cNvSpPr/>
            <p:nvPr/>
          </p:nvSpPr>
          <p:spPr>
            <a:xfrm>
              <a:off x="5623160" y="4895776"/>
              <a:ext cx="1475084" cy="47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404040"/>
                  </a:solidFill>
                  <a:latin typeface="Open Sans"/>
                  <a:ea typeface="Open Sans"/>
                  <a:cs typeface="Open Sans"/>
                  <a:sym typeface="Open Sans"/>
                </a:rPr>
                <a:t>INSPECT</a:t>
              </a:r>
              <a:endParaRPr sz="2200" b="0" i="0" u="none" strike="noStrike" cap="none">
                <a:solidFill>
                  <a:srgbClr val="000000"/>
                </a:solidFill>
                <a:latin typeface="Arial"/>
                <a:ea typeface="Arial"/>
                <a:cs typeface="Arial"/>
                <a:sym typeface="Arial"/>
              </a:endParaRPr>
            </a:p>
          </p:txBody>
        </p:sp>
        <p:sp>
          <p:nvSpPr>
            <p:cNvPr id="652" name="Google Shape;652;p49"/>
            <p:cNvSpPr/>
            <p:nvPr/>
          </p:nvSpPr>
          <p:spPr>
            <a:xfrm>
              <a:off x="4475740" y="4870671"/>
              <a:ext cx="3769287" cy="2996072"/>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404040"/>
                </a:solidFill>
                <a:latin typeface="Open Sans"/>
                <a:ea typeface="Open Sans"/>
                <a:cs typeface="Open Sans"/>
                <a:sym typeface="Open Sans"/>
              </a:endParaRPr>
            </a:p>
          </p:txBody>
        </p:sp>
      </p:grpSp>
      <p:grpSp>
        <p:nvGrpSpPr>
          <p:cNvPr id="653" name="Google Shape;653;p49"/>
          <p:cNvGrpSpPr/>
          <p:nvPr/>
        </p:nvGrpSpPr>
        <p:grpSpPr>
          <a:xfrm>
            <a:off x="8184580" y="4870671"/>
            <a:ext cx="3769287" cy="2996072"/>
            <a:chOff x="8209931" y="4870671"/>
            <a:chExt cx="3769287" cy="2996072"/>
          </a:xfrm>
        </p:grpSpPr>
        <p:sp>
          <p:nvSpPr>
            <p:cNvPr id="654" name="Google Shape;654;p49"/>
            <p:cNvSpPr txBox="1"/>
            <p:nvPr/>
          </p:nvSpPr>
          <p:spPr>
            <a:xfrm flipH="1">
              <a:off x="8531940" y="5722831"/>
              <a:ext cx="3419478" cy="120032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Characterize refers to determining the central tendency of the data.</a:t>
              </a:r>
              <a:endParaRPr sz="2200" b="0" i="0" u="none" strike="noStrike" cap="none">
                <a:solidFill>
                  <a:srgbClr val="000000"/>
                </a:solidFill>
                <a:latin typeface="Arial"/>
                <a:ea typeface="Arial"/>
                <a:cs typeface="Arial"/>
                <a:sym typeface="Arial"/>
              </a:endParaRPr>
            </a:p>
          </p:txBody>
        </p:sp>
        <p:sp>
          <p:nvSpPr>
            <p:cNvPr id="655" name="Google Shape;655;p49"/>
            <p:cNvSpPr txBox="1"/>
            <p:nvPr/>
          </p:nvSpPr>
          <p:spPr>
            <a:xfrm>
              <a:off x="8929938" y="4904561"/>
              <a:ext cx="2641556"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404040"/>
                  </a:solidFill>
                  <a:latin typeface="Open Sans"/>
                  <a:ea typeface="Open Sans"/>
                  <a:cs typeface="Open Sans"/>
                  <a:sym typeface="Open Sans"/>
                </a:rPr>
                <a:t>CHARACTERIZE</a:t>
              </a:r>
              <a:endParaRPr sz="2200" b="0" i="0" u="none" strike="noStrike" cap="none">
                <a:solidFill>
                  <a:srgbClr val="000000"/>
                </a:solidFill>
                <a:latin typeface="Arial"/>
                <a:ea typeface="Arial"/>
                <a:cs typeface="Arial"/>
                <a:sym typeface="Arial"/>
              </a:endParaRPr>
            </a:p>
          </p:txBody>
        </p:sp>
        <p:sp>
          <p:nvSpPr>
            <p:cNvPr id="656" name="Google Shape;656;p49"/>
            <p:cNvSpPr/>
            <p:nvPr/>
          </p:nvSpPr>
          <p:spPr>
            <a:xfrm>
              <a:off x="8209931" y="4870671"/>
              <a:ext cx="3769287" cy="2996072"/>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404040"/>
                </a:solidFill>
                <a:latin typeface="Open Sans"/>
                <a:ea typeface="Open Sans"/>
                <a:cs typeface="Open Sans"/>
                <a:sym typeface="Open Sans"/>
              </a:endParaRPr>
            </a:p>
          </p:txBody>
        </p:sp>
      </p:grpSp>
      <p:grpSp>
        <p:nvGrpSpPr>
          <p:cNvPr id="657" name="Google Shape;657;p49"/>
          <p:cNvGrpSpPr/>
          <p:nvPr/>
        </p:nvGrpSpPr>
        <p:grpSpPr>
          <a:xfrm>
            <a:off x="12074437" y="4870671"/>
            <a:ext cx="3769287" cy="2996072"/>
            <a:chOff x="12074437" y="4870671"/>
            <a:chExt cx="3769287" cy="2996072"/>
          </a:xfrm>
        </p:grpSpPr>
        <p:sp>
          <p:nvSpPr>
            <p:cNvPr id="658" name="Google Shape;658;p49"/>
            <p:cNvSpPr txBox="1"/>
            <p:nvPr/>
          </p:nvSpPr>
          <p:spPr>
            <a:xfrm flipH="1">
              <a:off x="12321546" y="5722831"/>
              <a:ext cx="3522177" cy="120032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Conclusion refers to preliminary or high-level conclusions about the data.</a:t>
              </a:r>
              <a:endParaRPr sz="2200" b="0" i="0" u="none" strike="noStrike" cap="none">
                <a:solidFill>
                  <a:srgbClr val="000000"/>
                </a:solidFill>
                <a:latin typeface="Arial"/>
                <a:ea typeface="Arial"/>
                <a:cs typeface="Arial"/>
                <a:sym typeface="Arial"/>
              </a:endParaRPr>
            </a:p>
          </p:txBody>
        </p:sp>
        <p:sp>
          <p:nvSpPr>
            <p:cNvPr id="659" name="Google Shape;659;p49"/>
            <p:cNvSpPr txBox="1"/>
            <p:nvPr/>
          </p:nvSpPr>
          <p:spPr>
            <a:xfrm>
              <a:off x="12936414" y="4904561"/>
              <a:ext cx="264976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404040"/>
                  </a:solidFill>
                  <a:latin typeface="Open Sans"/>
                  <a:ea typeface="Open Sans"/>
                  <a:cs typeface="Open Sans"/>
                  <a:sym typeface="Open Sans"/>
                </a:rPr>
                <a:t>CONCLUSION</a:t>
              </a:r>
              <a:endParaRPr sz="2200" b="0" i="0" u="none" strike="noStrike" cap="none">
                <a:solidFill>
                  <a:srgbClr val="000000"/>
                </a:solidFill>
                <a:latin typeface="Arial"/>
                <a:ea typeface="Arial"/>
                <a:cs typeface="Arial"/>
                <a:sym typeface="Arial"/>
              </a:endParaRPr>
            </a:p>
          </p:txBody>
        </p:sp>
        <p:sp>
          <p:nvSpPr>
            <p:cNvPr id="660" name="Google Shape;660;p49"/>
            <p:cNvSpPr/>
            <p:nvPr/>
          </p:nvSpPr>
          <p:spPr>
            <a:xfrm>
              <a:off x="12074437" y="4870671"/>
              <a:ext cx="3769287" cy="2996072"/>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404040"/>
                </a:solidFill>
                <a:latin typeface="Open Sans"/>
                <a:ea typeface="Open Sans"/>
                <a:cs typeface="Open Sans"/>
                <a:sym typeface="Open Sans"/>
              </a:endParaRPr>
            </a:p>
          </p:txBody>
        </p:sp>
      </p:grpSp>
      <p:pic>
        <p:nvPicPr>
          <p:cNvPr id="661" name="Google Shape;661;p49"/>
          <p:cNvPicPr preferRelativeResize="0"/>
          <p:nvPr/>
        </p:nvPicPr>
        <p:blipFill rotWithShape="1">
          <a:blip r:embed="rId5">
            <a:alphaModFix/>
          </a:blip>
          <a:srcRect/>
          <a:stretch/>
        </p:blipFill>
        <p:spPr>
          <a:xfrm>
            <a:off x="3913826" y="665849"/>
            <a:ext cx="8354442" cy="3657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8660"/>
                                  </p:stCondLst>
                                  <p:childTnLst>
                                    <p:set>
                                      <p:cBhvr>
                                        <p:cTn id="6" dur="1" fill="hold">
                                          <p:stCondLst>
                                            <p:cond delay="0"/>
                                          </p:stCondLst>
                                        </p:cTn>
                                        <p:tgtEl>
                                          <p:spTgt spid="635"/>
                                        </p:tgtEl>
                                        <p:attrNameLst>
                                          <p:attrName>style.visibility</p:attrName>
                                        </p:attrNameLst>
                                      </p:cBhvr>
                                      <p:to>
                                        <p:strVal val="visible"/>
                                      </p:to>
                                    </p:set>
                                    <p:animEffect transition="in" filter="fade">
                                      <p:cBhvr>
                                        <p:cTn id="7" dur="500"/>
                                        <p:tgtEl>
                                          <p:spTgt spid="635"/>
                                        </p:tgtEl>
                                      </p:cBhvr>
                                    </p:animEffect>
                                  </p:childTnLst>
                                </p:cTn>
                              </p:par>
                              <p:par>
                                <p:cTn id="8" presetID="10" presetClass="entr" presetSubtype="0" fill="hold" nodeType="withEffect">
                                  <p:stCondLst>
                                    <p:cond delay="8660"/>
                                  </p:stCondLst>
                                  <p:childTnLst>
                                    <p:set>
                                      <p:cBhvr>
                                        <p:cTn id="9" dur="1" fill="hold">
                                          <p:stCondLst>
                                            <p:cond delay="0"/>
                                          </p:stCondLst>
                                        </p:cTn>
                                        <p:tgtEl>
                                          <p:spTgt spid="615"/>
                                        </p:tgtEl>
                                        <p:attrNameLst>
                                          <p:attrName>style.visibility</p:attrName>
                                        </p:attrNameLst>
                                      </p:cBhvr>
                                      <p:to>
                                        <p:strVal val="visible"/>
                                      </p:to>
                                    </p:set>
                                    <p:animEffect transition="in" filter="fade">
                                      <p:cBhvr>
                                        <p:cTn id="10" dur="500"/>
                                        <p:tgtEl>
                                          <p:spTgt spid="615"/>
                                        </p:tgtEl>
                                      </p:cBhvr>
                                    </p:animEffect>
                                  </p:childTnLst>
                                </p:cTn>
                              </p:par>
                              <p:par>
                                <p:cTn id="11" presetID="10" presetClass="entr" presetSubtype="0" fill="hold" nodeType="withEffect">
                                  <p:stCondLst>
                                    <p:cond delay="18790"/>
                                  </p:stCondLst>
                                  <p:childTnLst>
                                    <p:set>
                                      <p:cBhvr>
                                        <p:cTn id="12" dur="1" fill="hold">
                                          <p:stCondLst>
                                            <p:cond delay="0"/>
                                          </p:stCondLst>
                                        </p:cTn>
                                        <p:tgtEl>
                                          <p:spTgt spid="632"/>
                                        </p:tgtEl>
                                        <p:attrNameLst>
                                          <p:attrName>style.visibility</p:attrName>
                                        </p:attrNameLst>
                                      </p:cBhvr>
                                      <p:to>
                                        <p:strVal val="visible"/>
                                      </p:to>
                                    </p:set>
                                    <p:animEffect transition="in" filter="fade">
                                      <p:cBhvr>
                                        <p:cTn id="13" dur="500"/>
                                        <p:tgtEl>
                                          <p:spTgt spid="632"/>
                                        </p:tgtEl>
                                      </p:cBhvr>
                                    </p:animEffect>
                                  </p:childTnLst>
                                </p:cTn>
                              </p:par>
                              <p:par>
                                <p:cTn id="14" presetID="10" presetClass="entr" presetSubtype="0" fill="hold" nodeType="withEffect">
                                  <p:stCondLst>
                                    <p:cond delay="18790"/>
                                  </p:stCondLst>
                                  <p:childTnLst>
                                    <p:set>
                                      <p:cBhvr>
                                        <p:cTn id="15" dur="1" fill="hold">
                                          <p:stCondLst>
                                            <p:cond delay="0"/>
                                          </p:stCondLst>
                                        </p:cTn>
                                        <p:tgtEl>
                                          <p:spTgt spid="649"/>
                                        </p:tgtEl>
                                        <p:attrNameLst>
                                          <p:attrName>style.visibility</p:attrName>
                                        </p:attrNameLst>
                                      </p:cBhvr>
                                      <p:to>
                                        <p:strVal val="visible"/>
                                      </p:to>
                                    </p:set>
                                    <p:animEffect transition="in" filter="fade">
                                      <p:cBhvr>
                                        <p:cTn id="16" dur="500"/>
                                        <p:tgtEl>
                                          <p:spTgt spid="649"/>
                                        </p:tgtEl>
                                      </p:cBhvr>
                                    </p:animEffect>
                                  </p:childTnLst>
                                </p:cTn>
                              </p:par>
                              <p:par>
                                <p:cTn id="17" presetID="10" presetClass="entr" presetSubtype="0" fill="hold" nodeType="withEffect">
                                  <p:stCondLst>
                                    <p:cond delay="27140"/>
                                  </p:stCondLst>
                                  <p:childTnLst>
                                    <p:set>
                                      <p:cBhvr>
                                        <p:cTn id="18" dur="1" fill="hold">
                                          <p:stCondLst>
                                            <p:cond delay="0"/>
                                          </p:stCondLst>
                                        </p:cTn>
                                        <p:tgtEl>
                                          <p:spTgt spid="619"/>
                                        </p:tgtEl>
                                        <p:attrNameLst>
                                          <p:attrName>style.visibility</p:attrName>
                                        </p:attrNameLst>
                                      </p:cBhvr>
                                      <p:to>
                                        <p:strVal val="visible"/>
                                      </p:to>
                                    </p:set>
                                    <p:animEffect transition="in" filter="fade">
                                      <p:cBhvr>
                                        <p:cTn id="19" dur="500"/>
                                        <p:tgtEl>
                                          <p:spTgt spid="619"/>
                                        </p:tgtEl>
                                      </p:cBhvr>
                                    </p:animEffect>
                                  </p:childTnLst>
                                </p:cTn>
                              </p:par>
                              <p:par>
                                <p:cTn id="20" presetID="10" presetClass="entr" presetSubtype="0" fill="hold" nodeType="withEffect">
                                  <p:stCondLst>
                                    <p:cond delay="27140"/>
                                  </p:stCondLst>
                                  <p:childTnLst>
                                    <p:set>
                                      <p:cBhvr>
                                        <p:cTn id="21" dur="1" fill="hold">
                                          <p:stCondLst>
                                            <p:cond delay="0"/>
                                          </p:stCondLst>
                                        </p:cTn>
                                        <p:tgtEl>
                                          <p:spTgt spid="653"/>
                                        </p:tgtEl>
                                        <p:attrNameLst>
                                          <p:attrName>style.visibility</p:attrName>
                                        </p:attrNameLst>
                                      </p:cBhvr>
                                      <p:to>
                                        <p:strVal val="visible"/>
                                      </p:to>
                                    </p:set>
                                    <p:animEffect transition="in" filter="fade">
                                      <p:cBhvr>
                                        <p:cTn id="22" dur="500"/>
                                        <p:tgtEl>
                                          <p:spTgt spid="653"/>
                                        </p:tgtEl>
                                      </p:cBhvr>
                                    </p:animEffect>
                                  </p:childTnLst>
                                </p:cTn>
                              </p:par>
                              <p:par>
                                <p:cTn id="23" presetID="10" presetClass="entr" presetSubtype="0" fill="hold" nodeType="withEffect">
                                  <p:stCondLst>
                                    <p:cond delay="32430"/>
                                  </p:stCondLst>
                                  <p:childTnLst>
                                    <p:set>
                                      <p:cBhvr>
                                        <p:cTn id="24" dur="1" fill="hold">
                                          <p:stCondLst>
                                            <p:cond delay="0"/>
                                          </p:stCondLst>
                                        </p:cTn>
                                        <p:tgtEl>
                                          <p:spTgt spid="629"/>
                                        </p:tgtEl>
                                        <p:attrNameLst>
                                          <p:attrName>style.visibility</p:attrName>
                                        </p:attrNameLst>
                                      </p:cBhvr>
                                      <p:to>
                                        <p:strVal val="visible"/>
                                      </p:to>
                                    </p:set>
                                    <p:animEffect transition="in" filter="fade">
                                      <p:cBhvr>
                                        <p:cTn id="25" dur="500"/>
                                        <p:tgtEl>
                                          <p:spTgt spid="629"/>
                                        </p:tgtEl>
                                      </p:cBhvr>
                                    </p:animEffect>
                                  </p:childTnLst>
                                </p:cTn>
                              </p:par>
                              <p:par>
                                <p:cTn id="26" presetID="10" presetClass="entr" presetSubtype="0" fill="hold" nodeType="withEffect">
                                  <p:stCondLst>
                                    <p:cond delay="32430"/>
                                  </p:stCondLst>
                                  <p:childTnLst>
                                    <p:set>
                                      <p:cBhvr>
                                        <p:cTn id="27" dur="1" fill="hold">
                                          <p:stCondLst>
                                            <p:cond delay="0"/>
                                          </p:stCondLst>
                                        </p:cTn>
                                        <p:tgtEl>
                                          <p:spTgt spid="657"/>
                                        </p:tgtEl>
                                        <p:attrNameLst>
                                          <p:attrName>style.visibility</p:attrName>
                                        </p:attrNameLst>
                                      </p:cBhvr>
                                      <p:to>
                                        <p:strVal val="visible"/>
                                      </p:to>
                                    </p:set>
                                    <p:animEffect transition="in" filter="fade">
                                      <p:cBhvr>
                                        <p:cTn id="28" dur="500"/>
                                        <p:tgtEl>
                                          <p:spTgt spid="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666"/>
        <p:cNvGrpSpPr/>
        <p:nvPr/>
      </p:nvGrpSpPr>
      <p:grpSpPr>
        <a:xfrm>
          <a:off x="0" y="0"/>
          <a:ext cx="0" cy="0"/>
          <a:chOff x="0" y="0"/>
          <a:chExt cx="0" cy="0"/>
        </a:xfrm>
      </p:grpSpPr>
      <p:sp>
        <p:nvSpPr>
          <p:cNvPr id="667" name="Google Shape;667;p50"/>
          <p:cNvSpPr txBox="1">
            <a:spLocks noGrp="1"/>
          </p:cNvSpPr>
          <p:nvPr>
            <p:ph type="body" idx="1"/>
          </p:nvPr>
        </p:nvSpPr>
        <p:spPr>
          <a:xfrm>
            <a:off x="888529" y="1150488"/>
            <a:ext cx="14478942" cy="651958"/>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There are four steps in the statistical analysis process.</a:t>
            </a:r>
            <a:endParaRPr sz="2200"/>
          </a:p>
        </p:txBody>
      </p:sp>
      <p:sp>
        <p:nvSpPr>
          <p:cNvPr id="668" name="Google Shape;668;p50"/>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Statistical Analysis Process</a:t>
            </a:r>
            <a:endParaRPr/>
          </a:p>
        </p:txBody>
      </p:sp>
      <p:sp>
        <p:nvSpPr>
          <p:cNvPr id="669" name="Google Shape;669;p50"/>
          <p:cNvSpPr txBox="1"/>
          <p:nvPr/>
        </p:nvSpPr>
        <p:spPr>
          <a:xfrm>
            <a:off x="888529" y="2393576"/>
            <a:ext cx="11525418" cy="378565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3F3F3F"/>
                </a:solidFill>
                <a:latin typeface="Open Sans"/>
                <a:ea typeface="Open Sans"/>
                <a:cs typeface="Open Sans"/>
                <a:sym typeface="Open Sans"/>
              </a:rPr>
              <a:t>Step 1: Find the population of interest that suits the purpose of statistical analysis.</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3F3F3F"/>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3F3F3F"/>
                </a:solidFill>
                <a:latin typeface="Open Sans"/>
                <a:ea typeface="Open Sans"/>
                <a:cs typeface="Open Sans"/>
                <a:sym typeface="Open Sans"/>
              </a:rPr>
              <a:t>Step 2: Draw a random sample that represents the population.</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3F3F3F"/>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3F3F3F"/>
                </a:solidFill>
                <a:latin typeface="Open Sans"/>
                <a:ea typeface="Open Sans"/>
                <a:cs typeface="Open Sans"/>
                <a:sym typeface="Open Sans"/>
              </a:rPr>
              <a:t>Step 3: Compute sample statistics to describe the spread and shape of the dataset.</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3F3F3F"/>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3F3F3F"/>
                </a:solidFill>
                <a:latin typeface="Open Sans"/>
                <a:ea typeface="Open Sans"/>
                <a:cs typeface="Open Sans"/>
                <a:sym typeface="Open Sans"/>
              </a:rPr>
              <a:t>Step 4: Make inferences using the sample and calculations. </a:t>
            </a:r>
            <a:br>
              <a:rPr lang="en-US" sz="2200" b="0" i="0" u="none" strike="noStrike" cap="none">
                <a:solidFill>
                  <a:srgbClr val="3F3F3F"/>
                </a:solidFill>
                <a:latin typeface="Open Sans"/>
                <a:ea typeface="Open Sans"/>
                <a:cs typeface="Open Sans"/>
                <a:sym typeface="Open Sans"/>
              </a:rPr>
            </a:br>
            <a:r>
              <a:rPr lang="en-US" sz="2200" b="0" i="0" u="none" strike="noStrike" cap="none">
                <a:solidFill>
                  <a:srgbClr val="3F3F3F"/>
                </a:solidFill>
                <a:latin typeface="Open Sans"/>
                <a:ea typeface="Open Sans"/>
                <a:cs typeface="Open Sans"/>
                <a:sym typeface="Open Sans"/>
              </a:rPr>
              <a:t>             Apply it back to the population.</a:t>
            </a:r>
            <a:endParaRPr sz="2200" b="0" i="0" u="none" strike="noStrike" cap="none">
              <a:solidFill>
                <a:srgbClr val="000000"/>
              </a:solidFill>
              <a:latin typeface="Arial"/>
              <a:ea typeface="Arial"/>
              <a:cs typeface="Arial"/>
              <a:sym typeface="Arial"/>
            </a:endParaRPr>
          </a:p>
        </p:txBody>
      </p:sp>
      <p:pic>
        <p:nvPicPr>
          <p:cNvPr id="670" name="Google Shape;670;p50"/>
          <p:cNvPicPr preferRelativeResize="0"/>
          <p:nvPr/>
        </p:nvPicPr>
        <p:blipFill rotWithShape="1">
          <a:blip r:embed="rId3">
            <a:alphaModFix/>
          </a:blip>
          <a:srcRect r="37063"/>
          <a:stretch/>
        </p:blipFill>
        <p:spPr>
          <a:xfrm>
            <a:off x="12413947" y="2355344"/>
            <a:ext cx="2601462" cy="2700762"/>
          </a:xfrm>
          <a:prstGeom prst="rect">
            <a:avLst/>
          </a:prstGeom>
          <a:noFill/>
          <a:ln>
            <a:noFill/>
          </a:ln>
        </p:spPr>
      </p:pic>
      <p:pic>
        <p:nvPicPr>
          <p:cNvPr id="671" name="Google Shape;671;p50"/>
          <p:cNvPicPr preferRelativeResize="0"/>
          <p:nvPr/>
        </p:nvPicPr>
        <p:blipFill rotWithShape="1">
          <a:blip r:embed="rId4">
            <a:alphaModFix/>
          </a:blip>
          <a:srcRect/>
          <a:stretch/>
        </p:blipFill>
        <p:spPr>
          <a:xfrm>
            <a:off x="3955185" y="665849"/>
            <a:ext cx="8271725" cy="3657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528"/>
        <p:cNvGrpSpPr/>
        <p:nvPr/>
      </p:nvGrpSpPr>
      <p:grpSpPr>
        <a:xfrm>
          <a:off x="0" y="0"/>
          <a:ext cx="0" cy="0"/>
          <a:chOff x="0" y="0"/>
          <a:chExt cx="0" cy="0"/>
        </a:xfrm>
      </p:grpSpPr>
      <p:sp>
        <p:nvSpPr>
          <p:cNvPr id="1529" name="Google Shape;1529;p76"/>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Inferential Statistics</a:t>
            </a:r>
            <a:endParaRPr/>
          </a:p>
        </p:txBody>
      </p:sp>
      <p:sp>
        <p:nvSpPr>
          <p:cNvPr id="1530" name="Google Shape;1530;p76"/>
          <p:cNvSpPr txBox="1">
            <a:spLocks noGrp="1"/>
          </p:cNvSpPr>
          <p:nvPr>
            <p:ph type="body" idx="1"/>
          </p:nvPr>
        </p:nvSpPr>
        <p:spPr>
          <a:xfrm>
            <a:off x="444500" y="1150488"/>
            <a:ext cx="15367001"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Inferential statistics uses a random sample from the data to make inferences about the population.</a:t>
            </a:r>
            <a:endParaRPr sz="2200"/>
          </a:p>
        </p:txBody>
      </p:sp>
      <p:sp>
        <p:nvSpPr>
          <p:cNvPr id="1531" name="Google Shape;1531;p76"/>
          <p:cNvSpPr txBox="1"/>
          <p:nvPr/>
        </p:nvSpPr>
        <p:spPr>
          <a:xfrm>
            <a:off x="5525599" y="2339789"/>
            <a:ext cx="10038810" cy="2434101"/>
          </a:xfrm>
          <a:prstGeom prst="rect">
            <a:avLst/>
          </a:prstGeom>
          <a:solidFill>
            <a:srgbClr val="FBE4D4"/>
          </a:solidFill>
          <a:ln>
            <a:noFill/>
          </a:ln>
        </p:spPr>
        <p:txBody>
          <a:bodyPr spcFirstLastPara="1" wrap="square" lIns="180000" tIns="108000" rIns="180000" bIns="108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Inferential statistics can be used only under the following conditions:</a:t>
            </a:r>
            <a:endParaRPr sz="22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A complete list of the members of the population is available.</a:t>
            </a:r>
            <a:endParaRPr sz="22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A random sample has been drawn from the population.</a:t>
            </a:r>
            <a:endParaRPr sz="22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Using a pre-established formula, you determine that the sample size is large enough.</a:t>
            </a:r>
            <a:endParaRPr sz="2200" b="0" i="0" u="none" strike="noStrike" cap="none">
              <a:solidFill>
                <a:srgbClr val="000000"/>
              </a:solidFill>
              <a:latin typeface="Arial"/>
              <a:ea typeface="Arial"/>
              <a:cs typeface="Arial"/>
              <a:sym typeface="Arial"/>
            </a:endParaRPr>
          </a:p>
        </p:txBody>
      </p:sp>
      <p:sp>
        <p:nvSpPr>
          <p:cNvPr id="1532" name="Google Shape;1532;p76"/>
          <p:cNvSpPr txBox="1"/>
          <p:nvPr/>
        </p:nvSpPr>
        <p:spPr>
          <a:xfrm>
            <a:off x="5525599" y="4937285"/>
            <a:ext cx="10038810" cy="2434101"/>
          </a:xfrm>
          <a:prstGeom prst="rect">
            <a:avLst/>
          </a:prstGeom>
          <a:solidFill>
            <a:srgbClr val="C0ECDE"/>
          </a:solidFill>
          <a:ln>
            <a:noFill/>
          </a:ln>
        </p:spPr>
        <p:txBody>
          <a:bodyPr spcFirstLastPara="1" wrap="square" lIns="180000" tIns="108000" rIns="180000" bIns="108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Inferential statistics can be used even if the data does not meet the criteria.</a:t>
            </a:r>
            <a:endParaRPr sz="22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It can help determine the strength of the relationships within the sample.</a:t>
            </a:r>
            <a:endParaRPr sz="22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If it is very difficult to obtain a population list and draw a random sample, do the best you can with what you have.</a:t>
            </a:r>
            <a:endParaRPr sz="2200" b="0" i="0" u="none" strike="noStrike" cap="none">
              <a:solidFill>
                <a:srgbClr val="000000"/>
              </a:solidFill>
              <a:latin typeface="Arial"/>
              <a:ea typeface="Arial"/>
              <a:cs typeface="Arial"/>
              <a:sym typeface="Arial"/>
            </a:endParaRPr>
          </a:p>
        </p:txBody>
      </p:sp>
      <p:grpSp>
        <p:nvGrpSpPr>
          <p:cNvPr id="1533" name="Google Shape;1533;p76"/>
          <p:cNvGrpSpPr/>
          <p:nvPr/>
        </p:nvGrpSpPr>
        <p:grpSpPr>
          <a:xfrm>
            <a:off x="952611" y="2339788"/>
            <a:ext cx="4538482" cy="4975411"/>
            <a:chOff x="952611" y="2339789"/>
            <a:chExt cx="4538482" cy="4462018"/>
          </a:xfrm>
        </p:grpSpPr>
        <p:sp>
          <p:nvSpPr>
            <p:cNvPr id="1534" name="Google Shape;1534;p76"/>
            <p:cNvSpPr/>
            <p:nvPr/>
          </p:nvSpPr>
          <p:spPr>
            <a:xfrm>
              <a:off x="952611" y="2339789"/>
              <a:ext cx="4538482" cy="4462018"/>
            </a:xfrm>
            <a:prstGeom prst="rect">
              <a:avLst/>
            </a:prstGeom>
            <a:solidFill>
              <a:srgbClr val="74D1D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grpSp>
          <p:nvGrpSpPr>
            <p:cNvPr id="1535" name="Google Shape;1535;p76"/>
            <p:cNvGrpSpPr/>
            <p:nvPr/>
          </p:nvGrpSpPr>
          <p:grpSpPr>
            <a:xfrm>
              <a:off x="1652661" y="3228308"/>
              <a:ext cx="3511604" cy="3227137"/>
              <a:chOff x="1652661" y="3228308"/>
              <a:chExt cx="3511604" cy="3227137"/>
            </a:xfrm>
          </p:grpSpPr>
          <p:grpSp>
            <p:nvGrpSpPr>
              <p:cNvPr id="1536" name="Google Shape;1536;p76"/>
              <p:cNvGrpSpPr/>
              <p:nvPr/>
            </p:nvGrpSpPr>
            <p:grpSpPr>
              <a:xfrm>
                <a:off x="3898347" y="4502450"/>
                <a:ext cx="478384" cy="437381"/>
                <a:chOff x="15670213" y="3794125"/>
                <a:chExt cx="1111250" cy="1016000"/>
              </a:xfrm>
            </p:grpSpPr>
            <p:sp>
              <p:nvSpPr>
                <p:cNvPr id="1537" name="Google Shape;1537;p76"/>
                <p:cNvSpPr/>
                <p:nvPr/>
              </p:nvSpPr>
              <p:spPr>
                <a:xfrm>
                  <a:off x="15670213" y="4476750"/>
                  <a:ext cx="1111250" cy="333375"/>
                </a:xfrm>
                <a:custGeom>
                  <a:avLst/>
                  <a:gdLst/>
                  <a:ahLst/>
                  <a:cxnLst/>
                  <a:rect l="l" t="t" r="r" b="b"/>
                  <a:pathLst>
                    <a:path w="700" h="210" extrusionOk="0">
                      <a:moveTo>
                        <a:pt x="334" y="210"/>
                      </a:moveTo>
                      <a:lnTo>
                        <a:pt x="334" y="210"/>
                      </a:lnTo>
                      <a:lnTo>
                        <a:pt x="270" y="208"/>
                      </a:lnTo>
                      <a:lnTo>
                        <a:pt x="202" y="202"/>
                      </a:lnTo>
                      <a:lnTo>
                        <a:pt x="168" y="200"/>
                      </a:lnTo>
                      <a:lnTo>
                        <a:pt x="132" y="194"/>
                      </a:lnTo>
                      <a:lnTo>
                        <a:pt x="98" y="188"/>
                      </a:lnTo>
                      <a:lnTo>
                        <a:pt x="62" y="178"/>
                      </a:lnTo>
                      <a:lnTo>
                        <a:pt x="62" y="178"/>
                      </a:lnTo>
                      <a:lnTo>
                        <a:pt x="42" y="172"/>
                      </a:lnTo>
                      <a:lnTo>
                        <a:pt x="24" y="166"/>
                      </a:lnTo>
                      <a:lnTo>
                        <a:pt x="14" y="162"/>
                      </a:lnTo>
                      <a:lnTo>
                        <a:pt x="8" y="154"/>
                      </a:lnTo>
                      <a:lnTo>
                        <a:pt x="2" y="148"/>
                      </a:lnTo>
                      <a:lnTo>
                        <a:pt x="0" y="138"/>
                      </a:lnTo>
                      <a:lnTo>
                        <a:pt x="0" y="138"/>
                      </a:lnTo>
                      <a:lnTo>
                        <a:pt x="0" y="128"/>
                      </a:lnTo>
                      <a:lnTo>
                        <a:pt x="2" y="120"/>
                      </a:lnTo>
                      <a:lnTo>
                        <a:pt x="6" y="112"/>
                      </a:lnTo>
                      <a:lnTo>
                        <a:pt x="12" y="104"/>
                      </a:lnTo>
                      <a:lnTo>
                        <a:pt x="26" y="90"/>
                      </a:lnTo>
                      <a:lnTo>
                        <a:pt x="42" y="78"/>
                      </a:lnTo>
                      <a:lnTo>
                        <a:pt x="42" y="78"/>
                      </a:lnTo>
                      <a:lnTo>
                        <a:pt x="54" y="66"/>
                      </a:lnTo>
                      <a:lnTo>
                        <a:pt x="68" y="58"/>
                      </a:lnTo>
                      <a:lnTo>
                        <a:pt x="82" y="50"/>
                      </a:lnTo>
                      <a:lnTo>
                        <a:pt x="98" y="44"/>
                      </a:lnTo>
                      <a:lnTo>
                        <a:pt x="128" y="34"/>
                      </a:lnTo>
                      <a:lnTo>
                        <a:pt x="160" y="22"/>
                      </a:lnTo>
                      <a:lnTo>
                        <a:pt x="160" y="22"/>
                      </a:lnTo>
                      <a:lnTo>
                        <a:pt x="192" y="12"/>
                      </a:lnTo>
                      <a:lnTo>
                        <a:pt x="206" y="8"/>
                      </a:lnTo>
                      <a:lnTo>
                        <a:pt x="222" y="8"/>
                      </a:lnTo>
                      <a:lnTo>
                        <a:pt x="236" y="10"/>
                      </a:lnTo>
                      <a:lnTo>
                        <a:pt x="252" y="14"/>
                      </a:lnTo>
                      <a:lnTo>
                        <a:pt x="266" y="24"/>
                      </a:lnTo>
                      <a:lnTo>
                        <a:pt x="282" y="38"/>
                      </a:lnTo>
                      <a:lnTo>
                        <a:pt x="282" y="38"/>
                      </a:lnTo>
                      <a:lnTo>
                        <a:pt x="290" y="46"/>
                      </a:lnTo>
                      <a:lnTo>
                        <a:pt x="298" y="52"/>
                      </a:lnTo>
                      <a:lnTo>
                        <a:pt x="308" y="56"/>
                      </a:lnTo>
                      <a:lnTo>
                        <a:pt x="318" y="60"/>
                      </a:lnTo>
                      <a:lnTo>
                        <a:pt x="328" y="62"/>
                      </a:lnTo>
                      <a:lnTo>
                        <a:pt x="338" y="62"/>
                      </a:lnTo>
                      <a:lnTo>
                        <a:pt x="362" y="62"/>
                      </a:lnTo>
                      <a:lnTo>
                        <a:pt x="384" y="56"/>
                      </a:lnTo>
                      <a:lnTo>
                        <a:pt x="406" y="46"/>
                      </a:lnTo>
                      <a:lnTo>
                        <a:pt x="426" y="34"/>
                      </a:lnTo>
                      <a:lnTo>
                        <a:pt x="444" y="18"/>
                      </a:lnTo>
                      <a:lnTo>
                        <a:pt x="444" y="18"/>
                      </a:lnTo>
                      <a:lnTo>
                        <a:pt x="456" y="6"/>
                      </a:lnTo>
                      <a:lnTo>
                        <a:pt x="462" y="2"/>
                      </a:lnTo>
                      <a:lnTo>
                        <a:pt x="468" y="0"/>
                      </a:lnTo>
                      <a:lnTo>
                        <a:pt x="474" y="0"/>
                      </a:lnTo>
                      <a:lnTo>
                        <a:pt x="480" y="0"/>
                      </a:lnTo>
                      <a:lnTo>
                        <a:pt x="496" y="8"/>
                      </a:lnTo>
                      <a:lnTo>
                        <a:pt x="496" y="8"/>
                      </a:lnTo>
                      <a:lnTo>
                        <a:pt x="516" y="16"/>
                      </a:lnTo>
                      <a:lnTo>
                        <a:pt x="536" y="22"/>
                      </a:lnTo>
                      <a:lnTo>
                        <a:pt x="576" y="34"/>
                      </a:lnTo>
                      <a:lnTo>
                        <a:pt x="576" y="34"/>
                      </a:lnTo>
                      <a:lnTo>
                        <a:pt x="592" y="40"/>
                      </a:lnTo>
                      <a:lnTo>
                        <a:pt x="608" y="46"/>
                      </a:lnTo>
                      <a:lnTo>
                        <a:pt x="622" y="54"/>
                      </a:lnTo>
                      <a:lnTo>
                        <a:pt x="636" y="62"/>
                      </a:lnTo>
                      <a:lnTo>
                        <a:pt x="650" y="72"/>
                      </a:lnTo>
                      <a:lnTo>
                        <a:pt x="662" y="84"/>
                      </a:lnTo>
                      <a:lnTo>
                        <a:pt x="686" y="108"/>
                      </a:lnTo>
                      <a:lnTo>
                        <a:pt x="686" y="108"/>
                      </a:lnTo>
                      <a:lnTo>
                        <a:pt x="694" y="118"/>
                      </a:lnTo>
                      <a:lnTo>
                        <a:pt x="698" y="126"/>
                      </a:lnTo>
                      <a:lnTo>
                        <a:pt x="700" y="134"/>
                      </a:lnTo>
                      <a:lnTo>
                        <a:pt x="698" y="140"/>
                      </a:lnTo>
                      <a:lnTo>
                        <a:pt x="696" y="148"/>
                      </a:lnTo>
                      <a:lnTo>
                        <a:pt x="690" y="152"/>
                      </a:lnTo>
                      <a:lnTo>
                        <a:pt x="684" y="158"/>
                      </a:lnTo>
                      <a:lnTo>
                        <a:pt x="674" y="164"/>
                      </a:lnTo>
                      <a:lnTo>
                        <a:pt x="674" y="164"/>
                      </a:lnTo>
                      <a:lnTo>
                        <a:pt x="650" y="174"/>
                      </a:lnTo>
                      <a:lnTo>
                        <a:pt x="626" y="182"/>
                      </a:lnTo>
                      <a:lnTo>
                        <a:pt x="600" y="188"/>
                      </a:lnTo>
                      <a:lnTo>
                        <a:pt x="574" y="192"/>
                      </a:lnTo>
                      <a:lnTo>
                        <a:pt x="574" y="192"/>
                      </a:lnTo>
                      <a:lnTo>
                        <a:pt x="518" y="200"/>
                      </a:lnTo>
                      <a:lnTo>
                        <a:pt x="460" y="206"/>
                      </a:lnTo>
                      <a:lnTo>
                        <a:pt x="400" y="208"/>
                      </a:lnTo>
                      <a:lnTo>
                        <a:pt x="334" y="210"/>
                      </a:lnTo>
                      <a:lnTo>
                        <a:pt x="334" y="21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38" name="Google Shape;1538;p76"/>
                <p:cNvSpPr/>
                <p:nvPr/>
              </p:nvSpPr>
              <p:spPr>
                <a:xfrm>
                  <a:off x="15946438" y="3794125"/>
                  <a:ext cx="552450" cy="701675"/>
                </a:xfrm>
                <a:custGeom>
                  <a:avLst/>
                  <a:gdLst/>
                  <a:ahLst/>
                  <a:cxnLst/>
                  <a:rect l="l" t="t" r="r" b="b"/>
                  <a:pathLst>
                    <a:path w="348" h="442" extrusionOk="0">
                      <a:moveTo>
                        <a:pt x="0" y="212"/>
                      </a:moveTo>
                      <a:lnTo>
                        <a:pt x="0" y="212"/>
                      </a:lnTo>
                      <a:lnTo>
                        <a:pt x="8" y="154"/>
                      </a:lnTo>
                      <a:lnTo>
                        <a:pt x="12" y="122"/>
                      </a:lnTo>
                      <a:lnTo>
                        <a:pt x="20" y="90"/>
                      </a:lnTo>
                      <a:lnTo>
                        <a:pt x="20" y="90"/>
                      </a:lnTo>
                      <a:lnTo>
                        <a:pt x="24" y="78"/>
                      </a:lnTo>
                      <a:lnTo>
                        <a:pt x="30" y="66"/>
                      </a:lnTo>
                      <a:lnTo>
                        <a:pt x="40" y="54"/>
                      </a:lnTo>
                      <a:lnTo>
                        <a:pt x="48" y="44"/>
                      </a:lnTo>
                      <a:lnTo>
                        <a:pt x="60" y="34"/>
                      </a:lnTo>
                      <a:lnTo>
                        <a:pt x="72" y="26"/>
                      </a:lnTo>
                      <a:lnTo>
                        <a:pt x="86" y="18"/>
                      </a:lnTo>
                      <a:lnTo>
                        <a:pt x="100" y="12"/>
                      </a:lnTo>
                      <a:lnTo>
                        <a:pt x="114" y="6"/>
                      </a:lnTo>
                      <a:lnTo>
                        <a:pt x="130" y="4"/>
                      </a:lnTo>
                      <a:lnTo>
                        <a:pt x="146" y="0"/>
                      </a:lnTo>
                      <a:lnTo>
                        <a:pt x="160" y="0"/>
                      </a:lnTo>
                      <a:lnTo>
                        <a:pt x="176" y="0"/>
                      </a:lnTo>
                      <a:lnTo>
                        <a:pt x="192" y="2"/>
                      </a:lnTo>
                      <a:lnTo>
                        <a:pt x="206" y="6"/>
                      </a:lnTo>
                      <a:lnTo>
                        <a:pt x="220" y="12"/>
                      </a:lnTo>
                      <a:lnTo>
                        <a:pt x="220" y="12"/>
                      </a:lnTo>
                      <a:lnTo>
                        <a:pt x="240" y="20"/>
                      </a:lnTo>
                      <a:lnTo>
                        <a:pt x="250" y="24"/>
                      </a:lnTo>
                      <a:lnTo>
                        <a:pt x="260" y="28"/>
                      </a:lnTo>
                      <a:lnTo>
                        <a:pt x="260" y="28"/>
                      </a:lnTo>
                      <a:lnTo>
                        <a:pt x="272" y="30"/>
                      </a:lnTo>
                      <a:lnTo>
                        <a:pt x="284" y="34"/>
                      </a:lnTo>
                      <a:lnTo>
                        <a:pt x="294" y="40"/>
                      </a:lnTo>
                      <a:lnTo>
                        <a:pt x="302" y="48"/>
                      </a:lnTo>
                      <a:lnTo>
                        <a:pt x="310" y="56"/>
                      </a:lnTo>
                      <a:lnTo>
                        <a:pt x="316" y="64"/>
                      </a:lnTo>
                      <a:lnTo>
                        <a:pt x="320" y="76"/>
                      </a:lnTo>
                      <a:lnTo>
                        <a:pt x="324" y="86"/>
                      </a:lnTo>
                      <a:lnTo>
                        <a:pt x="324" y="86"/>
                      </a:lnTo>
                      <a:lnTo>
                        <a:pt x="334" y="120"/>
                      </a:lnTo>
                      <a:lnTo>
                        <a:pt x="342" y="156"/>
                      </a:lnTo>
                      <a:lnTo>
                        <a:pt x="346" y="192"/>
                      </a:lnTo>
                      <a:lnTo>
                        <a:pt x="348" y="210"/>
                      </a:lnTo>
                      <a:lnTo>
                        <a:pt x="346" y="226"/>
                      </a:lnTo>
                      <a:lnTo>
                        <a:pt x="346" y="226"/>
                      </a:lnTo>
                      <a:lnTo>
                        <a:pt x="342" y="258"/>
                      </a:lnTo>
                      <a:lnTo>
                        <a:pt x="334" y="288"/>
                      </a:lnTo>
                      <a:lnTo>
                        <a:pt x="322" y="316"/>
                      </a:lnTo>
                      <a:lnTo>
                        <a:pt x="308" y="342"/>
                      </a:lnTo>
                      <a:lnTo>
                        <a:pt x="292" y="366"/>
                      </a:lnTo>
                      <a:lnTo>
                        <a:pt x="270" y="390"/>
                      </a:lnTo>
                      <a:lnTo>
                        <a:pt x="248" y="410"/>
                      </a:lnTo>
                      <a:lnTo>
                        <a:pt x="222" y="428"/>
                      </a:lnTo>
                      <a:lnTo>
                        <a:pt x="222" y="428"/>
                      </a:lnTo>
                      <a:lnTo>
                        <a:pt x="210" y="436"/>
                      </a:lnTo>
                      <a:lnTo>
                        <a:pt x="198" y="440"/>
                      </a:lnTo>
                      <a:lnTo>
                        <a:pt x="186" y="442"/>
                      </a:lnTo>
                      <a:lnTo>
                        <a:pt x="174" y="442"/>
                      </a:lnTo>
                      <a:lnTo>
                        <a:pt x="162" y="442"/>
                      </a:lnTo>
                      <a:lnTo>
                        <a:pt x="150" y="440"/>
                      </a:lnTo>
                      <a:lnTo>
                        <a:pt x="138" y="436"/>
                      </a:lnTo>
                      <a:lnTo>
                        <a:pt x="126" y="430"/>
                      </a:lnTo>
                      <a:lnTo>
                        <a:pt x="126" y="430"/>
                      </a:lnTo>
                      <a:lnTo>
                        <a:pt x="114" y="422"/>
                      </a:lnTo>
                      <a:lnTo>
                        <a:pt x="102" y="414"/>
                      </a:lnTo>
                      <a:lnTo>
                        <a:pt x="78" y="392"/>
                      </a:lnTo>
                      <a:lnTo>
                        <a:pt x="58" y="368"/>
                      </a:lnTo>
                      <a:lnTo>
                        <a:pt x="38" y="338"/>
                      </a:lnTo>
                      <a:lnTo>
                        <a:pt x="22" y="308"/>
                      </a:lnTo>
                      <a:lnTo>
                        <a:pt x="10" y="276"/>
                      </a:lnTo>
                      <a:lnTo>
                        <a:pt x="2" y="244"/>
                      </a:lnTo>
                      <a:lnTo>
                        <a:pt x="0" y="228"/>
                      </a:lnTo>
                      <a:lnTo>
                        <a:pt x="0" y="212"/>
                      </a:lnTo>
                      <a:lnTo>
                        <a:pt x="0" y="21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39" name="Google Shape;1539;p76"/>
                <p:cNvSpPr/>
                <p:nvPr/>
              </p:nvSpPr>
              <p:spPr>
                <a:xfrm>
                  <a:off x="15984538" y="4010025"/>
                  <a:ext cx="476250" cy="447675"/>
                </a:xfrm>
                <a:custGeom>
                  <a:avLst/>
                  <a:gdLst/>
                  <a:ahLst/>
                  <a:cxnLst/>
                  <a:rect l="l" t="t" r="r" b="b"/>
                  <a:pathLst>
                    <a:path w="300" h="282" extrusionOk="0">
                      <a:moveTo>
                        <a:pt x="40" y="62"/>
                      </a:moveTo>
                      <a:lnTo>
                        <a:pt x="40" y="62"/>
                      </a:lnTo>
                      <a:lnTo>
                        <a:pt x="40" y="44"/>
                      </a:lnTo>
                      <a:lnTo>
                        <a:pt x="42" y="38"/>
                      </a:lnTo>
                      <a:lnTo>
                        <a:pt x="44" y="34"/>
                      </a:lnTo>
                      <a:lnTo>
                        <a:pt x="50" y="30"/>
                      </a:lnTo>
                      <a:lnTo>
                        <a:pt x="56" y="28"/>
                      </a:lnTo>
                      <a:lnTo>
                        <a:pt x="72" y="28"/>
                      </a:lnTo>
                      <a:lnTo>
                        <a:pt x="72" y="28"/>
                      </a:lnTo>
                      <a:lnTo>
                        <a:pt x="110" y="28"/>
                      </a:lnTo>
                      <a:lnTo>
                        <a:pt x="146" y="22"/>
                      </a:lnTo>
                      <a:lnTo>
                        <a:pt x="182" y="14"/>
                      </a:lnTo>
                      <a:lnTo>
                        <a:pt x="218" y="4"/>
                      </a:lnTo>
                      <a:lnTo>
                        <a:pt x="218" y="4"/>
                      </a:lnTo>
                      <a:lnTo>
                        <a:pt x="236" y="0"/>
                      </a:lnTo>
                      <a:lnTo>
                        <a:pt x="242" y="0"/>
                      </a:lnTo>
                      <a:lnTo>
                        <a:pt x="248" y="2"/>
                      </a:lnTo>
                      <a:lnTo>
                        <a:pt x="252" y="6"/>
                      </a:lnTo>
                      <a:lnTo>
                        <a:pt x="256" y="12"/>
                      </a:lnTo>
                      <a:lnTo>
                        <a:pt x="258" y="20"/>
                      </a:lnTo>
                      <a:lnTo>
                        <a:pt x="258" y="30"/>
                      </a:lnTo>
                      <a:lnTo>
                        <a:pt x="258" y="30"/>
                      </a:lnTo>
                      <a:lnTo>
                        <a:pt x="258" y="42"/>
                      </a:lnTo>
                      <a:lnTo>
                        <a:pt x="260" y="52"/>
                      </a:lnTo>
                      <a:lnTo>
                        <a:pt x="262" y="54"/>
                      </a:lnTo>
                      <a:lnTo>
                        <a:pt x="266" y="54"/>
                      </a:lnTo>
                      <a:lnTo>
                        <a:pt x="272" y="52"/>
                      </a:lnTo>
                      <a:lnTo>
                        <a:pt x="282" y="46"/>
                      </a:lnTo>
                      <a:lnTo>
                        <a:pt x="282" y="46"/>
                      </a:lnTo>
                      <a:lnTo>
                        <a:pt x="286" y="44"/>
                      </a:lnTo>
                      <a:lnTo>
                        <a:pt x="288" y="44"/>
                      </a:lnTo>
                      <a:lnTo>
                        <a:pt x="292" y="46"/>
                      </a:lnTo>
                      <a:lnTo>
                        <a:pt x="294" y="48"/>
                      </a:lnTo>
                      <a:lnTo>
                        <a:pt x="296" y="54"/>
                      </a:lnTo>
                      <a:lnTo>
                        <a:pt x="298" y="62"/>
                      </a:lnTo>
                      <a:lnTo>
                        <a:pt x="298" y="62"/>
                      </a:lnTo>
                      <a:lnTo>
                        <a:pt x="300" y="90"/>
                      </a:lnTo>
                      <a:lnTo>
                        <a:pt x="298" y="104"/>
                      </a:lnTo>
                      <a:lnTo>
                        <a:pt x="296" y="118"/>
                      </a:lnTo>
                      <a:lnTo>
                        <a:pt x="296" y="118"/>
                      </a:lnTo>
                      <a:lnTo>
                        <a:pt x="278" y="156"/>
                      </a:lnTo>
                      <a:lnTo>
                        <a:pt x="260" y="192"/>
                      </a:lnTo>
                      <a:lnTo>
                        <a:pt x="250" y="210"/>
                      </a:lnTo>
                      <a:lnTo>
                        <a:pt x="238" y="228"/>
                      </a:lnTo>
                      <a:lnTo>
                        <a:pt x="226" y="242"/>
                      </a:lnTo>
                      <a:lnTo>
                        <a:pt x="210" y="258"/>
                      </a:lnTo>
                      <a:lnTo>
                        <a:pt x="210" y="258"/>
                      </a:lnTo>
                      <a:lnTo>
                        <a:pt x="198" y="266"/>
                      </a:lnTo>
                      <a:lnTo>
                        <a:pt x="184" y="274"/>
                      </a:lnTo>
                      <a:lnTo>
                        <a:pt x="172" y="278"/>
                      </a:lnTo>
                      <a:lnTo>
                        <a:pt x="160" y="282"/>
                      </a:lnTo>
                      <a:lnTo>
                        <a:pt x="146" y="282"/>
                      </a:lnTo>
                      <a:lnTo>
                        <a:pt x="132" y="280"/>
                      </a:lnTo>
                      <a:lnTo>
                        <a:pt x="120" y="276"/>
                      </a:lnTo>
                      <a:lnTo>
                        <a:pt x="106" y="268"/>
                      </a:lnTo>
                      <a:lnTo>
                        <a:pt x="106" y="268"/>
                      </a:lnTo>
                      <a:lnTo>
                        <a:pt x="84" y="250"/>
                      </a:lnTo>
                      <a:lnTo>
                        <a:pt x="64" y="230"/>
                      </a:lnTo>
                      <a:lnTo>
                        <a:pt x="46" y="208"/>
                      </a:lnTo>
                      <a:lnTo>
                        <a:pt x="32" y="184"/>
                      </a:lnTo>
                      <a:lnTo>
                        <a:pt x="20" y="160"/>
                      </a:lnTo>
                      <a:lnTo>
                        <a:pt x="10" y="134"/>
                      </a:lnTo>
                      <a:lnTo>
                        <a:pt x="4" y="106"/>
                      </a:lnTo>
                      <a:lnTo>
                        <a:pt x="0" y="78"/>
                      </a:lnTo>
                      <a:lnTo>
                        <a:pt x="0" y="78"/>
                      </a:lnTo>
                      <a:lnTo>
                        <a:pt x="0" y="60"/>
                      </a:lnTo>
                      <a:lnTo>
                        <a:pt x="2" y="52"/>
                      </a:lnTo>
                      <a:lnTo>
                        <a:pt x="6" y="48"/>
                      </a:lnTo>
                      <a:lnTo>
                        <a:pt x="10" y="46"/>
                      </a:lnTo>
                      <a:lnTo>
                        <a:pt x="18" y="48"/>
                      </a:lnTo>
                      <a:lnTo>
                        <a:pt x="28" y="52"/>
                      </a:lnTo>
                      <a:lnTo>
                        <a:pt x="40" y="62"/>
                      </a:lnTo>
                      <a:lnTo>
                        <a:pt x="40" y="6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540" name="Google Shape;1540;p76"/>
              <p:cNvGrpSpPr/>
              <p:nvPr/>
            </p:nvGrpSpPr>
            <p:grpSpPr>
              <a:xfrm>
                <a:off x="3261321" y="5187005"/>
                <a:ext cx="321239" cy="304937"/>
                <a:chOff x="-5242962" y="3709159"/>
                <a:chExt cx="744325" cy="706553"/>
              </a:xfrm>
            </p:grpSpPr>
            <p:sp>
              <p:nvSpPr>
                <p:cNvPr id="1541" name="Google Shape;1541;p76"/>
                <p:cNvSpPr/>
                <p:nvPr/>
              </p:nvSpPr>
              <p:spPr>
                <a:xfrm>
                  <a:off x="-5122981" y="3709159"/>
                  <a:ext cx="506585" cy="504363"/>
                </a:xfrm>
                <a:custGeom>
                  <a:avLst/>
                  <a:gdLst/>
                  <a:ahLst/>
                  <a:cxnLst/>
                  <a:rect l="l" t="t" r="r" b="b"/>
                  <a:pathLst>
                    <a:path w="456" h="454" extrusionOk="0">
                      <a:moveTo>
                        <a:pt x="8" y="448"/>
                      </a:moveTo>
                      <a:lnTo>
                        <a:pt x="8" y="448"/>
                      </a:lnTo>
                      <a:lnTo>
                        <a:pt x="2" y="442"/>
                      </a:lnTo>
                      <a:lnTo>
                        <a:pt x="0" y="440"/>
                      </a:lnTo>
                      <a:lnTo>
                        <a:pt x="2" y="436"/>
                      </a:lnTo>
                      <a:lnTo>
                        <a:pt x="2" y="436"/>
                      </a:lnTo>
                      <a:lnTo>
                        <a:pt x="14" y="408"/>
                      </a:lnTo>
                      <a:lnTo>
                        <a:pt x="24" y="378"/>
                      </a:lnTo>
                      <a:lnTo>
                        <a:pt x="30" y="350"/>
                      </a:lnTo>
                      <a:lnTo>
                        <a:pt x="34" y="320"/>
                      </a:lnTo>
                      <a:lnTo>
                        <a:pt x="38" y="292"/>
                      </a:lnTo>
                      <a:lnTo>
                        <a:pt x="38" y="262"/>
                      </a:lnTo>
                      <a:lnTo>
                        <a:pt x="40" y="202"/>
                      </a:lnTo>
                      <a:lnTo>
                        <a:pt x="40" y="202"/>
                      </a:lnTo>
                      <a:lnTo>
                        <a:pt x="40" y="180"/>
                      </a:lnTo>
                      <a:lnTo>
                        <a:pt x="42" y="158"/>
                      </a:lnTo>
                      <a:lnTo>
                        <a:pt x="46" y="136"/>
                      </a:lnTo>
                      <a:lnTo>
                        <a:pt x="52" y="116"/>
                      </a:lnTo>
                      <a:lnTo>
                        <a:pt x="60" y="96"/>
                      </a:lnTo>
                      <a:lnTo>
                        <a:pt x="70" y="76"/>
                      </a:lnTo>
                      <a:lnTo>
                        <a:pt x="84" y="60"/>
                      </a:lnTo>
                      <a:lnTo>
                        <a:pt x="100" y="44"/>
                      </a:lnTo>
                      <a:lnTo>
                        <a:pt x="100" y="44"/>
                      </a:lnTo>
                      <a:lnTo>
                        <a:pt x="116" y="30"/>
                      </a:lnTo>
                      <a:lnTo>
                        <a:pt x="134" y="20"/>
                      </a:lnTo>
                      <a:lnTo>
                        <a:pt x="152" y="10"/>
                      </a:lnTo>
                      <a:lnTo>
                        <a:pt x="172" y="4"/>
                      </a:lnTo>
                      <a:lnTo>
                        <a:pt x="192" y="0"/>
                      </a:lnTo>
                      <a:lnTo>
                        <a:pt x="212" y="0"/>
                      </a:lnTo>
                      <a:lnTo>
                        <a:pt x="232" y="2"/>
                      </a:lnTo>
                      <a:lnTo>
                        <a:pt x="254" y="10"/>
                      </a:lnTo>
                      <a:lnTo>
                        <a:pt x="254" y="10"/>
                      </a:lnTo>
                      <a:lnTo>
                        <a:pt x="268" y="14"/>
                      </a:lnTo>
                      <a:lnTo>
                        <a:pt x="282" y="14"/>
                      </a:lnTo>
                      <a:lnTo>
                        <a:pt x="296" y="16"/>
                      </a:lnTo>
                      <a:lnTo>
                        <a:pt x="308" y="18"/>
                      </a:lnTo>
                      <a:lnTo>
                        <a:pt x="308" y="18"/>
                      </a:lnTo>
                      <a:lnTo>
                        <a:pt x="332" y="28"/>
                      </a:lnTo>
                      <a:lnTo>
                        <a:pt x="350" y="40"/>
                      </a:lnTo>
                      <a:lnTo>
                        <a:pt x="366" y="54"/>
                      </a:lnTo>
                      <a:lnTo>
                        <a:pt x="380" y="70"/>
                      </a:lnTo>
                      <a:lnTo>
                        <a:pt x="390" y="90"/>
                      </a:lnTo>
                      <a:lnTo>
                        <a:pt x="400" y="110"/>
                      </a:lnTo>
                      <a:lnTo>
                        <a:pt x="404" y="132"/>
                      </a:lnTo>
                      <a:lnTo>
                        <a:pt x="408" y="154"/>
                      </a:lnTo>
                      <a:lnTo>
                        <a:pt x="408" y="154"/>
                      </a:lnTo>
                      <a:lnTo>
                        <a:pt x="412" y="190"/>
                      </a:lnTo>
                      <a:lnTo>
                        <a:pt x="412" y="226"/>
                      </a:lnTo>
                      <a:lnTo>
                        <a:pt x="414" y="298"/>
                      </a:lnTo>
                      <a:lnTo>
                        <a:pt x="414" y="298"/>
                      </a:lnTo>
                      <a:lnTo>
                        <a:pt x="418" y="336"/>
                      </a:lnTo>
                      <a:lnTo>
                        <a:pt x="422" y="356"/>
                      </a:lnTo>
                      <a:lnTo>
                        <a:pt x="426" y="374"/>
                      </a:lnTo>
                      <a:lnTo>
                        <a:pt x="432" y="392"/>
                      </a:lnTo>
                      <a:lnTo>
                        <a:pt x="440" y="410"/>
                      </a:lnTo>
                      <a:lnTo>
                        <a:pt x="448" y="428"/>
                      </a:lnTo>
                      <a:lnTo>
                        <a:pt x="456" y="446"/>
                      </a:lnTo>
                      <a:lnTo>
                        <a:pt x="456" y="446"/>
                      </a:lnTo>
                      <a:lnTo>
                        <a:pt x="446" y="450"/>
                      </a:lnTo>
                      <a:lnTo>
                        <a:pt x="440" y="454"/>
                      </a:lnTo>
                      <a:lnTo>
                        <a:pt x="434" y="452"/>
                      </a:lnTo>
                      <a:lnTo>
                        <a:pt x="426" y="448"/>
                      </a:lnTo>
                      <a:lnTo>
                        <a:pt x="426" y="448"/>
                      </a:lnTo>
                      <a:lnTo>
                        <a:pt x="400" y="434"/>
                      </a:lnTo>
                      <a:lnTo>
                        <a:pt x="388" y="428"/>
                      </a:lnTo>
                      <a:lnTo>
                        <a:pt x="374" y="422"/>
                      </a:lnTo>
                      <a:lnTo>
                        <a:pt x="374" y="422"/>
                      </a:lnTo>
                      <a:lnTo>
                        <a:pt x="360" y="424"/>
                      </a:lnTo>
                      <a:lnTo>
                        <a:pt x="346" y="422"/>
                      </a:lnTo>
                      <a:lnTo>
                        <a:pt x="318" y="422"/>
                      </a:lnTo>
                      <a:lnTo>
                        <a:pt x="304" y="422"/>
                      </a:lnTo>
                      <a:lnTo>
                        <a:pt x="290" y="424"/>
                      </a:lnTo>
                      <a:lnTo>
                        <a:pt x="276" y="428"/>
                      </a:lnTo>
                      <a:lnTo>
                        <a:pt x="262" y="436"/>
                      </a:lnTo>
                      <a:lnTo>
                        <a:pt x="262" y="436"/>
                      </a:lnTo>
                      <a:lnTo>
                        <a:pt x="254" y="440"/>
                      </a:lnTo>
                      <a:lnTo>
                        <a:pt x="246" y="444"/>
                      </a:lnTo>
                      <a:lnTo>
                        <a:pt x="238" y="446"/>
                      </a:lnTo>
                      <a:lnTo>
                        <a:pt x="228" y="448"/>
                      </a:lnTo>
                      <a:lnTo>
                        <a:pt x="220" y="446"/>
                      </a:lnTo>
                      <a:lnTo>
                        <a:pt x="212" y="444"/>
                      </a:lnTo>
                      <a:lnTo>
                        <a:pt x="202" y="442"/>
                      </a:lnTo>
                      <a:lnTo>
                        <a:pt x="194" y="436"/>
                      </a:lnTo>
                      <a:lnTo>
                        <a:pt x="194" y="436"/>
                      </a:lnTo>
                      <a:lnTo>
                        <a:pt x="180" y="430"/>
                      </a:lnTo>
                      <a:lnTo>
                        <a:pt x="166" y="424"/>
                      </a:lnTo>
                      <a:lnTo>
                        <a:pt x="152" y="422"/>
                      </a:lnTo>
                      <a:lnTo>
                        <a:pt x="138" y="422"/>
                      </a:lnTo>
                      <a:lnTo>
                        <a:pt x="110" y="422"/>
                      </a:lnTo>
                      <a:lnTo>
                        <a:pt x="82" y="422"/>
                      </a:lnTo>
                      <a:lnTo>
                        <a:pt x="82" y="422"/>
                      </a:lnTo>
                      <a:lnTo>
                        <a:pt x="72" y="424"/>
                      </a:lnTo>
                      <a:lnTo>
                        <a:pt x="62" y="428"/>
                      </a:lnTo>
                      <a:lnTo>
                        <a:pt x="46" y="438"/>
                      </a:lnTo>
                      <a:lnTo>
                        <a:pt x="36" y="444"/>
                      </a:lnTo>
                      <a:lnTo>
                        <a:pt x="28" y="448"/>
                      </a:lnTo>
                      <a:lnTo>
                        <a:pt x="18" y="448"/>
                      </a:lnTo>
                      <a:lnTo>
                        <a:pt x="8" y="448"/>
                      </a:lnTo>
                      <a:lnTo>
                        <a:pt x="8" y="448"/>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42" name="Google Shape;1542;p76"/>
                <p:cNvSpPr/>
                <p:nvPr/>
              </p:nvSpPr>
              <p:spPr>
                <a:xfrm>
                  <a:off x="-5242962" y="4173529"/>
                  <a:ext cx="744325" cy="242183"/>
                </a:xfrm>
                <a:custGeom>
                  <a:avLst/>
                  <a:gdLst/>
                  <a:ahLst/>
                  <a:cxnLst/>
                  <a:rect l="l" t="t" r="r" b="b"/>
                  <a:pathLst>
                    <a:path w="670" h="218" extrusionOk="0">
                      <a:moveTo>
                        <a:pt x="556" y="52"/>
                      </a:moveTo>
                      <a:lnTo>
                        <a:pt x="556" y="52"/>
                      </a:lnTo>
                      <a:lnTo>
                        <a:pt x="608" y="94"/>
                      </a:lnTo>
                      <a:lnTo>
                        <a:pt x="634" y="116"/>
                      </a:lnTo>
                      <a:lnTo>
                        <a:pt x="658" y="140"/>
                      </a:lnTo>
                      <a:lnTo>
                        <a:pt x="658" y="140"/>
                      </a:lnTo>
                      <a:lnTo>
                        <a:pt x="664" y="148"/>
                      </a:lnTo>
                      <a:lnTo>
                        <a:pt x="668" y="156"/>
                      </a:lnTo>
                      <a:lnTo>
                        <a:pt x="670" y="162"/>
                      </a:lnTo>
                      <a:lnTo>
                        <a:pt x="670" y="166"/>
                      </a:lnTo>
                      <a:lnTo>
                        <a:pt x="666" y="172"/>
                      </a:lnTo>
                      <a:lnTo>
                        <a:pt x="662" y="176"/>
                      </a:lnTo>
                      <a:lnTo>
                        <a:pt x="646" y="182"/>
                      </a:lnTo>
                      <a:lnTo>
                        <a:pt x="646" y="182"/>
                      </a:lnTo>
                      <a:lnTo>
                        <a:pt x="616" y="192"/>
                      </a:lnTo>
                      <a:lnTo>
                        <a:pt x="602" y="196"/>
                      </a:lnTo>
                      <a:lnTo>
                        <a:pt x="586" y="198"/>
                      </a:lnTo>
                      <a:lnTo>
                        <a:pt x="586" y="198"/>
                      </a:lnTo>
                      <a:lnTo>
                        <a:pt x="522" y="208"/>
                      </a:lnTo>
                      <a:lnTo>
                        <a:pt x="458" y="214"/>
                      </a:lnTo>
                      <a:lnTo>
                        <a:pt x="394" y="218"/>
                      </a:lnTo>
                      <a:lnTo>
                        <a:pt x="330" y="218"/>
                      </a:lnTo>
                      <a:lnTo>
                        <a:pt x="266" y="218"/>
                      </a:lnTo>
                      <a:lnTo>
                        <a:pt x="202" y="214"/>
                      </a:lnTo>
                      <a:lnTo>
                        <a:pt x="138" y="206"/>
                      </a:lnTo>
                      <a:lnTo>
                        <a:pt x="74" y="196"/>
                      </a:lnTo>
                      <a:lnTo>
                        <a:pt x="74" y="196"/>
                      </a:lnTo>
                      <a:lnTo>
                        <a:pt x="52" y="194"/>
                      </a:lnTo>
                      <a:lnTo>
                        <a:pt x="30" y="188"/>
                      </a:lnTo>
                      <a:lnTo>
                        <a:pt x="20" y="184"/>
                      </a:lnTo>
                      <a:lnTo>
                        <a:pt x="12" y="180"/>
                      </a:lnTo>
                      <a:lnTo>
                        <a:pt x="4" y="174"/>
                      </a:lnTo>
                      <a:lnTo>
                        <a:pt x="0" y="166"/>
                      </a:lnTo>
                      <a:lnTo>
                        <a:pt x="0" y="166"/>
                      </a:lnTo>
                      <a:lnTo>
                        <a:pt x="0" y="158"/>
                      </a:lnTo>
                      <a:lnTo>
                        <a:pt x="2" y="150"/>
                      </a:lnTo>
                      <a:lnTo>
                        <a:pt x="6" y="142"/>
                      </a:lnTo>
                      <a:lnTo>
                        <a:pt x="14" y="134"/>
                      </a:lnTo>
                      <a:lnTo>
                        <a:pt x="30" y="120"/>
                      </a:lnTo>
                      <a:lnTo>
                        <a:pt x="46" y="106"/>
                      </a:lnTo>
                      <a:lnTo>
                        <a:pt x="46" y="106"/>
                      </a:lnTo>
                      <a:lnTo>
                        <a:pt x="66" y="90"/>
                      </a:lnTo>
                      <a:lnTo>
                        <a:pt x="84" y="74"/>
                      </a:lnTo>
                      <a:lnTo>
                        <a:pt x="124" y="44"/>
                      </a:lnTo>
                      <a:lnTo>
                        <a:pt x="124" y="44"/>
                      </a:lnTo>
                      <a:lnTo>
                        <a:pt x="130" y="36"/>
                      </a:lnTo>
                      <a:lnTo>
                        <a:pt x="138" y="28"/>
                      </a:lnTo>
                      <a:lnTo>
                        <a:pt x="148" y="22"/>
                      </a:lnTo>
                      <a:lnTo>
                        <a:pt x="156" y="16"/>
                      </a:lnTo>
                      <a:lnTo>
                        <a:pt x="176" y="8"/>
                      </a:lnTo>
                      <a:lnTo>
                        <a:pt x="196" y="0"/>
                      </a:lnTo>
                      <a:lnTo>
                        <a:pt x="196" y="0"/>
                      </a:lnTo>
                      <a:lnTo>
                        <a:pt x="206" y="2"/>
                      </a:lnTo>
                      <a:lnTo>
                        <a:pt x="214" y="6"/>
                      </a:lnTo>
                      <a:lnTo>
                        <a:pt x="220" y="14"/>
                      </a:lnTo>
                      <a:lnTo>
                        <a:pt x="226" y="22"/>
                      </a:lnTo>
                      <a:lnTo>
                        <a:pt x="226" y="22"/>
                      </a:lnTo>
                      <a:lnTo>
                        <a:pt x="244" y="42"/>
                      </a:lnTo>
                      <a:lnTo>
                        <a:pt x="262" y="58"/>
                      </a:lnTo>
                      <a:lnTo>
                        <a:pt x="284" y="74"/>
                      </a:lnTo>
                      <a:lnTo>
                        <a:pt x="304" y="88"/>
                      </a:lnTo>
                      <a:lnTo>
                        <a:pt x="304" y="88"/>
                      </a:lnTo>
                      <a:lnTo>
                        <a:pt x="312" y="94"/>
                      </a:lnTo>
                      <a:lnTo>
                        <a:pt x="318" y="96"/>
                      </a:lnTo>
                      <a:lnTo>
                        <a:pt x="326" y="98"/>
                      </a:lnTo>
                      <a:lnTo>
                        <a:pt x="334" y="98"/>
                      </a:lnTo>
                      <a:lnTo>
                        <a:pt x="348" y="96"/>
                      </a:lnTo>
                      <a:lnTo>
                        <a:pt x="362" y="88"/>
                      </a:lnTo>
                      <a:lnTo>
                        <a:pt x="362" y="88"/>
                      </a:lnTo>
                      <a:lnTo>
                        <a:pt x="382" y="76"/>
                      </a:lnTo>
                      <a:lnTo>
                        <a:pt x="400" y="60"/>
                      </a:lnTo>
                      <a:lnTo>
                        <a:pt x="434" y="28"/>
                      </a:lnTo>
                      <a:lnTo>
                        <a:pt x="434" y="28"/>
                      </a:lnTo>
                      <a:lnTo>
                        <a:pt x="448" y="12"/>
                      </a:lnTo>
                      <a:lnTo>
                        <a:pt x="456" y="4"/>
                      </a:lnTo>
                      <a:lnTo>
                        <a:pt x="462" y="2"/>
                      </a:lnTo>
                      <a:lnTo>
                        <a:pt x="468" y="0"/>
                      </a:lnTo>
                      <a:lnTo>
                        <a:pt x="468" y="0"/>
                      </a:lnTo>
                      <a:lnTo>
                        <a:pt x="492" y="10"/>
                      </a:lnTo>
                      <a:lnTo>
                        <a:pt x="514" y="20"/>
                      </a:lnTo>
                      <a:lnTo>
                        <a:pt x="526" y="26"/>
                      </a:lnTo>
                      <a:lnTo>
                        <a:pt x="536" y="34"/>
                      </a:lnTo>
                      <a:lnTo>
                        <a:pt x="546" y="42"/>
                      </a:lnTo>
                      <a:lnTo>
                        <a:pt x="556" y="52"/>
                      </a:lnTo>
                      <a:lnTo>
                        <a:pt x="556" y="5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43" name="Google Shape;1543;p76"/>
                <p:cNvSpPr/>
                <p:nvPr/>
              </p:nvSpPr>
              <p:spPr>
                <a:xfrm>
                  <a:off x="-5005222" y="3866911"/>
                  <a:ext cx="291064" cy="297730"/>
                </a:xfrm>
                <a:custGeom>
                  <a:avLst/>
                  <a:gdLst/>
                  <a:ahLst/>
                  <a:cxnLst/>
                  <a:rect l="l" t="t" r="r" b="b"/>
                  <a:pathLst>
                    <a:path w="262" h="268" extrusionOk="0">
                      <a:moveTo>
                        <a:pt x="262" y="90"/>
                      </a:moveTo>
                      <a:lnTo>
                        <a:pt x="262" y="90"/>
                      </a:lnTo>
                      <a:lnTo>
                        <a:pt x="246" y="136"/>
                      </a:lnTo>
                      <a:lnTo>
                        <a:pt x="236" y="160"/>
                      </a:lnTo>
                      <a:lnTo>
                        <a:pt x="224" y="184"/>
                      </a:lnTo>
                      <a:lnTo>
                        <a:pt x="210" y="206"/>
                      </a:lnTo>
                      <a:lnTo>
                        <a:pt x="192" y="226"/>
                      </a:lnTo>
                      <a:lnTo>
                        <a:pt x="172" y="244"/>
                      </a:lnTo>
                      <a:lnTo>
                        <a:pt x="160" y="252"/>
                      </a:lnTo>
                      <a:lnTo>
                        <a:pt x="146" y="260"/>
                      </a:lnTo>
                      <a:lnTo>
                        <a:pt x="146" y="260"/>
                      </a:lnTo>
                      <a:lnTo>
                        <a:pt x="134" y="266"/>
                      </a:lnTo>
                      <a:lnTo>
                        <a:pt x="120" y="268"/>
                      </a:lnTo>
                      <a:lnTo>
                        <a:pt x="120" y="268"/>
                      </a:lnTo>
                      <a:lnTo>
                        <a:pt x="108" y="266"/>
                      </a:lnTo>
                      <a:lnTo>
                        <a:pt x="96" y="264"/>
                      </a:lnTo>
                      <a:lnTo>
                        <a:pt x="86" y="258"/>
                      </a:lnTo>
                      <a:lnTo>
                        <a:pt x="74" y="250"/>
                      </a:lnTo>
                      <a:lnTo>
                        <a:pt x="62" y="240"/>
                      </a:lnTo>
                      <a:lnTo>
                        <a:pt x="52" y="230"/>
                      </a:lnTo>
                      <a:lnTo>
                        <a:pt x="32" y="206"/>
                      </a:lnTo>
                      <a:lnTo>
                        <a:pt x="16" y="178"/>
                      </a:lnTo>
                      <a:lnTo>
                        <a:pt x="10" y="166"/>
                      </a:lnTo>
                      <a:lnTo>
                        <a:pt x="4" y="152"/>
                      </a:lnTo>
                      <a:lnTo>
                        <a:pt x="2" y="138"/>
                      </a:lnTo>
                      <a:lnTo>
                        <a:pt x="0" y="124"/>
                      </a:lnTo>
                      <a:lnTo>
                        <a:pt x="0" y="112"/>
                      </a:lnTo>
                      <a:lnTo>
                        <a:pt x="2" y="102"/>
                      </a:lnTo>
                      <a:lnTo>
                        <a:pt x="2" y="102"/>
                      </a:lnTo>
                      <a:lnTo>
                        <a:pt x="6" y="94"/>
                      </a:lnTo>
                      <a:lnTo>
                        <a:pt x="10" y="88"/>
                      </a:lnTo>
                      <a:lnTo>
                        <a:pt x="20" y="78"/>
                      </a:lnTo>
                      <a:lnTo>
                        <a:pt x="32" y="72"/>
                      </a:lnTo>
                      <a:lnTo>
                        <a:pt x="44" y="66"/>
                      </a:lnTo>
                      <a:lnTo>
                        <a:pt x="44" y="66"/>
                      </a:lnTo>
                      <a:lnTo>
                        <a:pt x="80" y="54"/>
                      </a:lnTo>
                      <a:lnTo>
                        <a:pt x="116" y="42"/>
                      </a:lnTo>
                      <a:lnTo>
                        <a:pt x="150" y="26"/>
                      </a:lnTo>
                      <a:lnTo>
                        <a:pt x="166" y="16"/>
                      </a:lnTo>
                      <a:lnTo>
                        <a:pt x="182" y="6"/>
                      </a:lnTo>
                      <a:lnTo>
                        <a:pt x="182" y="6"/>
                      </a:lnTo>
                      <a:lnTo>
                        <a:pt x="188" y="2"/>
                      </a:lnTo>
                      <a:lnTo>
                        <a:pt x="194" y="0"/>
                      </a:lnTo>
                      <a:lnTo>
                        <a:pt x="198" y="2"/>
                      </a:lnTo>
                      <a:lnTo>
                        <a:pt x="202" y="4"/>
                      </a:lnTo>
                      <a:lnTo>
                        <a:pt x="208" y="12"/>
                      </a:lnTo>
                      <a:lnTo>
                        <a:pt x="212" y="22"/>
                      </a:lnTo>
                      <a:lnTo>
                        <a:pt x="212" y="22"/>
                      </a:lnTo>
                      <a:lnTo>
                        <a:pt x="216" y="32"/>
                      </a:lnTo>
                      <a:lnTo>
                        <a:pt x="220" y="44"/>
                      </a:lnTo>
                      <a:lnTo>
                        <a:pt x="222" y="48"/>
                      </a:lnTo>
                      <a:lnTo>
                        <a:pt x="228" y="48"/>
                      </a:lnTo>
                      <a:lnTo>
                        <a:pt x="234" y="46"/>
                      </a:lnTo>
                      <a:lnTo>
                        <a:pt x="244" y="40"/>
                      </a:lnTo>
                      <a:lnTo>
                        <a:pt x="244" y="40"/>
                      </a:lnTo>
                      <a:lnTo>
                        <a:pt x="248" y="38"/>
                      </a:lnTo>
                      <a:lnTo>
                        <a:pt x="252" y="38"/>
                      </a:lnTo>
                      <a:lnTo>
                        <a:pt x="256" y="40"/>
                      </a:lnTo>
                      <a:lnTo>
                        <a:pt x="258" y="44"/>
                      </a:lnTo>
                      <a:lnTo>
                        <a:pt x="262" y="62"/>
                      </a:lnTo>
                      <a:lnTo>
                        <a:pt x="262" y="90"/>
                      </a:lnTo>
                      <a:lnTo>
                        <a:pt x="262" y="9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44" name="Google Shape;1544;p76"/>
                <p:cNvSpPr/>
                <p:nvPr/>
              </p:nvSpPr>
              <p:spPr>
                <a:xfrm>
                  <a:off x="-5114094" y="4153532"/>
                  <a:ext cx="506585" cy="139977"/>
                </a:xfrm>
                <a:custGeom>
                  <a:avLst/>
                  <a:gdLst/>
                  <a:ahLst/>
                  <a:cxnLst/>
                  <a:rect l="l" t="t" r="r" b="b"/>
                  <a:pathLst>
                    <a:path w="456" h="126" extrusionOk="0">
                      <a:moveTo>
                        <a:pt x="448" y="46"/>
                      </a:moveTo>
                      <a:lnTo>
                        <a:pt x="448" y="46"/>
                      </a:lnTo>
                      <a:lnTo>
                        <a:pt x="438" y="46"/>
                      </a:lnTo>
                      <a:lnTo>
                        <a:pt x="426" y="42"/>
                      </a:lnTo>
                      <a:lnTo>
                        <a:pt x="416" y="38"/>
                      </a:lnTo>
                      <a:lnTo>
                        <a:pt x="408" y="32"/>
                      </a:lnTo>
                      <a:lnTo>
                        <a:pt x="388" y="20"/>
                      </a:lnTo>
                      <a:lnTo>
                        <a:pt x="378" y="16"/>
                      </a:lnTo>
                      <a:lnTo>
                        <a:pt x="368" y="14"/>
                      </a:lnTo>
                      <a:lnTo>
                        <a:pt x="368" y="14"/>
                      </a:lnTo>
                      <a:lnTo>
                        <a:pt x="366" y="16"/>
                      </a:lnTo>
                      <a:lnTo>
                        <a:pt x="366" y="16"/>
                      </a:lnTo>
                      <a:lnTo>
                        <a:pt x="368" y="14"/>
                      </a:lnTo>
                      <a:lnTo>
                        <a:pt x="368" y="14"/>
                      </a:lnTo>
                      <a:lnTo>
                        <a:pt x="364" y="10"/>
                      </a:lnTo>
                      <a:lnTo>
                        <a:pt x="358" y="8"/>
                      </a:lnTo>
                      <a:lnTo>
                        <a:pt x="350" y="6"/>
                      </a:lnTo>
                      <a:lnTo>
                        <a:pt x="340" y="8"/>
                      </a:lnTo>
                      <a:lnTo>
                        <a:pt x="330" y="12"/>
                      </a:lnTo>
                      <a:lnTo>
                        <a:pt x="320" y="14"/>
                      </a:lnTo>
                      <a:lnTo>
                        <a:pt x="310" y="16"/>
                      </a:lnTo>
                      <a:lnTo>
                        <a:pt x="306" y="14"/>
                      </a:lnTo>
                      <a:lnTo>
                        <a:pt x="300" y="12"/>
                      </a:lnTo>
                      <a:lnTo>
                        <a:pt x="296" y="8"/>
                      </a:lnTo>
                      <a:lnTo>
                        <a:pt x="292" y="2"/>
                      </a:lnTo>
                      <a:lnTo>
                        <a:pt x="292" y="2"/>
                      </a:lnTo>
                      <a:lnTo>
                        <a:pt x="282" y="8"/>
                      </a:lnTo>
                      <a:lnTo>
                        <a:pt x="282" y="8"/>
                      </a:lnTo>
                      <a:lnTo>
                        <a:pt x="266" y="20"/>
                      </a:lnTo>
                      <a:lnTo>
                        <a:pt x="250" y="28"/>
                      </a:lnTo>
                      <a:lnTo>
                        <a:pt x="234" y="34"/>
                      </a:lnTo>
                      <a:lnTo>
                        <a:pt x="218" y="36"/>
                      </a:lnTo>
                      <a:lnTo>
                        <a:pt x="202" y="34"/>
                      </a:lnTo>
                      <a:lnTo>
                        <a:pt x="186" y="28"/>
                      </a:lnTo>
                      <a:lnTo>
                        <a:pt x="170" y="20"/>
                      </a:lnTo>
                      <a:lnTo>
                        <a:pt x="154" y="8"/>
                      </a:lnTo>
                      <a:lnTo>
                        <a:pt x="154" y="8"/>
                      </a:lnTo>
                      <a:lnTo>
                        <a:pt x="144" y="2"/>
                      </a:lnTo>
                      <a:lnTo>
                        <a:pt x="138" y="0"/>
                      </a:lnTo>
                      <a:lnTo>
                        <a:pt x="136" y="2"/>
                      </a:lnTo>
                      <a:lnTo>
                        <a:pt x="134" y="4"/>
                      </a:lnTo>
                      <a:lnTo>
                        <a:pt x="134" y="4"/>
                      </a:lnTo>
                      <a:lnTo>
                        <a:pt x="130" y="12"/>
                      </a:lnTo>
                      <a:lnTo>
                        <a:pt x="126" y="18"/>
                      </a:lnTo>
                      <a:lnTo>
                        <a:pt x="122" y="20"/>
                      </a:lnTo>
                      <a:lnTo>
                        <a:pt x="118" y="20"/>
                      </a:lnTo>
                      <a:lnTo>
                        <a:pt x="114" y="18"/>
                      </a:lnTo>
                      <a:lnTo>
                        <a:pt x="110" y="16"/>
                      </a:lnTo>
                      <a:lnTo>
                        <a:pt x="100" y="8"/>
                      </a:lnTo>
                      <a:lnTo>
                        <a:pt x="100" y="8"/>
                      </a:lnTo>
                      <a:lnTo>
                        <a:pt x="96" y="6"/>
                      </a:lnTo>
                      <a:lnTo>
                        <a:pt x="92" y="4"/>
                      </a:lnTo>
                      <a:lnTo>
                        <a:pt x="86" y="4"/>
                      </a:lnTo>
                      <a:lnTo>
                        <a:pt x="78" y="8"/>
                      </a:lnTo>
                      <a:lnTo>
                        <a:pt x="72" y="14"/>
                      </a:lnTo>
                      <a:lnTo>
                        <a:pt x="72" y="14"/>
                      </a:lnTo>
                      <a:lnTo>
                        <a:pt x="62" y="16"/>
                      </a:lnTo>
                      <a:lnTo>
                        <a:pt x="52" y="18"/>
                      </a:lnTo>
                      <a:lnTo>
                        <a:pt x="34" y="28"/>
                      </a:lnTo>
                      <a:lnTo>
                        <a:pt x="18" y="38"/>
                      </a:lnTo>
                      <a:lnTo>
                        <a:pt x="0" y="48"/>
                      </a:lnTo>
                      <a:lnTo>
                        <a:pt x="0" y="48"/>
                      </a:lnTo>
                      <a:lnTo>
                        <a:pt x="8" y="62"/>
                      </a:lnTo>
                      <a:lnTo>
                        <a:pt x="8" y="62"/>
                      </a:lnTo>
                      <a:lnTo>
                        <a:pt x="82" y="24"/>
                      </a:lnTo>
                      <a:lnTo>
                        <a:pt x="82" y="24"/>
                      </a:lnTo>
                      <a:lnTo>
                        <a:pt x="104" y="46"/>
                      </a:lnTo>
                      <a:lnTo>
                        <a:pt x="126" y="68"/>
                      </a:lnTo>
                      <a:lnTo>
                        <a:pt x="150" y="90"/>
                      </a:lnTo>
                      <a:lnTo>
                        <a:pt x="174" y="110"/>
                      </a:lnTo>
                      <a:lnTo>
                        <a:pt x="174" y="110"/>
                      </a:lnTo>
                      <a:lnTo>
                        <a:pt x="186" y="116"/>
                      </a:lnTo>
                      <a:lnTo>
                        <a:pt x="196" y="122"/>
                      </a:lnTo>
                      <a:lnTo>
                        <a:pt x="206" y="124"/>
                      </a:lnTo>
                      <a:lnTo>
                        <a:pt x="216" y="126"/>
                      </a:lnTo>
                      <a:lnTo>
                        <a:pt x="226" y="126"/>
                      </a:lnTo>
                      <a:lnTo>
                        <a:pt x="238" y="122"/>
                      </a:lnTo>
                      <a:lnTo>
                        <a:pt x="248" y="118"/>
                      </a:lnTo>
                      <a:lnTo>
                        <a:pt x="260" y="110"/>
                      </a:lnTo>
                      <a:lnTo>
                        <a:pt x="260" y="110"/>
                      </a:lnTo>
                      <a:lnTo>
                        <a:pt x="284" y="92"/>
                      </a:lnTo>
                      <a:lnTo>
                        <a:pt x="308" y="70"/>
                      </a:lnTo>
                      <a:lnTo>
                        <a:pt x="330" y="48"/>
                      </a:lnTo>
                      <a:lnTo>
                        <a:pt x="350" y="22"/>
                      </a:lnTo>
                      <a:lnTo>
                        <a:pt x="350" y="22"/>
                      </a:lnTo>
                      <a:lnTo>
                        <a:pt x="440" y="70"/>
                      </a:lnTo>
                      <a:lnTo>
                        <a:pt x="440" y="70"/>
                      </a:lnTo>
                      <a:lnTo>
                        <a:pt x="440" y="66"/>
                      </a:lnTo>
                      <a:lnTo>
                        <a:pt x="444" y="64"/>
                      </a:lnTo>
                      <a:lnTo>
                        <a:pt x="452" y="60"/>
                      </a:lnTo>
                      <a:lnTo>
                        <a:pt x="454" y="58"/>
                      </a:lnTo>
                      <a:lnTo>
                        <a:pt x="456" y="54"/>
                      </a:lnTo>
                      <a:lnTo>
                        <a:pt x="454" y="50"/>
                      </a:lnTo>
                      <a:lnTo>
                        <a:pt x="448" y="46"/>
                      </a:lnTo>
                      <a:lnTo>
                        <a:pt x="448" y="4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545" name="Google Shape;1545;p76"/>
              <p:cNvGrpSpPr/>
              <p:nvPr/>
            </p:nvGrpSpPr>
            <p:grpSpPr>
              <a:xfrm>
                <a:off x="4284789" y="5387421"/>
                <a:ext cx="491839" cy="449682"/>
                <a:chOff x="15670213" y="3794125"/>
                <a:chExt cx="1111250" cy="1016000"/>
              </a:xfrm>
            </p:grpSpPr>
            <p:sp>
              <p:nvSpPr>
                <p:cNvPr id="1546" name="Google Shape;1546;p76"/>
                <p:cNvSpPr/>
                <p:nvPr/>
              </p:nvSpPr>
              <p:spPr>
                <a:xfrm>
                  <a:off x="15670213" y="4476750"/>
                  <a:ext cx="1111250" cy="333375"/>
                </a:xfrm>
                <a:custGeom>
                  <a:avLst/>
                  <a:gdLst/>
                  <a:ahLst/>
                  <a:cxnLst/>
                  <a:rect l="l" t="t" r="r" b="b"/>
                  <a:pathLst>
                    <a:path w="700" h="210" extrusionOk="0">
                      <a:moveTo>
                        <a:pt x="334" y="210"/>
                      </a:moveTo>
                      <a:lnTo>
                        <a:pt x="334" y="210"/>
                      </a:lnTo>
                      <a:lnTo>
                        <a:pt x="270" y="208"/>
                      </a:lnTo>
                      <a:lnTo>
                        <a:pt x="202" y="202"/>
                      </a:lnTo>
                      <a:lnTo>
                        <a:pt x="168" y="200"/>
                      </a:lnTo>
                      <a:lnTo>
                        <a:pt x="132" y="194"/>
                      </a:lnTo>
                      <a:lnTo>
                        <a:pt x="98" y="188"/>
                      </a:lnTo>
                      <a:lnTo>
                        <a:pt x="62" y="178"/>
                      </a:lnTo>
                      <a:lnTo>
                        <a:pt x="62" y="178"/>
                      </a:lnTo>
                      <a:lnTo>
                        <a:pt x="42" y="172"/>
                      </a:lnTo>
                      <a:lnTo>
                        <a:pt x="24" y="166"/>
                      </a:lnTo>
                      <a:lnTo>
                        <a:pt x="14" y="162"/>
                      </a:lnTo>
                      <a:lnTo>
                        <a:pt x="8" y="154"/>
                      </a:lnTo>
                      <a:lnTo>
                        <a:pt x="2" y="148"/>
                      </a:lnTo>
                      <a:lnTo>
                        <a:pt x="0" y="138"/>
                      </a:lnTo>
                      <a:lnTo>
                        <a:pt x="0" y="138"/>
                      </a:lnTo>
                      <a:lnTo>
                        <a:pt x="0" y="128"/>
                      </a:lnTo>
                      <a:lnTo>
                        <a:pt x="2" y="120"/>
                      </a:lnTo>
                      <a:lnTo>
                        <a:pt x="6" y="112"/>
                      </a:lnTo>
                      <a:lnTo>
                        <a:pt x="12" y="104"/>
                      </a:lnTo>
                      <a:lnTo>
                        <a:pt x="26" y="90"/>
                      </a:lnTo>
                      <a:lnTo>
                        <a:pt x="42" y="78"/>
                      </a:lnTo>
                      <a:lnTo>
                        <a:pt x="42" y="78"/>
                      </a:lnTo>
                      <a:lnTo>
                        <a:pt x="54" y="66"/>
                      </a:lnTo>
                      <a:lnTo>
                        <a:pt x="68" y="58"/>
                      </a:lnTo>
                      <a:lnTo>
                        <a:pt x="82" y="50"/>
                      </a:lnTo>
                      <a:lnTo>
                        <a:pt x="98" y="44"/>
                      </a:lnTo>
                      <a:lnTo>
                        <a:pt x="128" y="34"/>
                      </a:lnTo>
                      <a:lnTo>
                        <a:pt x="160" y="22"/>
                      </a:lnTo>
                      <a:lnTo>
                        <a:pt x="160" y="22"/>
                      </a:lnTo>
                      <a:lnTo>
                        <a:pt x="192" y="12"/>
                      </a:lnTo>
                      <a:lnTo>
                        <a:pt x="206" y="8"/>
                      </a:lnTo>
                      <a:lnTo>
                        <a:pt x="222" y="8"/>
                      </a:lnTo>
                      <a:lnTo>
                        <a:pt x="236" y="10"/>
                      </a:lnTo>
                      <a:lnTo>
                        <a:pt x="252" y="14"/>
                      </a:lnTo>
                      <a:lnTo>
                        <a:pt x="266" y="24"/>
                      </a:lnTo>
                      <a:lnTo>
                        <a:pt x="282" y="38"/>
                      </a:lnTo>
                      <a:lnTo>
                        <a:pt x="282" y="38"/>
                      </a:lnTo>
                      <a:lnTo>
                        <a:pt x="290" y="46"/>
                      </a:lnTo>
                      <a:lnTo>
                        <a:pt x="298" y="52"/>
                      </a:lnTo>
                      <a:lnTo>
                        <a:pt x="308" y="56"/>
                      </a:lnTo>
                      <a:lnTo>
                        <a:pt x="318" y="60"/>
                      </a:lnTo>
                      <a:lnTo>
                        <a:pt x="328" y="62"/>
                      </a:lnTo>
                      <a:lnTo>
                        <a:pt x="338" y="62"/>
                      </a:lnTo>
                      <a:lnTo>
                        <a:pt x="362" y="62"/>
                      </a:lnTo>
                      <a:lnTo>
                        <a:pt x="384" y="56"/>
                      </a:lnTo>
                      <a:lnTo>
                        <a:pt x="406" y="46"/>
                      </a:lnTo>
                      <a:lnTo>
                        <a:pt x="426" y="34"/>
                      </a:lnTo>
                      <a:lnTo>
                        <a:pt x="444" y="18"/>
                      </a:lnTo>
                      <a:lnTo>
                        <a:pt x="444" y="18"/>
                      </a:lnTo>
                      <a:lnTo>
                        <a:pt x="456" y="6"/>
                      </a:lnTo>
                      <a:lnTo>
                        <a:pt x="462" y="2"/>
                      </a:lnTo>
                      <a:lnTo>
                        <a:pt x="468" y="0"/>
                      </a:lnTo>
                      <a:lnTo>
                        <a:pt x="474" y="0"/>
                      </a:lnTo>
                      <a:lnTo>
                        <a:pt x="480" y="0"/>
                      </a:lnTo>
                      <a:lnTo>
                        <a:pt x="496" y="8"/>
                      </a:lnTo>
                      <a:lnTo>
                        <a:pt x="496" y="8"/>
                      </a:lnTo>
                      <a:lnTo>
                        <a:pt x="516" y="16"/>
                      </a:lnTo>
                      <a:lnTo>
                        <a:pt x="536" y="22"/>
                      </a:lnTo>
                      <a:lnTo>
                        <a:pt x="576" y="34"/>
                      </a:lnTo>
                      <a:lnTo>
                        <a:pt x="576" y="34"/>
                      </a:lnTo>
                      <a:lnTo>
                        <a:pt x="592" y="40"/>
                      </a:lnTo>
                      <a:lnTo>
                        <a:pt x="608" y="46"/>
                      </a:lnTo>
                      <a:lnTo>
                        <a:pt x="622" y="54"/>
                      </a:lnTo>
                      <a:lnTo>
                        <a:pt x="636" y="62"/>
                      </a:lnTo>
                      <a:lnTo>
                        <a:pt x="650" y="72"/>
                      </a:lnTo>
                      <a:lnTo>
                        <a:pt x="662" y="84"/>
                      </a:lnTo>
                      <a:lnTo>
                        <a:pt x="686" y="108"/>
                      </a:lnTo>
                      <a:lnTo>
                        <a:pt x="686" y="108"/>
                      </a:lnTo>
                      <a:lnTo>
                        <a:pt x="694" y="118"/>
                      </a:lnTo>
                      <a:lnTo>
                        <a:pt x="698" y="126"/>
                      </a:lnTo>
                      <a:lnTo>
                        <a:pt x="700" y="134"/>
                      </a:lnTo>
                      <a:lnTo>
                        <a:pt x="698" y="140"/>
                      </a:lnTo>
                      <a:lnTo>
                        <a:pt x="696" y="148"/>
                      </a:lnTo>
                      <a:lnTo>
                        <a:pt x="690" y="152"/>
                      </a:lnTo>
                      <a:lnTo>
                        <a:pt x="684" y="158"/>
                      </a:lnTo>
                      <a:lnTo>
                        <a:pt x="674" y="164"/>
                      </a:lnTo>
                      <a:lnTo>
                        <a:pt x="674" y="164"/>
                      </a:lnTo>
                      <a:lnTo>
                        <a:pt x="650" y="174"/>
                      </a:lnTo>
                      <a:lnTo>
                        <a:pt x="626" y="182"/>
                      </a:lnTo>
                      <a:lnTo>
                        <a:pt x="600" y="188"/>
                      </a:lnTo>
                      <a:lnTo>
                        <a:pt x="574" y="192"/>
                      </a:lnTo>
                      <a:lnTo>
                        <a:pt x="574" y="192"/>
                      </a:lnTo>
                      <a:lnTo>
                        <a:pt x="518" y="200"/>
                      </a:lnTo>
                      <a:lnTo>
                        <a:pt x="460" y="206"/>
                      </a:lnTo>
                      <a:lnTo>
                        <a:pt x="400" y="208"/>
                      </a:lnTo>
                      <a:lnTo>
                        <a:pt x="334" y="210"/>
                      </a:lnTo>
                      <a:lnTo>
                        <a:pt x="334" y="21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47" name="Google Shape;1547;p76"/>
                <p:cNvSpPr/>
                <p:nvPr/>
              </p:nvSpPr>
              <p:spPr>
                <a:xfrm>
                  <a:off x="15946438" y="3794125"/>
                  <a:ext cx="552450" cy="701675"/>
                </a:xfrm>
                <a:custGeom>
                  <a:avLst/>
                  <a:gdLst/>
                  <a:ahLst/>
                  <a:cxnLst/>
                  <a:rect l="l" t="t" r="r" b="b"/>
                  <a:pathLst>
                    <a:path w="348" h="442" extrusionOk="0">
                      <a:moveTo>
                        <a:pt x="0" y="212"/>
                      </a:moveTo>
                      <a:lnTo>
                        <a:pt x="0" y="212"/>
                      </a:lnTo>
                      <a:lnTo>
                        <a:pt x="8" y="154"/>
                      </a:lnTo>
                      <a:lnTo>
                        <a:pt x="12" y="122"/>
                      </a:lnTo>
                      <a:lnTo>
                        <a:pt x="20" y="90"/>
                      </a:lnTo>
                      <a:lnTo>
                        <a:pt x="20" y="90"/>
                      </a:lnTo>
                      <a:lnTo>
                        <a:pt x="24" y="78"/>
                      </a:lnTo>
                      <a:lnTo>
                        <a:pt x="30" y="66"/>
                      </a:lnTo>
                      <a:lnTo>
                        <a:pt x="40" y="54"/>
                      </a:lnTo>
                      <a:lnTo>
                        <a:pt x="48" y="44"/>
                      </a:lnTo>
                      <a:lnTo>
                        <a:pt x="60" y="34"/>
                      </a:lnTo>
                      <a:lnTo>
                        <a:pt x="72" y="26"/>
                      </a:lnTo>
                      <a:lnTo>
                        <a:pt x="86" y="18"/>
                      </a:lnTo>
                      <a:lnTo>
                        <a:pt x="100" y="12"/>
                      </a:lnTo>
                      <a:lnTo>
                        <a:pt x="114" y="6"/>
                      </a:lnTo>
                      <a:lnTo>
                        <a:pt x="130" y="4"/>
                      </a:lnTo>
                      <a:lnTo>
                        <a:pt x="146" y="0"/>
                      </a:lnTo>
                      <a:lnTo>
                        <a:pt x="160" y="0"/>
                      </a:lnTo>
                      <a:lnTo>
                        <a:pt x="176" y="0"/>
                      </a:lnTo>
                      <a:lnTo>
                        <a:pt x="192" y="2"/>
                      </a:lnTo>
                      <a:lnTo>
                        <a:pt x="206" y="6"/>
                      </a:lnTo>
                      <a:lnTo>
                        <a:pt x="220" y="12"/>
                      </a:lnTo>
                      <a:lnTo>
                        <a:pt x="220" y="12"/>
                      </a:lnTo>
                      <a:lnTo>
                        <a:pt x="240" y="20"/>
                      </a:lnTo>
                      <a:lnTo>
                        <a:pt x="250" y="24"/>
                      </a:lnTo>
                      <a:lnTo>
                        <a:pt x="260" y="28"/>
                      </a:lnTo>
                      <a:lnTo>
                        <a:pt x="260" y="28"/>
                      </a:lnTo>
                      <a:lnTo>
                        <a:pt x="272" y="30"/>
                      </a:lnTo>
                      <a:lnTo>
                        <a:pt x="284" y="34"/>
                      </a:lnTo>
                      <a:lnTo>
                        <a:pt x="294" y="40"/>
                      </a:lnTo>
                      <a:lnTo>
                        <a:pt x="302" y="48"/>
                      </a:lnTo>
                      <a:lnTo>
                        <a:pt x="310" y="56"/>
                      </a:lnTo>
                      <a:lnTo>
                        <a:pt x="316" y="64"/>
                      </a:lnTo>
                      <a:lnTo>
                        <a:pt x="320" y="76"/>
                      </a:lnTo>
                      <a:lnTo>
                        <a:pt x="324" y="86"/>
                      </a:lnTo>
                      <a:lnTo>
                        <a:pt x="324" y="86"/>
                      </a:lnTo>
                      <a:lnTo>
                        <a:pt x="334" y="120"/>
                      </a:lnTo>
                      <a:lnTo>
                        <a:pt x="342" y="156"/>
                      </a:lnTo>
                      <a:lnTo>
                        <a:pt x="346" y="192"/>
                      </a:lnTo>
                      <a:lnTo>
                        <a:pt x="348" y="210"/>
                      </a:lnTo>
                      <a:lnTo>
                        <a:pt x="346" y="226"/>
                      </a:lnTo>
                      <a:lnTo>
                        <a:pt x="346" y="226"/>
                      </a:lnTo>
                      <a:lnTo>
                        <a:pt x="342" y="258"/>
                      </a:lnTo>
                      <a:lnTo>
                        <a:pt x="334" y="288"/>
                      </a:lnTo>
                      <a:lnTo>
                        <a:pt x="322" y="316"/>
                      </a:lnTo>
                      <a:lnTo>
                        <a:pt x="308" y="342"/>
                      </a:lnTo>
                      <a:lnTo>
                        <a:pt x="292" y="366"/>
                      </a:lnTo>
                      <a:lnTo>
                        <a:pt x="270" y="390"/>
                      </a:lnTo>
                      <a:lnTo>
                        <a:pt x="248" y="410"/>
                      </a:lnTo>
                      <a:lnTo>
                        <a:pt x="222" y="428"/>
                      </a:lnTo>
                      <a:lnTo>
                        <a:pt x="222" y="428"/>
                      </a:lnTo>
                      <a:lnTo>
                        <a:pt x="210" y="436"/>
                      </a:lnTo>
                      <a:lnTo>
                        <a:pt x="198" y="440"/>
                      </a:lnTo>
                      <a:lnTo>
                        <a:pt x="186" y="442"/>
                      </a:lnTo>
                      <a:lnTo>
                        <a:pt x="174" y="442"/>
                      </a:lnTo>
                      <a:lnTo>
                        <a:pt x="162" y="442"/>
                      </a:lnTo>
                      <a:lnTo>
                        <a:pt x="150" y="440"/>
                      </a:lnTo>
                      <a:lnTo>
                        <a:pt x="138" y="436"/>
                      </a:lnTo>
                      <a:lnTo>
                        <a:pt x="126" y="430"/>
                      </a:lnTo>
                      <a:lnTo>
                        <a:pt x="126" y="430"/>
                      </a:lnTo>
                      <a:lnTo>
                        <a:pt x="114" y="422"/>
                      </a:lnTo>
                      <a:lnTo>
                        <a:pt x="102" y="414"/>
                      </a:lnTo>
                      <a:lnTo>
                        <a:pt x="78" y="392"/>
                      </a:lnTo>
                      <a:lnTo>
                        <a:pt x="58" y="368"/>
                      </a:lnTo>
                      <a:lnTo>
                        <a:pt x="38" y="338"/>
                      </a:lnTo>
                      <a:lnTo>
                        <a:pt x="22" y="308"/>
                      </a:lnTo>
                      <a:lnTo>
                        <a:pt x="10" y="276"/>
                      </a:lnTo>
                      <a:lnTo>
                        <a:pt x="2" y="244"/>
                      </a:lnTo>
                      <a:lnTo>
                        <a:pt x="0" y="228"/>
                      </a:lnTo>
                      <a:lnTo>
                        <a:pt x="0" y="212"/>
                      </a:lnTo>
                      <a:lnTo>
                        <a:pt x="0" y="21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48" name="Google Shape;1548;p76"/>
                <p:cNvSpPr/>
                <p:nvPr/>
              </p:nvSpPr>
              <p:spPr>
                <a:xfrm>
                  <a:off x="15984538" y="4010025"/>
                  <a:ext cx="476250" cy="447675"/>
                </a:xfrm>
                <a:custGeom>
                  <a:avLst/>
                  <a:gdLst/>
                  <a:ahLst/>
                  <a:cxnLst/>
                  <a:rect l="l" t="t" r="r" b="b"/>
                  <a:pathLst>
                    <a:path w="300" h="282" extrusionOk="0">
                      <a:moveTo>
                        <a:pt x="40" y="62"/>
                      </a:moveTo>
                      <a:lnTo>
                        <a:pt x="40" y="62"/>
                      </a:lnTo>
                      <a:lnTo>
                        <a:pt x="40" y="44"/>
                      </a:lnTo>
                      <a:lnTo>
                        <a:pt x="42" y="38"/>
                      </a:lnTo>
                      <a:lnTo>
                        <a:pt x="44" y="34"/>
                      </a:lnTo>
                      <a:lnTo>
                        <a:pt x="50" y="30"/>
                      </a:lnTo>
                      <a:lnTo>
                        <a:pt x="56" y="28"/>
                      </a:lnTo>
                      <a:lnTo>
                        <a:pt x="72" y="28"/>
                      </a:lnTo>
                      <a:lnTo>
                        <a:pt x="72" y="28"/>
                      </a:lnTo>
                      <a:lnTo>
                        <a:pt x="110" y="28"/>
                      </a:lnTo>
                      <a:lnTo>
                        <a:pt x="146" y="22"/>
                      </a:lnTo>
                      <a:lnTo>
                        <a:pt x="182" y="14"/>
                      </a:lnTo>
                      <a:lnTo>
                        <a:pt x="218" y="4"/>
                      </a:lnTo>
                      <a:lnTo>
                        <a:pt x="218" y="4"/>
                      </a:lnTo>
                      <a:lnTo>
                        <a:pt x="236" y="0"/>
                      </a:lnTo>
                      <a:lnTo>
                        <a:pt x="242" y="0"/>
                      </a:lnTo>
                      <a:lnTo>
                        <a:pt x="248" y="2"/>
                      </a:lnTo>
                      <a:lnTo>
                        <a:pt x="252" y="6"/>
                      </a:lnTo>
                      <a:lnTo>
                        <a:pt x="256" y="12"/>
                      </a:lnTo>
                      <a:lnTo>
                        <a:pt x="258" y="20"/>
                      </a:lnTo>
                      <a:lnTo>
                        <a:pt x="258" y="30"/>
                      </a:lnTo>
                      <a:lnTo>
                        <a:pt x="258" y="30"/>
                      </a:lnTo>
                      <a:lnTo>
                        <a:pt x="258" y="42"/>
                      </a:lnTo>
                      <a:lnTo>
                        <a:pt x="260" y="52"/>
                      </a:lnTo>
                      <a:lnTo>
                        <a:pt x="262" y="54"/>
                      </a:lnTo>
                      <a:lnTo>
                        <a:pt x="266" y="54"/>
                      </a:lnTo>
                      <a:lnTo>
                        <a:pt x="272" y="52"/>
                      </a:lnTo>
                      <a:lnTo>
                        <a:pt x="282" y="46"/>
                      </a:lnTo>
                      <a:lnTo>
                        <a:pt x="282" y="46"/>
                      </a:lnTo>
                      <a:lnTo>
                        <a:pt x="286" y="44"/>
                      </a:lnTo>
                      <a:lnTo>
                        <a:pt x="288" y="44"/>
                      </a:lnTo>
                      <a:lnTo>
                        <a:pt x="292" y="46"/>
                      </a:lnTo>
                      <a:lnTo>
                        <a:pt x="294" y="48"/>
                      </a:lnTo>
                      <a:lnTo>
                        <a:pt x="296" y="54"/>
                      </a:lnTo>
                      <a:lnTo>
                        <a:pt x="298" y="62"/>
                      </a:lnTo>
                      <a:lnTo>
                        <a:pt x="298" y="62"/>
                      </a:lnTo>
                      <a:lnTo>
                        <a:pt x="300" y="90"/>
                      </a:lnTo>
                      <a:lnTo>
                        <a:pt x="298" y="104"/>
                      </a:lnTo>
                      <a:lnTo>
                        <a:pt x="296" y="118"/>
                      </a:lnTo>
                      <a:lnTo>
                        <a:pt x="296" y="118"/>
                      </a:lnTo>
                      <a:lnTo>
                        <a:pt x="278" y="156"/>
                      </a:lnTo>
                      <a:lnTo>
                        <a:pt x="260" y="192"/>
                      </a:lnTo>
                      <a:lnTo>
                        <a:pt x="250" y="210"/>
                      </a:lnTo>
                      <a:lnTo>
                        <a:pt x="238" y="228"/>
                      </a:lnTo>
                      <a:lnTo>
                        <a:pt x="226" y="242"/>
                      </a:lnTo>
                      <a:lnTo>
                        <a:pt x="210" y="258"/>
                      </a:lnTo>
                      <a:lnTo>
                        <a:pt x="210" y="258"/>
                      </a:lnTo>
                      <a:lnTo>
                        <a:pt x="198" y="266"/>
                      </a:lnTo>
                      <a:lnTo>
                        <a:pt x="184" y="274"/>
                      </a:lnTo>
                      <a:lnTo>
                        <a:pt x="172" y="278"/>
                      </a:lnTo>
                      <a:lnTo>
                        <a:pt x="160" y="282"/>
                      </a:lnTo>
                      <a:lnTo>
                        <a:pt x="146" y="282"/>
                      </a:lnTo>
                      <a:lnTo>
                        <a:pt x="132" y="280"/>
                      </a:lnTo>
                      <a:lnTo>
                        <a:pt x="120" y="276"/>
                      </a:lnTo>
                      <a:lnTo>
                        <a:pt x="106" y="268"/>
                      </a:lnTo>
                      <a:lnTo>
                        <a:pt x="106" y="268"/>
                      </a:lnTo>
                      <a:lnTo>
                        <a:pt x="84" y="250"/>
                      </a:lnTo>
                      <a:lnTo>
                        <a:pt x="64" y="230"/>
                      </a:lnTo>
                      <a:lnTo>
                        <a:pt x="46" y="208"/>
                      </a:lnTo>
                      <a:lnTo>
                        <a:pt x="32" y="184"/>
                      </a:lnTo>
                      <a:lnTo>
                        <a:pt x="20" y="160"/>
                      </a:lnTo>
                      <a:lnTo>
                        <a:pt x="10" y="134"/>
                      </a:lnTo>
                      <a:lnTo>
                        <a:pt x="4" y="106"/>
                      </a:lnTo>
                      <a:lnTo>
                        <a:pt x="0" y="78"/>
                      </a:lnTo>
                      <a:lnTo>
                        <a:pt x="0" y="78"/>
                      </a:lnTo>
                      <a:lnTo>
                        <a:pt x="0" y="60"/>
                      </a:lnTo>
                      <a:lnTo>
                        <a:pt x="2" y="52"/>
                      </a:lnTo>
                      <a:lnTo>
                        <a:pt x="6" y="48"/>
                      </a:lnTo>
                      <a:lnTo>
                        <a:pt x="10" y="46"/>
                      </a:lnTo>
                      <a:lnTo>
                        <a:pt x="18" y="48"/>
                      </a:lnTo>
                      <a:lnTo>
                        <a:pt x="28" y="52"/>
                      </a:lnTo>
                      <a:lnTo>
                        <a:pt x="40" y="62"/>
                      </a:lnTo>
                      <a:lnTo>
                        <a:pt x="40" y="6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549" name="Google Shape;1549;p76"/>
              <p:cNvGrpSpPr/>
              <p:nvPr/>
            </p:nvGrpSpPr>
            <p:grpSpPr>
              <a:xfrm>
                <a:off x="4421231" y="3750188"/>
                <a:ext cx="350556" cy="320509"/>
                <a:chOff x="15670213" y="3794125"/>
                <a:chExt cx="1111250" cy="1016000"/>
              </a:xfrm>
            </p:grpSpPr>
            <p:sp>
              <p:nvSpPr>
                <p:cNvPr id="1550" name="Google Shape;1550;p76"/>
                <p:cNvSpPr/>
                <p:nvPr/>
              </p:nvSpPr>
              <p:spPr>
                <a:xfrm>
                  <a:off x="15670213" y="4476750"/>
                  <a:ext cx="1111250" cy="333375"/>
                </a:xfrm>
                <a:custGeom>
                  <a:avLst/>
                  <a:gdLst/>
                  <a:ahLst/>
                  <a:cxnLst/>
                  <a:rect l="l" t="t" r="r" b="b"/>
                  <a:pathLst>
                    <a:path w="700" h="210" extrusionOk="0">
                      <a:moveTo>
                        <a:pt x="334" y="210"/>
                      </a:moveTo>
                      <a:lnTo>
                        <a:pt x="334" y="210"/>
                      </a:lnTo>
                      <a:lnTo>
                        <a:pt x="270" y="208"/>
                      </a:lnTo>
                      <a:lnTo>
                        <a:pt x="202" y="202"/>
                      </a:lnTo>
                      <a:lnTo>
                        <a:pt x="168" y="200"/>
                      </a:lnTo>
                      <a:lnTo>
                        <a:pt x="132" y="194"/>
                      </a:lnTo>
                      <a:lnTo>
                        <a:pt x="98" y="188"/>
                      </a:lnTo>
                      <a:lnTo>
                        <a:pt x="62" y="178"/>
                      </a:lnTo>
                      <a:lnTo>
                        <a:pt x="62" y="178"/>
                      </a:lnTo>
                      <a:lnTo>
                        <a:pt x="42" y="172"/>
                      </a:lnTo>
                      <a:lnTo>
                        <a:pt x="24" y="166"/>
                      </a:lnTo>
                      <a:lnTo>
                        <a:pt x="14" y="162"/>
                      </a:lnTo>
                      <a:lnTo>
                        <a:pt x="8" y="154"/>
                      </a:lnTo>
                      <a:lnTo>
                        <a:pt x="2" y="148"/>
                      </a:lnTo>
                      <a:lnTo>
                        <a:pt x="0" y="138"/>
                      </a:lnTo>
                      <a:lnTo>
                        <a:pt x="0" y="138"/>
                      </a:lnTo>
                      <a:lnTo>
                        <a:pt x="0" y="128"/>
                      </a:lnTo>
                      <a:lnTo>
                        <a:pt x="2" y="120"/>
                      </a:lnTo>
                      <a:lnTo>
                        <a:pt x="6" y="112"/>
                      </a:lnTo>
                      <a:lnTo>
                        <a:pt x="12" y="104"/>
                      </a:lnTo>
                      <a:lnTo>
                        <a:pt x="26" y="90"/>
                      </a:lnTo>
                      <a:lnTo>
                        <a:pt x="42" y="78"/>
                      </a:lnTo>
                      <a:lnTo>
                        <a:pt x="42" y="78"/>
                      </a:lnTo>
                      <a:lnTo>
                        <a:pt x="54" y="66"/>
                      </a:lnTo>
                      <a:lnTo>
                        <a:pt x="68" y="58"/>
                      </a:lnTo>
                      <a:lnTo>
                        <a:pt x="82" y="50"/>
                      </a:lnTo>
                      <a:lnTo>
                        <a:pt x="98" y="44"/>
                      </a:lnTo>
                      <a:lnTo>
                        <a:pt x="128" y="34"/>
                      </a:lnTo>
                      <a:lnTo>
                        <a:pt x="160" y="22"/>
                      </a:lnTo>
                      <a:lnTo>
                        <a:pt x="160" y="22"/>
                      </a:lnTo>
                      <a:lnTo>
                        <a:pt x="192" y="12"/>
                      </a:lnTo>
                      <a:lnTo>
                        <a:pt x="206" y="8"/>
                      </a:lnTo>
                      <a:lnTo>
                        <a:pt x="222" y="8"/>
                      </a:lnTo>
                      <a:lnTo>
                        <a:pt x="236" y="10"/>
                      </a:lnTo>
                      <a:lnTo>
                        <a:pt x="252" y="14"/>
                      </a:lnTo>
                      <a:lnTo>
                        <a:pt x="266" y="24"/>
                      </a:lnTo>
                      <a:lnTo>
                        <a:pt x="282" y="38"/>
                      </a:lnTo>
                      <a:lnTo>
                        <a:pt x="282" y="38"/>
                      </a:lnTo>
                      <a:lnTo>
                        <a:pt x="290" y="46"/>
                      </a:lnTo>
                      <a:lnTo>
                        <a:pt x="298" y="52"/>
                      </a:lnTo>
                      <a:lnTo>
                        <a:pt x="308" y="56"/>
                      </a:lnTo>
                      <a:lnTo>
                        <a:pt x="318" y="60"/>
                      </a:lnTo>
                      <a:lnTo>
                        <a:pt x="328" y="62"/>
                      </a:lnTo>
                      <a:lnTo>
                        <a:pt x="338" y="62"/>
                      </a:lnTo>
                      <a:lnTo>
                        <a:pt x="362" y="62"/>
                      </a:lnTo>
                      <a:lnTo>
                        <a:pt x="384" y="56"/>
                      </a:lnTo>
                      <a:lnTo>
                        <a:pt x="406" y="46"/>
                      </a:lnTo>
                      <a:lnTo>
                        <a:pt x="426" y="34"/>
                      </a:lnTo>
                      <a:lnTo>
                        <a:pt x="444" y="18"/>
                      </a:lnTo>
                      <a:lnTo>
                        <a:pt x="444" y="18"/>
                      </a:lnTo>
                      <a:lnTo>
                        <a:pt x="456" y="6"/>
                      </a:lnTo>
                      <a:lnTo>
                        <a:pt x="462" y="2"/>
                      </a:lnTo>
                      <a:lnTo>
                        <a:pt x="468" y="0"/>
                      </a:lnTo>
                      <a:lnTo>
                        <a:pt x="474" y="0"/>
                      </a:lnTo>
                      <a:lnTo>
                        <a:pt x="480" y="0"/>
                      </a:lnTo>
                      <a:lnTo>
                        <a:pt x="496" y="8"/>
                      </a:lnTo>
                      <a:lnTo>
                        <a:pt x="496" y="8"/>
                      </a:lnTo>
                      <a:lnTo>
                        <a:pt x="516" y="16"/>
                      </a:lnTo>
                      <a:lnTo>
                        <a:pt x="536" y="22"/>
                      </a:lnTo>
                      <a:lnTo>
                        <a:pt x="576" y="34"/>
                      </a:lnTo>
                      <a:lnTo>
                        <a:pt x="576" y="34"/>
                      </a:lnTo>
                      <a:lnTo>
                        <a:pt x="592" y="40"/>
                      </a:lnTo>
                      <a:lnTo>
                        <a:pt x="608" y="46"/>
                      </a:lnTo>
                      <a:lnTo>
                        <a:pt x="622" y="54"/>
                      </a:lnTo>
                      <a:lnTo>
                        <a:pt x="636" y="62"/>
                      </a:lnTo>
                      <a:lnTo>
                        <a:pt x="650" y="72"/>
                      </a:lnTo>
                      <a:lnTo>
                        <a:pt x="662" y="84"/>
                      </a:lnTo>
                      <a:lnTo>
                        <a:pt x="686" y="108"/>
                      </a:lnTo>
                      <a:lnTo>
                        <a:pt x="686" y="108"/>
                      </a:lnTo>
                      <a:lnTo>
                        <a:pt x="694" y="118"/>
                      </a:lnTo>
                      <a:lnTo>
                        <a:pt x="698" y="126"/>
                      </a:lnTo>
                      <a:lnTo>
                        <a:pt x="700" y="134"/>
                      </a:lnTo>
                      <a:lnTo>
                        <a:pt x="698" y="140"/>
                      </a:lnTo>
                      <a:lnTo>
                        <a:pt x="696" y="148"/>
                      </a:lnTo>
                      <a:lnTo>
                        <a:pt x="690" y="152"/>
                      </a:lnTo>
                      <a:lnTo>
                        <a:pt x="684" y="158"/>
                      </a:lnTo>
                      <a:lnTo>
                        <a:pt x="674" y="164"/>
                      </a:lnTo>
                      <a:lnTo>
                        <a:pt x="674" y="164"/>
                      </a:lnTo>
                      <a:lnTo>
                        <a:pt x="650" y="174"/>
                      </a:lnTo>
                      <a:lnTo>
                        <a:pt x="626" y="182"/>
                      </a:lnTo>
                      <a:lnTo>
                        <a:pt x="600" y="188"/>
                      </a:lnTo>
                      <a:lnTo>
                        <a:pt x="574" y="192"/>
                      </a:lnTo>
                      <a:lnTo>
                        <a:pt x="574" y="192"/>
                      </a:lnTo>
                      <a:lnTo>
                        <a:pt x="518" y="200"/>
                      </a:lnTo>
                      <a:lnTo>
                        <a:pt x="460" y="206"/>
                      </a:lnTo>
                      <a:lnTo>
                        <a:pt x="400" y="208"/>
                      </a:lnTo>
                      <a:lnTo>
                        <a:pt x="334" y="210"/>
                      </a:lnTo>
                      <a:lnTo>
                        <a:pt x="334" y="21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51" name="Google Shape;1551;p76"/>
                <p:cNvSpPr/>
                <p:nvPr/>
              </p:nvSpPr>
              <p:spPr>
                <a:xfrm>
                  <a:off x="15946438" y="3794125"/>
                  <a:ext cx="552450" cy="701675"/>
                </a:xfrm>
                <a:custGeom>
                  <a:avLst/>
                  <a:gdLst/>
                  <a:ahLst/>
                  <a:cxnLst/>
                  <a:rect l="l" t="t" r="r" b="b"/>
                  <a:pathLst>
                    <a:path w="348" h="442" extrusionOk="0">
                      <a:moveTo>
                        <a:pt x="0" y="212"/>
                      </a:moveTo>
                      <a:lnTo>
                        <a:pt x="0" y="212"/>
                      </a:lnTo>
                      <a:lnTo>
                        <a:pt x="8" y="154"/>
                      </a:lnTo>
                      <a:lnTo>
                        <a:pt x="12" y="122"/>
                      </a:lnTo>
                      <a:lnTo>
                        <a:pt x="20" y="90"/>
                      </a:lnTo>
                      <a:lnTo>
                        <a:pt x="20" y="90"/>
                      </a:lnTo>
                      <a:lnTo>
                        <a:pt x="24" y="78"/>
                      </a:lnTo>
                      <a:lnTo>
                        <a:pt x="30" y="66"/>
                      </a:lnTo>
                      <a:lnTo>
                        <a:pt x="40" y="54"/>
                      </a:lnTo>
                      <a:lnTo>
                        <a:pt x="48" y="44"/>
                      </a:lnTo>
                      <a:lnTo>
                        <a:pt x="60" y="34"/>
                      </a:lnTo>
                      <a:lnTo>
                        <a:pt x="72" y="26"/>
                      </a:lnTo>
                      <a:lnTo>
                        <a:pt x="86" y="18"/>
                      </a:lnTo>
                      <a:lnTo>
                        <a:pt x="100" y="12"/>
                      </a:lnTo>
                      <a:lnTo>
                        <a:pt x="114" y="6"/>
                      </a:lnTo>
                      <a:lnTo>
                        <a:pt x="130" y="4"/>
                      </a:lnTo>
                      <a:lnTo>
                        <a:pt x="146" y="0"/>
                      </a:lnTo>
                      <a:lnTo>
                        <a:pt x="160" y="0"/>
                      </a:lnTo>
                      <a:lnTo>
                        <a:pt x="176" y="0"/>
                      </a:lnTo>
                      <a:lnTo>
                        <a:pt x="192" y="2"/>
                      </a:lnTo>
                      <a:lnTo>
                        <a:pt x="206" y="6"/>
                      </a:lnTo>
                      <a:lnTo>
                        <a:pt x="220" y="12"/>
                      </a:lnTo>
                      <a:lnTo>
                        <a:pt x="220" y="12"/>
                      </a:lnTo>
                      <a:lnTo>
                        <a:pt x="240" y="20"/>
                      </a:lnTo>
                      <a:lnTo>
                        <a:pt x="250" y="24"/>
                      </a:lnTo>
                      <a:lnTo>
                        <a:pt x="260" y="28"/>
                      </a:lnTo>
                      <a:lnTo>
                        <a:pt x="260" y="28"/>
                      </a:lnTo>
                      <a:lnTo>
                        <a:pt x="272" y="30"/>
                      </a:lnTo>
                      <a:lnTo>
                        <a:pt x="284" y="34"/>
                      </a:lnTo>
                      <a:lnTo>
                        <a:pt x="294" y="40"/>
                      </a:lnTo>
                      <a:lnTo>
                        <a:pt x="302" y="48"/>
                      </a:lnTo>
                      <a:lnTo>
                        <a:pt x="310" y="56"/>
                      </a:lnTo>
                      <a:lnTo>
                        <a:pt x="316" y="64"/>
                      </a:lnTo>
                      <a:lnTo>
                        <a:pt x="320" y="76"/>
                      </a:lnTo>
                      <a:lnTo>
                        <a:pt x="324" y="86"/>
                      </a:lnTo>
                      <a:lnTo>
                        <a:pt x="324" y="86"/>
                      </a:lnTo>
                      <a:lnTo>
                        <a:pt x="334" y="120"/>
                      </a:lnTo>
                      <a:lnTo>
                        <a:pt x="342" y="156"/>
                      </a:lnTo>
                      <a:lnTo>
                        <a:pt x="346" y="192"/>
                      </a:lnTo>
                      <a:lnTo>
                        <a:pt x="348" y="210"/>
                      </a:lnTo>
                      <a:lnTo>
                        <a:pt x="346" y="226"/>
                      </a:lnTo>
                      <a:lnTo>
                        <a:pt x="346" y="226"/>
                      </a:lnTo>
                      <a:lnTo>
                        <a:pt x="342" y="258"/>
                      </a:lnTo>
                      <a:lnTo>
                        <a:pt x="334" y="288"/>
                      </a:lnTo>
                      <a:lnTo>
                        <a:pt x="322" y="316"/>
                      </a:lnTo>
                      <a:lnTo>
                        <a:pt x="308" y="342"/>
                      </a:lnTo>
                      <a:lnTo>
                        <a:pt x="292" y="366"/>
                      </a:lnTo>
                      <a:lnTo>
                        <a:pt x="270" y="390"/>
                      </a:lnTo>
                      <a:lnTo>
                        <a:pt x="248" y="410"/>
                      </a:lnTo>
                      <a:lnTo>
                        <a:pt x="222" y="428"/>
                      </a:lnTo>
                      <a:lnTo>
                        <a:pt x="222" y="428"/>
                      </a:lnTo>
                      <a:lnTo>
                        <a:pt x="210" y="436"/>
                      </a:lnTo>
                      <a:lnTo>
                        <a:pt x="198" y="440"/>
                      </a:lnTo>
                      <a:lnTo>
                        <a:pt x="186" y="442"/>
                      </a:lnTo>
                      <a:lnTo>
                        <a:pt x="174" y="442"/>
                      </a:lnTo>
                      <a:lnTo>
                        <a:pt x="162" y="442"/>
                      </a:lnTo>
                      <a:lnTo>
                        <a:pt x="150" y="440"/>
                      </a:lnTo>
                      <a:lnTo>
                        <a:pt x="138" y="436"/>
                      </a:lnTo>
                      <a:lnTo>
                        <a:pt x="126" y="430"/>
                      </a:lnTo>
                      <a:lnTo>
                        <a:pt x="126" y="430"/>
                      </a:lnTo>
                      <a:lnTo>
                        <a:pt x="114" y="422"/>
                      </a:lnTo>
                      <a:lnTo>
                        <a:pt x="102" y="414"/>
                      </a:lnTo>
                      <a:lnTo>
                        <a:pt x="78" y="392"/>
                      </a:lnTo>
                      <a:lnTo>
                        <a:pt x="58" y="368"/>
                      </a:lnTo>
                      <a:lnTo>
                        <a:pt x="38" y="338"/>
                      </a:lnTo>
                      <a:lnTo>
                        <a:pt x="22" y="308"/>
                      </a:lnTo>
                      <a:lnTo>
                        <a:pt x="10" y="276"/>
                      </a:lnTo>
                      <a:lnTo>
                        <a:pt x="2" y="244"/>
                      </a:lnTo>
                      <a:lnTo>
                        <a:pt x="0" y="228"/>
                      </a:lnTo>
                      <a:lnTo>
                        <a:pt x="0" y="212"/>
                      </a:lnTo>
                      <a:lnTo>
                        <a:pt x="0" y="21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52" name="Google Shape;1552;p76"/>
                <p:cNvSpPr/>
                <p:nvPr/>
              </p:nvSpPr>
              <p:spPr>
                <a:xfrm>
                  <a:off x="15984538" y="4010025"/>
                  <a:ext cx="476250" cy="447675"/>
                </a:xfrm>
                <a:custGeom>
                  <a:avLst/>
                  <a:gdLst/>
                  <a:ahLst/>
                  <a:cxnLst/>
                  <a:rect l="l" t="t" r="r" b="b"/>
                  <a:pathLst>
                    <a:path w="300" h="282" extrusionOk="0">
                      <a:moveTo>
                        <a:pt x="40" y="62"/>
                      </a:moveTo>
                      <a:lnTo>
                        <a:pt x="40" y="62"/>
                      </a:lnTo>
                      <a:lnTo>
                        <a:pt x="40" y="44"/>
                      </a:lnTo>
                      <a:lnTo>
                        <a:pt x="42" y="38"/>
                      </a:lnTo>
                      <a:lnTo>
                        <a:pt x="44" y="34"/>
                      </a:lnTo>
                      <a:lnTo>
                        <a:pt x="50" y="30"/>
                      </a:lnTo>
                      <a:lnTo>
                        <a:pt x="56" y="28"/>
                      </a:lnTo>
                      <a:lnTo>
                        <a:pt x="72" y="28"/>
                      </a:lnTo>
                      <a:lnTo>
                        <a:pt x="72" y="28"/>
                      </a:lnTo>
                      <a:lnTo>
                        <a:pt x="110" y="28"/>
                      </a:lnTo>
                      <a:lnTo>
                        <a:pt x="146" y="22"/>
                      </a:lnTo>
                      <a:lnTo>
                        <a:pt x="182" y="14"/>
                      </a:lnTo>
                      <a:lnTo>
                        <a:pt x="218" y="4"/>
                      </a:lnTo>
                      <a:lnTo>
                        <a:pt x="218" y="4"/>
                      </a:lnTo>
                      <a:lnTo>
                        <a:pt x="236" y="0"/>
                      </a:lnTo>
                      <a:lnTo>
                        <a:pt x="242" y="0"/>
                      </a:lnTo>
                      <a:lnTo>
                        <a:pt x="248" y="2"/>
                      </a:lnTo>
                      <a:lnTo>
                        <a:pt x="252" y="6"/>
                      </a:lnTo>
                      <a:lnTo>
                        <a:pt x="256" y="12"/>
                      </a:lnTo>
                      <a:lnTo>
                        <a:pt x="258" y="20"/>
                      </a:lnTo>
                      <a:lnTo>
                        <a:pt x="258" y="30"/>
                      </a:lnTo>
                      <a:lnTo>
                        <a:pt x="258" y="30"/>
                      </a:lnTo>
                      <a:lnTo>
                        <a:pt x="258" y="42"/>
                      </a:lnTo>
                      <a:lnTo>
                        <a:pt x="260" y="52"/>
                      </a:lnTo>
                      <a:lnTo>
                        <a:pt x="262" y="54"/>
                      </a:lnTo>
                      <a:lnTo>
                        <a:pt x="266" y="54"/>
                      </a:lnTo>
                      <a:lnTo>
                        <a:pt x="272" y="52"/>
                      </a:lnTo>
                      <a:lnTo>
                        <a:pt x="282" y="46"/>
                      </a:lnTo>
                      <a:lnTo>
                        <a:pt x="282" y="46"/>
                      </a:lnTo>
                      <a:lnTo>
                        <a:pt x="286" y="44"/>
                      </a:lnTo>
                      <a:lnTo>
                        <a:pt x="288" y="44"/>
                      </a:lnTo>
                      <a:lnTo>
                        <a:pt x="292" y="46"/>
                      </a:lnTo>
                      <a:lnTo>
                        <a:pt x="294" y="48"/>
                      </a:lnTo>
                      <a:lnTo>
                        <a:pt x="296" y="54"/>
                      </a:lnTo>
                      <a:lnTo>
                        <a:pt x="298" y="62"/>
                      </a:lnTo>
                      <a:lnTo>
                        <a:pt x="298" y="62"/>
                      </a:lnTo>
                      <a:lnTo>
                        <a:pt x="300" y="90"/>
                      </a:lnTo>
                      <a:lnTo>
                        <a:pt x="298" y="104"/>
                      </a:lnTo>
                      <a:lnTo>
                        <a:pt x="296" y="118"/>
                      </a:lnTo>
                      <a:lnTo>
                        <a:pt x="296" y="118"/>
                      </a:lnTo>
                      <a:lnTo>
                        <a:pt x="278" y="156"/>
                      </a:lnTo>
                      <a:lnTo>
                        <a:pt x="260" y="192"/>
                      </a:lnTo>
                      <a:lnTo>
                        <a:pt x="250" y="210"/>
                      </a:lnTo>
                      <a:lnTo>
                        <a:pt x="238" y="228"/>
                      </a:lnTo>
                      <a:lnTo>
                        <a:pt x="226" y="242"/>
                      </a:lnTo>
                      <a:lnTo>
                        <a:pt x="210" y="258"/>
                      </a:lnTo>
                      <a:lnTo>
                        <a:pt x="210" y="258"/>
                      </a:lnTo>
                      <a:lnTo>
                        <a:pt x="198" y="266"/>
                      </a:lnTo>
                      <a:lnTo>
                        <a:pt x="184" y="274"/>
                      </a:lnTo>
                      <a:lnTo>
                        <a:pt x="172" y="278"/>
                      </a:lnTo>
                      <a:lnTo>
                        <a:pt x="160" y="282"/>
                      </a:lnTo>
                      <a:lnTo>
                        <a:pt x="146" y="282"/>
                      </a:lnTo>
                      <a:lnTo>
                        <a:pt x="132" y="280"/>
                      </a:lnTo>
                      <a:lnTo>
                        <a:pt x="120" y="276"/>
                      </a:lnTo>
                      <a:lnTo>
                        <a:pt x="106" y="268"/>
                      </a:lnTo>
                      <a:lnTo>
                        <a:pt x="106" y="268"/>
                      </a:lnTo>
                      <a:lnTo>
                        <a:pt x="84" y="250"/>
                      </a:lnTo>
                      <a:lnTo>
                        <a:pt x="64" y="230"/>
                      </a:lnTo>
                      <a:lnTo>
                        <a:pt x="46" y="208"/>
                      </a:lnTo>
                      <a:lnTo>
                        <a:pt x="32" y="184"/>
                      </a:lnTo>
                      <a:lnTo>
                        <a:pt x="20" y="160"/>
                      </a:lnTo>
                      <a:lnTo>
                        <a:pt x="10" y="134"/>
                      </a:lnTo>
                      <a:lnTo>
                        <a:pt x="4" y="106"/>
                      </a:lnTo>
                      <a:lnTo>
                        <a:pt x="0" y="78"/>
                      </a:lnTo>
                      <a:lnTo>
                        <a:pt x="0" y="78"/>
                      </a:lnTo>
                      <a:lnTo>
                        <a:pt x="0" y="60"/>
                      </a:lnTo>
                      <a:lnTo>
                        <a:pt x="2" y="52"/>
                      </a:lnTo>
                      <a:lnTo>
                        <a:pt x="6" y="48"/>
                      </a:lnTo>
                      <a:lnTo>
                        <a:pt x="10" y="46"/>
                      </a:lnTo>
                      <a:lnTo>
                        <a:pt x="18" y="48"/>
                      </a:lnTo>
                      <a:lnTo>
                        <a:pt x="28" y="52"/>
                      </a:lnTo>
                      <a:lnTo>
                        <a:pt x="40" y="62"/>
                      </a:lnTo>
                      <a:lnTo>
                        <a:pt x="40" y="6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553" name="Google Shape;1553;p76"/>
              <p:cNvGrpSpPr/>
              <p:nvPr/>
            </p:nvGrpSpPr>
            <p:grpSpPr>
              <a:xfrm>
                <a:off x="4690820" y="4072299"/>
                <a:ext cx="382709" cy="349906"/>
                <a:chOff x="15670213" y="3794125"/>
                <a:chExt cx="1111250" cy="1016000"/>
              </a:xfrm>
            </p:grpSpPr>
            <p:sp>
              <p:nvSpPr>
                <p:cNvPr id="1554" name="Google Shape;1554;p76"/>
                <p:cNvSpPr/>
                <p:nvPr/>
              </p:nvSpPr>
              <p:spPr>
                <a:xfrm>
                  <a:off x="15670213" y="4476750"/>
                  <a:ext cx="1111250" cy="333375"/>
                </a:xfrm>
                <a:custGeom>
                  <a:avLst/>
                  <a:gdLst/>
                  <a:ahLst/>
                  <a:cxnLst/>
                  <a:rect l="l" t="t" r="r" b="b"/>
                  <a:pathLst>
                    <a:path w="700" h="210" extrusionOk="0">
                      <a:moveTo>
                        <a:pt x="334" y="210"/>
                      </a:moveTo>
                      <a:lnTo>
                        <a:pt x="334" y="210"/>
                      </a:lnTo>
                      <a:lnTo>
                        <a:pt x="270" y="208"/>
                      </a:lnTo>
                      <a:lnTo>
                        <a:pt x="202" y="202"/>
                      </a:lnTo>
                      <a:lnTo>
                        <a:pt x="168" y="200"/>
                      </a:lnTo>
                      <a:lnTo>
                        <a:pt x="132" y="194"/>
                      </a:lnTo>
                      <a:lnTo>
                        <a:pt x="98" y="188"/>
                      </a:lnTo>
                      <a:lnTo>
                        <a:pt x="62" y="178"/>
                      </a:lnTo>
                      <a:lnTo>
                        <a:pt x="62" y="178"/>
                      </a:lnTo>
                      <a:lnTo>
                        <a:pt x="42" y="172"/>
                      </a:lnTo>
                      <a:lnTo>
                        <a:pt x="24" y="166"/>
                      </a:lnTo>
                      <a:lnTo>
                        <a:pt x="14" y="162"/>
                      </a:lnTo>
                      <a:lnTo>
                        <a:pt x="8" y="154"/>
                      </a:lnTo>
                      <a:lnTo>
                        <a:pt x="2" y="148"/>
                      </a:lnTo>
                      <a:lnTo>
                        <a:pt x="0" y="138"/>
                      </a:lnTo>
                      <a:lnTo>
                        <a:pt x="0" y="138"/>
                      </a:lnTo>
                      <a:lnTo>
                        <a:pt x="0" y="128"/>
                      </a:lnTo>
                      <a:lnTo>
                        <a:pt x="2" y="120"/>
                      </a:lnTo>
                      <a:lnTo>
                        <a:pt x="6" y="112"/>
                      </a:lnTo>
                      <a:lnTo>
                        <a:pt x="12" y="104"/>
                      </a:lnTo>
                      <a:lnTo>
                        <a:pt x="26" y="90"/>
                      </a:lnTo>
                      <a:lnTo>
                        <a:pt x="42" y="78"/>
                      </a:lnTo>
                      <a:lnTo>
                        <a:pt x="42" y="78"/>
                      </a:lnTo>
                      <a:lnTo>
                        <a:pt x="54" y="66"/>
                      </a:lnTo>
                      <a:lnTo>
                        <a:pt x="68" y="58"/>
                      </a:lnTo>
                      <a:lnTo>
                        <a:pt x="82" y="50"/>
                      </a:lnTo>
                      <a:lnTo>
                        <a:pt x="98" y="44"/>
                      </a:lnTo>
                      <a:lnTo>
                        <a:pt x="128" y="34"/>
                      </a:lnTo>
                      <a:lnTo>
                        <a:pt x="160" y="22"/>
                      </a:lnTo>
                      <a:lnTo>
                        <a:pt x="160" y="22"/>
                      </a:lnTo>
                      <a:lnTo>
                        <a:pt x="192" y="12"/>
                      </a:lnTo>
                      <a:lnTo>
                        <a:pt x="206" y="8"/>
                      </a:lnTo>
                      <a:lnTo>
                        <a:pt x="222" y="8"/>
                      </a:lnTo>
                      <a:lnTo>
                        <a:pt x="236" y="10"/>
                      </a:lnTo>
                      <a:lnTo>
                        <a:pt x="252" y="14"/>
                      </a:lnTo>
                      <a:lnTo>
                        <a:pt x="266" y="24"/>
                      </a:lnTo>
                      <a:lnTo>
                        <a:pt x="282" y="38"/>
                      </a:lnTo>
                      <a:lnTo>
                        <a:pt x="282" y="38"/>
                      </a:lnTo>
                      <a:lnTo>
                        <a:pt x="290" y="46"/>
                      </a:lnTo>
                      <a:lnTo>
                        <a:pt x="298" y="52"/>
                      </a:lnTo>
                      <a:lnTo>
                        <a:pt x="308" y="56"/>
                      </a:lnTo>
                      <a:lnTo>
                        <a:pt x="318" y="60"/>
                      </a:lnTo>
                      <a:lnTo>
                        <a:pt x="328" y="62"/>
                      </a:lnTo>
                      <a:lnTo>
                        <a:pt x="338" y="62"/>
                      </a:lnTo>
                      <a:lnTo>
                        <a:pt x="362" y="62"/>
                      </a:lnTo>
                      <a:lnTo>
                        <a:pt x="384" y="56"/>
                      </a:lnTo>
                      <a:lnTo>
                        <a:pt x="406" y="46"/>
                      </a:lnTo>
                      <a:lnTo>
                        <a:pt x="426" y="34"/>
                      </a:lnTo>
                      <a:lnTo>
                        <a:pt x="444" y="18"/>
                      </a:lnTo>
                      <a:lnTo>
                        <a:pt x="444" y="18"/>
                      </a:lnTo>
                      <a:lnTo>
                        <a:pt x="456" y="6"/>
                      </a:lnTo>
                      <a:lnTo>
                        <a:pt x="462" y="2"/>
                      </a:lnTo>
                      <a:lnTo>
                        <a:pt x="468" y="0"/>
                      </a:lnTo>
                      <a:lnTo>
                        <a:pt x="474" y="0"/>
                      </a:lnTo>
                      <a:lnTo>
                        <a:pt x="480" y="0"/>
                      </a:lnTo>
                      <a:lnTo>
                        <a:pt x="496" y="8"/>
                      </a:lnTo>
                      <a:lnTo>
                        <a:pt x="496" y="8"/>
                      </a:lnTo>
                      <a:lnTo>
                        <a:pt x="516" y="16"/>
                      </a:lnTo>
                      <a:lnTo>
                        <a:pt x="536" y="22"/>
                      </a:lnTo>
                      <a:lnTo>
                        <a:pt x="576" y="34"/>
                      </a:lnTo>
                      <a:lnTo>
                        <a:pt x="576" y="34"/>
                      </a:lnTo>
                      <a:lnTo>
                        <a:pt x="592" y="40"/>
                      </a:lnTo>
                      <a:lnTo>
                        <a:pt x="608" y="46"/>
                      </a:lnTo>
                      <a:lnTo>
                        <a:pt x="622" y="54"/>
                      </a:lnTo>
                      <a:lnTo>
                        <a:pt x="636" y="62"/>
                      </a:lnTo>
                      <a:lnTo>
                        <a:pt x="650" y="72"/>
                      </a:lnTo>
                      <a:lnTo>
                        <a:pt x="662" y="84"/>
                      </a:lnTo>
                      <a:lnTo>
                        <a:pt x="686" y="108"/>
                      </a:lnTo>
                      <a:lnTo>
                        <a:pt x="686" y="108"/>
                      </a:lnTo>
                      <a:lnTo>
                        <a:pt x="694" y="118"/>
                      </a:lnTo>
                      <a:lnTo>
                        <a:pt x="698" y="126"/>
                      </a:lnTo>
                      <a:lnTo>
                        <a:pt x="700" y="134"/>
                      </a:lnTo>
                      <a:lnTo>
                        <a:pt x="698" y="140"/>
                      </a:lnTo>
                      <a:lnTo>
                        <a:pt x="696" y="148"/>
                      </a:lnTo>
                      <a:lnTo>
                        <a:pt x="690" y="152"/>
                      </a:lnTo>
                      <a:lnTo>
                        <a:pt x="684" y="158"/>
                      </a:lnTo>
                      <a:lnTo>
                        <a:pt x="674" y="164"/>
                      </a:lnTo>
                      <a:lnTo>
                        <a:pt x="674" y="164"/>
                      </a:lnTo>
                      <a:lnTo>
                        <a:pt x="650" y="174"/>
                      </a:lnTo>
                      <a:lnTo>
                        <a:pt x="626" y="182"/>
                      </a:lnTo>
                      <a:lnTo>
                        <a:pt x="600" y="188"/>
                      </a:lnTo>
                      <a:lnTo>
                        <a:pt x="574" y="192"/>
                      </a:lnTo>
                      <a:lnTo>
                        <a:pt x="574" y="192"/>
                      </a:lnTo>
                      <a:lnTo>
                        <a:pt x="518" y="200"/>
                      </a:lnTo>
                      <a:lnTo>
                        <a:pt x="460" y="206"/>
                      </a:lnTo>
                      <a:lnTo>
                        <a:pt x="400" y="208"/>
                      </a:lnTo>
                      <a:lnTo>
                        <a:pt x="334" y="210"/>
                      </a:lnTo>
                      <a:lnTo>
                        <a:pt x="334" y="21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55" name="Google Shape;1555;p76"/>
                <p:cNvSpPr/>
                <p:nvPr/>
              </p:nvSpPr>
              <p:spPr>
                <a:xfrm>
                  <a:off x="15946438" y="3794125"/>
                  <a:ext cx="552450" cy="701675"/>
                </a:xfrm>
                <a:custGeom>
                  <a:avLst/>
                  <a:gdLst/>
                  <a:ahLst/>
                  <a:cxnLst/>
                  <a:rect l="l" t="t" r="r" b="b"/>
                  <a:pathLst>
                    <a:path w="348" h="442" extrusionOk="0">
                      <a:moveTo>
                        <a:pt x="0" y="212"/>
                      </a:moveTo>
                      <a:lnTo>
                        <a:pt x="0" y="212"/>
                      </a:lnTo>
                      <a:lnTo>
                        <a:pt x="8" y="154"/>
                      </a:lnTo>
                      <a:lnTo>
                        <a:pt x="12" y="122"/>
                      </a:lnTo>
                      <a:lnTo>
                        <a:pt x="20" y="90"/>
                      </a:lnTo>
                      <a:lnTo>
                        <a:pt x="20" y="90"/>
                      </a:lnTo>
                      <a:lnTo>
                        <a:pt x="24" y="78"/>
                      </a:lnTo>
                      <a:lnTo>
                        <a:pt x="30" y="66"/>
                      </a:lnTo>
                      <a:lnTo>
                        <a:pt x="40" y="54"/>
                      </a:lnTo>
                      <a:lnTo>
                        <a:pt x="48" y="44"/>
                      </a:lnTo>
                      <a:lnTo>
                        <a:pt x="60" y="34"/>
                      </a:lnTo>
                      <a:lnTo>
                        <a:pt x="72" y="26"/>
                      </a:lnTo>
                      <a:lnTo>
                        <a:pt x="86" y="18"/>
                      </a:lnTo>
                      <a:lnTo>
                        <a:pt x="100" y="12"/>
                      </a:lnTo>
                      <a:lnTo>
                        <a:pt x="114" y="6"/>
                      </a:lnTo>
                      <a:lnTo>
                        <a:pt x="130" y="4"/>
                      </a:lnTo>
                      <a:lnTo>
                        <a:pt x="146" y="0"/>
                      </a:lnTo>
                      <a:lnTo>
                        <a:pt x="160" y="0"/>
                      </a:lnTo>
                      <a:lnTo>
                        <a:pt x="176" y="0"/>
                      </a:lnTo>
                      <a:lnTo>
                        <a:pt x="192" y="2"/>
                      </a:lnTo>
                      <a:lnTo>
                        <a:pt x="206" y="6"/>
                      </a:lnTo>
                      <a:lnTo>
                        <a:pt x="220" y="12"/>
                      </a:lnTo>
                      <a:lnTo>
                        <a:pt x="220" y="12"/>
                      </a:lnTo>
                      <a:lnTo>
                        <a:pt x="240" y="20"/>
                      </a:lnTo>
                      <a:lnTo>
                        <a:pt x="250" y="24"/>
                      </a:lnTo>
                      <a:lnTo>
                        <a:pt x="260" y="28"/>
                      </a:lnTo>
                      <a:lnTo>
                        <a:pt x="260" y="28"/>
                      </a:lnTo>
                      <a:lnTo>
                        <a:pt x="272" y="30"/>
                      </a:lnTo>
                      <a:lnTo>
                        <a:pt x="284" y="34"/>
                      </a:lnTo>
                      <a:lnTo>
                        <a:pt x="294" y="40"/>
                      </a:lnTo>
                      <a:lnTo>
                        <a:pt x="302" y="48"/>
                      </a:lnTo>
                      <a:lnTo>
                        <a:pt x="310" y="56"/>
                      </a:lnTo>
                      <a:lnTo>
                        <a:pt x="316" y="64"/>
                      </a:lnTo>
                      <a:lnTo>
                        <a:pt x="320" y="76"/>
                      </a:lnTo>
                      <a:lnTo>
                        <a:pt x="324" y="86"/>
                      </a:lnTo>
                      <a:lnTo>
                        <a:pt x="324" y="86"/>
                      </a:lnTo>
                      <a:lnTo>
                        <a:pt x="334" y="120"/>
                      </a:lnTo>
                      <a:lnTo>
                        <a:pt x="342" y="156"/>
                      </a:lnTo>
                      <a:lnTo>
                        <a:pt x="346" y="192"/>
                      </a:lnTo>
                      <a:lnTo>
                        <a:pt x="348" y="210"/>
                      </a:lnTo>
                      <a:lnTo>
                        <a:pt x="346" y="226"/>
                      </a:lnTo>
                      <a:lnTo>
                        <a:pt x="346" y="226"/>
                      </a:lnTo>
                      <a:lnTo>
                        <a:pt x="342" y="258"/>
                      </a:lnTo>
                      <a:lnTo>
                        <a:pt x="334" y="288"/>
                      </a:lnTo>
                      <a:lnTo>
                        <a:pt x="322" y="316"/>
                      </a:lnTo>
                      <a:lnTo>
                        <a:pt x="308" y="342"/>
                      </a:lnTo>
                      <a:lnTo>
                        <a:pt x="292" y="366"/>
                      </a:lnTo>
                      <a:lnTo>
                        <a:pt x="270" y="390"/>
                      </a:lnTo>
                      <a:lnTo>
                        <a:pt x="248" y="410"/>
                      </a:lnTo>
                      <a:lnTo>
                        <a:pt x="222" y="428"/>
                      </a:lnTo>
                      <a:lnTo>
                        <a:pt x="222" y="428"/>
                      </a:lnTo>
                      <a:lnTo>
                        <a:pt x="210" y="436"/>
                      </a:lnTo>
                      <a:lnTo>
                        <a:pt x="198" y="440"/>
                      </a:lnTo>
                      <a:lnTo>
                        <a:pt x="186" y="442"/>
                      </a:lnTo>
                      <a:lnTo>
                        <a:pt x="174" y="442"/>
                      </a:lnTo>
                      <a:lnTo>
                        <a:pt x="162" y="442"/>
                      </a:lnTo>
                      <a:lnTo>
                        <a:pt x="150" y="440"/>
                      </a:lnTo>
                      <a:lnTo>
                        <a:pt x="138" y="436"/>
                      </a:lnTo>
                      <a:lnTo>
                        <a:pt x="126" y="430"/>
                      </a:lnTo>
                      <a:lnTo>
                        <a:pt x="126" y="430"/>
                      </a:lnTo>
                      <a:lnTo>
                        <a:pt x="114" y="422"/>
                      </a:lnTo>
                      <a:lnTo>
                        <a:pt x="102" y="414"/>
                      </a:lnTo>
                      <a:lnTo>
                        <a:pt x="78" y="392"/>
                      </a:lnTo>
                      <a:lnTo>
                        <a:pt x="58" y="368"/>
                      </a:lnTo>
                      <a:lnTo>
                        <a:pt x="38" y="338"/>
                      </a:lnTo>
                      <a:lnTo>
                        <a:pt x="22" y="308"/>
                      </a:lnTo>
                      <a:lnTo>
                        <a:pt x="10" y="276"/>
                      </a:lnTo>
                      <a:lnTo>
                        <a:pt x="2" y="244"/>
                      </a:lnTo>
                      <a:lnTo>
                        <a:pt x="0" y="228"/>
                      </a:lnTo>
                      <a:lnTo>
                        <a:pt x="0" y="212"/>
                      </a:lnTo>
                      <a:lnTo>
                        <a:pt x="0" y="21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56" name="Google Shape;1556;p76"/>
                <p:cNvSpPr/>
                <p:nvPr/>
              </p:nvSpPr>
              <p:spPr>
                <a:xfrm>
                  <a:off x="15984538" y="4010025"/>
                  <a:ext cx="476250" cy="447675"/>
                </a:xfrm>
                <a:custGeom>
                  <a:avLst/>
                  <a:gdLst/>
                  <a:ahLst/>
                  <a:cxnLst/>
                  <a:rect l="l" t="t" r="r" b="b"/>
                  <a:pathLst>
                    <a:path w="300" h="282" extrusionOk="0">
                      <a:moveTo>
                        <a:pt x="40" y="62"/>
                      </a:moveTo>
                      <a:lnTo>
                        <a:pt x="40" y="62"/>
                      </a:lnTo>
                      <a:lnTo>
                        <a:pt x="40" y="44"/>
                      </a:lnTo>
                      <a:lnTo>
                        <a:pt x="42" y="38"/>
                      </a:lnTo>
                      <a:lnTo>
                        <a:pt x="44" y="34"/>
                      </a:lnTo>
                      <a:lnTo>
                        <a:pt x="50" y="30"/>
                      </a:lnTo>
                      <a:lnTo>
                        <a:pt x="56" y="28"/>
                      </a:lnTo>
                      <a:lnTo>
                        <a:pt x="72" y="28"/>
                      </a:lnTo>
                      <a:lnTo>
                        <a:pt x="72" y="28"/>
                      </a:lnTo>
                      <a:lnTo>
                        <a:pt x="110" y="28"/>
                      </a:lnTo>
                      <a:lnTo>
                        <a:pt x="146" y="22"/>
                      </a:lnTo>
                      <a:lnTo>
                        <a:pt x="182" y="14"/>
                      </a:lnTo>
                      <a:lnTo>
                        <a:pt x="218" y="4"/>
                      </a:lnTo>
                      <a:lnTo>
                        <a:pt x="218" y="4"/>
                      </a:lnTo>
                      <a:lnTo>
                        <a:pt x="236" y="0"/>
                      </a:lnTo>
                      <a:lnTo>
                        <a:pt x="242" y="0"/>
                      </a:lnTo>
                      <a:lnTo>
                        <a:pt x="248" y="2"/>
                      </a:lnTo>
                      <a:lnTo>
                        <a:pt x="252" y="6"/>
                      </a:lnTo>
                      <a:lnTo>
                        <a:pt x="256" y="12"/>
                      </a:lnTo>
                      <a:lnTo>
                        <a:pt x="258" y="20"/>
                      </a:lnTo>
                      <a:lnTo>
                        <a:pt x="258" y="30"/>
                      </a:lnTo>
                      <a:lnTo>
                        <a:pt x="258" y="30"/>
                      </a:lnTo>
                      <a:lnTo>
                        <a:pt x="258" y="42"/>
                      </a:lnTo>
                      <a:lnTo>
                        <a:pt x="260" y="52"/>
                      </a:lnTo>
                      <a:lnTo>
                        <a:pt x="262" y="54"/>
                      </a:lnTo>
                      <a:lnTo>
                        <a:pt x="266" y="54"/>
                      </a:lnTo>
                      <a:lnTo>
                        <a:pt x="272" y="52"/>
                      </a:lnTo>
                      <a:lnTo>
                        <a:pt x="282" y="46"/>
                      </a:lnTo>
                      <a:lnTo>
                        <a:pt x="282" y="46"/>
                      </a:lnTo>
                      <a:lnTo>
                        <a:pt x="286" y="44"/>
                      </a:lnTo>
                      <a:lnTo>
                        <a:pt x="288" y="44"/>
                      </a:lnTo>
                      <a:lnTo>
                        <a:pt x="292" y="46"/>
                      </a:lnTo>
                      <a:lnTo>
                        <a:pt x="294" y="48"/>
                      </a:lnTo>
                      <a:lnTo>
                        <a:pt x="296" y="54"/>
                      </a:lnTo>
                      <a:lnTo>
                        <a:pt x="298" y="62"/>
                      </a:lnTo>
                      <a:lnTo>
                        <a:pt x="298" y="62"/>
                      </a:lnTo>
                      <a:lnTo>
                        <a:pt x="300" y="90"/>
                      </a:lnTo>
                      <a:lnTo>
                        <a:pt x="298" y="104"/>
                      </a:lnTo>
                      <a:lnTo>
                        <a:pt x="296" y="118"/>
                      </a:lnTo>
                      <a:lnTo>
                        <a:pt x="296" y="118"/>
                      </a:lnTo>
                      <a:lnTo>
                        <a:pt x="278" y="156"/>
                      </a:lnTo>
                      <a:lnTo>
                        <a:pt x="260" y="192"/>
                      </a:lnTo>
                      <a:lnTo>
                        <a:pt x="250" y="210"/>
                      </a:lnTo>
                      <a:lnTo>
                        <a:pt x="238" y="228"/>
                      </a:lnTo>
                      <a:lnTo>
                        <a:pt x="226" y="242"/>
                      </a:lnTo>
                      <a:lnTo>
                        <a:pt x="210" y="258"/>
                      </a:lnTo>
                      <a:lnTo>
                        <a:pt x="210" y="258"/>
                      </a:lnTo>
                      <a:lnTo>
                        <a:pt x="198" y="266"/>
                      </a:lnTo>
                      <a:lnTo>
                        <a:pt x="184" y="274"/>
                      </a:lnTo>
                      <a:lnTo>
                        <a:pt x="172" y="278"/>
                      </a:lnTo>
                      <a:lnTo>
                        <a:pt x="160" y="282"/>
                      </a:lnTo>
                      <a:lnTo>
                        <a:pt x="146" y="282"/>
                      </a:lnTo>
                      <a:lnTo>
                        <a:pt x="132" y="280"/>
                      </a:lnTo>
                      <a:lnTo>
                        <a:pt x="120" y="276"/>
                      </a:lnTo>
                      <a:lnTo>
                        <a:pt x="106" y="268"/>
                      </a:lnTo>
                      <a:lnTo>
                        <a:pt x="106" y="268"/>
                      </a:lnTo>
                      <a:lnTo>
                        <a:pt x="84" y="250"/>
                      </a:lnTo>
                      <a:lnTo>
                        <a:pt x="64" y="230"/>
                      </a:lnTo>
                      <a:lnTo>
                        <a:pt x="46" y="208"/>
                      </a:lnTo>
                      <a:lnTo>
                        <a:pt x="32" y="184"/>
                      </a:lnTo>
                      <a:lnTo>
                        <a:pt x="20" y="160"/>
                      </a:lnTo>
                      <a:lnTo>
                        <a:pt x="10" y="134"/>
                      </a:lnTo>
                      <a:lnTo>
                        <a:pt x="4" y="106"/>
                      </a:lnTo>
                      <a:lnTo>
                        <a:pt x="0" y="78"/>
                      </a:lnTo>
                      <a:lnTo>
                        <a:pt x="0" y="78"/>
                      </a:lnTo>
                      <a:lnTo>
                        <a:pt x="0" y="60"/>
                      </a:lnTo>
                      <a:lnTo>
                        <a:pt x="2" y="52"/>
                      </a:lnTo>
                      <a:lnTo>
                        <a:pt x="6" y="48"/>
                      </a:lnTo>
                      <a:lnTo>
                        <a:pt x="10" y="46"/>
                      </a:lnTo>
                      <a:lnTo>
                        <a:pt x="18" y="48"/>
                      </a:lnTo>
                      <a:lnTo>
                        <a:pt x="28" y="52"/>
                      </a:lnTo>
                      <a:lnTo>
                        <a:pt x="40" y="62"/>
                      </a:lnTo>
                      <a:lnTo>
                        <a:pt x="40" y="6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557" name="Google Shape;1557;p76"/>
              <p:cNvGrpSpPr/>
              <p:nvPr/>
            </p:nvGrpSpPr>
            <p:grpSpPr>
              <a:xfrm>
                <a:off x="4267558" y="4238981"/>
                <a:ext cx="385187" cy="365640"/>
                <a:chOff x="-5242962" y="3709159"/>
                <a:chExt cx="744325" cy="706553"/>
              </a:xfrm>
            </p:grpSpPr>
            <p:sp>
              <p:nvSpPr>
                <p:cNvPr id="1558" name="Google Shape;1558;p76"/>
                <p:cNvSpPr/>
                <p:nvPr/>
              </p:nvSpPr>
              <p:spPr>
                <a:xfrm>
                  <a:off x="-5122981" y="3709159"/>
                  <a:ext cx="506585" cy="504363"/>
                </a:xfrm>
                <a:custGeom>
                  <a:avLst/>
                  <a:gdLst/>
                  <a:ahLst/>
                  <a:cxnLst/>
                  <a:rect l="l" t="t" r="r" b="b"/>
                  <a:pathLst>
                    <a:path w="456" h="454" extrusionOk="0">
                      <a:moveTo>
                        <a:pt x="8" y="448"/>
                      </a:moveTo>
                      <a:lnTo>
                        <a:pt x="8" y="448"/>
                      </a:lnTo>
                      <a:lnTo>
                        <a:pt x="2" y="442"/>
                      </a:lnTo>
                      <a:lnTo>
                        <a:pt x="0" y="440"/>
                      </a:lnTo>
                      <a:lnTo>
                        <a:pt x="2" y="436"/>
                      </a:lnTo>
                      <a:lnTo>
                        <a:pt x="2" y="436"/>
                      </a:lnTo>
                      <a:lnTo>
                        <a:pt x="14" y="408"/>
                      </a:lnTo>
                      <a:lnTo>
                        <a:pt x="24" y="378"/>
                      </a:lnTo>
                      <a:lnTo>
                        <a:pt x="30" y="350"/>
                      </a:lnTo>
                      <a:lnTo>
                        <a:pt x="34" y="320"/>
                      </a:lnTo>
                      <a:lnTo>
                        <a:pt x="38" y="292"/>
                      </a:lnTo>
                      <a:lnTo>
                        <a:pt x="38" y="262"/>
                      </a:lnTo>
                      <a:lnTo>
                        <a:pt x="40" y="202"/>
                      </a:lnTo>
                      <a:lnTo>
                        <a:pt x="40" y="202"/>
                      </a:lnTo>
                      <a:lnTo>
                        <a:pt x="40" y="180"/>
                      </a:lnTo>
                      <a:lnTo>
                        <a:pt x="42" y="158"/>
                      </a:lnTo>
                      <a:lnTo>
                        <a:pt x="46" y="136"/>
                      </a:lnTo>
                      <a:lnTo>
                        <a:pt x="52" y="116"/>
                      </a:lnTo>
                      <a:lnTo>
                        <a:pt x="60" y="96"/>
                      </a:lnTo>
                      <a:lnTo>
                        <a:pt x="70" y="76"/>
                      </a:lnTo>
                      <a:lnTo>
                        <a:pt x="84" y="60"/>
                      </a:lnTo>
                      <a:lnTo>
                        <a:pt x="100" y="44"/>
                      </a:lnTo>
                      <a:lnTo>
                        <a:pt x="100" y="44"/>
                      </a:lnTo>
                      <a:lnTo>
                        <a:pt x="116" y="30"/>
                      </a:lnTo>
                      <a:lnTo>
                        <a:pt x="134" y="20"/>
                      </a:lnTo>
                      <a:lnTo>
                        <a:pt x="152" y="10"/>
                      </a:lnTo>
                      <a:lnTo>
                        <a:pt x="172" y="4"/>
                      </a:lnTo>
                      <a:lnTo>
                        <a:pt x="192" y="0"/>
                      </a:lnTo>
                      <a:lnTo>
                        <a:pt x="212" y="0"/>
                      </a:lnTo>
                      <a:lnTo>
                        <a:pt x="232" y="2"/>
                      </a:lnTo>
                      <a:lnTo>
                        <a:pt x="254" y="10"/>
                      </a:lnTo>
                      <a:lnTo>
                        <a:pt x="254" y="10"/>
                      </a:lnTo>
                      <a:lnTo>
                        <a:pt x="268" y="14"/>
                      </a:lnTo>
                      <a:lnTo>
                        <a:pt x="282" y="14"/>
                      </a:lnTo>
                      <a:lnTo>
                        <a:pt x="296" y="16"/>
                      </a:lnTo>
                      <a:lnTo>
                        <a:pt x="308" y="18"/>
                      </a:lnTo>
                      <a:lnTo>
                        <a:pt x="308" y="18"/>
                      </a:lnTo>
                      <a:lnTo>
                        <a:pt x="332" y="28"/>
                      </a:lnTo>
                      <a:lnTo>
                        <a:pt x="350" y="40"/>
                      </a:lnTo>
                      <a:lnTo>
                        <a:pt x="366" y="54"/>
                      </a:lnTo>
                      <a:lnTo>
                        <a:pt x="380" y="70"/>
                      </a:lnTo>
                      <a:lnTo>
                        <a:pt x="390" y="90"/>
                      </a:lnTo>
                      <a:lnTo>
                        <a:pt x="400" y="110"/>
                      </a:lnTo>
                      <a:lnTo>
                        <a:pt x="404" y="132"/>
                      </a:lnTo>
                      <a:lnTo>
                        <a:pt x="408" y="154"/>
                      </a:lnTo>
                      <a:lnTo>
                        <a:pt x="408" y="154"/>
                      </a:lnTo>
                      <a:lnTo>
                        <a:pt x="412" y="190"/>
                      </a:lnTo>
                      <a:lnTo>
                        <a:pt x="412" y="226"/>
                      </a:lnTo>
                      <a:lnTo>
                        <a:pt x="414" y="298"/>
                      </a:lnTo>
                      <a:lnTo>
                        <a:pt x="414" y="298"/>
                      </a:lnTo>
                      <a:lnTo>
                        <a:pt x="418" y="336"/>
                      </a:lnTo>
                      <a:lnTo>
                        <a:pt x="422" y="356"/>
                      </a:lnTo>
                      <a:lnTo>
                        <a:pt x="426" y="374"/>
                      </a:lnTo>
                      <a:lnTo>
                        <a:pt x="432" y="392"/>
                      </a:lnTo>
                      <a:lnTo>
                        <a:pt x="440" y="410"/>
                      </a:lnTo>
                      <a:lnTo>
                        <a:pt x="448" y="428"/>
                      </a:lnTo>
                      <a:lnTo>
                        <a:pt x="456" y="446"/>
                      </a:lnTo>
                      <a:lnTo>
                        <a:pt x="456" y="446"/>
                      </a:lnTo>
                      <a:lnTo>
                        <a:pt x="446" y="450"/>
                      </a:lnTo>
                      <a:lnTo>
                        <a:pt x="440" y="454"/>
                      </a:lnTo>
                      <a:lnTo>
                        <a:pt x="434" y="452"/>
                      </a:lnTo>
                      <a:lnTo>
                        <a:pt x="426" y="448"/>
                      </a:lnTo>
                      <a:lnTo>
                        <a:pt x="426" y="448"/>
                      </a:lnTo>
                      <a:lnTo>
                        <a:pt x="400" y="434"/>
                      </a:lnTo>
                      <a:lnTo>
                        <a:pt x="388" y="428"/>
                      </a:lnTo>
                      <a:lnTo>
                        <a:pt x="374" y="422"/>
                      </a:lnTo>
                      <a:lnTo>
                        <a:pt x="374" y="422"/>
                      </a:lnTo>
                      <a:lnTo>
                        <a:pt x="360" y="424"/>
                      </a:lnTo>
                      <a:lnTo>
                        <a:pt x="346" y="422"/>
                      </a:lnTo>
                      <a:lnTo>
                        <a:pt x="318" y="422"/>
                      </a:lnTo>
                      <a:lnTo>
                        <a:pt x="304" y="422"/>
                      </a:lnTo>
                      <a:lnTo>
                        <a:pt x="290" y="424"/>
                      </a:lnTo>
                      <a:lnTo>
                        <a:pt x="276" y="428"/>
                      </a:lnTo>
                      <a:lnTo>
                        <a:pt x="262" y="436"/>
                      </a:lnTo>
                      <a:lnTo>
                        <a:pt x="262" y="436"/>
                      </a:lnTo>
                      <a:lnTo>
                        <a:pt x="254" y="440"/>
                      </a:lnTo>
                      <a:lnTo>
                        <a:pt x="246" y="444"/>
                      </a:lnTo>
                      <a:lnTo>
                        <a:pt x="238" y="446"/>
                      </a:lnTo>
                      <a:lnTo>
                        <a:pt x="228" y="448"/>
                      </a:lnTo>
                      <a:lnTo>
                        <a:pt x="220" y="446"/>
                      </a:lnTo>
                      <a:lnTo>
                        <a:pt x="212" y="444"/>
                      </a:lnTo>
                      <a:lnTo>
                        <a:pt x="202" y="442"/>
                      </a:lnTo>
                      <a:lnTo>
                        <a:pt x="194" y="436"/>
                      </a:lnTo>
                      <a:lnTo>
                        <a:pt x="194" y="436"/>
                      </a:lnTo>
                      <a:lnTo>
                        <a:pt x="180" y="430"/>
                      </a:lnTo>
                      <a:lnTo>
                        <a:pt x="166" y="424"/>
                      </a:lnTo>
                      <a:lnTo>
                        <a:pt x="152" y="422"/>
                      </a:lnTo>
                      <a:lnTo>
                        <a:pt x="138" y="422"/>
                      </a:lnTo>
                      <a:lnTo>
                        <a:pt x="110" y="422"/>
                      </a:lnTo>
                      <a:lnTo>
                        <a:pt x="82" y="422"/>
                      </a:lnTo>
                      <a:lnTo>
                        <a:pt x="82" y="422"/>
                      </a:lnTo>
                      <a:lnTo>
                        <a:pt x="72" y="424"/>
                      </a:lnTo>
                      <a:lnTo>
                        <a:pt x="62" y="428"/>
                      </a:lnTo>
                      <a:lnTo>
                        <a:pt x="46" y="438"/>
                      </a:lnTo>
                      <a:lnTo>
                        <a:pt x="36" y="444"/>
                      </a:lnTo>
                      <a:lnTo>
                        <a:pt x="28" y="448"/>
                      </a:lnTo>
                      <a:lnTo>
                        <a:pt x="18" y="448"/>
                      </a:lnTo>
                      <a:lnTo>
                        <a:pt x="8" y="448"/>
                      </a:lnTo>
                      <a:lnTo>
                        <a:pt x="8" y="448"/>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59" name="Google Shape;1559;p76"/>
                <p:cNvSpPr/>
                <p:nvPr/>
              </p:nvSpPr>
              <p:spPr>
                <a:xfrm>
                  <a:off x="-5242962" y="4173529"/>
                  <a:ext cx="744325" cy="242183"/>
                </a:xfrm>
                <a:custGeom>
                  <a:avLst/>
                  <a:gdLst/>
                  <a:ahLst/>
                  <a:cxnLst/>
                  <a:rect l="l" t="t" r="r" b="b"/>
                  <a:pathLst>
                    <a:path w="670" h="218" extrusionOk="0">
                      <a:moveTo>
                        <a:pt x="556" y="52"/>
                      </a:moveTo>
                      <a:lnTo>
                        <a:pt x="556" y="52"/>
                      </a:lnTo>
                      <a:lnTo>
                        <a:pt x="608" y="94"/>
                      </a:lnTo>
                      <a:lnTo>
                        <a:pt x="634" y="116"/>
                      </a:lnTo>
                      <a:lnTo>
                        <a:pt x="658" y="140"/>
                      </a:lnTo>
                      <a:lnTo>
                        <a:pt x="658" y="140"/>
                      </a:lnTo>
                      <a:lnTo>
                        <a:pt x="664" y="148"/>
                      </a:lnTo>
                      <a:lnTo>
                        <a:pt x="668" y="156"/>
                      </a:lnTo>
                      <a:lnTo>
                        <a:pt x="670" y="162"/>
                      </a:lnTo>
                      <a:lnTo>
                        <a:pt x="670" y="166"/>
                      </a:lnTo>
                      <a:lnTo>
                        <a:pt x="666" y="172"/>
                      </a:lnTo>
                      <a:lnTo>
                        <a:pt x="662" y="176"/>
                      </a:lnTo>
                      <a:lnTo>
                        <a:pt x="646" y="182"/>
                      </a:lnTo>
                      <a:lnTo>
                        <a:pt x="646" y="182"/>
                      </a:lnTo>
                      <a:lnTo>
                        <a:pt x="616" y="192"/>
                      </a:lnTo>
                      <a:lnTo>
                        <a:pt x="602" y="196"/>
                      </a:lnTo>
                      <a:lnTo>
                        <a:pt x="586" y="198"/>
                      </a:lnTo>
                      <a:lnTo>
                        <a:pt x="586" y="198"/>
                      </a:lnTo>
                      <a:lnTo>
                        <a:pt x="522" y="208"/>
                      </a:lnTo>
                      <a:lnTo>
                        <a:pt x="458" y="214"/>
                      </a:lnTo>
                      <a:lnTo>
                        <a:pt x="394" y="218"/>
                      </a:lnTo>
                      <a:lnTo>
                        <a:pt x="330" y="218"/>
                      </a:lnTo>
                      <a:lnTo>
                        <a:pt x="266" y="218"/>
                      </a:lnTo>
                      <a:lnTo>
                        <a:pt x="202" y="214"/>
                      </a:lnTo>
                      <a:lnTo>
                        <a:pt x="138" y="206"/>
                      </a:lnTo>
                      <a:lnTo>
                        <a:pt x="74" y="196"/>
                      </a:lnTo>
                      <a:lnTo>
                        <a:pt x="74" y="196"/>
                      </a:lnTo>
                      <a:lnTo>
                        <a:pt x="52" y="194"/>
                      </a:lnTo>
                      <a:lnTo>
                        <a:pt x="30" y="188"/>
                      </a:lnTo>
                      <a:lnTo>
                        <a:pt x="20" y="184"/>
                      </a:lnTo>
                      <a:lnTo>
                        <a:pt x="12" y="180"/>
                      </a:lnTo>
                      <a:lnTo>
                        <a:pt x="4" y="174"/>
                      </a:lnTo>
                      <a:lnTo>
                        <a:pt x="0" y="166"/>
                      </a:lnTo>
                      <a:lnTo>
                        <a:pt x="0" y="166"/>
                      </a:lnTo>
                      <a:lnTo>
                        <a:pt x="0" y="158"/>
                      </a:lnTo>
                      <a:lnTo>
                        <a:pt x="2" y="150"/>
                      </a:lnTo>
                      <a:lnTo>
                        <a:pt x="6" y="142"/>
                      </a:lnTo>
                      <a:lnTo>
                        <a:pt x="14" y="134"/>
                      </a:lnTo>
                      <a:lnTo>
                        <a:pt x="30" y="120"/>
                      </a:lnTo>
                      <a:lnTo>
                        <a:pt x="46" y="106"/>
                      </a:lnTo>
                      <a:lnTo>
                        <a:pt x="46" y="106"/>
                      </a:lnTo>
                      <a:lnTo>
                        <a:pt x="66" y="90"/>
                      </a:lnTo>
                      <a:lnTo>
                        <a:pt x="84" y="74"/>
                      </a:lnTo>
                      <a:lnTo>
                        <a:pt x="124" y="44"/>
                      </a:lnTo>
                      <a:lnTo>
                        <a:pt x="124" y="44"/>
                      </a:lnTo>
                      <a:lnTo>
                        <a:pt x="130" y="36"/>
                      </a:lnTo>
                      <a:lnTo>
                        <a:pt x="138" y="28"/>
                      </a:lnTo>
                      <a:lnTo>
                        <a:pt x="148" y="22"/>
                      </a:lnTo>
                      <a:lnTo>
                        <a:pt x="156" y="16"/>
                      </a:lnTo>
                      <a:lnTo>
                        <a:pt x="176" y="8"/>
                      </a:lnTo>
                      <a:lnTo>
                        <a:pt x="196" y="0"/>
                      </a:lnTo>
                      <a:lnTo>
                        <a:pt x="196" y="0"/>
                      </a:lnTo>
                      <a:lnTo>
                        <a:pt x="206" y="2"/>
                      </a:lnTo>
                      <a:lnTo>
                        <a:pt x="214" y="6"/>
                      </a:lnTo>
                      <a:lnTo>
                        <a:pt x="220" y="14"/>
                      </a:lnTo>
                      <a:lnTo>
                        <a:pt x="226" y="22"/>
                      </a:lnTo>
                      <a:lnTo>
                        <a:pt x="226" y="22"/>
                      </a:lnTo>
                      <a:lnTo>
                        <a:pt x="244" y="42"/>
                      </a:lnTo>
                      <a:lnTo>
                        <a:pt x="262" y="58"/>
                      </a:lnTo>
                      <a:lnTo>
                        <a:pt x="284" y="74"/>
                      </a:lnTo>
                      <a:lnTo>
                        <a:pt x="304" y="88"/>
                      </a:lnTo>
                      <a:lnTo>
                        <a:pt x="304" y="88"/>
                      </a:lnTo>
                      <a:lnTo>
                        <a:pt x="312" y="94"/>
                      </a:lnTo>
                      <a:lnTo>
                        <a:pt x="318" y="96"/>
                      </a:lnTo>
                      <a:lnTo>
                        <a:pt x="326" y="98"/>
                      </a:lnTo>
                      <a:lnTo>
                        <a:pt x="334" y="98"/>
                      </a:lnTo>
                      <a:lnTo>
                        <a:pt x="348" y="96"/>
                      </a:lnTo>
                      <a:lnTo>
                        <a:pt x="362" y="88"/>
                      </a:lnTo>
                      <a:lnTo>
                        <a:pt x="362" y="88"/>
                      </a:lnTo>
                      <a:lnTo>
                        <a:pt x="382" y="76"/>
                      </a:lnTo>
                      <a:lnTo>
                        <a:pt x="400" y="60"/>
                      </a:lnTo>
                      <a:lnTo>
                        <a:pt x="434" y="28"/>
                      </a:lnTo>
                      <a:lnTo>
                        <a:pt x="434" y="28"/>
                      </a:lnTo>
                      <a:lnTo>
                        <a:pt x="448" y="12"/>
                      </a:lnTo>
                      <a:lnTo>
                        <a:pt x="456" y="4"/>
                      </a:lnTo>
                      <a:lnTo>
                        <a:pt x="462" y="2"/>
                      </a:lnTo>
                      <a:lnTo>
                        <a:pt x="468" y="0"/>
                      </a:lnTo>
                      <a:lnTo>
                        <a:pt x="468" y="0"/>
                      </a:lnTo>
                      <a:lnTo>
                        <a:pt x="492" y="10"/>
                      </a:lnTo>
                      <a:lnTo>
                        <a:pt x="514" y="20"/>
                      </a:lnTo>
                      <a:lnTo>
                        <a:pt x="526" y="26"/>
                      </a:lnTo>
                      <a:lnTo>
                        <a:pt x="536" y="34"/>
                      </a:lnTo>
                      <a:lnTo>
                        <a:pt x="546" y="42"/>
                      </a:lnTo>
                      <a:lnTo>
                        <a:pt x="556" y="52"/>
                      </a:lnTo>
                      <a:lnTo>
                        <a:pt x="556" y="5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60" name="Google Shape;1560;p76"/>
                <p:cNvSpPr/>
                <p:nvPr/>
              </p:nvSpPr>
              <p:spPr>
                <a:xfrm>
                  <a:off x="-5005222" y="3866911"/>
                  <a:ext cx="291064" cy="297730"/>
                </a:xfrm>
                <a:custGeom>
                  <a:avLst/>
                  <a:gdLst/>
                  <a:ahLst/>
                  <a:cxnLst/>
                  <a:rect l="l" t="t" r="r" b="b"/>
                  <a:pathLst>
                    <a:path w="262" h="268" extrusionOk="0">
                      <a:moveTo>
                        <a:pt x="262" y="90"/>
                      </a:moveTo>
                      <a:lnTo>
                        <a:pt x="262" y="90"/>
                      </a:lnTo>
                      <a:lnTo>
                        <a:pt x="246" y="136"/>
                      </a:lnTo>
                      <a:lnTo>
                        <a:pt x="236" y="160"/>
                      </a:lnTo>
                      <a:lnTo>
                        <a:pt x="224" y="184"/>
                      </a:lnTo>
                      <a:lnTo>
                        <a:pt x="210" y="206"/>
                      </a:lnTo>
                      <a:lnTo>
                        <a:pt x="192" y="226"/>
                      </a:lnTo>
                      <a:lnTo>
                        <a:pt x="172" y="244"/>
                      </a:lnTo>
                      <a:lnTo>
                        <a:pt x="160" y="252"/>
                      </a:lnTo>
                      <a:lnTo>
                        <a:pt x="146" y="260"/>
                      </a:lnTo>
                      <a:lnTo>
                        <a:pt x="146" y="260"/>
                      </a:lnTo>
                      <a:lnTo>
                        <a:pt x="134" y="266"/>
                      </a:lnTo>
                      <a:lnTo>
                        <a:pt x="120" y="268"/>
                      </a:lnTo>
                      <a:lnTo>
                        <a:pt x="120" y="268"/>
                      </a:lnTo>
                      <a:lnTo>
                        <a:pt x="108" y="266"/>
                      </a:lnTo>
                      <a:lnTo>
                        <a:pt x="96" y="264"/>
                      </a:lnTo>
                      <a:lnTo>
                        <a:pt x="86" y="258"/>
                      </a:lnTo>
                      <a:lnTo>
                        <a:pt x="74" y="250"/>
                      </a:lnTo>
                      <a:lnTo>
                        <a:pt x="62" y="240"/>
                      </a:lnTo>
                      <a:lnTo>
                        <a:pt x="52" y="230"/>
                      </a:lnTo>
                      <a:lnTo>
                        <a:pt x="32" y="206"/>
                      </a:lnTo>
                      <a:lnTo>
                        <a:pt x="16" y="178"/>
                      </a:lnTo>
                      <a:lnTo>
                        <a:pt x="10" y="166"/>
                      </a:lnTo>
                      <a:lnTo>
                        <a:pt x="4" y="152"/>
                      </a:lnTo>
                      <a:lnTo>
                        <a:pt x="2" y="138"/>
                      </a:lnTo>
                      <a:lnTo>
                        <a:pt x="0" y="124"/>
                      </a:lnTo>
                      <a:lnTo>
                        <a:pt x="0" y="112"/>
                      </a:lnTo>
                      <a:lnTo>
                        <a:pt x="2" y="102"/>
                      </a:lnTo>
                      <a:lnTo>
                        <a:pt x="2" y="102"/>
                      </a:lnTo>
                      <a:lnTo>
                        <a:pt x="6" y="94"/>
                      </a:lnTo>
                      <a:lnTo>
                        <a:pt x="10" y="88"/>
                      </a:lnTo>
                      <a:lnTo>
                        <a:pt x="20" y="78"/>
                      </a:lnTo>
                      <a:lnTo>
                        <a:pt x="32" y="72"/>
                      </a:lnTo>
                      <a:lnTo>
                        <a:pt x="44" y="66"/>
                      </a:lnTo>
                      <a:lnTo>
                        <a:pt x="44" y="66"/>
                      </a:lnTo>
                      <a:lnTo>
                        <a:pt x="80" y="54"/>
                      </a:lnTo>
                      <a:lnTo>
                        <a:pt x="116" y="42"/>
                      </a:lnTo>
                      <a:lnTo>
                        <a:pt x="150" y="26"/>
                      </a:lnTo>
                      <a:lnTo>
                        <a:pt x="166" y="16"/>
                      </a:lnTo>
                      <a:lnTo>
                        <a:pt x="182" y="6"/>
                      </a:lnTo>
                      <a:lnTo>
                        <a:pt x="182" y="6"/>
                      </a:lnTo>
                      <a:lnTo>
                        <a:pt x="188" y="2"/>
                      </a:lnTo>
                      <a:lnTo>
                        <a:pt x="194" y="0"/>
                      </a:lnTo>
                      <a:lnTo>
                        <a:pt x="198" y="2"/>
                      </a:lnTo>
                      <a:lnTo>
                        <a:pt x="202" y="4"/>
                      </a:lnTo>
                      <a:lnTo>
                        <a:pt x="208" y="12"/>
                      </a:lnTo>
                      <a:lnTo>
                        <a:pt x="212" y="22"/>
                      </a:lnTo>
                      <a:lnTo>
                        <a:pt x="212" y="22"/>
                      </a:lnTo>
                      <a:lnTo>
                        <a:pt x="216" y="32"/>
                      </a:lnTo>
                      <a:lnTo>
                        <a:pt x="220" y="44"/>
                      </a:lnTo>
                      <a:lnTo>
                        <a:pt x="222" y="48"/>
                      </a:lnTo>
                      <a:lnTo>
                        <a:pt x="228" y="48"/>
                      </a:lnTo>
                      <a:lnTo>
                        <a:pt x="234" y="46"/>
                      </a:lnTo>
                      <a:lnTo>
                        <a:pt x="244" y="40"/>
                      </a:lnTo>
                      <a:lnTo>
                        <a:pt x="244" y="40"/>
                      </a:lnTo>
                      <a:lnTo>
                        <a:pt x="248" y="38"/>
                      </a:lnTo>
                      <a:lnTo>
                        <a:pt x="252" y="38"/>
                      </a:lnTo>
                      <a:lnTo>
                        <a:pt x="256" y="40"/>
                      </a:lnTo>
                      <a:lnTo>
                        <a:pt x="258" y="44"/>
                      </a:lnTo>
                      <a:lnTo>
                        <a:pt x="262" y="62"/>
                      </a:lnTo>
                      <a:lnTo>
                        <a:pt x="262" y="90"/>
                      </a:lnTo>
                      <a:lnTo>
                        <a:pt x="262" y="9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61" name="Google Shape;1561;p76"/>
                <p:cNvSpPr/>
                <p:nvPr/>
              </p:nvSpPr>
              <p:spPr>
                <a:xfrm>
                  <a:off x="-5114094" y="4153532"/>
                  <a:ext cx="506585" cy="139977"/>
                </a:xfrm>
                <a:custGeom>
                  <a:avLst/>
                  <a:gdLst/>
                  <a:ahLst/>
                  <a:cxnLst/>
                  <a:rect l="l" t="t" r="r" b="b"/>
                  <a:pathLst>
                    <a:path w="456" h="126" extrusionOk="0">
                      <a:moveTo>
                        <a:pt x="448" y="46"/>
                      </a:moveTo>
                      <a:lnTo>
                        <a:pt x="448" y="46"/>
                      </a:lnTo>
                      <a:lnTo>
                        <a:pt x="438" y="46"/>
                      </a:lnTo>
                      <a:lnTo>
                        <a:pt x="426" y="42"/>
                      </a:lnTo>
                      <a:lnTo>
                        <a:pt x="416" y="38"/>
                      </a:lnTo>
                      <a:lnTo>
                        <a:pt x="408" y="32"/>
                      </a:lnTo>
                      <a:lnTo>
                        <a:pt x="388" y="20"/>
                      </a:lnTo>
                      <a:lnTo>
                        <a:pt x="378" y="16"/>
                      </a:lnTo>
                      <a:lnTo>
                        <a:pt x="368" y="14"/>
                      </a:lnTo>
                      <a:lnTo>
                        <a:pt x="368" y="14"/>
                      </a:lnTo>
                      <a:lnTo>
                        <a:pt x="366" y="16"/>
                      </a:lnTo>
                      <a:lnTo>
                        <a:pt x="366" y="16"/>
                      </a:lnTo>
                      <a:lnTo>
                        <a:pt x="368" y="14"/>
                      </a:lnTo>
                      <a:lnTo>
                        <a:pt x="368" y="14"/>
                      </a:lnTo>
                      <a:lnTo>
                        <a:pt x="364" y="10"/>
                      </a:lnTo>
                      <a:lnTo>
                        <a:pt x="358" y="8"/>
                      </a:lnTo>
                      <a:lnTo>
                        <a:pt x="350" y="6"/>
                      </a:lnTo>
                      <a:lnTo>
                        <a:pt x="340" y="8"/>
                      </a:lnTo>
                      <a:lnTo>
                        <a:pt x="330" y="12"/>
                      </a:lnTo>
                      <a:lnTo>
                        <a:pt x="320" y="14"/>
                      </a:lnTo>
                      <a:lnTo>
                        <a:pt x="310" y="16"/>
                      </a:lnTo>
                      <a:lnTo>
                        <a:pt x="306" y="14"/>
                      </a:lnTo>
                      <a:lnTo>
                        <a:pt x="300" y="12"/>
                      </a:lnTo>
                      <a:lnTo>
                        <a:pt x="296" y="8"/>
                      </a:lnTo>
                      <a:lnTo>
                        <a:pt x="292" y="2"/>
                      </a:lnTo>
                      <a:lnTo>
                        <a:pt x="292" y="2"/>
                      </a:lnTo>
                      <a:lnTo>
                        <a:pt x="282" y="8"/>
                      </a:lnTo>
                      <a:lnTo>
                        <a:pt x="282" y="8"/>
                      </a:lnTo>
                      <a:lnTo>
                        <a:pt x="266" y="20"/>
                      </a:lnTo>
                      <a:lnTo>
                        <a:pt x="250" y="28"/>
                      </a:lnTo>
                      <a:lnTo>
                        <a:pt x="234" y="34"/>
                      </a:lnTo>
                      <a:lnTo>
                        <a:pt x="218" y="36"/>
                      </a:lnTo>
                      <a:lnTo>
                        <a:pt x="202" y="34"/>
                      </a:lnTo>
                      <a:lnTo>
                        <a:pt x="186" y="28"/>
                      </a:lnTo>
                      <a:lnTo>
                        <a:pt x="170" y="20"/>
                      </a:lnTo>
                      <a:lnTo>
                        <a:pt x="154" y="8"/>
                      </a:lnTo>
                      <a:lnTo>
                        <a:pt x="154" y="8"/>
                      </a:lnTo>
                      <a:lnTo>
                        <a:pt x="144" y="2"/>
                      </a:lnTo>
                      <a:lnTo>
                        <a:pt x="138" y="0"/>
                      </a:lnTo>
                      <a:lnTo>
                        <a:pt x="136" y="2"/>
                      </a:lnTo>
                      <a:lnTo>
                        <a:pt x="134" y="4"/>
                      </a:lnTo>
                      <a:lnTo>
                        <a:pt x="134" y="4"/>
                      </a:lnTo>
                      <a:lnTo>
                        <a:pt x="130" y="12"/>
                      </a:lnTo>
                      <a:lnTo>
                        <a:pt x="126" y="18"/>
                      </a:lnTo>
                      <a:lnTo>
                        <a:pt x="122" y="20"/>
                      </a:lnTo>
                      <a:lnTo>
                        <a:pt x="118" y="20"/>
                      </a:lnTo>
                      <a:lnTo>
                        <a:pt x="114" y="18"/>
                      </a:lnTo>
                      <a:lnTo>
                        <a:pt x="110" y="16"/>
                      </a:lnTo>
                      <a:lnTo>
                        <a:pt x="100" y="8"/>
                      </a:lnTo>
                      <a:lnTo>
                        <a:pt x="100" y="8"/>
                      </a:lnTo>
                      <a:lnTo>
                        <a:pt x="96" y="6"/>
                      </a:lnTo>
                      <a:lnTo>
                        <a:pt x="92" y="4"/>
                      </a:lnTo>
                      <a:lnTo>
                        <a:pt x="86" y="4"/>
                      </a:lnTo>
                      <a:lnTo>
                        <a:pt x="78" y="8"/>
                      </a:lnTo>
                      <a:lnTo>
                        <a:pt x="72" y="14"/>
                      </a:lnTo>
                      <a:lnTo>
                        <a:pt x="72" y="14"/>
                      </a:lnTo>
                      <a:lnTo>
                        <a:pt x="62" y="16"/>
                      </a:lnTo>
                      <a:lnTo>
                        <a:pt x="52" y="18"/>
                      </a:lnTo>
                      <a:lnTo>
                        <a:pt x="34" y="28"/>
                      </a:lnTo>
                      <a:lnTo>
                        <a:pt x="18" y="38"/>
                      </a:lnTo>
                      <a:lnTo>
                        <a:pt x="0" y="48"/>
                      </a:lnTo>
                      <a:lnTo>
                        <a:pt x="0" y="48"/>
                      </a:lnTo>
                      <a:lnTo>
                        <a:pt x="8" y="62"/>
                      </a:lnTo>
                      <a:lnTo>
                        <a:pt x="8" y="62"/>
                      </a:lnTo>
                      <a:lnTo>
                        <a:pt x="82" y="24"/>
                      </a:lnTo>
                      <a:lnTo>
                        <a:pt x="82" y="24"/>
                      </a:lnTo>
                      <a:lnTo>
                        <a:pt x="104" y="46"/>
                      </a:lnTo>
                      <a:lnTo>
                        <a:pt x="126" y="68"/>
                      </a:lnTo>
                      <a:lnTo>
                        <a:pt x="150" y="90"/>
                      </a:lnTo>
                      <a:lnTo>
                        <a:pt x="174" y="110"/>
                      </a:lnTo>
                      <a:lnTo>
                        <a:pt x="174" y="110"/>
                      </a:lnTo>
                      <a:lnTo>
                        <a:pt x="186" y="116"/>
                      </a:lnTo>
                      <a:lnTo>
                        <a:pt x="196" y="122"/>
                      </a:lnTo>
                      <a:lnTo>
                        <a:pt x="206" y="124"/>
                      </a:lnTo>
                      <a:lnTo>
                        <a:pt x="216" y="126"/>
                      </a:lnTo>
                      <a:lnTo>
                        <a:pt x="226" y="126"/>
                      </a:lnTo>
                      <a:lnTo>
                        <a:pt x="238" y="122"/>
                      </a:lnTo>
                      <a:lnTo>
                        <a:pt x="248" y="118"/>
                      </a:lnTo>
                      <a:lnTo>
                        <a:pt x="260" y="110"/>
                      </a:lnTo>
                      <a:lnTo>
                        <a:pt x="260" y="110"/>
                      </a:lnTo>
                      <a:lnTo>
                        <a:pt x="284" y="92"/>
                      </a:lnTo>
                      <a:lnTo>
                        <a:pt x="308" y="70"/>
                      </a:lnTo>
                      <a:lnTo>
                        <a:pt x="330" y="48"/>
                      </a:lnTo>
                      <a:lnTo>
                        <a:pt x="350" y="22"/>
                      </a:lnTo>
                      <a:lnTo>
                        <a:pt x="350" y="22"/>
                      </a:lnTo>
                      <a:lnTo>
                        <a:pt x="440" y="70"/>
                      </a:lnTo>
                      <a:lnTo>
                        <a:pt x="440" y="70"/>
                      </a:lnTo>
                      <a:lnTo>
                        <a:pt x="440" y="66"/>
                      </a:lnTo>
                      <a:lnTo>
                        <a:pt x="444" y="64"/>
                      </a:lnTo>
                      <a:lnTo>
                        <a:pt x="452" y="60"/>
                      </a:lnTo>
                      <a:lnTo>
                        <a:pt x="454" y="58"/>
                      </a:lnTo>
                      <a:lnTo>
                        <a:pt x="456" y="54"/>
                      </a:lnTo>
                      <a:lnTo>
                        <a:pt x="454" y="50"/>
                      </a:lnTo>
                      <a:lnTo>
                        <a:pt x="448" y="46"/>
                      </a:lnTo>
                      <a:lnTo>
                        <a:pt x="448" y="4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562" name="Google Shape;1562;p76"/>
              <p:cNvGrpSpPr/>
              <p:nvPr/>
            </p:nvGrpSpPr>
            <p:grpSpPr>
              <a:xfrm>
                <a:off x="4612871" y="4554058"/>
                <a:ext cx="492056" cy="467085"/>
                <a:chOff x="-5242962" y="3709159"/>
                <a:chExt cx="744325" cy="706553"/>
              </a:xfrm>
            </p:grpSpPr>
            <p:sp>
              <p:nvSpPr>
                <p:cNvPr id="1563" name="Google Shape;1563;p76"/>
                <p:cNvSpPr/>
                <p:nvPr/>
              </p:nvSpPr>
              <p:spPr>
                <a:xfrm>
                  <a:off x="-5122981" y="3709159"/>
                  <a:ext cx="506585" cy="504363"/>
                </a:xfrm>
                <a:custGeom>
                  <a:avLst/>
                  <a:gdLst/>
                  <a:ahLst/>
                  <a:cxnLst/>
                  <a:rect l="l" t="t" r="r" b="b"/>
                  <a:pathLst>
                    <a:path w="456" h="454" extrusionOk="0">
                      <a:moveTo>
                        <a:pt x="8" y="448"/>
                      </a:moveTo>
                      <a:lnTo>
                        <a:pt x="8" y="448"/>
                      </a:lnTo>
                      <a:lnTo>
                        <a:pt x="2" y="442"/>
                      </a:lnTo>
                      <a:lnTo>
                        <a:pt x="0" y="440"/>
                      </a:lnTo>
                      <a:lnTo>
                        <a:pt x="2" y="436"/>
                      </a:lnTo>
                      <a:lnTo>
                        <a:pt x="2" y="436"/>
                      </a:lnTo>
                      <a:lnTo>
                        <a:pt x="14" y="408"/>
                      </a:lnTo>
                      <a:lnTo>
                        <a:pt x="24" y="378"/>
                      </a:lnTo>
                      <a:lnTo>
                        <a:pt x="30" y="350"/>
                      </a:lnTo>
                      <a:lnTo>
                        <a:pt x="34" y="320"/>
                      </a:lnTo>
                      <a:lnTo>
                        <a:pt x="38" y="292"/>
                      </a:lnTo>
                      <a:lnTo>
                        <a:pt x="38" y="262"/>
                      </a:lnTo>
                      <a:lnTo>
                        <a:pt x="40" y="202"/>
                      </a:lnTo>
                      <a:lnTo>
                        <a:pt x="40" y="202"/>
                      </a:lnTo>
                      <a:lnTo>
                        <a:pt x="40" y="180"/>
                      </a:lnTo>
                      <a:lnTo>
                        <a:pt x="42" y="158"/>
                      </a:lnTo>
                      <a:lnTo>
                        <a:pt x="46" y="136"/>
                      </a:lnTo>
                      <a:lnTo>
                        <a:pt x="52" y="116"/>
                      </a:lnTo>
                      <a:lnTo>
                        <a:pt x="60" y="96"/>
                      </a:lnTo>
                      <a:lnTo>
                        <a:pt x="70" y="76"/>
                      </a:lnTo>
                      <a:lnTo>
                        <a:pt x="84" y="60"/>
                      </a:lnTo>
                      <a:lnTo>
                        <a:pt x="100" y="44"/>
                      </a:lnTo>
                      <a:lnTo>
                        <a:pt x="100" y="44"/>
                      </a:lnTo>
                      <a:lnTo>
                        <a:pt x="116" y="30"/>
                      </a:lnTo>
                      <a:lnTo>
                        <a:pt x="134" y="20"/>
                      </a:lnTo>
                      <a:lnTo>
                        <a:pt x="152" y="10"/>
                      </a:lnTo>
                      <a:lnTo>
                        <a:pt x="172" y="4"/>
                      </a:lnTo>
                      <a:lnTo>
                        <a:pt x="192" y="0"/>
                      </a:lnTo>
                      <a:lnTo>
                        <a:pt x="212" y="0"/>
                      </a:lnTo>
                      <a:lnTo>
                        <a:pt x="232" y="2"/>
                      </a:lnTo>
                      <a:lnTo>
                        <a:pt x="254" y="10"/>
                      </a:lnTo>
                      <a:lnTo>
                        <a:pt x="254" y="10"/>
                      </a:lnTo>
                      <a:lnTo>
                        <a:pt x="268" y="14"/>
                      </a:lnTo>
                      <a:lnTo>
                        <a:pt x="282" y="14"/>
                      </a:lnTo>
                      <a:lnTo>
                        <a:pt x="296" y="16"/>
                      </a:lnTo>
                      <a:lnTo>
                        <a:pt x="308" y="18"/>
                      </a:lnTo>
                      <a:lnTo>
                        <a:pt x="308" y="18"/>
                      </a:lnTo>
                      <a:lnTo>
                        <a:pt x="332" y="28"/>
                      </a:lnTo>
                      <a:lnTo>
                        <a:pt x="350" y="40"/>
                      </a:lnTo>
                      <a:lnTo>
                        <a:pt x="366" y="54"/>
                      </a:lnTo>
                      <a:lnTo>
                        <a:pt x="380" y="70"/>
                      </a:lnTo>
                      <a:lnTo>
                        <a:pt x="390" y="90"/>
                      </a:lnTo>
                      <a:lnTo>
                        <a:pt x="400" y="110"/>
                      </a:lnTo>
                      <a:lnTo>
                        <a:pt x="404" y="132"/>
                      </a:lnTo>
                      <a:lnTo>
                        <a:pt x="408" y="154"/>
                      </a:lnTo>
                      <a:lnTo>
                        <a:pt x="408" y="154"/>
                      </a:lnTo>
                      <a:lnTo>
                        <a:pt x="412" y="190"/>
                      </a:lnTo>
                      <a:lnTo>
                        <a:pt x="412" y="226"/>
                      </a:lnTo>
                      <a:lnTo>
                        <a:pt x="414" y="298"/>
                      </a:lnTo>
                      <a:lnTo>
                        <a:pt x="414" y="298"/>
                      </a:lnTo>
                      <a:lnTo>
                        <a:pt x="418" y="336"/>
                      </a:lnTo>
                      <a:lnTo>
                        <a:pt x="422" y="356"/>
                      </a:lnTo>
                      <a:lnTo>
                        <a:pt x="426" y="374"/>
                      </a:lnTo>
                      <a:lnTo>
                        <a:pt x="432" y="392"/>
                      </a:lnTo>
                      <a:lnTo>
                        <a:pt x="440" y="410"/>
                      </a:lnTo>
                      <a:lnTo>
                        <a:pt x="448" y="428"/>
                      </a:lnTo>
                      <a:lnTo>
                        <a:pt x="456" y="446"/>
                      </a:lnTo>
                      <a:lnTo>
                        <a:pt x="456" y="446"/>
                      </a:lnTo>
                      <a:lnTo>
                        <a:pt x="446" y="450"/>
                      </a:lnTo>
                      <a:lnTo>
                        <a:pt x="440" y="454"/>
                      </a:lnTo>
                      <a:lnTo>
                        <a:pt x="434" y="452"/>
                      </a:lnTo>
                      <a:lnTo>
                        <a:pt x="426" y="448"/>
                      </a:lnTo>
                      <a:lnTo>
                        <a:pt x="426" y="448"/>
                      </a:lnTo>
                      <a:lnTo>
                        <a:pt x="400" y="434"/>
                      </a:lnTo>
                      <a:lnTo>
                        <a:pt x="388" y="428"/>
                      </a:lnTo>
                      <a:lnTo>
                        <a:pt x="374" y="422"/>
                      </a:lnTo>
                      <a:lnTo>
                        <a:pt x="374" y="422"/>
                      </a:lnTo>
                      <a:lnTo>
                        <a:pt x="360" y="424"/>
                      </a:lnTo>
                      <a:lnTo>
                        <a:pt x="346" y="422"/>
                      </a:lnTo>
                      <a:lnTo>
                        <a:pt x="318" y="422"/>
                      </a:lnTo>
                      <a:lnTo>
                        <a:pt x="304" y="422"/>
                      </a:lnTo>
                      <a:lnTo>
                        <a:pt x="290" y="424"/>
                      </a:lnTo>
                      <a:lnTo>
                        <a:pt x="276" y="428"/>
                      </a:lnTo>
                      <a:lnTo>
                        <a:pt x="262" y="436"/>
                      </a:lnTo>
                      <a:lnTo>
                        <a:pt x="262" y="436"/>
                      </a:lnTo>
                      <a:lnTo>
                        <a:pt x="254" y="440"/>
                      </a:lnTo>
                      <a:lnTo>
                        <a:pt x="246" y="444"/>
                      </a:lnTo>
                      <a:lnTo>
                        <a:pt x="238" y="446"/>
                      </a:lnTo>
                      <a:lnTo>
                        <a:pt x="228" y="448"/>
                      </a:lnTo>
                      <a:lnTo>
                        <a:pt x="220" y="446"/>
                      </a:lnTo>
                      <a:lnTo>
                        <a:pt x="212" y="444"/>
                      </a:lnTo>
                      <a:lnTo>
                        <a:pt x="202" y="442"/>
                      </a:lnTo>
                      <a:lnTo>
                        <a:pt x="194" y="436"/>
                      </a:lnTo>
                      <a:lnTo>
                        <a:pt x="194" y="436"/>
                      </a:lnTo>
                      <a:lnTo>
                        <a:pt x="180" y="430"/>
                      </a:lnTo>
                      <a:lnTo>
                        <a:pt x="166" y="424"/>
                      </a:lnTo>
                      <a:lnTo>
                        <a:pt x="152" y="422"/>
                      </a:lnTo>
                      <a:lnTo>
                        <a:pt x="138" y="422"/>
                      </a:lnTo>
                      <a:lnTo>
                        <a:pt x="110" y="422"/>
                      </a:lnTo>
                      <a:lnTo>
                        <a:pt x="82" y="422"/>
                      </a:lnTo>
                      <a:lnTo>
                        <a:pt x="82" y="422"/>
                      </a:lnTo>
                      <a:lnTo>
                        <a:pt x="72" y="424"/>
                      </a:lnTo>
                      <a:lnTo>
                        <a:pt x="62" y="428"/>
                      </a:lnTo>
                      <a:lnTo>
                        <a:pt x="46" y="438"/>
                      </a:lnTo>
                      <a:lnTo>
                        <a:pt x="36" y="444"/>
                      </a:lnTo>
                      <a:lnTo>
                        <a:pt x="28" y="448"/>
                      </a:lnTo>
                      <a:lnTo>
                        <a:pt x="18" y="448"/>
                      </a:lnTo>
                      <a:lnTo>
                        <a:pt x="8" y="448"/>
                      </a:lnTo>
                      <a:lnTo>
                        <a:pt x="8" y="448"/>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64" name="Google Shape;1564;p76"/>
                <p:cNvSpPr/>
                <p:nvPr/>
              </p:nvSpPr>
              <p:spPr>
                <a:xfrm>
                  <a:off x="-5242962" y="4173529"/>
                  <a:ext cx="744325" cy="242183"/>
                </a:xfrm>
                <a:custGeom>
                  <a:avLst/>
                  <a:gdLst/>
                  <a:ahLst/>
                  <a:cxnLst/>
                  <a:rect l="l" t="t" r="r" b="b"/>
                  <a:pathLst>
                    <a:path w="670" h="218" extrusionOk="0">
                      <a:moveTo>
                        <a:pt x="556" y="52"/>
                      </a:moveTo>
                      <a:lnTo>
                        <a:pt x="556" y="52"/>
                      </a:lnTo>
                      <a:lnTo>
                        <a:pt x="608" y="94"/>
                      </a:lnTo>
                      <a:lnTo>
                        <a:pt x="634" y="116"/>
                      </a:lnTo>
                      <a:lnTo>
                        <a:pt x="658" y="140"/>
                      </a:lnTo>
                      <a:lnTo>
                        <a:pt x="658" y="140"/>
                      </a:lnTo>
                      <a:lnTo>
                        <a:pt x="664" y="148"/>
                      </a:lnTo>
                      <a:lnTo>
                        <a:pt x="668" y="156"/>
                      </a:lnTo>
                      <a:lnTo>
                        <a:pt x="670" y="162"/>
                      </a:lnTo>
                      <a:lnTo>
                        <a:pt x="670" y="166"/>
                      </a:lnTo>
                      <a:lnTo>
                        <a:pt x="666" y="172"/>
                      </a:lnTo>
                      <a:lnTo>
                        <a:pt x="662" y="176"/>
                      </a:lnTo>
                      <a:lnTo>
                        <a:pt x="646" y="182"/>
                      </a:lnTo>
                      <a:lnTo>
                        <a:pt x="646" y="182"/>
                      </a:lnTo>
                      <a:lnTo>
                        <a:pt x="616" y="192"/>
                      </a:lnTo>
                      <a:lnTo>
                        <a:pt x="602" y="196"/>
                      </a:lnTo>
                      <a:lnTo>
                        <a:pt x="586" y="198"/>
                      </a:lnTo>
                      <a:lnTo>
                        <a:pt x="586" y="198"/>
                      </a:lnTo>
                      <a:lnTo>
                        <a:pt x="522" y="208"/>
                      </a:lnTo>
                      <a:lnTo>
                        <a:pt x="458" y="214"/>
                      </a:lnTo>
                      <a:lnTo>
                        <a:pt x="394" y="218"/>
                      </a:lnTo>
                      <a:lnTo>
                        <a:pt x="330" y="218"/>
                      </a:lnTo>
                      <a:lnTo>
                        <a:pt x="266" y="218"/>
                      </a:lnTo>
                      <a:lnTo>
                        <a:pt x="202" y="214"/>
                      </a:lnTo>
                      <a:lnTo>
                        <a:pt x="138" y="206"/>
                      </a:lnTo>
                      <a:lnTo>
                        <a:pt x="74" y="196"/>
                      </a:lnTo>
                      <a:lnTo>
                        <a:pt x="74" y="196"/>
                      </a:lnTo>
                      <a:lnTo>
                        <a:pt x="52" y="194"/>
                      </a:lnTo>
                      <a:lnTo>
                        <a:pt x="30" y="188"/>
                      </a:lnTo>
                      <a:lnTo>
                        <a:pt x="20" y="184"/>
                      </a:lnTo>
                      <a:lnTo>
                        <a:pt x="12" y="180"/>
                      </a:lnTo>
                      <a:lnTo>
                        <a:pt x="4" y="174"/>
                      </a:lnTo>
                      <a:lnTo>
                        <a:pt x="0" y="166"/>
                      </a:lnTo>
                      <a:lnTo>
                        <a:pt x="0" y="166"/>
                      </a:lnTo>
                      <a:lnTo>
                        <a:pt x="0" y="158"/>
                      </a:lnTo>
                      <a:lnTo>
                        <a:pt x="2" y="150"/>
                      </a:lnTo>
                      <a:lnTo>
                        <a:pt x="6" y="142"/>
                      </a:lnTo>
                      <a:lnTo>
                        <a:pt x="14" y="134"/>
                      </a:lnTo>
                      <a:lnTo>
                        <a:pt x="30" y="120"/>
                      </a:lnTo>
                      <a:lnTo>
                        <a:pt x="46" y="106"/>
                      </a:lnTo>
                      <a:lnTo>
                        <a:pt x="46" y="106"/>
                      </a:lnTo>
                      <a:lnTo>
                        <a:pt x="66" y="90"/>
                      </a:lnTo>
                      <a:lnTo>
                        <a:pt x="84" y="74"/>
                      </a:lnTo>
                      <a:lnTo>
                        <a:pt x="124" y="44"/>
                      </a:lnTo>
                      <a:lnTo>
                        <a:pt x="124" y="44"/>
                      </a:lnTo>
                      <a:lnTo>
                        <a:pt x="130" y="36"/>
                      </a:lnTo>
                      <a:lnTo>
                        <a:pt x="138" y="28"/>
                      </a:lnTo>
                      <a:lnTo>
                        <a:pt x="148" y="22"/>
                      </a:lnTo>
                      <a:lnTo>
                        <a:pt x="156" y="16"/>
                      </a:lnTo>
                      <a:lnTo>
                        <a:pt x="176" y="8"/>
                      </a:lnTo>
                      <a:lnTo>
                        <a:pt x="196" y="0"/>
                      </a:lnTo>
                      <a:lnTo>
                        <a:pt x="196" y="0"/>
                      </a:lnTo>
                      <a:lnTo>
                        <a:pt x="206" y="2"/>
                      </a:lnTo>
                      <a:lnTo>
                        <a:pt x="214" y="6"/>
                      </a:lnTo>
                      <a:lnTo>
                        <a:pt x="220" y="14"/>
                      </a:lnTo>
                      <a:lnTo>
                        <a:pt x="226" y="22"/>
                      </a:lnTo>
                      <a:lnTo>
                        <a:pt x="226" y="22"/>
                      </a:lnTo>
                      <a:lnTo>
                        <a:pt x="244" y="42"/>
                      </a:lnTo>
                      <a:lnTo>
                        <a:pt x="262" y="58"/>
                      </a:lnTo>
                      <a:lnTo>
                        <a:pt x="284" y="74"/>
                      </a:lnTo>
                      <a:lnTo>
                        <a:pt x="304" y="88"/>
                      </a:lnTo>
                      <a:lnTo>
                        <a:pt x="304" y="88"/>
                      </a:lnTo>
                      <a:lnTo>
                        <a:pt x="312" y="94"/>
                      </a:lnTo>
                      <a:lnTo>
                        <a:pt x="318" y="96"/>
                      </a:lnTo>
                      <a:lnTo>
                        <a:pt x="326" y="98"/>
                      </a:lnTo>
                      <a:lnTo>
                        <a:pt x="334" y="98"/>
                      </a:lnTo>
                      <a:lnTo>
                        <a:pt x="348" y="96"/>
                      </a:lnTo>
                      <a:lnTo>
                        <a:pt x="362" y="88"/>
                      </a:lnTo>
                      <a:lnTo>
                        <a:pt x="362" y="88"/>
                      </a:lnTo>
                      <a:lnTo>
                        <a:pt x="382" y="76"/>
                      </a:lnTo>
                      <a:lnTo>
                        <a:pt x="400" y="60"/>
                      </a:lnTo>
                      <a:lnTo>
                        <a:pt x="434" y="28"/>
                      </a:lnTo>
                      <a:lnTo>
                        <a:pt x="434" y="28"/>
                      </a:lnTo>
                      <a:lnTo>
                        <a:pt x="448" y="12"/>
                      </a:lnTo>
                      <a:lnTo>
                        <a:pt x="456" y="4"/>
                      </a:lnTo>
                      <a:lnTo>
                        <a:pt x="462" y="2"/>
                      </a:lnTo>
                      <a:lnTo>
                        <a:pt x="468" y="0"/>
                      </a:lnTo>
                      <a:lnTo>
                        <a:pt x="468" y="0"/>
                      </a:lnTo>
                      <a:lnTo>
                        <a:pt x="492" y="10"/>
                      </a:lnTo>
                      <a:lnTo>
                        <a:pt x="514" y="20"/>
                      </a:lnTo>
                      <a:lnTo>
                        <a:pt x="526" y="26"/>
                      </a:lnTo>
                      <a:lnTo>
                        <a:pt x="536" y="34"/>
                      </a:lnTo>
                      <a:lnTo>
                        <a:pt x="546" y="42"/>
                      </a:lnTo>
                      <a:lnTo>
                        <a:pt x="556" y="52"/>
                      </a:lnTo>
                      <a:lnTo>
                        <a:pt x="556" y="5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65" name="Google Shape;1565;p76"/>
                <p:cNvSpPr/>
                <p:nvPr/>
              </p:nvSpPr>
              <p:spPr>
                <a:xfrm>
                  <a:off x="-5005222" y="3866911"/>
                  <a:ext cx="291064" cy="297730"/>
                </a:xfrm>
                <a:custGeom>
                  <a:avLst/>
                  <a:gdLst/>
                  <a:ahLst/>
                  <a:cxnLst/>
                  <a:rect l="l" t="t" r="r" b="b"/>
                  <a:pathLst>
                    <a:path w="262" h="268" extrusionOk="0">
                      <a:moveTo>
                        <a:pt x="262" y="90"/>
                      </a:moveTo>
                      <a:lnTo>
                        <a:pt x="262" y="90"/>
                      </a:lnTo>
                      <a:lnTo>
                        <a:pt x="246" y="136"/>
                      </a:lnTo>
                      <a:lnTo>
                        <a:pt x="236" y="160"/>
                      </a:lnTo>
                      <a:lnTo>
                        <a:pt x="224" y="184"/>
                      </a:lnTo>
                      <a:lnTo>
                        <a:pt x="210" y="206"/>
                      </a:lnTo>
                      <a:lnTo>
                        <a:pt x="192" y="226"/>
                      </a:lnTo>
                      <a:lnTo>
                        <a:pt x="172" y="244"/>
                      </a:lnTo>
                      <a:lnTo>
                        <a:pt x="160" y="252"/>
                      </a:lnTo>
                      <a:lnTo>
                        <a:pt x="146" y="260"/>
                      </a:lnTo>
                      <a:lnTo>
                        <a:pt x="146" y="260"/>
                      </a:lnTo>
                      <a:lnTo>
                        <a:pt x="134" y="266"/>
                      </a:lnTo>
                      <a:lnTo>
                        <a:pt x="120" y="268"/>
                      </a:lnTo>
                      <a:lnTo>
                        <a:pt x="120" y="268"/>
                      </a:lnTo>
                      <a:lnTo>
                        <a:pt x="108" y="266"/>
                      </a:lnTo>
                      <a:lnTo>
                        <a:pt x="96" y="264"/>
                      </a:lnTo>
                      <a:lnTo>
                        <a:pt x="86" y="258"/>
                      </a:lnTo>
                      <a:lnTo>
                        <a:pt x="74" y="250"/>
                      </a:lnTo>
                      <a:lnTo>
                        <a:pt x="62" y="240"/>
                      </a:lnTo>
                      <a:lnTo>
                        <a:pt x="52" y="230"/>
                      </a:lnTo>
                      <a:lnTo>
                        <a:pt x="32" y="206"/>
                      </a:lnTo>
                      <a:lnTo>
                        <a:pt x="16" y="178"/>
                      </a:lnTo>
                      <a:lnTo>
                        <a:pt x="10" y="166"/>
                      </a:lnTo>
                      <a:lnTo>
                        <a:pt x="4" y="152"/>
                      </a:lnTo>
                      <a:lnTo>
                        <a:pt x="2" y="138"/>
                      </a:lnTo>
                      <a:lnTo>
                        <a:pt x="0" y="124"/>
                      </a:lnTo>
                      <a:lnTo>
                        <a:pt x="0" y="112"/>
                      </a:lnTo>
                      <a:lnTo>
                        <a:pt x="2" y="102"/>
                      </a:lnTo>
                      <a:lnTo>
                        <a:pt x="2" y="102"/>
                      </a:lnTo>
                      <a:lnTo>
                        <a:pt x="6" y="94"/>
                      </a:lnTo>
                      <a:lnTo>
                        <a:pt x="10" y="88"/>
                      </a:lnTo>
                      <a:lnTo>
                        <a:pt x="20" y="78"/>
                      </a:lnTo>
                      <a:lnTo>
                        <a:pt x="32" y="72"/>
                      </a:lnTo>
                      <a:lnTo>
                        <a:pt x="44" y="66"/>
                      </a:lnTo>
                      <a:lnTo>
                        <a:pt x="44" y="66"/>
                      </a:lnTo>
                      <a:lnTo>
                        <a:pt x="80" y="54"/>
                      </a:lnTo>
                      <a:lnTo>
                        <a:pt x="116" y="42"/>
                      </a:lnTo>
                      <a:lnTo>
                        <a:pt x="150" y="26"/>
                      </a:lnTo>
                      <a:lnTo>
                        <a:pt x="166" y="16"/>
                      </a:lnTo>
                      <a:lnTo>
                        <a:pt x="182" y="6"/>
                      </a:lnTo>
                      <a:lnTo>
                        <a:pt x="182" y="6"/>
                      </a:lnTo>
                      <a:lnTo>
                        <a:pt x="188" y="2"/>
                      </a:lnTo>
                      <a:lnTo>
                        <a:pt x="194" y="0"/>
                      </a:lnTo>
                      <a:lnTo>
                        <a:pt x="198" y="2"/>
                      </a:lnTo>
                      <a:lnTo>
                        <a:pt x="202" y="4"/>
                      </a:lnTo>
                      <a:lnTo>
                        <a:pt x="208" y="12"/>
                      </a:lnTo>
                      <a:lnTo>
                        <a:pt x="212" y="22"/>
                      </a:lnTo>
                      <a:lnTo>
                        <a:pt x="212" y="22"/>
                      </a:lnTo>
                      <a:lnTo>
                        <a:pt x="216" y="32"/>
                      </a:lnTo>
                      <a:lnTo>
                        <a:pt x="220" y="44"/>
                      </a:lnTo>
                      <a:lnTo>
                        <a:pt x="222" y="48"/>
                      </a:lnTo>
                      <a:lnTo>
                        <a:pt x="228" y="48"/>
                      </a:lnTo>
                      <a:lnTo>
                        <a:pt x="234" y="46"/>
                      </a:lnTo>
                      <a:lnTo>
                        <a:pt x="244" y="40"/>
                      </a:lnTo>
                      <a:lnTo>
                        <a:pt x="244" y="40"/>
                      </a:lnTo>
                      <a:lnTo>
                        <a:pt x="248" y="38"/>
                      </a:lnTo>
                      <a:lnTo>
                        <a:pt x="252" y="38"/>
                      </a:lnTo>
                      <a:lnTo>
                        <a:pt x="256" y="40"/>
                      </a:lnTo>
                      <a:lnTo>
                        <a:pt x="258" y="44"/>
                      </a:lnTo>
                      <a:lnTo>
                        <a:pt x="262" y="62"/>
                      </a:lnTo>
                      <a:lnTo>
                        <a:pt x="262" y="90"/>
                      </a:lnTo>
                      <a:lnTo>
                        <a:pt x="262" y="9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66" name="Google Shape;1566;p76"/>
                <p:cNvSpPr/>
                <p:nvPr/>
              </p:nvSpPr>
              <p:spPr>
                <a:xfrm>
                  <a:off x="-5114094" y="4153532"/>
                  <a:ext cx="506585" cy="139977"/>
                </a:xfrm>
                <a:custGeom>
                  <a:avLst/>
                  <a:gdLst/>
                  <a:ahLst/>
                  <a:cxnLst/>
                  <a:rect l="l" t="t" r="r" b="b"/>
                  <a:pathLst>
                    <a:path w="456" h="126" extrusionOk="0">
                      <a:moveTo>
                        <a:pt x="448" y="46"/>
                      </a:moveTo>
                      <a:lnTo>
                        <a:pt x="448" y="46"/>
                      </a:lnTo>
                      <a:lnTo>
                        <a:pt x="438" y="46"/>
                      </a:lnTo>
                      <a:lnTo>
                        <a:pt x="426" y="42"/>
                      </a:lnTo>
                      <a:lnTo>
                        <a:pt x="416" y="38"/>
                      </a:lnTo>
                      <a:lnTo>
                        <a:pt x="408" y="32"/>
                      </a:lnTo>
                      <a:lnTo>
                        <a:pt x="388" y="20"/>
                      </a:lnTo>
                      <a:lnTo>
                        <a:pt x="378" y="16"/>
                      </a:lnTo>
                      <a:lnTo>
                        <a:pt x="368" y="14"/>
                      </a:lnTo>
                      <a:lnTo>
                        <a:pt x="368" y="14"/>
                      </a:lnTo>
                      <a:lnTo>
                        <a:pt x="366" y="16"/>
                      </a:lnTo>
                      <a:lnTo>
                        <a:pt x="366" y="16"/>
                      </a:lnTo>
                      <a:lnTo>
                        <a:pt x="368" y="14"/>
                      </a:lnTo>
                      <a:lnTo>
                        <a:pt x="368" y="14"/>
                      </a:lnTo>
                      <a:lnTo>
                        <a:pt x="364" y="10"/>
                      </a:lnTo>
                      <a:lnTo>
                        <a:pt x="358" y="8"/>
                      </a:lnTo>
                      <a:lnTo>
                        <a:pt x="350" y="6"/>
                      </a:lnTo>
                      <a:lnTo>
                        <a:pt x="340" y="8"/>
                      </a:lnTo>
                      <a:lnTo>
                        <a:pt x="330" y="12"/>
                      </a:lnTo>
                      <a:lnTo>
                        <a:pt x="320" y="14"/>
                      </a:lnTo>
                      <a:lnTo>
                        <a:pt x="310" y="16"/>
                      </a:lnTo>
                      <a:lnTo>
                        <a:pt x="306" y="14"/>
                      </a:lnTo>
                      <a:lnTo>
                        <a:pt x="300" y="12"/>
                      </a:lnTo>
                      <a:lnTo>
                        <a:pt x="296" y="8"/>
                      </a:lnTo>
                      <a:lnTo>
                        <a:pt x="292" y="2"/>
                      </a:lnTo>
                      <a:lnTo>
                        <a:pt x="292" y="2"/>
                      </a:lnTo>
                      <a:lnTo>
                        <a:pt x="282" y="8"/>
                      </a:lnTo>
                      <a:lnTo>
                        <a:pt x="282" y="8"/>
                      </a:lnTo>
                      <a:lnTo>
                        <a:pt x="266" y="20"/>
                      </a:lnTo>
                      <a:lnTo>
                        <a:pt x="250" y="28"/>
                      </a:lnTo>
                      <a:lnTo>
                        <a:pt x="234" y="34"/>
                      </a:lnTo>
                      <a:lnTo>
                        <a:pt x="218" y="36"/>
                      </a:lnTo>
                      <a:lnTo>
                        <a:pt x="202" y="34"/>
                      </a:lnTo>
                      <a:lnTo>
                        <a:pt x="186" y="28"/>
                      </a:lnTo>
                      <a:lnTo>
                        <a:pt x="170" y="20"/>
                      </a:lnTo>
                      <a:lnTo>
                        <a:pt x="154" y="8"/>
                      </a:lnTo>
                      <a:lnTo>
                        <a:pt x="154" y="8"/>
                      </a:lnTo>
                      <a:lnTo>
                        <a:pt x="144" y="2"/>
                      </a:lnTo>
                      <a:lnTo>
                        <a:pt x="138" y="0"/>
                      </a:lnTo>
                      <a:lnTo>
                        <a:pt x="136" y="2"/>
                      </a:lnTo>
                      <a:lnTo>
                        <a:pt x="134" y="4"/>
                      </a:lnTo>
                      <a:lnTo>
                        <a:pt x="134" y="4"/>
                      </a:lnTo>
                      <a:lnTo>
                        <a:pt x="130" y="12"/>
                      </a:lnTo>
                      <a:lnTo>
                        <a:pt x="126" y="18"/>
                      </a:lnTo>
                      <a:lnTo>
                        <a:pt x="122" y="20"/>
                      </a:lnTo>
                      <a:lnTo>
                        <a:pt x="118" y="20"/>
                      </a:lnTo>
                      <a:lnTo>
                        <a:pt x="114" y="18"/>
                      </a:lnTo>
                      <a:lnTo>
                        <a:pt x="110" y="16"/>
                      </a:lnTo>
                      <a:lnTo>
                        <a:pt x="100" y="8"/>
                      </a:lnTo>
                      <a:lnTo>
                        <a:pt x="100" y="8"/>
                      </a:lnTo>
                      <a:lnTo>
                        <a:pt x="96" y="6"/>
                      </a:lnTo>
                      <a:lnTo>
                        <a:pt x="92" y="4"/>
                      </a:lnTo>
                      <a:lnTo>
                        <a:pt x="86" y="4"/>
                      </a:lnTo>
                      <a:lnTo>
                        <a:pt x="78" y="8"/>
                      </a:lnTo>
                      <a:lnTo>
                        <a:pt x="72" y="14"/>
                      </a:lnTo>
                      <a:lnTo>
                        <a:pt x="72" y="14"/>
                      </a:lnTo>
                      <a:lnTo>
                        <a:pt x="62" y="16"/>
                      </a:lnTo>
                      <a:lnTo>
                        <a:pt x="52" y="18"/>
                      </a:lnTo>
                      <a:lnTo>
                        <a:pt x="34" y="28"/>
                      </a:lnTo>
                      <a:lnTo>
                        <a:pt x="18" y="38"/>
                      </a:lnTo>
                      <a:lnTo>
                        <a:pt x="0" y="48"/>
                      </a:lnTo>
                      <a:lnTo>
                        <a:pt x="0" y="48"/>
                      </a:lnTo>
                      <a:lnTo>
                        <a:pt x="8" y="62"/>
                      </a:lnTo>
                      <a:lnTo>
                        <a:pt x="8" y="62"/>
                      </a:lnTo>
                      <a:lnTo>
                        <a:pt x="82" y="24"/>
                      </a:lnTo>
                      <a:lnTo>
                        <a:pt x="82" y="24"/>
                      </a:lnTo>
                      <a:lnTo>
                        <a:pt x="104" y="46"/>
                      </a:lnTo>
                      <a:lnTo>
                        <a:pt x="126" y="68"/>
                      </a:lnTo>
                      <a:lnTo>
                        <a:pt x="150" y="90"/>
                      </a:lnTo>
                      <a:lnTo>
                        <a:pt x="174" y="110"/>
                      </a:lnTo>
                      <a:lnTo>
                        <a:pt x="174" y="110"/>
                      </a:lnTo>
                      <a:lnTo>
                        <a:pt x="186" y="116"/>
                      </a:lnTo>
                      <a:lnTo>
                        <a:pt x="196" y="122"/>
                      </a:lnTo>
                      <a:lnTo>
                        <a:pt x="206" y="124"/>
                      </a:lnTo>
                      <a:lnTo>
                        <a:pt x="216" y="126"/>
                      </a:lnTo>
                      <a:lnTo>
                        <a:pt x="226" y="126"/>
                      </a:lnTo>
                      <a:lnTo>
                        <a:pt x="238" y="122"/>
                      </a:lnTo>
                      <a:lnTo>
                        <a:pt x="248" y="118"/>
                      </a:lnTo>
                      <a:lnTo>
                        <a:pt x="260" y="110"/>
                      </a:lnTo>
                      <a:lnTo>
                        <a:pt x="260" y="110"/>
                      </a:lnTo>
                      <a:lnTo>
                        <a:pt x="284" y="92"/>
                      </a:lnTo>
                      <a:lnTo>
                        <a:pt x="308" y="70"/>
                      </a:lnTo>
                      <a:lnTo>
                        <a:pt x="330" y="48"/>
                      </a:lnTo>
                      <a:lnTo>
                        <a:pt x="350" y="22"/>
                      </a:lnTo>
                      <a:lnTo>
                        <a:pt x="350" y="22"/>
                      </a:lnTo>
                      <a:lnTo>
                        <a:pt x="440" y="70"/>
                      </a:lnTo>
                      <a:lnTo>
                        <a:pt x="440" y="70"/>
                      </a:lnTo>
                      <a:lnTo>
                        <a:pt x="440" y="66"/>
                      </a:lnTo>
                      <a:lnTo>
                        <a:pt x="444" y="64"/>
                      </a:lnTo>
                      <a:lnTo>
                        <a:pt x="452" y="60"/>
                      </a:lnTo>
                      <a:lnTo>
                        <a:pt x="454" y="58"/>
                      </a:lnTo>
                      <a:lnTo>
                        <a:pt x="456" y="54"/>
                      </a:lnTo>
                      <a:lnTo>
                        <a:pt x="454" y="50"/>
                      </a:lnTo>
                      <a:lnTo>
                        <a:pt x="448" y="46"/>
                      </a:lnTo>
                      <a:lnTo>
                        <a:pt x="448" y="4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567" name="Google Shape;1567;p76"/>
              <p:cNvGrpSpPr/>
              <p:nvPr/>
            </p:nvGrpSpPr>
            <p:grpSpPr>
              <a:xfrm>
                <a:off x="3721525" y="5010666"/>
                <a:ext cx="451445" cy="428535"/>
                <a:chOff x="-5242962" y="3709159"/>
                <a:chExt cx="744325" cy="706553"/>
              </a:xfrm>
            </p:grpSpPr>
            <p:sp>
              <p:nvSpPr>
                <p:cNvPr id="1568" name="Google Shape;1568;p76"/>
                <p:cNvSpPr/>
                <p:nvPr/>
              </p:nvSpPr>
              <p:spPr>
                <a:xfrm>
                  <a:off x="-5122981" y="3709159"/>
                  <a:ext cx="506585" cy="504363"/>
                </a:xfrm>
                <a:custGeom>
                  <a:avLst/>
                  <a:gdLst/>
                  <a:ahLst/>
                  <a:cxnLst/>
                  <a:rect l="l" t="t" r="r" b="b"/>
                  <a:pathLst>
                    <a:path w="456" h="454" extrusionOk="0">
                      <a:moveTo>
                        <a:pt x="8" y="448"/>
                      </a:moveTo>
                      <a:lnTo>
                        <a:pt x="8" y="448"/>
                      </a:lnTo>
                      <a:lnTo>
                        <a:pt x="2" y="442"/>
                      </a:lnTo>
                      <a:lnTo>
                        <a:pt x="0" y="440"/>
                      </a:lnTo>
                      <a:lnTo>
                        <a:pt x="2" y="436"/>
                      </a:lnTo>
                      <a:lnTo>
                        <a:pt x="2" y="436"/>
                      </a:lnTo>
                      <a:lnTo>
                        <a:pt x="14" y="408"/>
                      </a:lnTo>
                      <a:lnTo>
                        <a:pt x="24" y="378"/>
                      </a:lnTo>
                      <a:lnTo>
                        <a:pt x="30" y="350"/>
                      </a:lnTo>
                      <a:lnTo>
                        <a:pt x="34" y="320"/>
                      </a:lnTo>
                      <a:lnTo>
                        <a:pt x="38" y="292"/>
                      </a:lnTo>
                      <a:lnTo>
                        <a:pt x="38" y="262"/>
                      </a:lnTo>
                      <a:lnTo>
                        <a:pt x="40" y="202"/>
                      </a:lnTo>
                      <a:lnTo>
                        <a:pt x="40" y="202"/>
                      </a:lnTo>
                      <a:lnTo>
                        <a:pt x="40" y="180"/>
                      </a:lnTo>
                      <a:lnTo>
                        <a:pt x="42" y="158"/>
                      </a:lnTo>
                      <a:lnTo>
                        <a:pt x="46" y="136"/>
                      </a:lnTo>
                      <a:lnTo>
                        <a:pt x="52" y="116"/>
                      </a:lnTo>
                      <a:lnTo>
                        <a:pt x="60" y="96"/>
                      </a:lnTo>
                      <a:lnTo>
                        <a:pt x="70" y="76"/>
                      </a:lnTo>
                      <a:lnTo>
                        <a:pt x="84" y="60"/>
                      </a:lnTo>
                      <a:lnTo>
                        <a:pt x="100" y="44"/>
                      </a:lnTo>
                      <a:lnTo>
                        <a:pt x="100" y="44"/>
                      </a:lnTo>
                      <a:lnTo>
                        <a:pt x="116" y="30"/>
                      </a:lnTo>
                      <a:lnTo>
                        <a:pt x="134" y="20"/>
                      </a:lnTo>
                      <a:lnTo>
                        <a:pt x="152" y="10"/>
                      </a:lnTo>
                      <a:lnTo>
                        <a:pt x="172" y="4"/>
                      </a:lnTo>
                      <a:lnTo>
                        <a:pt x="192" y="0"/>
                      </a:lnTo>
                      <a:lnTo>
                        <a:pt x="212" y="0"/>
                      </a:lnTo>
                      <a:lnTo>
                        <a:pt x="232" y="2"/>
                      </a:lnTo>
                      <a:lnTo>
                        <a:pt x="254" y="10"/>
                      </a:lnTo>
                      <a:lnTo>
                        <a:pt x="254" y="10"/>
                      </a:lnTo>
                      <a:lnTo>
                        <a:pt x="268" y="14"/>
                      </a:lnTo>
                      <a:lnTo>
                        <a:pt x="282" y="14"/>
                      </a:lnTo>
                      <a:lnTo>
                        <a:pt x="296" y="16"/>
                      </a:lnTo>
                      <a:lnTo>
                        <a:pt x="308" y="18"/>
                      </a:lnTo>
                      <a:lnTo>
                        <a:pt x="308" y="18"/>
                      </a:lnTo>
                      <a:lnTo>
                        <a:pt x="332" y="28"/>
                      </a:lnTo>
                      <a:lnTo>
                        <a:pt x="350" y="40"/>
                      </a:lnTo>
                      <a:lnTo>
                        <a:pt x="366" y="54"/>
                      </a:lnTo>
                      <a:lnTo>
                        <a:pt x="380" y="70"/>
                      </a:lnTo>
                      <a:lnTo>
                        <a:pt x="390" y="90"/>
                      </a:lnTo>
                      <a:lnTo>
                        <a:pt x="400" y="110"/>
                      </a:lnTo>
                      <a:lnTo>
                        <a:pt x="404" y="132"/>
                      </a:lnTo>
                      <a:lnTo>
                        <a:pt x="408" y="154"/>
                      </a:lnTo>
                      <a:lnTo>
                        <a:pt x="408" y="154"/>
                      </a:lnTo>
                      <a:lnTo>
                        <a:pt x="412" y="190"/>
                      </a:lnTo>
                      <a:lnTo>
                        <a:pt x="412" y="226"/>
                      </a:lnTo>
                      <a:lnTo>
                        <a:pt x="414" y="298"/>
                      </a:lnTo>
                      <a:lnTo>
                        <a:pt x="414" y="298"/>
                      </a:lnTo>
                      <a:lnTo>
                        <a:pt x="418" y="336"/>
                      </a:lnTo>
                      <a:lnTo>
                        <a:pt x="422" y="356"/>
                      </a:lnTo>
                      <a:lnTo>
                        <a:pt x="426" y="374"/>
                      </a:lnTo>
                      <a:lnTo>
                        <a:pt x="432" y="392"/>
                      </a:lnTo>
                      <a:lnTo>
                        <a:pt x="440" y="410"/>
                      </a:lnTo>
                      <a:lnTo>
                        <a:pt x="448" y="428"/>
                      </a:lnTo>
                      <a:lnTo>
                        <a:pt x="456" y="446"/>
                      </a:lnTo>
                      <a:lnTo>
                        <a:pt x="456" y="446"/>
                      </a:lnTo>
                      <a:lnTo>
                        <a:pt x="446" y="450"/>
                      </a:lnTo>
                      <a:lnTo>
                        <a:pt x="440" y="454"/>
                      </a:lnTo>
                      <a:lnTo>
                        <a:pt x="434" y="452"/>
                      </a:lnTo>
                      <a:lnTo>
                        <a:pt x="426" y="448"/>
                      </a:lnTo>
                      <a:lnTo>
                        <a:pt x="426" y="448"/>
                      </a:lnTo>
                      <a:lnTo>
                        <a:pt x="400" y="434"/>
                      </a:lnTo>
                      <a:lnTo>
                        <a:pt x="388" y="428"/>
                      </a:lnTo>
                      <a:lnTo>
                        <a:pt x="374" y="422"/>
                      </a:lnTo>
                      <a:lnTo>
                        <a:pt x="374" y="422"/>
                      </a:lnTo>
                      <a:lnTo>
                        <a:pt x="360" y="424"/>
                      </a:lnTo>
                      <a:lnTo>
                        <a:pt x="346" y="422"/>
                      </a:lnTo>
                      <a:lnTo>
                        <a:pt x="318" y="422"/>
                      </a:lnTo>
                      <a:lnTo>
                        <a:pt x="304" y="422"/>
                      </a:lnTo>
                      <a:lnTo>
                        <a:pt x="290" y="424"/>
                      </a:lnTo>
                      <a:lnTo>
                        <a:pt x="276" y="428"/>
                      </a:lnTo>
                      <a:lnTo>
                        <a:pt x="262" y="436"/>
                      </a:lnTo>
                      <a:lnTo>
                        <a:pt x="262" y="436"/>
                      </a:lnTo>
                      <a:lnTo>
                        <a:pt x="254" y="440"/>
                      </a:lnTo>
                      <a:lnTo>
                        <a:pt x="246" y="444"/>
                      </a:lnTo>
                      <a:lnTo>
                        <a:pt x="238" y="446"/>
                      </a:lnTo>
                      <a:lnTo>
                        <a:pt x="228" y="448"/>
                      </a:lnTo>
                      <a:lnTo>
                        <a:pt x="220" y="446"/>
                      </a:lnTo>
                      <a:lnTo>
                        <a:pt x="212" y="444"/>
                      </a:lnTo>
                      <a:lnTo>
                        <a:pt x="202" y="442"/>
                      </a:lnTo>
                      <a:lnTo>
                        <a:pt x="194" y="436"/>
                      </a:lnTo>
                      <a:lnTo>
                        <a:pt x="194" y="436"/>
                      </a:lnTo>
                      <a:lnTo>
                        <a:pt x="180" y="430"/>
                      </a:lnTo>
                      <a:lnTo>
                        <a:pt x="166" y="424"/>
                      </a:lnTo>
                      <a:lnTo>
                        <a:pt x="152" y="422"/>
                      </a:lnTo>
                      <a:lnTo>
                        <a:pt x="138" y="422"/>
                      </a:lnTo>
                      <a:lnTo>
                        <a:pt x="110" y="422"/>
                      </a:lnTo>
                      <a:lnTo>
                        <a:pt x="82" y="422"/>
                      </a:lnTo>
                      <a:lnTo>
                        <a:pt x="82" y="422"/>
                      </a:lnTo>
                      <a:lnTo>
                        <a:pt x="72" y="424"/>
                      </a:lnTo>
                      <a:lnTo>
                        <a:pt x="62" y="428"/>
                      </a:lnTo>
                      <a:lnTo>
                        <a:pt x="46" y="438"/>
                      </a:lnTo>
                      <a:lnTo>
                        <a:pt x="36" y="444"/>
                      </a:lnTo>
                      <a:lnTo>
                        <a:pt x="28" y="448"/>
                      </a:lnTo>
                      <a:lnTo>
                        <a:pt x="18" y="448"/>
                      </a:lnTo>
                      <a:lnTo>
                        <a:pt x="8" y="448"/>
                      </a:lnTo>
                      <a:lnTo>
                        <a:pt x="8" y="448"/>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69" name="Google Shape;1569;p76"/>
                <p:cNvSpPr/>
                <p:nvPr/>
              </p:nvSpPr>
              <p:spPr>
                <a:xfrm>
                  <a:off x="-5242962" y="4173529"/>
                  <a:ext cx="744325" cy="242183"/>
                </a:xfrm>
                <a:custGeom>
                  <a:avLst/>
                  <a:gdLst/>
                  <a:ahLst/>
                  <a:cxnLst/>
                  <a:rect l="l" t="t" r="r" b="b"/>
                  <a:pathLst>
                    <a:path w="670" h="218" extrusionOk="0">
                      <a:moveTo>
                        <a:pt x="556" y="52"/>
                      </a:moveTo>
                      <a:lnTo>
                        <a:pt x="556" y="52"/>
                      </a:lnTo>
                      <a:lnTo>
                        <a:pt x="608" y="94"/>
                      </a:lnTo>
                      <a:lnTo>
                        <a:pt x="634" y="116"/>
                      </a:lnTo>
                      <a:lnTo>
                        <a:pt x="658" y="140"/>
                      </a:lnTo>
                      <a:lnTo>
                        <a:pt x="658" y="140"/>
                      </a:lnTo>
                      <a:lnTo>
                        <a:pt x="664" y="148"/>
                      </a:lnTo>
                      <a:lnTo>
                        <a:pt x="668" y="156"/>
                      </a:lnTo>
                      <a:lnTo>
                        <a:pt x="670" y="162"/>
                      </a:lnTo>
                      <a:lnTo>
                        <a:pt x="670" y="166"/>
                      </a:lnTo>
                      <a:lnTo>
                        <a:pt x="666" y="172"/>
                      </a:lnTo>
                      <a:lnTo>
                        <a:pt x="662" y="176"/>
                      </a:lnTo>
                      <a:lnTo>
                        <a:pt x="646" y="182"/>
                      </a:lnTo>
                      <a:lnTo>
                        <a:pt x="646" y="182"/>
                      </a:lnTo>
                      <a:lnTo>
                        <a:pt x="616" y="192"/>
                      </a:lnTo>
                      <a:lnTo>
                        <a:pt x="602" y="196"/>
                      </a:lnTo>
                      <a:lnTo>
                        <a:pt x="586" y="198"/>
                      </a:lnTo>
                      <a:lnTo>
                        <a:pt x="586" y="198"/>
                      </a:lnTo>
                      <a:lnTo>
                        <a:pt x="522" y="208"/>
                      </a:lnTo>
                      <a:lnTo>
                        <a:pt x="458" y="214"/>
                      </a:lnTo>
                      <a:lnTo>
                        <a:pt x="394" y="218"/>
                      </a:lnTo>
                      <a:lnTo>
                        <a:pt x="330" y="218"/>
                      </a:lnTo>
                      <a:lnTo>
                        <a:pt x="266" y="218"/>
                      </a:lnTo>
                      <a:lnTo>
                        <a:pt x="202" y="214"/>
                      </a:lnTo>
                      <a:lnTo>
                        <a:pt x="138" y="206"/>
                      </a:lnTo>
                      <a:lnTo>
                        <a:pt x="74" y="196"/>
                      </a:lnTo>
                      <a:lnTo>
                        <a:pt x="74" y="196"/>
                      </a:lnTo>
                      <a:lnTo>
                        <a:pt x="52" y="194"/>
                      </a:lnTo>
                      <a:lnTo>
                        <a:pt x="30" y="188"/>
                      </a:lnTo>
                      <a:lnTo>
                        <a:pt x="20" y="184"/>
                      </a:lnTo>
                      <a:lnTo>
                        <a:pt x="12" y="180"/>
                      </a:lnTo>
                      <a:lnTo>
                        <a:pt x="4" y="174"/>
                      </a:lnTo>
                      <a:lnTo>
                        <a:pt x="0" y="166"/>
                      </a:lnTo>
                      <a:lnTo>
                        <a:pt x="0" y="166"/>
                      </a:lnTo>
                      <a:lnTo>
                        <a:pt x="0" y="158"/>
                      </a:lnTo>
                      <a:lnTo>
                        <a:pt x="2" y="150"/>
                      </a:lnTo>
                      <a:lnTo>
                        <a:pt x="6" y="142"/>
                      </a:lnTo>
                      <a:lnTo>
                        <a:pt x="14" y="134"/>
                      </a:lnTo>
                      <a:lnTo>
                        <a:pt x="30" y="120"/>
                      </a:lnTo>
                      <a:lnTo>
                        <a:pt x="46" y="106"/>
                      </a:lnTo>
                      <a:lnTo>
                        <a:pt x="46" y="106"/>
                      </a:lnTo>
                      <a:lnTo>
                        <a:pt x="66" y="90"/>
                      </a:lnTo>
                      <a:lnTo>
                        <a:pt x="84" y="74"/>
                      </a:lnTo>
                      <a:lnTo>
                        <a:pt x="124" y="44"/>
                      </a:lnTo>
                      <a:lnTo>
                        <a:pt x="124" y="44"/>
                      </a:lnTo>
                      <a:lnTo>
                        <a:pt x="130" y="36"/>
                      </a:lnTo>
                      <a:lnTo>
                        <a:pt x="138" y="28"/>
                      </a:lnTo>
                      <a:lnTo>
                        <a:pt x="148" y="22"/>
                      </a:lnTo>
                      <a:lnTo>
                        <a:pt x="156" y="16"/>
                      </a:lnTo>
                      <a:lnTo>
                        <a:pt x="176" y="8"/>
                      </a:lnTo>
                      <a:lnTo>
                        <a:pt x="196" y="0"/>
                      </a:lnTo>
                      <a:lnTo>
                        <a:pt x="196" y="0"/>
                      </a:lnTo>
                      <a:lnTo>
                        <a:pt x="206" y="2"/>
                      </a:lnTo>
                      <a:lnTo>
                        <a:pt x="214" y="6"/>
                      </a:lnTo>
                      <a:lnTo>
                        <a:pt x="220" y="14"/>
                      </a:lnTo>
                      <a:lnTo>
                        <a:pt x="226" y="22"/>
                      </a:lnTo>
                      <a:lnTo>
                        <a:pt x="226" y="22"/>
                      </a:lnTo>
                      <a:lnTo>
                        <a:pt x="244" y="42"/>
                      </a:lnTo>
                      <a:lnTo>
                        <a:pt x="262" y="58"/>
                      </a:lnTo>
                      <a:lnTo>
                        <a:pt x="284" y="74"/>
                      </a:lnTo>
                      <a:lnTo>
                        <a:pt x="304" y="88"/>
                      </a:lnTo>
                      <a:lnTo>
                        <a:pt x="304" y="88"/>
                      </a:lnTo>
                      <a:lnTo>
                        <a:pt x="312" y="94"/>
                      </a:lnTo>
                      <a:lnTo>
                        <a:pt x="318" y="96"/>
                      </a:lnTo>
                      <a:lnTo>
                        <a:pt x="326" y="98"/>
                      </a:lnTo>
                      <a:lnTo>
                        <a:pt x="334" y="98"/>
                      </a:lnTo>
                      <a:lnTo>
                        <a:pt x="348" y="96"/>
                      </a:lnTo>
                      <a:lnTo>
                        <a:pt x="362" y="88"/>
                      </a:lnTo>
                      <a:lnTo>
                        <a:pt x="362" y="88"/>
                      </a:lnTo>
                      <a:lnTo>
                        <a:pt x="382" y="76"/>
                      </a:lnTo>
                      <a:lnTo>
                        <a:pt x="400" y="60"/>
                      </a:lnTo>
                      <a:lnTo>
                        <a:pt x="434" y="28"/>
                      </a:lnTo>
                      <a:lnTo>
                        <a:pt x="434" y="28"/>
                      </a:lnTo>
                      <a:lnTo>
                        <a:pt x="448" y="12"/>
                      </a:lnTo>
                      <a:lnTo>
                        <a:pt x="456" y="4"/>
                      </a:lnTo>
                      <a:lnTo>
                        <a:pt x="462" y="2"/>
                      </a:lnTo>
                      <a:lnTo>
                        <a:pt x="468" y="0"/>
                      </a:lnTo>
                      <a:lnTo>
                        <a:pt x="468" y="0"/>
                      </a:lnTo>
                      <a:lnTo>
                        <a:pt x="492" y="10"/>
                      </a:lnTo>
                      <a:lnTo>
                        <a:pt x="514" y="20"/>
                      </a:lnTo>
                      <a:lnTo>
                        <a:pt x="526" y="26"/>
                      </a:lnTo>
                      <a:lnTo>
                        <a:pt x="536" y="34"/>
                      </a:lnTo>
                      <a:lnTo>
                        <a:pt x="546" y="42"/>
                      </a:lnTo>
                      <a:lnTo>
                        <a:pt x="556" y="52"/>
                      </a:lnTo>
                      <a:lnTo>
                        <a:pt x="556" y="5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70" name="Google Shape;1570;p76"/>
                <p:cNvSpPr/>
                <p:nvPr/>
              </p:nvSpPr>
              <p:spPr>
                <a:xfrm>
                  <a:off x="-5005222" y="3866911"/>
                  <a:ext cx="291064" cy="297730"/>
                </a:xfrm>
                <a:custGeom>
                  <a:avLst/>
                  <a:gdLst/>
                  <a:ahLst/>
                  <a:cxnLst/>
                  <a:rect l="l" t="t" r="r" b="b"/>
                  <a:pathLst>
                    <a:path w="262" h="268" extrusionOk="0">
                      <a:moveTo>
                        <a:pt x="262" y="90"/>
                      </a:moveTo>
                      <a:lnTo>
                        <a:pt x="262" y="90"/>
                      </a:lnTo>
                      <a:lnTo>
                        <a:pt x="246" y="136"/>
                      </a:lnTo>
                      <a:lnTo>
                        <a:pt x="236" y="160"/>
                      </a:lnTo>
                      <a:lnTo>
                        <a:pt x="224" y="184"/>
                      </a:lnTo>
                      <a:lnTo>
                        <a:pt x="210" y="206"/>
                      </a:lnTo>
                      <a:lnTo>
                        <a:pt x="192" y="226"/>
                      </a:lnTo>
                      <a:lnTo>
                        <a:pt x="172" y="244"/>
                      </a:lnTo>
                      <a:lnTo>
                        <a:pt x="160" y="252"/>
                      </a:lnTo>
                      <a:lnTo>
                        <a:pt x="146" y="260"/>
                      </a:lnTo>
                      <a:lnTo>
                        <a:pt x="146" y="260"/>
                      </a:lnTo>
                      <a:lnTo>
                        <a:pt x="134" y="266"/>
                      </a:lnTo>
                      <a:lnTo>
                        <a:pt x="120" y="268"/>
                      </a:lnTo>
                      <a:lnTo>
                        <a:pt x="120" y="268"/>
                      </a:lnTo>
                      <a:lnTo>
                        <a:pt x="108" y="266"/>
                      </a:lnTo>
                      <a:lnTo>
                        <a:pt x="96" y="264"/>
                      </a:lnTo>
                      <a:lnTo>
                        <a:pt x="86" y="258"/>
                      </a:lnTo>
                      <a:lnTo>
                        <a:pt x="74" y="250"/>
                      </a:lnTo>
                      <a:lnTo>
                        <a:pt x="62" y="240"/>
                      </a:lnTo>
                      <a:lnTo>
                        <a:pt x="52" y="230"/>
                      </a:lnTo>
                      <a:lnTo>
                        <a:pt x="32" y="206"/>
                      </a:lnTo>
                      <a:lnTo>
                        <a:pt x="16" y="178"/>
                      </a:lnTo>
                      <a:lnTo>
                        <a:pt x="10" y="166"/>
                      </a:lnTo>
                      <a:lnTo>
                        <a:pt x="4" y="152"/>
                      </a:lnTo>
                      <a:lnTo>
                        <a:pt x="2" y="138"/>
                      </a:lnTo>
                      <a:lnTo>
                        <a:pt x="0" y="124"/>
                      </a:lnTo>
                      <a:lnTo>
                        <a:pt x="0" y="112"/>
                      </a:lnTo>
                      <a:lnTo>
                        <a:pt x="2" y="102"/>
                      </a:lnTo>
                      <a:lnTo>
                        <a:pt x="2" y="102"/>
                      </a:lnTo>
                      <a:lnTo>
                        <a:pt x="6" y="94"/>
                      </a:lnTo>
                      <a:lnTo>
                        <a:pt x="10" y="88"/>
                      </a:lnTo>
                      <a:lnTo>
                        <a:pt x="20" y="78"/>
                      </a:lnTo>
                      <a:lnTo>
                        <a:pt x="32" y="72"/>
                      </a:lnTo>
                      <a:lnTo>
                        <a:pt x="44" y="66"/>
                      </a:lnTo>
                      <a:lnTo>
                        <a:pt x="44" y="66"/>
                      </a:lnTo>
                      <a:lnTo>
                        <a:pt x="80" y="54"/>
                      </a:lnTo>
                      <a:lnTo>
                        <a:pt x="116" y="42"/>
                      </a:lnTo>
                      <a:lnTo>
                        <a:pt x="150" y="26"/>
                      </a:lnTo>
                      <a:lnTo>
                        <a:pt x="166" y="16"/>
                      </a:lnTo>
                      <a:lnTo>
                        <a:pt x="182" y="6"/>
                      </a:lnTo>
                      <a:lnTo>
                        <a:pt x="182" y="6"/>
                      </a:lnTo>
                      <a:lnTo>
                        <a:pt x="188" y="2"/>
                      </a:lnTo>
                      <a:lnTo>
                        <a:pt x="194" y="0"/>
                      </a:lnTo>
                      <a:lnTo>
                        <a:pt x="198" y="2"/>
                      </a:lnTo>
                      <a:lnTo>
                        <a:pt x="202" y="4"/>
                      </a:lnTo>
                      <a:lnTo>
                        <a:pt x="208" y="12"/>
                      </a:lnTo>
                      <a:lnTo>
                        <a:pt x="212" y="22"/>
                      </a:lnTo>
                      <a:lnTo>
                        <a:pt x="212" y="22"/>
                      </a:lnTo>
                      <a:lnTo>
                        <a:pt x="216" y="32"/>
                      </a:lnTo>
                      <a:lnTo>
                        <a:pt x="220" y="44"/>
                      </a:lnTo>
                      <a:lnTo>
                        <a:pt x="222" y="48"/>
                      </a:lnTo>
                      <a:lnTo>
                        <a:pt x="228" y="48"/>
                      </a:lnTo>
                      <a:lnTo>
                        <a:pt x="234" y="46"/>
                      </a:lnTo>
                      <a:lnTo>
                        <a:pt x="244" y="40"/>
                      </a:lnTo>
                      <a:lnTo>
                        <a:pt x="244" y="40"/>
                      </a:lnTo>
                      <a:lnTo>
                        <a:pt x="248" y="38"/>
                      </a:lnTo>
                      <a:lnTo>
                        <a:pt x="252" y="38"/>
                      </a:lnTo>
                      <a:lnTo>
                        <a:pt x="256" y="40"/>
                      </a:lnTo>
                      <a:lnTo>
                        <a:pt x="258" y="44"/>
                      </a:lnTo>
                      <a:lnTo>
                        <a:pt x="262" y="62"/>
                      </a:lnTo>
                      <a:lnTo>
                        <a:pt x="262" y="90"/>
                      </a:lnTo>
                      <a:lnTo>
                        <a:pt x="262" y="9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71" name="Google Shape;1571;p76"/>
                <p:cNvSpPr/>
                <p:nvPr/>
              </p:nvSpPr>
              <p:spPr>
                <a:xfrm>
                  <a:off x="-5114094" y="4153532"/>
                  <a:ext cx="506585" cy="139977"/>
                </a:xfrm>
                <a:custGeom>
                  <a:avLst/>
                  <a:gdLst/>
                  <a:ahLst/>
                  <a:cxnLst/>
                  <a:rect l="l" t="t" r="r" b="b"/>
                  <a:pathLst>
                    <a:path w="456" h="126" extrusionOk="0">
                      <a:moveTo>
                        <a:pt x="448" y="46"/>
                      </a:moveTo>
                      <a:lnTo>
                        <a:pt x="448" y="46"/>
                      </a:lnTo>
                      <a:lnTo>
                        <a:pt x="438" y="46"/>
                      </a:lnTo>
                      <a:lnTo>
                        <a:pt x="426" y="42"/>
                      </a:lnTo>
                      <a:lnTo>
                        <a:pt x="416" y="38"/>
                      </a:lnTo>
                      <a:lnTo>
                        <a:pt x="408" y="32"/>
                      </a:lnTo>
                      <a:lnTo>
                        <a:pt x="388" y="20"/>
                      </a:lnTo>
                      <a:lnTo>
                        <a:pt x="378" y="16"/>
                      </a:lnTo>
                      <a:lnTo>
                        <a:pt x="368" y="14"/>
                      </a:lnTo>
                      <a:lnTo>
                        <a:pt x="368" y="14"/>
                      </a:lnTo>
                      <a:lnTo>
                        <a:pt x="366" y="16"/>
                      </a:lnTo>
                      <a:lnTo>
                        <a:pt x="366" y="16"/>
                      </a:lnTo>
                      <a:lnTo>
                        <a:pt x="368" y="14"/>
                      </a:lnTo>
                      <a:lnTo>
                        <a:pt x="368" y="14"/>
                      </a:lnTo>
                      <a:lnTo>
                        <a:pt x="364" y="10"/>
                      </a:lnTo>
                      <a:lnTo>
                        <a:pt x="358" y="8"/>
                      </a:lnTo>
                      <a:lnTo>
                        <a:pt x="350" y="6"/>
                      </a:lnTo>
                      <a:lnTo>
                        <a:pt x="340" y="8"/>
                      </a:lnTo>
                      <a:lnTo>
                        <a:pt x="330" y="12"/>
                      </a:lnTo>
                      <a:lnTo>
                        <a:pt x="320" y="14"/>
                      </a:lnTo>
                      <a:lnTo>
                        <a:pt x="310" y="16"/>
                      </a:lnTo>
                      <a:lnTo>
                        <a:pt x="306" y="14"/>
                      </a:lnTo>
                      <a:lnTo>
                        <a:pt x="300" y="12"/>
                      </a:lnTo>
                      <a:lnTo>
                        <a:pt x="296" y="8"/>
                      </a:lnTo>
                      <a:lnTo>
                        <a:pt x="292" y="2"/>
                      </a:lnTo>
                      <a:lnTo>
                        <a:pt x="292" y="2"/>
                      </a:lnTo>
                      <a:lnTo>
                        <a:pt x="282" y="8"/>
                      </a:lnTo>
                      <a:lnTo>
                        <a:pt x="282" y="8"/>
                      </a:lnTo>
                      <a:lnTo>
                        <a:pt x="266" y="20"/>
                      </a:lnTo>
                      <a:lnTo>
                        <a:pt x="250" y="28"/>
                      </a:lnTo>
                      <a:lnTo>
                        <a:pt x="234" y="34"/>
                      </a:lnTo>
                      <a:lnTo>
                        <a:pt x="218" y="36"/>
                      </a:lnTo>
                      <a:lnTo>
                        <a:pt x="202" y="34"/>
                      </a:lnTo>
                      <a:lnTo>
                        <a:pt x="186" y="28"/>
                      </a:lnTo>
                      <a:lnTo>
                        <a:pt x="170" y="20"/>
                      </a:lnTo>
                      <a:lnTo>
                        <a:pt x="154" y="8"/>
                      </a:lnTo>
                      <a:lnTo>
                        <a:pt x="154" y="8"/>
                      </a:lnTo>
                      <a:lnTo>
                        <a:pt x="144" y="2"/>
                      </a:lnTo>
                      <a:lnTo>
                        <a:pt x="138" y="0"/>
                      </a:lnTo>
                      <a:lnTo>
                        <a:pt x="136" y="2"/>
                      </a:lnTo>
                      <a:lnTo>
                        <a:pt x="134" y="4"/>
                      </a:lnTo>
                      <a:lnTo>
                        <a:pt x="134" y="4"/>
                      </a:lnTo>
                      <a:lnTo>
                        <a:pt x="130" y="12"/>
                      </a:lnTo>
                      <a:lnTo>
                        <a:pt x="126" y="18"/>
                      </a:lnTo>
                      <a:lnTo>
                        <a:pt x="122" y="20"/>
                      </a:lnTo>
                      <a:lnTo>
                        <a:pt x="118" y="20"/>
                      </a:lnTo>
                      <a:lnTo>
                        <a:pt x="114" y="18"/>
                      </a:lnTo>
                      <a:lnTo>
                        <a:pt x="110" y="16"/>
                      </a:lnTo>
                      <a:lnTo>
                        <a:pt x="100" y="8"/>
                      </a:lnTo>
                      <a:lnTo>
                        <a:pt x="100" y="8"/>
                      </a:lnTo>
                      <a:lnTo>
                        <a:pt x="96" y="6"/>
                      </a:lnTo>
                      <a:lnTo>
                        <a:pt x="92" y="4"/>
                      </a:lnTo>
                      <a:lnTo>
                        <a:pt x="86" y="4"/>
                      </a:lnTo>
                      <a:lnTo>
                        <a:pt x="78" y="8"/>
                      </a:lnTo>
                      <a:lnTo>
                        <a:pt x="72" y="14"/>
                      </a:lnTo>
                      <a:lnTo>
                        <a:pt x="72" y="14"/>
                      </a:lnTo>
                      <a:lnTo>
                        <a:pt x="62" y="16"/>
                      </a:lnTo>
                      <a:lnTo>
                        <a:pt x="52" y="18"/>
                      </a:lnTo>
                      <a:lnTo>
                        <a:pt x="34" y="28"/>
                      </a:lnTo>
                      <a:lnTo>
                        <a:pt x="18" y="38"/>
                      </a:lnTo>
                      <a:lnTo>
                        <a:pt x="0" y="48"/>
                      </a:lnTo>
                      <a:lnTo>
                        <a:pt x="0" y="48"/>
                      </a:lnTo>
                      <a:lnTo>
                        <a:pt x="8" y="62"/>
                      </a:lnTo>
                      <a:lnTo>
                        <a:pt x="8" y="62"/>
                      </a:lnTo>
                      <a:lnTo>
                        <a:pt x="82" y="24"/>
                      </a:lnTo>
                      <a:lnTo>
                        <a:pt x="82" y="24"/>
                      </a:lnTo>
                      <a:lnTo>
                        <a:pt x="104" y="46"/>
                      </a:lnTo>
                      <a:lnTo>
                        <a:pt x="126" y="68"/>
                      </a:lnTo>
                      <a:lnTo>
                        <a:pt x="150" y="90"/>
                      </a:lnTo>
                      <a:lnTo>
                        <a:pt x="174" y="110"/>
                      </a:lnTo>
                      <a:lnTo>
                        <a:pt x="174" y="110"/>
                      </a:lnTo>
                      <a:lnTo>
                        <a:pt x="186" y="116"/>
                      </a:lnTo>
                      <a:lnTo>
                        <a:pt x="196" y="122"/>
                      </a:lnTo>
                      <a:lnTo>
                        <a:pt x="206" y="124"/>
                      </a:lnTo>
                      <a:lnTo>
                        <a:pt x="216" y="126"/>
                      </a:lnTo>
                      <a:lnTo>
                        <a:pt x="226" y="126"/>
                      </a:lnTo>
                      <a:lnTo>
                        <a:pt x="238" y="122"/>
                      </a:lnTo>
                      <a:lnTo>
                        <a:pt x="248" y="118"/>
                      </a:lnTo>
                      <a:lnTo>
                        <a:pt x="260" y="110"/>
                      </a:lnTo>
                      <a:lnTo>
                        <a:pt x="260" y="110"/>
                      </a:lnTo>
                      <a:lnTo>
                        <a:pt x="284" y="92"/>
                      </a:lnTo>
                      <a:lnTo>
                        <a:pt x="308" y="70"/>
                      </a:lnTo>
                      <a:lnTo>
                        <a:pt x="330" y="48"/>
                      </a:lnTo>
                      <a:lnTo>
                        <a:pt x="350" y="22"/>
                      </a:lnTo>
                      <a:lnTo>
                        <a:pt x="350" y="22"/>
                      </a:lnTo>
                      <a:lnTo>
                        <a:pt x="440" y="70"/>
                      </a:lnTo>
                      <a:lnTo>
                        <a:pt x="440" y="70"/>
                      </a:lnTo>
                      <a:lnTo>
                        <a:pt x="440" y="66"/>
                      </a:lnTo>
                      <a:lnTo>
                        <a:pt x="444" y="64"/>
                      </a:lnTo>
                      <a:lnTo>
                        <a:pt x="452" y="60"/>
                      </a:lnTo>
                      <a:lnTo>
                        <a:pt x="454" y="58"/>
                      </a:lnTo>
                      <a:lnTo>
                        <a:pt x="456" y="54"/>
                      </a:lnTo>
                      <a:lnTo>
                        <a:pt x="454" y="50"/>
                      </a:lnTo>
                      <a:lnTo>
                        <a:pt x="448" y="46"/>
                      </a:lnTo>
                      <a:lnTo>
                        <a:pt x="448" y="4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572" name="Google Shape;1572;p76"/>
              <p:cNvGrpSpPr/>
              <p:nvPr/>
            </p:nvGrpSpPr>
            <p:grpSpPr>
              <a:xfrm>
                <a:off x="2626864" y="4548393"/>
                <a:ext cx="321239" cy="304937"/>
                <a:chOff x="-5242962" y="3709159"/>
                <a:chExt cx="744325" cy="706553"/>
              </a:xfrm>
            </p:grpSpPr>
            <p:sp>
              <p:nvSpPr>
                <p:cNvPr id="1573" name="Google Shape;1573;p76"/>
                <p:cNvSpPr/>
                <p:nvPr/>
              </p:nvSpPr>
              <p:spPr>
                <a:xfrm>
                  <a:off x="-5122981" y="3709159"/>
                  <a:ext cx="506585" cy="504363"/>
                </a:xfrm>
                <a:custGeom>
                  <a:avLst/>
                  <a:gdLst/>
                  <a:ahLst/>
                  <a:cxnLst/>
                  <a:rect l="l" t="t" r="r" b="b"/>
                  <a:pathLst>
                    <a:path w="456" h="454" extrusionOk="0">
                      <a:moveTo>
                        <a:pt x="8" y="448"/>
                      </a:moveTo>
                      <a:lnTo>
                        <a:pt x="8" y="448"/>
                      </a:lnTo>
                      <a:lnTo>
                        <a:pt x="2" y="442"/>
                      </a:lnTo>
                      <a:lnTo>
                        <a:pt x="0" y="440"/>
                      </a:lnTo>
                      <a:lnTo>
                        <a:pt x="2" y="436"/>
                      </a:lnTo>
                      <a:lnTo>
                        <a:pt x="2" y="436"/>
                      </a:lnTo>
                      <a:lnTo>
                        <a:pt x="14" y="408"/>
                      </a:lnTo>
                      <a:lnTo>
                        <a:pt x="24" y="378"/>
                      </a:lnTo>
                      <a:lnTo>
                        <a:pt x="30" y="350"/>
                      </a:lnTo>
                      <a:lnTo>
                        <a:pt x="34" y="320"/>
                      </a:lnTo>
                      <a:lnTo>
                        <a:pt x="38" y="292"/>
                      </a:lnTo>
                      <a:lnTo>
                        <a:pt x="38" y="262"/>
                      </a:lnTo>
                      <a:lnTo>
                        <a:pt x="40" y="202"/>
                      </a:lnTo>
                      <a:lnTo>
                        <a:pt x="40" y="202"/>
                      </a:lnTo>
                      <a:lnTo>
                        <a:pt x="40" y="180"/>
                      </a:lnTo>
                      <a:lnTo>
                        <a:pt x="42" y="158"/>
                      </a:lnTo>
                      <a:lnTo>
                        <a:pt x="46" y="136"/>
                      </a:lnTo>
                      <a:lnTo>
                        <a:pt x="52" y="116"/>
                      </a:lnTo>
                      <a:lnTo>
                        <a:pt x="60" y="96"/>
                      </a:lnTo>
                      <a:lnTo>
                        <a:pt x="70" y="76"/>
                      </a:lnTo>
                      <a:lnTo>
                        <a:pt x="84" y="60"/>
                      </a:lnTo>
                      <a:lnTo>
                        <a:pt x="100" y="44"/>
                      </a:lnTo>
                      <a:lnTo>
                        <a:pt x="100" y="44"/>
                      </a:lnTo>
                      <a:lnTo>
                        <a:pt x="116" y="30"/>
                      </a:lnTo>
                      <a:lnTo>
                        <a:pt x="134" y="20"/>
                      </a:lnTo>
                      <a:lnTo>
                        <a:pt x="152" y="10"/>
                      </a:lnTo>
                      <a:lnTo>
                        <a:pt x="172" y="4"/>
                      </a:lnTo>
                      <a:lnTo>
                        <a:pt x="192" y="0"/>
                      </a:lnTo>
                      <a:lnTo>
                        <a:pt x="212" y="0"/>
                      </a:lnTo>
                      <a:lnTo>
                        <a:pt x="232" y="2"/>
                      </a:lnTo>
                      <a:lnTo>
                        <a:pt x="254" y="10"/>
                      </a:lnTo>
                      <a:lnTo>
                        <a:pt x="254" y="10"/>
                      </a:lnTo>
                      <a:lnTo>
                        <a:pt x="268" y="14"/>
                      </a:lnTo>
                      <a:lnTo>
                        <a:pt x="282" y="14"/>
                      </a:lnTo>
                      <a:lnTo>
                        <a:pt x="296" y="16"/>
                      </a:lnTo>
                      <a:lnTo>
                        <a:pt x="308" y="18"/>
                      </a:lnTo>
                      <a:lnTo>
                        <a:pt x="308" y="18"/>
                      </a:lnTo>
                      <a:lnTo>
                        <a:pt x="332" y="28"/>
                      </a:lnTo>
                      <a:lnTo>
                        <a:pt x="350" y="40"/>
                      </a:lnTo>
                      <a:lnTo>
                        <a:pt x="366" y="54"/>
                      </a:lnTo>
                      <a:lnTo>
                        <a:pt x="380" y="70"/>
                      </a:lnTo>
                      <a:lnTo>
                        <a:pt x="390" y="90"/>
                      </a:lnTo>
                      <a:lnTo>
                        <a:pt x="400" y="110"/>
                      </a:lnTo>
                      <a:lnTo>
                        <a:pt x="404" y="132"/>
                      </a:lnTo>
                      <a:lnTo>
                        <a:pt x="408" y="154"/>
                      </a:lnTo>
                      <a:lnTo>
                        <a:pt x="408" y="154"/>
                      </a:lnTo>
                      <a:lnTo>
                        <a:pt x="412" y="190"/>
                      </a:lnTo>
                      <a:lnTo>
                        <a:pt x="412" y="226"/>
                      </a:lnTo>
                      <a:lnTo>
                        <a:pt x="414" y="298"/>
                      </a:lnTo>
                      <a:lnTo>
                        <a:pt x="414" y="298"/>
                      </a:lnTo>
                      <a:lnTo>
                        <a:pt x="418" y="336"/>
                      </a:lnTo>
                      <a:lnTo>
                        <a:pt x="422" y="356"/>
                      </a:lnTo>
                      <a:lnTo>
                        <a:pt x="426" y="374"/>
                      </a:lnTo>
                      <a:lnTo>
                        <a:pt x="432" y="392"/>
                      </a:lnTo>
                      <a:lnTo>
                        <a:pt x="440" y="410"/>
                      </a:lnTo>
                      <a:lnTo>
                        <a:pt x="448" y="428"/>
                      </a:lnTo>
                      <a:lnTo>
                        <a:pt x="456" y="446"/>
                      </a:lnTo>
                      <a:lnTo>
                        <a:pt x="456" y="446"/>
                      </a:lnTo>
                      <a:lnTo>
                        <a:pt x="446" y="450"/>
                      </a:lnTo>
                      <a:lnTo>
                        <a:pt x="440" y="454"/>
                      </a:lnTo>
                      <a:lnTo>
                        <a:pt x="434" y="452"/>
                      </a:lnTo>
                      <a:lnTo>
                        <a:pt x="426" y="448"/>
                      </a:lnTo>
                      <a:lnTo>
                        <a:pt x="426" y="448"/>
                      </a:lnTo>
                      <a:lnTo>
                        <a:pt x="400" y="434"/>
                      </a:lnTo>
                      <a:lnTo>
                        <a:pt x="388" y="428"/>
                      </a:lnTo>
                      <a:lnTo>
                        <a:pt x="374" y="422"/>
                      </a:lnTo>
                      <a:lnTo>
                        <a:pt x="374" y="422"/>
                      </a:lnTo>
                      <a:lnTo>
                        <a:pt x="360" y="424"/>
                      </a:lnTo>
                      <a:lnTo>
                        <a:pt x="346" y="422"/>
                      </a:lnTo>
                      <a:lnTo>
                        <a:pt x="318" y="422"/>
                      </a:lnTo>
                      <a:lnTo>
                        <a:pt x="304" y="422"/>
                      </a:lnTo>
                      <a:lnTo>
                        <a:pt x="290" y="424"/>
                      </a:lnTo>
                      <a:lnTo>
                        <a:pt x="276" y="428"/>
                      </a:lnTo>
                      <a:lnTo>
                        <a:pt x="262" y="436"/>
                      </a:lnTo>
                      <a:lnTo>
                        <a:pt x="262" y="436"/>
                      </a:lnTo>
                      <a:lnTo>
                        <a:pt x="254" y="440"/>
                      </a:lnTo>
                      <a:lnTo>
                        <a:pt x="246" y="444"/>
                      </a:lnTo>
                      <a:lnTo>
                        <a:pt x="238" y="446"/>
                      </a:lnTo>
                      <a:lnTo>
                        <a:pt x="228" y="448"/>
                      </a:lnTo>
                      <a:lnTo>
                        <a:pt x="220" y="446"/>
                      </a:lnTo>
                      <a:lnTo>
                        <a:pt x="212" y="444"/>
                      </a:lnTo>
                      <a:lnTo>
                        <a:pt x="202" y="442"/>
                      </a:lnTo>
                      <a:lnTo>
                        <a:pt x="194" y="436"/>
                      </a:lnTo>
                      <a:lnTo>
                        <a:pt x="194" y="436"/>
                      </a:lnTo>
                      <a:lnTo>
                        <a:pt x="180" y="430"/>
                      </a:lnTo>
                      <a:lnTo>
                        <a:pt x="166" y="424"/>
                      </a:lnTo>
                      <a:lnTo>
                        <a:pt x="152" y="422"/>
                      </a:lnTo>
                      <a:lnTo>
                        <a:pt x="138" y="422"/>
                      </a:lnTo>
                      <a:lnTo>
                        <a:pt x="110" y="422"/>
                      </a:lnTo>
                      <a:lnTo>
                        <a:pt x="82" y="422"/>
                      </a:lnTo>
                      <a:lnTo>
                        <a:pt x="82" y="422"/>
                      </a:lnTo>
                      <a:lnTo>
                        <a:pt x="72" y="424"/>
                      </a:lnTo>
                      <a:lnTo>
                        <a:pt x="62" y="428"/>
                      </a:lnTo>
                      <a:lnTo>
                        <a:pt x="46" y="438"/>
                      </a:lnTo>
                      <a:lnTo>
                        <a:pt x="36" y="444"/>
                      </a:lnTo>
                      <a:lnTo>
                        <a:pt x="28" y="448"/>
                      </a:lnTo>
                      <a:lnTo>
                        <a:pt x="18" y="448"/>
                      </a:lnTo>
                      <a:lnTo>
                        <a:pt x="8" y="448"/>
                      </a:lnTo>
                      <a:lnTo>
                        <a:pt x="8" y="448"/>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74" name="Google Shape;1574;p76"/>
                <p:cNvSpPr/>
                <p:nvPr/>
              </p:nvSpPr>
              <p:spPr>
                <a:xfrm>
                  <a:off x="-5242962" y="4173529"/>
                  <a:ext cx="744325" cy="242183"/>
                </a:xfrm>
                <a:custGeom>
                  <a:avLst/>
                  <a:gdLst/>
                  <a:ahLst/>
                  <a:cxnLst/>
                  <a:rect l="l" t="t" r="r" b="b"/>
                  <a:pathLst>
                    <a:path w="670" h="218" extrusionOk="0">
                      <a:moveTo>
                        <a:pt x="556" y="52"/>
                      </a:moveTo>
                      <a:lnTo>
                        <a:pt x="556" y="52"/>
                      </a:lnTo>
                      <a:lnTo>
                        <a:pt x="608" y="94"/>
                      </a:lnTo>
                      <a:lnTo>
                        <a:pt x="634" y="116"/>
                      </a:lnTo>
                      <a:lnTo>
                        <a:pt x="658" y="140"/>
                      </a:lnTo>
                      <a:lnTo>
                        <a:pt x="658" y="140"/>
                      </a:lnTo>
                      <a:lnTo>
                        <a:pt x="664" y="148"/>
                      </a:lnTo>
                      <a:lnTo>
                        <a:pt x="668" y="156"/>
                      </a:lnTo>
                      <a:lnTo>
                        <a:pt x="670" y="162"/>
                      </a:lnTo>
                      <a:lnTo>
                        <a:pt x="670" y="166"/>
                      </a:lnTo>
                      <a:lnTo>
                        <a:pt x="666" y="172"/>
                      </a:lnTo>
                      <a:lnTo>
                        <a:pt x="662" y="176"/>
                      </a:lnTo>
                      <a:lnTo>
                        <a:pt x="646" y="182"/>
                      </a:lnTo>
                      <a:lnTo>
                        <a:pt x="646" y="182"/>
                      </a:lnTo>
                      <a:lnTo>
                        <a:pt x="616" y="192"/>
                      </a:lnTo>
                      <a:lnTo>
                        <a:pt x="602" y="196"/>
                      </a:lnTo>
                      <a:lnTo>
                        <a:pt x="586" y="198"/>
                      </a:lnTo>
                      <a:lnTo>
                        <a:pt x="586" y="198"/>
                      </a:lnTo>
                      <a:lnTo>
                        <a:pt x="522" y="208"/>
                      </a:lnTo>
                      <a:lnTo>
                        <a:pt x="458" y="214"/>
                      </a:lnTo>
                      <a:lnTo>
                        <a:pt x="394" y="218"/>
                      </a:lnTo>
                      <a:lnTo>
                        <a:pt x="330" y="218"/>
                      </a:lnTo>
                      <a:lnTo>
                        <a:pt x="266" y="218"/>
                      </a:lnTo>
                      <a:lnTo>
                        <a:pt x="202" y="214"/>
                      </a:lnTo>
                      <a:lnTo>
                        <a:pt x="138" y="206"/>
                      </a:lnTo>
                      <a:lnTo>
                        <a:pt x="74" y="196"/>
                      </a:lnTo>
                      <a:lnTo>
                        <a:pt x="74" y="196"/>
                      </a:lnTo>
                      <a:lnTo>
                        <a:pt x="52" y="194"/>
                      </a:lnTo>
                      <a:lnTo>
                        <a:pt x="30" y="188"/>
                      </a:lnTo>
                      <a:lnTo>
                        <a:pt x="20" y="184"/>
                      </a:lnTo>
                      <a:lnTo>
                        <a:pt x="12" y="180"/>
                      </a:lnTo>
                      <a:lnTo>
                        <a:pt x="4" y="174"/>
                      </a:lnTo>
                      <a:lnTo>
                        <a:pt x="0" y="166"/>
                      </a:lnTo>
                      <a:lnTo>
                        <a:pt x="0" y="166"/>
                      </a:lnTo>
                      <a:lnTo>
                        <a:pt x="0" y="158"/>
                      </a:lnTo>
                      <a:lnTo>
                        <a:pt x="2" y="150"/>
                      </a:lnTo>
                      <a:lnTo>
                        <a:pt x="6" y="142"/>
                      </a:lnTo>
                      <a:lnTo>
                        <a:pt x="14" y="134"/>
                      </a:lnTo>
                      <a:lnTo>
                        <a:pt x="30" y="120"/>
                      </a:lnTo>
                      <a:lnTo>
                        <a:pt x="46" y="106"/>
                      </a:lnTo>
                      <a:lnTo>
                        <a:pt x="46" y="106"/>
                      </a:lnTo>
                      <a:lnTo>
                        <a:pt x="66" y="90"/>
                      </a:lnTo>
                      <a:lnTo>
                        <a:pt x="84" y="74"/>
                      </a:lnTo>
                      <a:lnTo>
                        <a:pt x="124" y="44"/>
                      </a:lnTo>
                      <a:lnTo>
                        <a:pt x="124" y="44"/>
                      </a:lnTo>
                      <a:lnTo>
                        <a:pt x="130" y="36"/>
                      </a:lnTo>
                      <a:lnTo>
                        <a:pt x="138" y="28"/>
                      </a:lnTo>
                      <a:lnTo>
                        <a:pt x="148" y="22"/>
                      </a:lnTo>
                      <a:lnTo>
                        <a:pt x="156" y="16"/>
                      </a:lnTo>
                      <a:lnTo>
                        <a:pt x="176" y="8"/>
                      </a:lnTo>
                      <a:lnTo>
                        <a:pt x="196" y="0"/>
                      </a:lnTo>
                      <a:lnTo>
                        <a:pt x="196" y="0"/>
                      </a:lnTo>
                      <a:lnTo>
                        <a:pt x="206" y="2"/>
                      </a:lnTo>
                      <a:lnTo>
                        <a:pt x="214" y="6"/>
                      </a:lnTo>
                      <a:lnTo>
                        <a:pt x="220" y="14"/>
                      </a:lnTo>
                      <a:lnTo>
                        <a:pt x="226" y="22"/>
                      </a:lnTo>
                      <a:lnTo>
                        <a:pt x="226" y="22"/>
                      </a:lnTo>
                      <a:lnTo>
                        <a:pt x="244" y="42"/>
                      </a:lnTo>
                      <a:lnTo>
                        <a:pt x="262" y="58"/>
                      </a:lnTo>
                      <a:lnTo>
                        <a:pt x="284" y="74"/>
                      </a:lnTo>
                      <a:lnTo>
                        <a:pt x="304" y="88"/>
                      </a:lnTo>
                      <a:lnTo>
                        <a:pt x="304" y="88"/>
                      </a:lnTo>
                      <a:lnTo>
                        <a:pt x="312" y="94"/>
                      </a:lnTo>
                      <a:lnTo>
                        <a:pt x="318" y="96"/>
                      </a:lnTo>
                      <a:lnTo>
                        <a:pt x="326" y="98"/>
                      </a:lnTo>
                      <a:lnTo>
                        <a:pt x="334" y="98"/>
                      </a:lnTo>
                      <a:lnTo>
                        <a:pt x="348" y="96"/>
                      </a:lnTo>
                      <a:lnTo>
                        <a:pt x="362" y="88"/>
                      </a:lnTo>
                      <a:lnTo>
                        <a:pt x="362" y="88"/>
                      </a:lnTo>
                      <a:lnTo>
                        <a:pt x="382" y="76"/>
                      </a:lnTo>
                      <a:lnTo>
                        <a:pt x="400" y="60"/>
                      </a:lnTo>
                      <a:lnTo>
                        <a:pt x="434" y="28"/>
                      </a:lnTo>
                      <a:lnTo>
                        <a:pt x="434" y="28"/>
                      </a:lnTo>
                      <a:lnTo>
                        <a:pt x="448" y="12"/>
                      </a:lnTo>
                      <a:lnTo>
                        <a:pt x="456" y="4"/>
                      </a:lnTo>
                      <a:lnTo>
                        <a:pt x="462" y="2"/>
                      </a:lnTo>
                      <a:lnTo>
                        <a:pt x="468" y="0"/>
                      </a:lnTo>
                      <a:lnTo>
                        <a:pt x="468" y="0"/>
                      </a:lnTo>
                      <a:lnTo>
                        <a:pt x="492" y="10"/>
                      </a:lnTo>
                      <a:lnTo>
                        <a:pt x="514" y="20"/>
                      </a:lnTo>
                      <a:lnTo>
                        <a:pt x="526" y="26"/>
                      </a:lnTo>
                      <a:lnTo>
                        <a:pt x="536" y="34"/>
                      </a:lnTo>
                      <a:lnTo>
                        <a:pt x="546" y="42"/>
                      </a:lnTo>
                      <a:lnTo>
                        <a:pt x="556" y="52"/>
                      </a:lnTo>
                      <a:lnTo>
                        <a:pt x="556" y="5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75" name="Google Shape;1575;p76"/>
                <p:cNvSpPr/>
                <p:nvPr/>
              </p:nvSpPr>
              <p:spPr>
                <a:xfrm>
                  <a:off x="-5005222" y="3866911"/>
                  <a:ext cx="291064" cy="297730"/>
                </a:xfrm>
                <a:custGeom>
                  <a:avLst/>
                  <a:gdLst/>
                  <a:ahLst/>
                  <a:cxnLst/>
                  <a:rect l="l" t="t" r="r" b="b"/>
                  <a:pathLst>
                    <a:path w="262" h="268" extrusionOk="0">
                      <a:moveTo>
                        <a:pt x="262" y="90"/>
                      </a:moveTo>
                      <a:lnTo>
                        <a:pt x="262" y="90"/>
                      </a:lnTo>
                      <a:lnTo>
                        <a:pt x="246" y="136"/>
                      </a:lnTo>
                      <a:lnTo>
                        <a:pt x="236" y="160"/>
                      </a:lnTo>
                      <a:lnTo>
                        <a:pt x="224" y="184"/>
                      </a:lnTo>
                      <a:lnTo>
                        <a:pt x="210" y="206"/>
                      </a:lnTo>
                      <a:lnTo>
                        <a:pt x="192" y="226"/>
                      </a:lnTo>
                      <a:lnTo>
                        <a:pt x="172" y="244"/>
                      </a:lnTo>
                      <a:lnTo>
                        <a:pt x="160" y="252"/>
                      </a:lnTo>
                      <a:lnTo>
                        <a:pt x="146" y="260"/>
                      </a:lnTo>
                      <a:lnTo>
                        <a:pt x="146" y="260"/>
                      </a:lnTo>
                      <a:lnTo>
                        <a:pt x="134" y="266"/>
                      </a:lnTo>
                      <a:lnTo>
                        <a:pt x="120" y="268"/>
                      </a:lnTo>
                      <a:lnTo>
                        <a:pt x="120" y="268"/>
                      </a:lnTo>
                      <a:lnTo>
                        <a:pt x="108" y="266"/>
                      </a:lnTo>
                      <a:lnTo>
                        <a:pt x="96" y="264"/>
                      </a:lnTo>
                      <a:lnTo>
                        <a:pt x="86" y="258"/>
                      </a:lnTo>
                      <a:lnTo>
                        <a:pt x="74" y="250"/>
                      </a:lnTo>
                      <a:lnTo>
                        <a:pt x="62" y="240"/>
                      </a:lnTo>
                      <a:lnTo>
                        <a:pt x="52" y="230"/>
                      </a:lnTo>
                      <a:lnTo>
                        <a:pt x="32" y="206"/>
                      </a:lnTo>
                      <a:lnTo>
                        <a:pt x="16" y="178"/>
                      </a:lnTo>
                      <a:lnTo>
                        <a:pt x="10" y="166"/>
                      </a:lnTo>
                      <a:lnTo>
                        <a:pt x="4" y="152"/>
                      </a:lnTo>
                      <a:lnTo>
                        <a:pt x="2" y="138"/>
                      </a:lnTo>
                      <a:lnTo>
                        <a:pt x="0" y="124"/>
                      </a:lnTo>
                      <a:lnTo>
                        <a:pt x="0" y="112"/>
                      </a:lnTo>
                      <a:lnTo>
                        <a:pt x="2" y="102"/>
                      </a:lnTo>
                      <a:lnTo>
                        <a:pt x="2" y="102"/>
                      </a:lnTo>
                      <a:lnTo>
                        <a:pt x="6" y="94"/>
                      </a:lnTo>
                      <a:lnTo>
                        <a:pt x="10" y="88"/>
                      </a:lnTo>
                      <a:lnTo>
                        <a:pt x="20" y="78"/>
                      </a:lnTo>
                      <a:lnTo>
                        <a:pt x="32" y="72"/>
                      </a:lnTo>
                      <a:lnTo>
                        <a:pt x="44" y="66"/>
                      </a:lnTo>
                      <a:lnTo>
                        <a:pt x="44" y="66"/>
                      </a:lnTo>
                      <a:lnTo>
                        <a:pt x="80" y="54"/>
                      </a:lnTo>
                      <a:lnTo>
                        <a:pt x="116" y="42"/>
                      </a:lnTo>
                      <a:lnTo>
                        <a:pt x="150" y="26"/>
                      </a:lnTo>
                      <a:lnTo>
                        <a:pt x="166" y="16"/>
                      </a:lnTo>
                      <a:lnTo>
                        <a:pt x="182" y="6"/>
                      </a:lnTo>
                      <a:lnTo>
                        <a:pt x="182" y="6"/>
                      </a:lnTo>
                      <a:lnTo>
                        <a:pt x="188" y="2"/>
                      </a:lnTo>
                      <a:lnTo>
                        <a:pt x="194" y="0"/>
                      </a:lnTo>
                      <a:lnTo>
                        <a:pt x="198" y="2"/>
                      </a:lnTo>
                      <a:lnTo>
                        <a:pt x="202" y="4"/>
                      </a:lnTo>
                      <a:lnTo>
                        <a:pt x="208" y="12"/>
                      </a:lnTo>
                      <a:lnTo>
                        <a:pt x="212" y="22"/>
                      </a:lnTo>
                      <a:lnTo>
                        <a:pt x="212" y="22"/>
                      </a:lnTo>
                      <a:lnTo>
                        <a:pt x="216" y="32"/>
                      </a:lnTo>
                      <a:lnTo>
                        <a:pt x="220" y="44"/>
                      </a:lnTo>
                      <a:lnTo>
                        <a:pt x="222" y="48"/>
                      </a:lnTo>
                      <a:lnTo>
                        <a:pt x="228" y="48"/>
                      </a:lnTo>
                      <a:lnTo>
                        <a:pt x="234" y="46"/>
                      </a:lnTo>
                      <a:lnTo>
                        <a:pt x="244" y="40"/>
                      </a:lnTo>
                      <a:lnTo>
                        <a:pt x="244" y="40"/>
                      </a:lnTo>
                      <a:lnTo>
                        <a:pt x="248" y="38"/>
                      </a:lnTo>
                      <a:lnTo>
                        <a:pt x="252" y="38"/>
                      </a:lnTo>
                      <a:lnTo>
                        <a:pt x="256" y="40"/>
                      </a:lnTo>
                      <a:lnTo>
                        <a:pt x="258" y="44"/>
                      </a:lnTo>
                      <a:lnTo>
                        <a:pt x="262" y="62"/>
                      </a:lnTo>
                      <a:lnTo>
                        <a:pt x="262" y="90"/>
                      </a:lnTo>
                      <a:lnTo>
                        <a:pt x="262" y="9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76" name="Google Shape;1576;p76"/>
                <p:cNvSpPr/>
                <p:nvPr/>
              </p:nvSpPr>
              <p:spPr>
                <a:xfrm>
                  <a:off x="-5114094" y="4153532"/>
                  <a:ext cx="506585" cy="139977"/>
                </a:xfrm>
                <a:custGeom>
                  <a:avLst/>
                  <a:gdLst/>
                  <a:ahLst/>
                  <a:cxnLst/>
                  <a:rect l="l" t="t" r="r" b="b"/>
                  <a:pathLst>
                    <a:path w="456" h="126" extrusionOk="0">
                      <a:moveTo>
                        <a:pt x="448" y="46"/>
                      </a:moveTo>
                      <a:lnTo>
                        <a:pt x="448" y="46"/>
                      </a:lnTo>
                      <a:lnTo>
                        <a:pt x="438" y="46"/>
                      </a:lnTo>
                      <a:lnTo>
                        <a:pt x="426" y="42"/>
                      </a:lnTo>
                      <a:lnTo>
                        <a:pt x="416" y="38"/>
                      </a:lnTo>
                      <a:lnTo>
                        <a:pt x="408" y="32"/>
                      </a:lnTo>
                      <a:lnTo>
                        <a:pt x="388" y="20"/>
                      </a:lnTo>
                      <a:lnTo>
                        <a:pt x="378" y="16"/>
                      </a:lnTo>
                      <a:lnTo>
                        <a:pt x="368" y="14"/>
                      </a:lnTo>
                      <a:lnTo>
                        <a:pt x="368" y="14"/>
                      </a:lnTo>
                      <a:lnTo>
                        <a:pt x="366" y="16"/>
                      </a:lnTo>
                      <a:lnTo>
                        <a:pt x="366" y="16"/>
                      </a:lnTo>
                      <a:lnTo>
                        <a:pt x="368" y="14"/>
                      </a:lnTo>
                      <a:lnTo>
                        <a:pt x="368" y="14"/>
                      </a:lnTo>
                      <a:lnTo>
                        <a:pt x="364" y="10"/>
                      </a:lnTo>
                      <a:lnTo>
                        <a:pt x="358" y="8"/>
                      </a:lnTo>
                      <a:lnTo>
                        <a:pt x="350" y="6"/>
                      </a:lnTo>
                      <a:lnTo>
                        <a:pt x="340" y="8"/>
                      </a:lnTo>
                      <a:lnTo>
                        <a:pt x="330" y="12"/>
                      </a:lnTo>
                      <a:lnTo>
                        <a:pt x="320" y="14"/>
                      </a:lnTo>
                      <a:lnTo>
                        <a:pt x="310" y="16"/>
                      </a:lnTo>
                      <a:lnTo>
                        <a:pt x="306" y="14"/>
                      </a:lnTo>
                      <a:lnTo>
                        <a:pt x="300" y="12"/>
                      </a:lnTo>
                      <a:lnTo>
                        <a:pt x="296" y="8"/>
                      </a:lnTo>
                      <a:lnTo>
                        <a:pt x="292" y="2"/>
                      </a:lnTo>
                      <a:lnTo>
                        <a:pt x="292" y="2"/>
                      </a:lnTo>
                      <a:lnTo>
                        <a:pt x="282" y="8"/>
                      </a:lnTo>
                      <a:lnTo>
                        <a:pt x="282" y="8"/>
                      </a:lnTo>
                      <a:lnTo>
                        <a:pt x="266" y="20"/>
                      </a:lnTo>
                      <a:lnTo>
                        <a:pt x="250" y="28"/>
                      </a:lnTo>
                      <a:lnTo>
                        <a:pt x="234" y="34"/>
                      </a:lnTo>
                      <a:lnTo>
                        <a:pt x="218" y="36"/>
                      </a:lnTo>
                      <a:lnTo>
                        <a:pt x="202" y="34"/>
                      </a:lnTo>
                      <a:lnTo>
                        <a:pt x="186" y="28"/>
                      </a:lnTo>
                      <a:lnTo>
                        <a:pt x="170" y="20"/>
                      </a:lnTo>
                      <a:lnTo>
                        <a:pt x="154" y="8"/>
                      </a:lnTo>
                      <a:lnTo>
                        <a:pt x="154" y="8"/>
                      </a:lnTo>
                      <a:lnTo>
                        <a:pt x="144" y="2"/>
                      </a:lnTo>
                      <a:lnTo>
                        <a:pt x="138" y="0"/>
                      </a:lnTo>
                      <a:lnTo>
                        <a:pt x="136" y="2"/>
                      </a:lnTo>
                      <a:lnTo>
                        <a:pt x="134" y="4"/>
                      </a:lnTo>
                      <a:lnTo>
                        <a:pt x="134" y="4"/>
                      </a:lnTo>
                      <a:lnTo>
                        <a:pt x="130" y="12"/>
                      </a:lnTo>
                      <a:lnTo>
                        <a:pt x="126" y="18"/>
                      </a:lnTo>
                      <a:lnTo>
                        <a:pt x="122" y="20"/>
                      </a:lnTo>
                      <a:lnTo>
                        <a:pt x="118" y="20"/>
                      </a:lnTo>
                      <a:lnTo>
                        <a:pt x="114" y="18"/>
                      </a:lnTo>
                      <a:lnTo>
                        <a:pt x="110" y="16"/>
                      </a:lnTo>
                      <a:lnTo>
                        <a:pt x="100" y="8"/>
                      </a:lnTo>
                      <a:lnTo>
                        <a:pt x="100" y="8"/>
                      </a:lnTo>
                      <a:lnTo>
                        <a:pt x="96" y="6"/>
                      </a:lnTo>
                      <a:lnTo>
                        <a:pt x="92" y="4"/>
                      </a:lnTo>
                      <a:lnTo>
                        <a:pt x="86" y="4"/>
                      </a:lnTo>
                      <a:lnTo>
                        <a:pt x="78" y="8"/>
                      </a:lnTo>
                      <a:lnTo>
                        <a:pt x="72" y="14"/>
                      </a:lnTo>
                      <a:lnTo>
                        <a:pt x="72" y="14"/>
                      </a:lnTo>
                      <a:lnTo>
                        <a:pt x="62" y="16"/>
                      </a:lnTo>
                      <a:lnTo>
                        <a:pt x="52" y="18"/>
                      </a:lnTo>
                      <a:lnTo>
                        <a:pt x="34" y="28"/>
                      </a:lnTo>
                      <a:lnTo>
                        <a:pt x="18" y="38"/>
                      </a:lnTo>
                      <a:lnTo>
                        <a:pt x="0" y="48"/>
                      </a:lnTo>
                      <a:lnTo>
                        <a:pt x="0" y="48"/>
                      </a:lnTo>
                      <a:lnTo>
                        <a:pt x="8" y="62"/>
                      </a:lnTo>
                      <a:lnTo>
                        <a:pt x="8" y="62"/>
                      </a:lnTo>
                      <a:lnTo>
                        <a:pt x="82" y="24"/>
                      </a:lnTo>
                      <a:lnTo>
                        <a:pt x="82" y="24"/>
                      </a:lnTo>
                      <a:lnTo>
                        <a:pt x="104" y="46"/>
                      </a:lnTo>
                      <a:lnTo>
                        <a:pt x="126" y="68"/>
                      </a:lnTo>
                      <a:lnTo>
                        <a:pt x="150" y="90"/>
                      </a:lnTo>
                      <a:lnTo>
                        <a:pt x="174" y="110"/>
                      </a:lnTo>
                      <a:lnTo>
                        <a:pt x="174" y="110"/>
                      </a:lnTo>
                      <a:lnTo>
                        <a:pt x="186" y="116"/>
                      </a:lnTo>
                      <a:lnTo>
                        <a:pt x="196" y="122"/>
                      </a:lnTo>
                      <a:lnTo>
                        <a:pt x="206" y="124"/>
                      </a:lnTo>
                      <a:lnTo>
                        <a:pt x="216" y="126"/>
                      </a:lnTo>
                      <a:lnTo>
                        <a:pt x="226" y="126"/>
                      </a:lnTo>
                      <a:lnTo>
                        <a:pt x="238" y="122"/>
                      </a:lnTo>
                      <a:lnTo>
                        <a:pt x="248" y="118"/>
                      </a:lnTo>
                      <a:lnTo>
                        <a:pt x="260" y="110"/>
                      </a:lnTo>
                      <a:lnTo>
                        <a:pt x="260" y="110"/>
                      </a:lnTo>
                      <a:lnTo>
                        <a:pt x="284" y="92"/>
                      </a:lnTo>
                      <a:lnTo>
                        <a:pt x="308" y="70"/>
                      </a:lnTo>
                      <a:lnTo>
                        <a:pt x="330" y="48"/>
                      </a:lnTo>
                      <a:lnTo>
                        <a:pt x="350" y="22"/>
                      </a:lnTo>
                      <a:lnTo>
                        <a:pt x="350" y="22"/>
                      </a:lnTo>
                      <a:lnTo>
                        <a:pt x="440" y="70"/>
                      </a:lnTo>
                      <a:lnTo>
                        <a:pt x="440" y="70"/>
                      </a:lnTo>
                      <a:lnTo>
                        <a:pt x="440" y="66"/>
                      </a:lnTo>
                      <a:lnTo>
                        <a:pt x="444" y="64"/>
                      </a:lnTo>
                      <a:lnTo>
                        <a:pt x="452" y="60"/>
                      </a:lnTo>
                      <a:lnTo>
                        <a:pt x="454" y="58"/>
                      </a:lnTo>
                      <a:lnTo>
                        <a:pt x="456" y="54"/>
                      </a:lnTo>
                      <a:lnTo>
                        <a:pt x="454" y="50"/>
                      </a:lnTo>
                      <a:lnTo>
                        <a:pt x="448" y="46"/>
                      </a:lnTo>
                      <a:lnTo>
                        <a:pt x="448" y="4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577" name="Google Shape;1577;p76"/>
              <p:cNvGrpSpPr/>
              <p:nvPr/>
            </p:nvGrpSpPr>
            <p:grpSpPr>
              <a:xfrm>
                <a:off x="4702695" y="3228308"/>
                <a:ext cx="321239" cy="304937"/>
                <a:chOff x="-5242962" y="3709159"/>
                <a:chExt cx="744325" cy="706553"/>
              </a:xfrm>
            </p:grpSpPr>
            <p:sp>
              <p:nvSpPr>
                <p:cNvPr id="1578" name="Google Shape;1578;p76"/>
                <p:cNvSpPr/>
                <p:nvPr/>
              </p:nvSpPr>
              <p:spPr>
                <a:xfrm>
                  <a:off x="-5122981" y="3709159"/>
                  <a:ext cx="506585" cy="504363"/>
                </a:xfrm>
                <a:custGeom>
                  <a:avLst/>
                  <a:gdLst/>
                  <a:ahLst/>
                  <a:cxnLst/>
                  <a:rect l="l" t="t" r="r" b="b"/>
                  <a:pathLst>
                    <a:path w="456" h="454" extrusionOk="0">
                      <a:moveTo>
                        <a:pt x="8" y="448"/>
                      </a:moveTo>
                      <a:lnTo>
                        <a:pt x="8" y="448"/>
                      </a:lnTo>
                      <a:lnTo>
                        <a:pt x="2" y="442"/>
                      </a:lnTo>
                      <a:lnTo>
                        <a:pt x="0" y="440"/>
                      </a:lnTo>
                      <a:lnTo>
                        <a:pt x="2" y="436"/>
                      </a:lnTo>
                      <a:lnTo>
                        <a:pt x="2" y="436"/>
                      </a:lnTo>
                      <a:lnTo>
                        <a:pt x="14" y="408"/>
                      </a:lnTo>
                      <a:lnTo>
                        <a:pt x="24" y="378"/>
                      </a:lnTo>
                      <a:lnTo>
                        <a:pt x="30" y="350"/>
                      </a:lnTo>
                      <a:lnTo>
                        <a:pt x="34" y="320"/>
                      </a:lnTo>
                      <a:lnTo>
                        <a:pt x="38" y="292"/>
                      </a:lnTo>
                      <a:lnTo>
                        <a:pt x="38" y="262"/>
                      </a:lnTo>
                      <a:lnTo>
                        <a:pt x="40" y="202"/>
                      </a:lnTo>
                      <a:lnTo>
                        <a:pt x="40" y="202"/>
                      </a:lnTo>
                      <a:lnTo>
                        <a:pt x="40" y="180"/>
                      </a:lnTo>
                      <a:lnTo>
                        <a:pt x="42" y="158"/>
                      </a:lnTo>
                      <a:lnTo>
                        <a:pt x="46" y="136"/>
                      </a:lnTo>
                      <a:lnTo>
                        <a:pt x="52" y="116"/>
                      </a:lnTo>
                      <a:lnTo>
                        <a:pt x="60" y="96"/>
                      </a:lnTo>
                      <a:lnTo>
                        <a:pt x="70" y="76"/>
                      </a:lnTo>
                      <a:lnTo>
                        <a:pt x="84" y="60"/>
                      </a:lnTo>
                      <a:lnTo>
                        <a:pt x="100" y="44"/>
                      </a:lnTo>
                      <a:lnTo>
                        <a:pt x="100" y="44"/>
                      </a:lnTo>
                      <a:lnTo>
                        <a:pt x="116" y="30"/>
                      </a:lnTo>
                      <a:lnTo>
                        <a:pt x="134" y="20"/>
                      </a:lnTo>
                      <a:lnTo>
                        <a:pt x="152" y="10"/>
                      </a:lnTo>
                      <a:lnTo>
                        <a:pt x="172" y="4"/>
                      </a:lnTo>
                      <a:lnTo>
                        <a:pt x="192" y="0"/>
                      </a:lnTo>
                      <a:lnTo>
                        <a:pt x="212" y="0"/>
                      </a:lnTo>
                      <a:lnTo>
                        <a:pt x="232" y="2"/>
                      </a:lnTo>
                      <a:lnTo>
                        <a:pt x="254" y="10"/>
                      </a:lnTo>
                      <a:lnTo>
                        <a:pt x="254" y="10"/>
                      </a:lnTo>
                      <a:lnTo>
                        <a:pt x="268" y="14"/>
                      </a:lnTo>
                      <a:lnTo>
                        <a:pt x="282" y="14"/>
                      </a:lnTo>
                      <a:lnTo>
                        <a:pt x="296" y="16"/>
                      </a:lnTo>
                      <a:lnTo>
                        <a:pt x="308" y="18"/>
                      </a:lnTo>
                      <a:lnTo>
                        <a:pt x="308" y="18"/>
                      </a:lnTo>
                      <a:lnTo>
                        <a:pt x="332" y="28"/>
                      </a:lnTo>
                      <a:lnTo>
                        <a:pt x="350" y="40"/>
                      </a:lnTo>
                      <a:lnTo>
                        <a:pt x="366" y="54"/>
                      </a:lnTo>
                      <a:lnTo>
                        <a:pt x="380" y="70"/>
                      </a:lnTo>
                      <a:lnTo>
                        <a:pt x="390" y="90"/>
                      </a:lnTo>
                      <a:lnTo>
                        <a:pt x="400" y="110"/>
                      </a:lnTo>
                      <a:lnTo>
                        <a:pt x="404" y="132"/>
                      </a:lnTo>
                      <a:lnTo>
                        <a:pt x="408" y="154"/>
                      </a:lnTo>
                      <a:lnTo>
                        <a:pt x="408" y="154"/>
                      </a:lnTo>
                      <a:lnTo>
                        <a:pt x="412" y="190"/>
                      </a:lnTo>
                      <a:lnTo>
                        <a:pt x="412" y="226"/>
                      </a:lnTo>
                      <a:lnTo>
                        <a:pt x="414" y="298"/>
                      </a:lnTo>
                      <a:lnTo>
                        <a:pt x="414" y="298"/>
                      </a:lnTo>
                      <a:lnTo>
                        <a:pt x="418" y="336"/>
                      </a:lnTo>
                      <a:lnTo>
                        <a:pt x="422" y="356"/>
                      </a:lnTo>
                      <a:lnTo>
                        <a:pt x="426" y="374"/>
                      </a:lnTo>
                      <a:lnTo>
                        <a:pt x="432" y="392"/>
                      </a:lnTo>
                      <a:lnTo>
                        <a:pt x="440" y="410"/>
                      </a:lnTo>
                      <a:lnTo>
                        <a:pt x="448" y="428"/>
                      </a:lnTo>
                      <a:lnTo>
                        <a:pt x="456" y="446"/>
                      </a:lnTo>
                      <a:lnTo>
                        <a:pt x="456" y="446"/>
                      </a:lnTo>
                      <a:lnTo>
                        <a:pt x="446" y="450"/>
                      </a:lnTo>
                      <a:lnTo>
                        <a:pt x="440" y="454"/>
                      </a:lnTo>
                      <a:lnTo>
                        <a:pt x="434" y="452"/>
                      </a:lnTo>
                      <a:lnTo>
                        <a:pt x="426" y="448"/>
                      </a:lnTo>
                      <a:lnTo>
                        <a:pt x="426" y="448"/>
                      </a:lnTo>
                      <a:lnTo>
                        <a:pt x="400" y="434"/>
                      </a:lnTo>
                      <a:lnTo>
                        <a:pt x="388" y="428"/>
                      </a:lnTo>
                      <a:lnTo>
                        <a:pt x="374" y="422"/>
                      </a:lnTo>
                      <a:lnTo>
                        <a:pt x="374" y="422"/>
                      </a:lnTo>
                      <a:lnTo>
                        <a:pt x="360" y="424"/>
                      </a:lnTo>
                      <a:lnTo>
                        <a:pt x="346" y="422"/>
                      </a:lnTo>
                      <a:lnTo>
                        <a:pt x="318" y="422"/>
                      </a:lnTo>
                      <a:lnTo>
                        <a:pt x="304" y="422"/>
                      </a:lnTo>
                      <a:lnTo>
                        <a:pt x="290" y="424"/>
                      </a:lnTo>
                      <a:lnTo>
                        <a:pt x="276" y="428"/>
                      </a:lnTo>
                      <a:lnTo>
                        <a:pt x="262" y="436"/>
                      </a:lnTo>
                      <a:lnTo>
                        <a:pt x="262" y="436"/>
                      </a:lnTo>
                      <a:lnTo>
                        <a:pt x="254" y="440"/>
                      </a:lnTo>
                      <a:lnTo>
                        <a:pt x="246" y="444"/>
                      </a:lnTo>
                      <a:lnTo>
                        <a:pt x="238" y="446"/>
                      </a:lnTo>
                      <a:lnTo>
                        <a:pt x="228" y="448"/>
                      </a:lnTo>
                      <a:lnTo>
                        <a:pt x="220" y="446"/>
                      </a:lnTo>
                      <a:lnTo>
                        <a:pt x="212" y="444"/>
                      </a:lnTo>
                      <a:lnTo>
                        <a:pt x="202" y="442"/>
                      </a:lnTo>
                      <a:lnTo>
                        <a:pt x="194" y="436"/>
                      </a:lnTo>
                      <a:lnTo>
                        <a:pt x="194" y="436"/>
                      </a:lnTo>
                      <a:lnTo>
                        <a:pt x="180" y="430"/>
                      </a:lnTo>
                      <a:lnTo>
                        <a:pt x="166" y="424"/>
                      </a:lnTo>
                      <a:lnTo>
                        <a:pt x="152" y="422"/>
                      </a:lnTo>
                      <a:lnTo>
                        <a:pt x="138" y="422"/>
                      </a:lnTo>
                      <a:lnTo>
                        <a:pt x="110" y="422"/>
                      </a:lnTo>
                      <a:lnTo>
                        <a:pt x="82" y="422"/>
                      </a:lnTo>
                      <a:lnTo>
                        <a:pt x="82" y="422"/>
                      </a:lnTo>
                      <a:lnTo>
                        <a:pt x="72" y="424"/>
                      </a:lnTo>
                      <a:lnTo>
                        <a:pt x="62" y="428"/>
                      </a:lnTo>
                      <a:lnTo>
                        <a:pt x="46" y="438"/>
                      </a:lnTo>
                      <a:lnTo>
                        <a:pt x="36" y="444"/>
                      </a:lnTo>
                      <a:lnTo>
                        <a:pt x="28" y="448"/>
                      </a:lnTo>
                      <a:lnTo>
                        <a:pt x="18" y="448"/>
                      </a:lnTo>
                      <a:lnTo>
                        <a:pt x="8" y="448"/>
                      </a:lnTo>
                      <a:lnTo>
                        <a:pt x="8" y="448"/>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79" name="Google Shape;1579;p76"/>
                <p:cNvSpPr/>
                <p:nvPr/>
              </p:nvSpPr>
              <p:spPr>
                <a:xfrm>
                  <a:off x="-5242962" y="4173529"/>
                  <a:ext cx="744325" cy="242183"/>
                </a:xfrm>
                <a:custGeom>
                  <a:avLst/>
                  <a:gdLst/>
                  <a:ahLst/>
                  <a:cxnLst/>
                  <a:rect l="l" t="t" r="r" b="b"/>
                  <a:pathLst>
                    <a:path w="670" h="218" extrusionOk="0">
                      <a:moveTo>
                        <a:pt x="556" y="52"/>
                      </a:moveTo>
                      <a:lnTo>
                        <a:pt x="556" y="52"/>
                      </a:lnTo>
                      <a:lnTo>
                        <a:pt x="608" y="94"/>
                      </a:lnTo>
                      <a:lnTo>
                        <a:pt x="634" y="116"/>
                      </a:lnTo>
                      <a:lnTo>
                        <a:pt x="658" y="140"/>
                      </a:lnTo>
                      <a:lnTo>
                        <a:pt x="658" y="140"/>
                      </a:lnTo>
                      <a:lnTo>
                        <a:pt x="664" y="148"/>
                      </a:lnTo>
                      <a:lnTo>
                        <a:pt x="668" y="156"/>
                      </a:lnTo>
                      <a:lnTo>
                        <a:pt x="670" y="162"/>
                      </a:lnTo>
                      <a:lnTo>
                        <a:pt x="670" y="166"/>
                      </a:lnTo>
                      <a:lnTo>
                        <a:pt x="666" y="172"/>
                      </a:lnTo>
                      <a:lnTo>
                        <a:pt x="662" y="176"/>
                      </a:lnTo>
                      <a:lnTo>
                        <a:pt x="646" y="182"/>
                      </a:lnTo>
                      <a:lnTo>
                        <a:pt x="646" y="182"/>
                      </a:lnTo>
                      <a:lnTo>
                        <a:pt x="616" y="192"/>
                      </a:lnTo>
                      <a:lnTo>
                        <a:pt x="602" y="196"/>
                      </a:lnTo>
                      <a:lnTo>
                        <a:pt x="586" y="198"/>
                      </a:lnTo>
                      <a:lnTo>
                        <a:pt x="586" y="198"/>
                      </a:lnTo>
                      <a:lnTo>
                        <a:pt x="522" y="208"/>
                      </a:lnTo>
                      <a:lnTo>
                        <a:pt x="458" y="214"/>
                      </a:lnTo>
                      <a:lnTo>
                        <a:pt x="394" y="218"/>
                      </a:lnTo>
                      <a:lnTo>
                        <a:pt x="330" y="218"/>
                      </a:lnTo>
                      <a:lnTo>
                        <a:pt x="266" y="218"/>
                      </a:lnTo>
                      <a:lnTo>
                        <a:pt x="202" y="214"/>
                      </a:lnTo>
                      <a:lnTo>
                        <a:pt x="138" y="206"/>
                      </a:lnTo>
                      <a:lnTo>
                        <a:pt x="74" y="196"/>
                      </a:lnTo>
                      <a:lnTo>
                        <a:pt x="74" y="196"/>
                      </a:lnTo>
                      <a:lnTo>
                        <a:pt x="52" y="194"/>
                      </a:lnTo>
                      <a:lnTo>
                        <a:pt x="30" y="188"/>
                      </a:lnTo>
                      <a:lnTo>
                        <a:pt x="20" y="184"/>
                      </a:lnTo>
                      <a:lnTo>
                        <a:pt x="12" y="180"/>
                      </a:lnTo>
                      <a:lnTo>
                        <a:pt x="4" y="174"/>
                      </a:lnTo>
                      <a:lnTo>
                        <a:pt x="0" y="166"/>
                      </a:lnTo>
                      <a:lnTo>
                        <a:pt x="0" y="166"/>
                      </a:lnTo>
                      <a:lnTo>
                        <a:pt x="0" y="158"/>
                      </a:lnTo>
                      <a:lnTo>
                        <a:pt x="2" y="150"/>
                      </a:lnTo>
                      <a:lnTo>
                        <a:pt x="6" y="142"/>
                      </a:lnTo>
                      <a:lnTo>
                        <a:pt x="14" y="134"/>
                      </a:lnTo>
                      <a:lnTo>
                        <a:pt x="30" y="120"/>
                      </a:lnTo>
                      <a:lnTo>
                        <a:pt x="46" y="106"/>
                      </a:lnTo>
                      <a:lnTo>
                        <a:pt x="46" y="106"/>
                      </a:lnTo>
                      <a:lnTo>
                        <a:pt x="66" y="90"/>
                      </a:lnTo>
                      <a:lnTo>
                        <a:pt x="84" y="74"/>
                      </a:lnTo>
                      <a:lnTo>
                        <a:pt x="124" y="44"/>
                      </a:lnTo>
                      <a:lnTo>
                        <a:pt x="124" y="44"/>
                      </a:lnTo>
                      <a:lnTo>
                        <a:pt x="130" y="36"/>
                      </a:lnTo>
                      <a:lnTo>
                        <a:pt x="138" y="28"/>
                      </a:lnTo>
                      <a:lnTo>
                        <a:pt x="148" y="22"/>
                      </a:lnTo>
                      <a:lnTo>
                        <a:pt x="156" y="16"/>
                      </a:lnTo>
                      <a:lnTo>
                        <a:pt x="176" y="8"/>
                      </a:lnTo>
                      <a:lnTo>
                        <a:pt x="196" y="0"/>
                      </a:lnTo>
                      <a:lnTo>
                        <a:pt x="196" y="0"/>
                      </a:lnTo>
                      <a:lnTo>
                        <a:pt x="206" y="2"/>
                      </a:lnTo>
                      <a:lnTo>
                        <a:pt x="214" y="6"/>
                      </a:lnTo>
                      <a:lnTo>
                        <a:pt x="220" y="14"/>
                      </a:lnTo>
                      <a:lnTo>
                        <a:pt x="226" y="22"/>
                      </a:lnTo>
                      <a:lnTo>
                        <a:pt x="226" y="22"/>
                      </a:lnTo>
                      <a:lnTo>
                        <a:pt x="244" y="42"/>
                      </a:lnTo>
                      <a:lnTo>
                        <a:pt x="262" y="58"/>
                      </a:lnTo>
                      <a:lnTo>
                        <a:pt x="284" y="74"/>
                      </a:lnTo>
                      <a:lnTo>
                        <a:pt x="304" y="88"/>
                      </a:lnTo>
                      <a:lnTo>
                        <a:pt x="304" y="88"/>
                      </a:lnTo>
                      <a:lnTo>
                        <a:pt x="312" y="94"/>
                      </a:lnTo>
                      <a:lnTo>
                        <a:pt x="318" y="96"/>
                      </a:lnTo>
                      <a:lnTo>
                        <a:pt x="326" y="98"/>
                      </a:lnTo>
                      <a:lnTo>
                        <a:pt x="334" y="98"/>
                      </a:lnTo>
                      <a:lnTo>
                        <a:pt x="348" y="96"/>
                      </a:lnTo>
                      <a:lnTo>
                        <a:pt x="362" y="88"/>
                      </a:lnTo>
                      <a:lnTo>
                        <a:pt x="362" y="88"/>
                      </a:lnTo>
                      <a:lnTo>
                        <a:pt x="382" y="76"/>
                      </a:lnTo>
                      <a:lnTo>
                        <a:pt x="400" y="60"/>
                      </a:lnTo>
                      <a:lnTo>
                        <a:pt x="434" y="28"/>
                      </a:lnTo>
                      <a:lnTo>
                        <a:pt x="434" y="28"/>
                      </a:lnTo>
                      <a:lnTo>
                        <a:pt x="448" y="12"/>
                      </a:lnTo>
                      <a:lnTo>
                        <a:pt x="456" y="4"/>
                      </a:lnTo>
                      <a:lnTo>
                        <a:pt x="462" y="2"/>
                      </a:lnTo>
                      <a:lnTo>
                        <a:pt x="468" y="0"/>
                      </a:lnTo>
                      <a:lnTo>
                        <a:pt x="468" y="0"/>
                      </a:lnTo>
                      <a:lnTo>
                        <a:pt x="492" y="10"/>
                      </a:lnTo>
                      <a:lnTo>
                        <a:pt x="514" y="20"/>
                      </a:lnTo>
                      <a:lnTo>
                        <a:pt x="526" y="26"/>
                      </a:lnTo>
                      <a:lnTo>
                        <a:pt x="536" y="34"/>
                      </a:lnTo>
                      <a:lnTo>
                        <a:pt x="546" y="42"/>
                      </a:lnTo>
                      <a:lnTo>
                        <a:pt x="556" y="52"/>
                      </a:lnTo>
                      <a:lnTo>
                        <a:pt x="556" y="5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80" name="Google Shape;1580;p76"/>
                <p:cNvSpPr/>
                <p:nvPr/>
              </p:nvSpPr>
              <p:spPr>
                <a:xfrm>
                  <a:off x="-5005222" y="3866911"/>
                  <a:ext cx="291064" cy="297730"/>
                </a:xfrm>
                <a:custGeom>
                  <a:avLst/>
                  <a:gdLst/>
                  <a:ahLst/>
                  <a:cxnLst/>
                  <a:rect l="l" t="t" r="r" b="b"/>
                  <a:pathLst>
                    <a:path w="262" h="268" extrusionOk="0">
                      <a:moveTo>
                        <a:pt x="262" y="90"/>
                      </a:moveTo>
                      <a:lnTo>
                        <a:pt x="262" y="90"/>
                      </a:lnTo>
                      <a:lnTo>
                        <a:pt x="246" y="136"/>
                      </a:lnTo>
                      <a:lnTo>
                        <a:pt x="236" y="160"/>
                      </a:lnTo>
                      <a:lnTo>
                        <a:pt x="224" y="184"/>
                      </a:lnTo>
                      <a:lnTo>
                        <a:pt x="210" y="206"/>
                      </a:lnTo>
                      <a:lnTo>
                        <a:pt x="192" y="226"/>
                      </a:lnTo>
                      <a:lnTo>
                        <a:pt x="172" y="244"/>
                      </a:lnTo>
                      <a:lnTo>
                        <a:pt x="160" y="252"/>
                      </a:lnTo>
                      <a:lnTo>
                        <a:pt x="146" y="260"/>
                      </a:lnTo>
                      <a:lnTo>
                        <a:pt x="146" y="260"/>
                      </a:lnTo>
                      <a:lnTo>
                        <a:pt x="134" y="266"/>
                      </a:lnTo>
                      <a:lnTo>
                        <a:pt x="120" y="268"/>
                      </a:lnTo>
                      <a:lnTo>
                        <a:pt x="120" y="268"/>
                      </a:lnTo>
                      <a:lnTo>
                        <a:pt x="108" y="266"/>
                      </a:lnTo>
                      <a:lnTo>
                        <a:pt x="96" y="264"/>
                      </a:lnTo>
                      <a:lnTo>
                        <a:pt x="86" y="258"/>
                      </a:lnTo>
                      <a:lnTo>
                        <a:pt x="74" y="250"/>
                      </a:lnTo>
                      <a:lnTo>
                        <a:pt x="62" y="240"/>
                      </a:lnTo>
                      <a:lnTo>
                        <a:pt x="52" y="230"/>
                      </a:lnTo>
                      <a:lnTo>
                        <a:pt x="32" y="206"/>
                      </a:lnTo>
                      <a:lnTo>
                        <a:pt x="16" y="178"/>
                      </a:lnTo>
                      <a:lnTo>
                        <a:pt x="10" y="166"/>
                      </a:lnTo>
                      <a:lnTo>
                        <a:pt x="4" y="152"/>
                      </a:lnTo>
                      <a:lnTo>
                        <a:pt x="2" y="138"/>
                      </a:lnTo>
                      <a:lnTo>
                        <a:pt x="0" y="124"/>
                      </a:lnTo>
                      <a:lnTo>
                        <a:pt x="0" y="112"/>
                      </a:lnTo>
                      <a:lnTo>
                        <a:pt x="2" y="102"/>
                      </a:lnTo>
                      <a:lnTo>
                        <a:pt x="2" y="102"/>
                      </a:lnTo>
                      <a:lnTo>
                        <a:pt x="6" y="94"/>
                      </a:lnTo>
                      <a:lnTo>
                        <a:pt x="10" y="88"/>
                      </a:lnTo>
                      <a:lnTo>
                        <a:pt x="20" y="78"/>
                      </a:lnTo>
                      <a:lnTo>
                        <a:pt x="32" y="72"/>
                      </a:lnTo>
                      <a:lnTo>
                        <a:pt x="44" y="66"/>
                      </a:lnTo>
                      <a:lnTo>
                        <a:pt x="44" y="66"/>
                      </a:lnTo>
                      <a:lnTo>
                        <a:pt x="80" y="54"/>
                      </a:lnTo>
                      <a:lnTo>
                        <a:pt x="116" y="42"/>
                      </a:lnTo>
                      <a:lnTo>
                        <a:pt x="150" y="26"/>
                      </a:lnTo>
                      <a:lnTo>
                        <a:pt x="166" y="16"/>
                      </a:lnTo>
                      <a:lnTo>
                        <a:pt x="182" y="6"/>
                      </a:lnTo>
                      <a:lnTo>
                        <a:pt x="182" y="6"/>
                      </a:lnTo>
                      <a:lnTo>
                        <a:pt x="188" y="2"/>
                      </a:lnTo>
                      <a:lnTo>
                        <a:pt x="194" y="0"/>
                      </a:lnTo>
                      <a:lnTo>
                        <a:pt x="198" y="2"/>
                      </a:lnTo>
                      <a:lnTo>
                        <a:pt x="202" y="4"/>
                      </a:lnTo>
                      <a:lnTo>
                        <a:pt x="208" y="12"/>
                      </a:lnTo>
                      <a:lnTo>
                        <a:pt x="212" y="22"/>
                      </a:lnTo>
                      <a:lnTo>
                        <a:pt x="212" y="22"/>
                      </a:lnTo>
                      <a:lnTo>
                        <a:pt x="216" y="32"/>
                      </a:lnTo>
                      <a:lnTo>
                        <a:pt x="220" y="44"/>
                      </a:lnTo>
                      <a:lnTo>
                        <a:pt x="222" y="48"/>
                      </a:lnTo>
                      <a:lnTo>
                        <a:pt x="228" y="48"/>
                      </a:lnTo>
                      <a:lnTo>
                        <a:pt x="234" y="46"/>
                      </a:lnTo>
                      <a:lnTo>
                        <a:pt x="244" y="40"/>
                      </a:lnTo>
                      <a:lnTo>
                        <a:pt x="244" y="40"/>
                      </a:lnTo>
                      <a:lnTo>
                        <a:pt x="248" y="38"/>
                      </a:lnTo>
                      <a:lnTo>
                        <a:pt x="252" y="38"/>
                      </a:lnTo>
                      <a:lnTo>
                        <a:pt x="256" y="40"/>
                      </a:lnTo>
                      <a:lnTo>
                        <a:pt x="258" y="44"/>
                      </a:lnTo>
                      <a:lnTo>
                        <a:pt x="262" y="62"/>
                      </a:lnTo>
                      <a:lnTo>
                        <a:pt x="262" y="90"/>
                      </a:lnTo>
                      <a:lnTo>
                        <a:pt x="262" y="9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81" name="Google Shape;1581;p76"/>
                <p:cNvSpPr/>
                <p:nvPr/>
              </p:nvSpPr>
              <p:spPr>
                <a:xfrm>
                  <a:off x="-5114094" y="4153532"/>
                  <a:ext cx="506585" cy="139977"/>
                </a:xfrm>
                <a:custGeom>
                  <a:avLst/>
                  <a:gdLst/>
                  <a:ahLst/>
                  <a:cxnLst/>
                  <a:rect l="l" t="t" r="r" b="b"/>
                  <a:pathLst>
                    <a:path w="456" h="126" extrusionOk="0">
                      <a:moveTo>
                        <a:pt x="448" y="46"/>
                      </a:moveTo>
                      <a:lnTo>
                        <a:pt x="448" y="46"/>
                      </a:lnTo>
                      <a:lnTo>
                        <a:pt x="438" y="46"/>
                      </a:lnTo>
                      <a:lnTo>
                        <a:pt x="426" y="42"/>
                      </a:lnTo>
                      <a:lnTo>
                        <a:pt x="416" y="38"/>
                      </a:lnTo>
                      <a:lnTo>
                        <a:pt x="408" y="32"/>
                      </a:lnTo>
                      <a:lnTo>
                        <a:pt x="388" y="20"/>
                      </a:lnTo>
                      <a:lnTo>
                        <a:pt x="378" y="16"/>
                      </a:lnTo>
                      <a:lnTo>
                        <a:pt x="368" y="14"/>
                      </a:lnTo>
                      <a:lnTo>
                        <a:pt x="368" y="14"/>
                      </a:lnTo>
                      <a:lnTo>
                        <a:pt x="366" y="16"/>
                      </a:lnTo>
                      <a:lnTo>
                        <a:pt x="366" y="16"/>
                      </a:lnTo>
                      <a:lnTo>
                        <a:pt x="368" y="14"/>
                      </a:lnTo>
                      <a:lnTo>
                        <a:pt x="368" y="14"/>
                      </a:lnTo>
                      <a:lnTo>
                        <a:pt x="364" y="10"/>
                      </a:lnTo>
                      <a:lnTo>
                        <a:pt x="358" y="8"/>
                      </a:lnTo>
                      <a:lnTo>
                        <a:pt x="350" y="6"/>
                      </a:lnTo>
                      <a:lnTo>
                        <a:pt x="340" y="8"/>
                      </a:lnTo>
                      <a:lnTo>
                        <a:pt x="330" y="12"/>
                      </a:lnTo>
                      <a:lnTo>
                        <a:pt x="320" y="14"/>
                      </a:lnTo>
                      <a:lnTo>
                        <a:pt x="310" y="16"/>
                      </a:lnTo>
                      <a:lnTo>
                        <a:pt x="306" y="14"/>
                      </a:lnTo>
                      <a:lnTo>
                        <a:pt x="300" y="12"/>
                      </a:lnTo>
                      <a:lnTo>
                        <a:pt x="296" y="8"/>
                      </a:lnTo>
                      <a:lnTo>
                        <a:pt x="292" y="2"/>
                      </a:lnTo>
                      <a:lnTo>
                        <a:pt x="292" y="2"/>
                      </a:lnTo>
                      <a:lnTo>
                        <a:pt x="282" y="8"/>
                      </a:lnTo>
                      <a:lnTo>
                        <a:pt x="282" y="8"/>
                      </a:lnTo>
                      <a:lnTo>
                        <a:pt x="266" y="20"/>
                      </a:lnTo>
                      <a:lnTo>
                        <a:pt x="250" y="28"/>
                      </a:lnTo>
                      <a:lnTo>
                        <a:pt x="234" y="34"/>
                      </a:lnTo>
                      <a:lnTo>
                        <a:pt x="218" y="36"/>
                      </a:lnTo>
                      <a:lnTo>
                        <a:pt x="202" y="34"/>
                      </a:lnTo>
                      <a:lnTo>
                        <a:pt x="186" y="28"/>
                      </a:lnTo>
                      <a:lnTo>
                        <a:pt x="170" y="20"/>
                      </a:lnTo>
                      <a:lnTo>
                        <a:pt x="154" y="8"/>
                      </a:lnTo>
                      <a:lnTo>
                        <a:pt x="154" y="8"/>
                      </a:lnTo>
                      <a:lnTo>
                        <a:pt x="144" y="2"/>
                      </a:lnTo>
                      <a:lnTo>
                        <a:pt x="138" y="0"/>
                      </a:lnTo>
                      <a:lnTo>
                        <a:pt x="136" y="2"/>
                      </a:lnTo>
                      <a:lnTo>
                        <a:pt x="134" y="4"/>
                      </a:lnTo>
                      <a:lnTo>
                        <a:pt x="134" y="4"/>
                      </a:lnTo>
                      <a:lnTo>
                        <a:pt x="130" y="12"/>
                      </a:lnTo>
                      <a:lnTo>
                        <a:pt x="126" y="18"/>
                      </a:lnTo>
                      <a:lnTo>
                        <a:pt x="122" y="20"/>
                      </a:lnTo>
                      <a:lnTo>
                        <a:pt x="118" y="20"/>
                      </a:lnTo>
                      <a:lnTo>
                        <a:pt x="114" y="18"/>
                      </a:lnTo>
                      <a:lnTo>
                        <a:pt x="110" y="16"/>
                      </a:lnTo>
                      <a:lnTo>
                        <a:pt x="100" y="8"/>
                      </a:lnTo>
                      <a:lnTo>
                        <a:pt x="100" y="8"/>
                      </a:lnTo>
                      <a:lnTo>
                        <a:pt x="96" y="6"/>
                      </a:lnTo>
                      <a:lnTo>
                        <a:pt x="92" y="4"/>
                      </a:lnTo>
                      <a:lnTo>
                        <a:pt x="86" y="4"/>
                      </a:lnTo>
                      <a:lnTo>
                        <a:pt x="78" y="8"/>
                      </a:lnTo>
                      <a:lnTo>
                        <a:pt x="72" y="14"/>
                      </a:lnTo>
                      <a:lnTo>
                        <a:pt x="72" y="14"/>
                      </a:lnTo>
                      <a:lnTo>
                        <a:pt x="62" y="16"/>
                      </a:lnTo>
                      <a:lnTo>
                        <a:pt x="52" y="18"/>
                      </a:lnTo>
                      <a:lnTo>
                        <a:pt x="34" y="28"/>
                      </a:lnTo>
                      <a:lnTo>
                        <a:pt x="18" y="38"/>
                      </a:lnTo>
                      <a:lnTo>
                        <a:pt x="0" y="48"/>
                      </a:lnTo>
                      <a:lnTo>
                        <a:pt x="0" y="48"/>
                      </a:lnTo>
                      <a:lnTo>
                        <a:pt x="8" y="62"/>
                      </a:lnTo>
                      <a:lnTo>
                        <a:pt x="8" y="62"/>
                      </a:lnTo>
                      <a:lnTo>
                        <a:pt x="82" y="24"/>
                      </a:lnTo>
                      <a:lnTo>
                        <a:pt x="82" y="24"/>
                      </a:lnTo>
                      <a:lnTo>
                        <a:pt x="104" y="46"/>
                      </a:lnTo>
                      <a:lnTo>
                        <a:pt x="126" y="68"/>
                      </a:lnTo>
                      <a:lnTo>
                        <a:pt x="150" y="90"/>
                      </a:lnTo>
                      <a:lnTo>
                        <a:pt x="174" y="110"/>
                      </a:lnTo>
                      <a:lnTo>
                        <a:pt x="174" y="110"/>
                      </a:lnTo>
                      <a:lnTo>
                        <a:pt x="186" y="116"/>
                      </a:lnTo>
                      <a:lnTo>
                        <a:pt x="196" y="122"/>
                      </a:lnTo>
                      <a:lnTo>
                        <a:pt x="206" y="124"/>
                      </a:lnTo>
                      <a:lnTo>
                        <a:pt x="216" y="126"/>
                      </a:lnTo>
                      <a:lnTo>
                        <a:pt x="226" y="126"/>
                      </a:lnTo>
                      <a:lnTo>
                        <a:pt x="238" y="122"/>
                      </a:lnTo>
                      <a:lnTo>
                        <a:pt x="248" y="118"/>
                      </a:lnTo>
                      <a:lnTo>
                        <a:pt x="260" y="110"/>
                      </a:lnTo>
                      <a:lnTo>
                        <a:pt x="260" y="110"/>
                      </a:lnTo>
                      <a:lnTo>
                        <a:pt x="284" y="92"/>
                      </a:lnTo>
                      <a:lnTo>
                        <a:pt x="308" y="70"/>
                      </a:lnTo>
                      <a:lnTo>
                        <a:pt x="330" y="48"/>
                      </a:lnTo>
                      <a:lnTo>
                        <a:pt x="350" y="22"/>
                      </a:lnTo>
                      <a:lnTo>
                        <a:pt x="350" y="22"/>
                      </a:lnTo>
                      <a:lnTo>
                        <a:pt x="440" y="70"/>
                      </a:lnTo>
                      <a:lnTo>
                        <a:pt x="440" y="70"/>
                      </a:lnTo>
                      <a:lnTo>
                        <a:pt x="440" y="66"/>
                      </a:lnTo>
                      <a:lnTo>
                        <a:pt x="444" y="64"/>
                      </a:lnTo>
                      <a:lnTo>
                        <a:pt x="452" y="60"/>
                      </a:lnTo>
                      <a:lnTo>
                        <a:pt x="454" y="58"/>
                      </a:lnTo>
                      <a:lnTo>
                        <a:pt x="456" y="54"/>
                      </a:lnTo>
                      <a:lnTo>
                        <a:pt x="454" y="50"/>
                      </a:lnTo>
                      <a:lnTo>
                        <a:pt x="448" y="46"/>
                      </a:lnTo>
                      <a:lnTo>
                        <a:pt x="448" y="4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582" name="Google Shape;1582;p76"/>
              <p:cNvGrpSpPr/>
              <p:nvPr/>
            </p:nvGrpSpPr>
            <p:grpSpPr>
              <a:xfrm>
                <a:off x="2044214" y="5319310"/>
                <a:ext cx="546747" cy="499884"/>
                <a:chOff x="15670213" y="3794125"/>
                <a:chExt cx="1111250" cy="1016000"/>
              </a:xfrm>
            </p:grpSpPr>
            <p:sp>
              <p:nvSpPr>
                <p:cNvPr id="1583" name="Google Shape;1583;p76"/>
                <p:cNvSpPr/>
                <p:nvPr/>
              </p:nvSpPr>
              <p:spPr>
                <a:xfrm>
                  <a:off x="15670213" y="4476750"/>
                  <a:ext cx="1111250" cy="333375"/>
                </a:xfrm>
                <a:custGeom>
                  <a:avLst/>
                  <a:gdLst/>
                  <a:ahLst/>
                  <a:cxnLst/>
                  <a:rect l="l" t="t" r="r" b="b"/>
                  <a:pathLst>
                    <a:path w="700" h="210" extrusionOk="0">
                      <a:moveTo>
                        <a:pt x="334" y="210"/>
                      </a:moveTo>
                      <a:lnTo>
                        <a:pt x="334" y="210"/>
                      </a:lnTo>
                      <a:lnTo>
                        <a:pt x="270" y="208"/>
                      </a:lnTo>
                      <a:lnTo>
                        <a:pt x="202" y="202"/>
                      </a:lnTo>
                      <a:lnTo>
                        <a:pt x="168" y="200"/>
                      </a:lnTo>
                      <a:lnTo>
                        <a:pt x="132" y="194"/>
                      </a:lnTo>
                      <a:lnTo>
                        <a:pt x="98" y="188"/>
                      </a:lnTo>
                      <a:lnTo>
                        <a:pt x="62" y="178"/>
                      </a:lnTo>
                      <a:lnTo>
                        <a:pt x="62" y="178"/>
                      </a:lnTo>
                      <a:lnTo>
                        <a:pt x="42" y="172"/>
                      </a:lnTo>
                      <a:lnTo>
                        <a:pt x="24" y="166"/>
                      </a:lnTo>
                      <a:lnTo>
                        <a:pt x="14" y="162"/>
                      </a:lnTo>
                      <a:lnTo>
                        <a:pt x="8" y="154"/>
                      </a:lnTo>
                      <a:lnTo>
                        <a:pt x="2" y="148"/>
                      </a:lnTo>
                      <a:lnTo>
                        <a:pt x="0" y="138"/>
                      </a:lnTo>
                      <a:lnTo>
                        <a:pt x="0" y="138"/>
                      </a:lnTo>
                      <a:lnTo>
                        <a:pt x="0" y="128"/>
                      </a:lnTo>
                      <a:lnTo>
                        <a:pt x="2" y="120"/>
                      </a:lnTo>
                      <a:lnTo>
                        <a:pt x="6" y="112"/>
                      </a:lnTo>
                      <a:lnTo>
                        <a:pt x="12" y="104"/>
                      </a:lnTo>
                      <a:lnTo>
                        <a:pt x="26" y="90"/>
                      </a:lnTo>
                      <a:lnTo>
                        <a:pt x="42" y="78"/>
                      </a:lnTo>
                      <a:lnTo>
                        <a:pt x="42" y="78"/>
                      </a:lnTo>
                      <a:lnTo>
                        <a:pt x="54" y="66"/>
                      </a:lnTo>
                      <a:lnTo>
                        <a:pt x="68" y="58"/>
                      </a:lnTo>
                      <a:lnTo>
                        <a:pt x="82" y="50"/>
                      </a:lnTo>
                      <a:lnTo>
                        <a:pt x="98" y="44"/>
                      </a:lnTo>
                      <a:lnTo>
                        <a:pt x="128" y="34"/>
                      </a:lnTo>
                      <a:lnTo>
                        <a:pt x="160" y="22"/>
                      </a:lnTo>
                      <a:lnTo>
                        <a:pt x="160" y="22"/>
                      </a:lnTo>
                      <a:lnTo>
                        <a:pt x="192" y="12"/>
                      </a:lnTo>
                      <a:lnTo>
                        <a:pt x="206" y="8"/>
                      </a:lnTo>
                      <a:lnTo>
                        <a:pt x="222" y="8"/>
                      </a:lnTo>
                      <a:lnTo>
                        <a:pt x="236" y="10"/>
                      </a:lnTo>
                      <a:lnTo>
                        <a:pt x="252" y="14"/>
                      </a:lnTo>
                      <a:lnTo>
                        <a:pt x="266" y="24"/>
                      </a:lnTo>
                      <a:lnTo>
                        <a:pt x="282" y="38"/>
                      </a:lnTo>
                      <a:lnTo>
                        <a:pt x="282" y="38"/>
                      </a:lnTo>
                      <a:lnTo>
                        <a:pt x="290" y="46"/>
                      </a:lnTo>
                      <a:lnTo>
                        <a:pt x="298" y="52"/>
                      </a:lnTo>
                      <a:lnTo>
                        <a:pt x="308" y="56"/>
                      </a:lnTo>
                      <a:lnTo>
                        <a:pt x="318" y="60"/>
                      </a:lnTo>
                      <a:lnTo>
                        <a:pt x="328" y="62"/>
                      </a:lnTo>
                      <a:lnTo>
                        <a:pt x="338" y="62"/>
                      </a:lnTo>
                      <a:lnTo>
                        <a:pt x="362" y="62"/>
                      </a:lnTo>
                      <a:lnTo>
                        <a:pt x="384" y="56"/>
                      </a:lnTo>
                      <a:lnTo>
                        <a:pt x="406" y="46"/>
                      </a:lnTo>
                      <a:lnTo>
                        <a:pt x="426" y="34"/>
                      </a:lnTo>
                      <a:lnTo>
                        <a:pt x="444" y="18"/>
                      </a:lnTo>
                      <a:lnTo>
                        <a:pt x="444" y="18"/>
                      </a:lnTo>
                      <a:lnTo>
                        <a:pt x="456" y="6"/>
                      </a:lnTo>
                      <a:lnTo>
                        <a:pt x="462" y="2"/>
                      </a:lnTo>
                      <a:lnTo>
                        <a:pt x="468" y="0"/>
                      </a:lnTo>
                      <a:lnTo>
                        <a:pt x="474" y="0"/>
                      </a:lnTo>
                      <a:lnTo>
                        <a:pt x="480" y="0"/>
                      </a:lnTo>
                      <a:lnTo>
                        <a:pt x="496" y="8"/>
                      </a:lnTo>
                      <a:lnTo>
                        <a:pt x="496" y="8"/>
                      </a:lnTo>
                      <a:lnTo>
                        <a:pt x="516" y="16"/>
                      </a:lnTo>
                      <a:lnTo>
                        <a:pt x="536" y="22"/>
                      </a:lnTo>
                      <a:lnTo>
                        <a:pt x="576" y="34"/>
                      </a:lnTo>
                      <a:lnTo>
                        <a:pt x="576" y="34"/>
                      </a:lnTo>
                      <a:lnTo>
                        <a:pt x="592" y="40"/>
                      </a:lnTo>
                      <a:lnTo>
                        <a:pt x="608" y="46"/>
                      </a:lnTo>
                      <a:lnTo>
                        <a:pt x="622" y="54"/>
                      </a:lnTo>
                      <a:lnTo>
                        <a:pt x="636" y="62"/>
                      </a:lnTo>
                      <a:lnTo>
                        <a:pt x="650" y="72"/>
                      </a:lnTo>
                      <a:lnTo>
                        <a:pt x="662" y="84"/>
                      </a:lnTo>
                      <a:lnTo>
                        <a:pt x="686" y="108"/>
                      </a:lnTo>
                      <a:lnTo>
                        <a:pt x="686" y="108"/>
                      </a:lnTo>
                      <a:lnTo>
                        <a:pt x="694" y="118"/>
                      </a:lnTo>
                      <a:lnTo>
                        <a:pt x="698" y="126"/>
                      </a:lnTo>
                      <a:lnTo>
                        <a:pt x="700" y="134"/>
                      </a:lnTo>
                      <a:lnTo>
                        <a:pt x="698" y="140"/>
                      </a:lnTo>
                      <a:lnTo>
                        <a:pt x="696" y="148"/>
                      </a:lnTo>
                      <a:lnTo>
                        <a:pt x="690" y="152"/>
                      </a:lnTo>
                      <a:lnTo>
                        <a:pt x="684" y="158"/>
                      </a:lnTo>
                      <a:lnTo>
                        <a:pt x="674" y="164"/>
                      </a:lnTo>
                      <a:lnTo>
                        <a:pt x="674" y="164"/>
                      </a:lnTo>
                      <a:lnTo>
                        <a:pt x="650" y="174"/>
                      </a:lnTo>
                      <a:lnTo>
                        <a:pt x="626" y="182"/>
                      </a:lnTo>
                      <a:lnTo>
                        <a:pt x="600" y="188"/>
                      </a:lnTo>
                      <a:lnTo>
                        <a:pt x="574" y="192"/>
                      </a:lnTo>
                      <a:lnTo>
                        <a:pt x="574" y="192"/>
                      </a:lnTo>
                      <a:lnTo>
                        <a:pt x="518" y="200"/>
                      </a:lnTo>
                      <a:lnTo>
                        <a:pt x="460" y="206"/>
                      </a:lnTo>
                      <a:lnTo>
                        <a:pt x="400" y="208"/>
                      </a:lnTo>
                      <a:lnTo>
                        <a:pt x="334" y="210"/>
                      </a:lnTo>
                      <a:lnTo>
                        <a:pt x="334" y="21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84" name="Google Shape;1584;p76"/>
                <p:cNvSpPr/>
                <p:nvPr/>
              </p:nvSpPr>
              <p:spPr>
                <a:xfrm>
                  <a:off x="15946438" y="3794125"/>
                  <a:ext cx="552450" cy="701675"/>
                </a:xfrm>
                <a:custGeom>
                  <a:avLst/>
                  <a:gdLst/>
                  <a:ahLst/>
                  <a:cxnLst/>
                  <a:rect l="l" t="t" r="r" b="b"/>
                  <a:pathLst>
                    <a:path w="348" h="442" extrusionOk="0">
                      <a:moveTo>
                        <a:pt x="0" y="212"/>
                      </a:moveTo>
                      <a:lnTo>
                        <a:pt x="0" y="212"/>
                      </a:lnTo>
                      <a:lnTo>
                        <a:pt x="8" y="154"/>
                      </a:lnTo>
                      <a:lnTo>
                        <a:pt x="12" y="122"/>
                      </a:lnTo>
                      <a:lnTo>
                        <a:pt x="20" y="90"/>
                      </a:lnTo>
                      <a:lnTo>
                        <a:pt x="20" y="90"/>
                      </a:lnTo>
                      <a:lnTo>
                        <a:pt x="24" y="78"/>
                      </a:lnTo>
                      <a:lnTo>
                        <a:pt x="30" y="66"/>
                      </a:lnTo>
                      <a:lnTo>
                        <a:pt x="40" y="54"/>
                      </a:lnTo>
                      <a:lnTo>
                        <a:pt x="48" y="44"/>
                      </a:lnTo>
                      <a:lnTo>
                        <a:pt x="60" y="34"/>
                      </a:lnTo>
                      <a:lnTo>
                        <a:pt x="72" y="26"/>
                      </a:lnTo>
                      <a:lnTo>
                        <a:pt x="86" y="18"/>
                      </a:lnTo>
                      <a:lnTo>
                        <a:pt x="100" y="12"/>
                      </a:lnTo>
                      <a:lnTo>
                        <a:pt x="114" y="6"/>
                      </a:lnTo>
                      <a:lnTo>
                        <a:pt x="130" y="4"/>
                      </a:lnTo>
                      <a:lnTo>
                        <a:pt x="146" y="0"/>
                      </a:lnTo>
                      <a:lnTo>
                        <a:pt x="160" y="0"/>
                      </a:lnTo>
                      <a:lnTo>
                        <a:pt x="176" y="0"/>
                      </a:lnTo>
                      <a:lnTo>
                        <a:pt x="192" y="2"/>
                      </a:lnTo>
                      <a:lnTo>
                        <a:pt x="206" y="6"/>
                      </a:lnTo>
                      <a:lnTo>
                        <a:pt x="220" y="12"/>
                      </a:lnTo>
                      <a:lnTo>
                        <a:pt x="220" y="12"/>
                      </a:lnTo>
                      <a:lnTo>
                        <a:pt x="240" y="20"/>
                      </a:lnTo>
                      <a:lnTo>
                        <a:pt x="250" y="24"/>
                      </a:lnTo>
                      <a:lnTo>
                        <a:pt x="260" y="28"/>
                      </a:lnTo>
                      <a:lnTo>
                        <a:pt x="260" y="28"/>
                      </a:lnTo>
                      <a:lnTo>
                        <a:pt x="272" y="30"/>
                      </a:lnTo>
                      <a:lnTo>
                        <a:pt x="284" y="34"/>
                      </a:lnTo>
                      <a:lnTo>
                        <a:pt x="294" y="40"/>
                      </a:lnTo>
                      <a:lnTo>
                        <a:pt x="302" y="48"/>
                      </a:lnTo>
                      <a:lnTo>
                        <a:pt x="310" y="56"/>
                      </a:lnTo>
                      <a:lnTo>
                        <a:pt x="316" y="64"/>
                      </a:lnTo>
                      <a:lnTo>
                        <a:pt x="320" y="76"/>
                      </a:lnTo>
                      <a:lnTo>
                        <a:pt x="324" y="86"/>
                      </a:lnTo>
                      <a:lnTo>
                        <a:pt x="324" y="86"/>
                      </a:lnTo>
                      <a:lnTo>
                        <a:pt x="334" y="120"/>
                      </a:lnTo>
                      <a:lnTo>
                        <a:pt x="342" y="156"/>
                      </a:lnTo>
                      <a:lnTo>
                        <a:pt x="346" y="192"/>
                      </a:lnTo>
                      <a:lnTo>
                        <a:pt x="348" y="210"/>
                      </a:lnTo>
                      <a:lnTo>
                        <a:pt x="346" y="226"/>
                      </a:lnTo>
                      <a:lnTo>
                        <a:pt x="346" y="226"/>
                      </a:lnTo>
                      <a:lnTo>
                        <a:pt x="342" y="258"/>
                      </a:lnTo>
                      <a:lnTo>
                        <a:pt x="334" y="288"/>
                      </a:lnTo>
                      <a:lnTo>
                        <a:pt x="322" y="316"/>
                      </a:lnTo>
                      <a:lnTo>
                        <a:pt x="308" y="342"/>
                      </a:lnTo>
                      <a:lnTo>
                        <a:pt x="292" y="366"/>
                      </a:lnTo>
                      <a:lnTo>
                        <a:pt x="270" y="390"/>
                      </a:lnTo>
                      <a:lnTo>
                        <a:pt x="248" y="410"/>
                      </a:lnTo>
                      <a:lnTo>
                        <a:pt x="222" y="428"/>
                      </a:lnTo>
                      <a:lnTo>
                        <a:pt x="222" y="428"/>
                      </a:lnTo>
                      <a:lnTo>
                        <a:pt x="210" y="436"/>
                      </a:lnTo>
                      <a:lnTo>
                        <a:pt x="198" y="440"/>
                      </a:lnTo>
                      <a:lnTo>
                        <a:pt x="186" y="442"/>
                      </a:lnTo>
                      <a:lnTo>
                        <a:pt x="174" y="442"/>
                      </a:lnTo>
                      <a:lnTo>
                        <a:pt x="162" y="442"/>
                      </a:lnTo>
                      <a:lnTo>
                        <a:pt x="150" y="440"/>
                      </a:lnTo>
                      <a:lnTo>
                        <a:pt x="138" y="436"/>
                      </a:lnTo>
                      <a:lnTo>
                        <a:pt x="126" y="430"/>
                      </a:lnTo>
                      <a:lnTo>
                        <a:pt x="126" y="430"/>
                      </a:lnTo>
                      <a:lnTo>
                        <a:pt x="114" y="422"/>
                      </a:lnTo>
                      <a:lnTo>
                        <a:pt x="102" y="414"/>
                      </a:lnTo>
                      <a:lnTo>
                        <a:pt x="78" y="392"/>
                      </a:lnTo>
                      <a:lnTo>
                        <a:pt x="58" y="368"/>
                      </a:lnTo>
                      <a:lnTo>
                        <a:pt x="38" y="338"/>
                      </a:lnTo>
                      <a:lnTo>
                        <a:pt x="22" y="308"/>
                      </a:lnTo>
                      <a:lnTo>
                        <a:pt x="10" y="276"/>
                      </a:lnTo>
                      <a:lnTo>
                        <a:pt x="2" y="244"/>
                      </a:lnTo>
                      <a:lnTo>
                        <a:pt x="0" y="228"/>
                      </a:lnTo>
                      <a:lnTo>
                        <a:pt x="0" y="212"/>
                      </a:lnTo>
                      <a:lnTo>
                        <a:pt x="0" y="21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85" name="Google Shape;1585;p76"/>
                <p:cNvSpPr/>
                <p:nvPr/>
              </p:nvSpPr>
              <p:spPr>
                <a:xfrm>
                  <a:off x="15984538" y="4010025"/>
                  <a:ext cx="476250" cy="447675"/>
                </a:xfrm>
                <a:custGeom>
                  <a:avLst/>
                  <a:gdLst/>
                  <a:ahLst/>
                  <a:cxnLst/>
                  <a:rect l="l" t="t" r="r" b="b"/>
                  <a:pathLst>
                    <a:path w="300" h="282" extrusionOk="0">
                      <a:moveTo>
                        <a:pt x="40" y="62"/>
                      </a:moveTo>
                      <a:lnTo>
                        <a:pt x="40" y="62"/>
                      </a:lnTo>
                      <a:lnTo>
                        <a:pt x="40" y="44"/>
                      </a:lnTo>
                      <a:lnTo>
                        <a:pt x="42" y="38"/>
                      </a:lnTo>
                      <a:lnTo>
                        <a:pt x="44" y="34"/>
                      </a:lnTo>
                      <a:lnTo>
                        <a:pt x="50" y="30"/>
                      </a:lnTo>
                      <a:lnTo>
                        <a:pt x="56" y="28"/>
                      </a:lnTo>
                      <a:lnTo>
                        <a:pt x="72" y="28"/>
                      </a:lnTo>
                      <a:lnTo>
                        <a:pt x="72" y="28"/>
                      </a:lnTo>
                      <a:lnTo>
                        <a:pt x="110" y="28"/>
                      </a:lnTo>
                      <a:lnTo>
                        <a:pt x="146" y="22"/>
                      </a:lnTo>
                      <a:lnTo>
                        <a:pt x="182" y="14"/>
                      </a:lnTo>
                      <a:lnTo>
                        <a:pt x="218" y="4"/>
                      </a:lnTo>
                      <a:lnTo>
                        <a:pt x="218" y="4"/>
                      </a:lnTo>
                      <a:lnTo>
                        <a:pt x="236" y="0"/>
                      </a:lnTo>
                      <a:lnTo>
                        <a:pt x="242" y="0"/>
                      </a:lnTo>
                      <a:lnTo>
                        <a:pt x="248" y="2"/>
                      </a:lnTo>
                      <a:lnTo>
                        <a:pt x="252" y="6"/>
                      </a:lnTo>
                      <a:lnTo>
                        <a:pt x="256" y="12"/>
                      </a:lnTo>
                      <a:lnTo>
                        <a:pt x="258" y="20"/>
                      </a:lnTo>
                      <a:lnTo>
                        <a:pt x="258" y="30"/>
                      </a:lnTo>
                      <a:lnTo>
                        <a:pt x="258" y="30"/>
                      </a:lnTo>
                      <a:lnTo>
                        <a:pt x="258" y="42"/>
                      </a:lnTo>
                      <a:lnTo>
                        <a:pt x="260" y="52"/>
                      </a:lnTo>
                      <a:lnTo>
                        <a:pt x="262" y="54"/>
                      </a:lnTo>
                      <a:lnTo>
                        <a:pt x="266" y="54"/>
                      </a:lnTo>
                      <a:lnTo>
                        <a:pt x="272" y="52"/>
                      </a:lnTo>
                      <a:lnTo>
                        <a:pt x="282" y="46"/>
                      </a:lnTo>
                      <a:lnTo>
                        <a:pt x="282" y="46"/>
                      </a:lnTo>
                      <a:lnTo>
                        <a:pt x="286" y="44"/>
                      </a:lnTo>
                      <a:lnTo>
                        <a:pt x="288" y="44"/>
                      </a:lnTo>
                      <a:lnTo>
                        <a:pt x="292" y="46"/>
                      </a:lnTo>
                      <a:lnTo>
                        <a:pt x="294" y="48"/>
                      </a:lnTo>
                      <a:lnTo>
                        <a:pt x="296" y="54"/>
                      </a:lnTo>
                      <a:lnTo>
                        <a:pt x="298" y="62"/>
                      </a:lnTo>
                      <a:lnTo>
                        <a:pt x="298" y="62"/>
                      </a:lnTo>
                      <a:lnTo>
                        <a:pt x="300" y="90"/>
                      </a:lnTo>
                      <a:lnTo>
                        <a:pt x="298" y="104"/>
                      </a:lnTo>
                      <a:lnTo>
                        <a:pt x="296" y="118"/>
                      </a:lnTo>
                      <a:lnTo>
                        <a:pt x="296" y="118"/>
                      </a:lnTo>
                      <a:lnTo>
                        <a:pt x="278" y="156"/>
                      </a:lnTo>
                      <a:lnTo>
                        <a:pt x="260" y="192"/>
                      </a:lnTo>
                      <a:lnTo>
                        <a:pt x="250" y="210"/>
                      </a:lnTo>
                      <a:lnTo>
                        <a:pt x="238" y="228"/>
                      </a:lnTo>
                      <a:lnTo>
                        <a:pt x="226" y="242"/>
                      </a:lnTo>
                      <a:lnTo>
                        <a:pt x="210" y="258"/>
                      </a:lnTo>
                      <a:lnTo>
                        <a:pt x="210" y="258"/>
                      </a:lnTo>
                      <a:lnTo>
                        <a:pt x="198" y="266"/>
                      </a:lnTo>
                      <a:lnTo>
                        <a:pt x="184" y="274"/>
                      </a:lnTo>
                      <a:lnTo>
                        <a:pt x="172" y="278"/>
                      </a:lnTo>
                      <a:lnTo>
                        <a:pt x="160" y="282"/>
                      </a:lnTo>
                      <a:lnTo>
                        <a:pt x="146" y="282"/>
                      </a:lnTo>
                      <a:lnTo>
                        <a:pt x="132" y="280"/>
                      </a:lnTo>
                      <a:lnTo>
                        <a:pt x="120" y="276"/>
                      </a:lnTo>
                      <a:lnTo>
                        <a:pt x="106" y="268"/>
                      </a:lnTo>
                      <a:lnTo>
                        <a:pt x="106" y="268"/>
                      </a:lnTo>
                      <a:lnTo>
                        <a:pt x="84" y="250"/>
                      </a:lnTo>
                      <a:lnTo>
                        <a:pt x="64" y="230"/>
                      </a:lnTo>
                      <a:lnTo>
                        <a:pt x="46" y="208"/>
                      </a:lnTo>
                      <a:lnTo>
                        <a:pt x="32" y="184"/>
                      </a:lnTo>
                      <a:lnTo>
                        <a:pt x="20" y="160"/>
                      </a:lnTo>
                      <a:lnTo>
                        <a:pt x="10" y="134"/>
                      </a:lnTo>
                      <a:lnTo>
                        <a:pt x="4" y="106"/>
                      </a:lnTo>
                      <a:lnTo>
                        <a:pt x="0" y="78"/>
                      </a:lnTo>
                      <a:lnTo>
                        <a:pt x="0" y="78"/>
                      </a:lnTo>
                      <a:lnTo>
                        <a:pt x="0" y="60"/>
                      </a:lnTo>
                      <a:lnTo>
                        <a:pt x="2" y="52"/>
                      </a:lnTo>
                      <a:lnTo>
                        <a:pt x="6" y="48"/>
                      </a:lnTo>
                      <a:lnTo>
                        <a:pt x="10" y="46"/>
                      </a:lnTo>
                      <a:lnTo>
                        <a:pt x="18" y="48"/>
                      </a:lnTo>
                      <a:lnTo>
                        <a:pt x="28" y="52"/>
                      </a:lnTo>
                      <a:lnTo>
                        <a:pt x="40" y="62"/>
                      </a:lnTo>
                      <a:lnTo>
                        <a:pt x="40" y="6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586" name="Google Shape;1586;p76"/>
              <p:cNvGrpSpPr/>
              <p:nvPr/>
            </p:nvGrpSpPr>
            <p:grpSpPr>
              <a:xfrm>
                <a:off x="2551270" y="5880142"/>
                <a:ext cx="556607" cy="508899"/>
                <a:chOff x="15670213" y="3794125"/>
                <a:chExt cx="1111250" cy="1016000"/>
              </a:xfrm>
            </p:grpSpPr>
            <p:sp>
              <p:nvSpPr>
                <p:cNvPr id="1587" name="Google Shape;1587;p76"/>
                <p:cNvSpPr/>
                <p:nvPr/>
              </p:nvSpPr>
              <p:spPr>
                <a:xfrm>
                  <a:off x="15670213" y="4476750"/>
                  <a:ext cx="1111250" cy="333375"/>
                </a:xfrm>
                <a:custGeom>
                  <a:avLst/>
                  <a:gdLst/>
                  <a:ahLst/>
                  <a:cxnLst/>
                  <a:rect l="l" t="t" r="r" b="b"/>
                  <a:pathLst>
                    <a:path w="700" h="210" extrusionOk="0">
                      <a:moveTo>
                        <a:pt x="334" y="210"/>
                      </a:moveTo>
                      <a:lnTo>
                        <a:pt x="334" y="210"/>
                      </a:lnTo>
                      <a:lnTo>
                        <a:pt x="270" y="208"/>
                      </a:lnTo>
                      <a:lnTo>
                        <a:pt x="202" y="202"/>
                      </a:lnTo>
                      <a:lnTo>
                        <a:pt x="168" y="200"/>
                      </a:lnTo>
                      <a:lnTo>
                        <a:pt x="132" y="194"/>
                      </a:lnTo>
                      <a:lnTo>
                        <a:pt x="98" y="188"/>
                      </a:lnTo>
                      <a:lnTo>
                        <a:pt x="62" y="178"/>
                      </a:lnTo>
                      <a:lnTo>
                        <a:pt x="62" y="178"/>
                      </a:lnTo>
                      <a:lnTo>
                        <a:pt x="42" y="172"/>
                      </a:lnTo>
                      <a:lnTo>
                        <a:pt x="24" y="166"/>
                      </a:lnTo>
                      <a:lnTo>
                        <a:pt x="14" y="162"/>
                      </a:lnTo>
                      <a:lnTo>
                        <a:pt x="8" y="154"/>
                      </a:lnTo>
                      <a:lnTo>
                        <a:pt x="2" y="148"/>
                      </a:lnTo>
                      <a:lnTo>
                        <a:pt x="0" y="138"/>
                      </a:lnTo>
                      <a:lnTo>
                        <a:pt x="0" y="138"/>
                      </a:lnTo>
                      <a:lnTo>
                        <a:pt x="0" y="128"/>
                      </a:lnTo>
                      <a:lnTo>
                        <a:pt x="2" y="120"/>
                      </a:lnTo>
                      <a:lnTo>
                        <a:pt x="6" y="112"/>
                      </a:lnTo>
                      <a:lnTo>
                        <a:pt x="12" y="104"/>
                      </a:lnTo>
                      <a:lnTo>
                        <a:pt x="26" y="90"/>
                      </a:lnTo>
                      <a:lnTo>
                        <a:pt x="42" y="78"/>
                      </a:lnTo>
                      <a:lnTo>
                        <a:pt x="42" y="78"/>
                      </a:lnTo>
                      <a:lnTo>
                        <a:pt x="54" y="66"/>
                      </a:lnTo>
                      <a:lnTo>
                        <a:pt x="68" y="58"/>
                      </a:lnTo>
                      <a:lnTo>
                        <a:pt x="82" y="50"/>
                      </a:lnTo>
                      <a:lnTo>
                        <a:pt x="98" y="44"/>
                      </a:lnTo>
                      <a:lnTo>
                        <a:pt x="128" y="34"/>
                      </a:lnTo>
                      <a:lnTo>
                        <a:pt x="160" y="22"/>
                      </a:lnTo>
                      <a:lnTo>
                        <a:pt x="160" y="22"/>
                      </a:lnTo>
                      <a:lnTo>
                        <a:pt x="192" y="12"/>
                      </a:lnTo>
                      <a:lnTo>
                        <a:pt x="206" y="8"/>
                      </a:lnTo>
                      <a:lnTo>
                        <a:pt x="222" y="8"/>
                      </a:lnTo>
                      <a:lnTo>
                        <a:pt x="236" y="10"/>
                      </a:lnTo>
                      <a:lnTo>
                        <a:pt x="252" y="14"/>
                      </a:lnTo>
                      <a:lnTo>
                        <a:pt x="266" y="24"/>
                      </a:lnTo>
                      <a:lnTo>
                        <a:pt x="282" y="38"/>
                      </a:lnTo>
                      <a:lnTo>
                        <a:pt x="282" y="38"/>
                      </a:lnTo>
                      <a:lnTo>
                        <a:pt x="290" y="46"/>
                      </a:lnTo>
                      <a:lnTo>
                        <a:pt x="298" y="52"/>
                      </a:lnTo>
                      <a:lnTo>
                        <a:pt x="308" y="56"/>
                      </a:lnTo>
                      <a:lnTo>
                        <a:pt x="318" y="60"/>
                      </a:lnTo>
                      <a:lnTo>
                        <a:pt x="328" y="62"/>
                      </a:lnTo>
                      <a:lnTo>
                        <a:pt x="338" y="62"/>
                      </a:lnTo>
                      <a:lnTo>
                        <a:pt x="362" y="62"/>
                      </a:lnTo>
                      <a:lnTo>
                        <a:pt x="384" y="56"/>
                      </a:lnTo>
                      <a:lnTo>
                        <a:pt x="406" y="46"/>
                      </a:lnTo>
                      <a:lnTo>
                        <a:pt x="426" y="34"/>
                      </a:lnTo>
                      <a:lnTo>
                        <a:pt x="444" y="18"/>
                      </a:lnTo>
                      <a:lnTo>
                        <a:pt x="444" y="18"/>
                      </a:lnTo>
                      <a:lnTo>
                        <a:pt x="456" y="6"/>
                      </a:lnTo>
                      <a:lnTo>
                        <a:pt x="462" y="2"/>
                      </a:lnTo>
                      <a:lnTo>
                        <a:pt x="468" y="0"/>
                      </a:lnTo>
                      <a:lnTo>
                        <a:pt x="474" y="0"/>
                      </a:lnTo>
                      <a:lnTo>
                        <a:pt x="480" y="0"/>
                      </a:lnTo>
                      <a:lnTo>
                        <a:pt x="496" y="8"/>
                      </a:lnTo>
                      <a:lnTo>
                        <a:pt x="496" y="8"/>
                      </a:lnTo>
                      <a:lnTo>
                        <a:pt x="516" y="16"/>
                      </a:lnTo>
                      <a:lnTo>
                        <a:pt x="536" y="22"/>
                      </a:lnTo>
                      <a:lnTo>
                        <a:pt x="576" y="34"/>
                      </a:lnTo>
                      <a:lnTo>
                        <a:pt x="576" y="34"/>
                      </a:lnTo>
                      <a:lnTo>
                        <a:pt x="592" y="40"/>
                      </a:lnTo>
                      <a:lnTo>
                        <a:pt x="608" y="46"/>
                      </a:lnTo>
                      <a:lnTo>
                        <a:pt x="622" y="54"/>
                      </a:lnTo>
                      <a:lnTo>
                        <a:pt x="636" y="62"/>
                      </a:lnTo>
                      <a:lnTo>
                        <a:pt x="650" y="72"/>
                      </a:lnTo>
                      <a:lnTo>
                        <a:pt x="662" y="84"/>
                      </a:lnTo>
                      <a:lnTo>
                        <a:pt x="686" y="108"/>
                      </a:lnTo>
                      <a:lnTo>
                        <a:pt x="686" y="108"/>
                      </a:lnTo>
                      <a:lnTo>
                        <a:pt x="694" y="118"/>
                      </a:lnTo>
                      <a:lnTo>
                        <a:pt x="698" y="126"/>
                      </a:lnTo>
                      <a:lnTo>
                        <a:pt x="700" y="134"/>
                      </a:lnTo>
                      <a:lnTo>
                        <a:pt x="698" y="140"/>
                      </a:lnTo>
                      <a:lnTo>
                        <a:pt x="696" y="148"/>
                      </a:lnTo>
                      <a:lnTo>
                        <a:pt x="690" y="152"/>
                      </a:lnTo>
                      <a:lnTo>
                        <a:pt x="684" y="158"/>
                      </a:lnTo>
                      <a:lnTo>
                        <a:pt x="674" y="164"/>
                      </a:lnTo>
                      <a:lnTo>
                        <a:pt x="674" y="164"/>
                      </a:lnTo>
                      <a:lnTo>
                        <a:pt x="650" y="174"/>
                      </a:lnTo>
                      <a:lnTo>
                        <a:pt x="626" y="182"/>
                      </a:lnTo>
                      <a:lnTo>
                        <a:pt x="600" y="188"/>
                      </a:lnTo>
                      <a:lnTo>
                        <a:pt x="574" y="192"/>
                      </a:lnTo>
                      <a:lnTo>
                        <a:pt x="574" y="192"/>
                      </a:lnTo>
                      <a:lnTo>
                        <a:pt x="518" y="200"/>
                      </a:lnTo>
                      <a:lnTo>
                        <a:pt x="460" y="206"/>
                      </a:lnTo>
                      <a:lnTo>
                        <a:pt x="400" y="208"/>
                      </a:lnTo>
                      <a:lnTo>
                        <a:pt x="334" y="210"/>
                      </a:lnTo>
                      <a:lnTo>
                        <a:pt x="334" y="21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88" name="Google Shape;1588;p76"/>
                <p:cNvSpPr/>
                <p:nvPr/>
              </p:nvSpPr>
              <p:spPr>
                <a:xfrm>
                  <a:off x="15946438" y="3794125"/>
                  <a:ext cx="552450" cy="701675"/>
                </a:xfrm>
                <a:custGeom>
                  <a:avLst/>
                  <a:gdLst/>
                  <a:ahLst/>
                  <a:cxnLst/>
                  <a:rect l="l" t="t" r="r" b="b"/>
                  <a:pathLst>
                    <a:path w="348" h="442" extrusionOk="0">
                      <a:moveTo>
                        <a:pt x="0" y="212"/>
                      </a:moveTo>
                      <a:lnTo>
                        <a:pt x="0" y="212"/>
                      </a:lnTo>
                      <a:lnTo>
                        <a:pt x="8" y="154"/>
                      </a:lnTo>
                      <a:lnTo>
                        <a:pt x="12" y="122"/>
                      </a:lnTo>
                      <a:lnTo>
                        <a:pt x="20" y="90"/>
                      </a:lnTo>
                      <a:lnTo>
                        <a:pt x="20" y="90"/>
                      </a:lnTo>
                      <a:lnTo>
                        <a:pt x="24" y="78"/>
                      </a:lnTo>
                      <a:lnTo>
                        <a:pt x="30" y="66"/>
                      </a:lnTo>
                      <a:lnTo>
                        <a:pt x="40" y="54"/>
                      </a:lnTo>
                      <a:lnTo>
                        <a:pt x="48" y="44"/>
                      </a:lnTo>
                      <a:lnTo>
                        <a:pt x="60" y="34"/>
                      </a:lnTo>
                      <a:lnTo>
                        <a:pt x="72" y="26"/>
                      </a:lnTo>
                      <a:lnTo>
                        <a:pt x="86" y="18"/>
                      </a:lnTo>
                      <a:lnTo>
                        <a:pt x="100" y="12"/>
                      </a:lnTo>
                      <a:lnTo>
                        <a:pt x="114" y="6"/>
                      </a:lnTo>
                      <a:lnTo>
                        <a:pt x="130" y="4"/>
                      </a:lnTo>
                      <a:lnTo>
                        <a:pt x="146" y="0"/>
                      </a:lnTo>
                      <a:lnTo>
                        <a:pt x="160" y="0"/>
                      </a:lnTo>
                      <a:lnTo>
                        <a:pt x="176" y="0"/>
                      </a:lnTo>
                      <a:lnTo>
                        <a:pt x="192" y="2"/>
                      </a:lnTo>
                      <a:lnTo>
                        <a:pt x="206" y="6"/>
                      </a:lnTo>
                      <a:lnTo>
                        <a:pt x="220" y="12"/>
                      </a:lnTo>
                      <a:lnTo>
                        <a:pt x="220" y="12"/>
                      </a:lnTo>
                      <a:lnTo>
                        <a:pt x="240" y="20"/>
                      </a:lnTo>
                      <a:lnTo>
                        <a:pt x="250" y="24"/>
                      </a:lnTo>
                      <a:lnTo>
                        <a:pt x="260" y="28"/>
                      </a:lnTo>
                      <a:lnTo>
                        <a:pt x="260" y="28"/>
                      </a:lnTo>
                      <a:lnTo>
                        <a:pt x="272" y="30"/>
                      </a:lnTo>
                      <a:lnTo>
                        <a:pt x="284" y="34"/>
                      </a:lnTo>
                      <a:lnTo>
                        <a:pt x="294" y="40"/>
                      </a:lnTo>
                      <a:lnTo>
                        <a:pt x="302" y="48"/>
                      </a:lnTo>
                      <a:lnTo>
                        <a:pt x="310" y="56"/>
                      </a:lnTo>
                      <a:lnTo>
                        <a:pt x="316" y="64"/>
                      </a:lnTo>
                      <a:lnTo>
                        <a:pt x="320" y="76"/>
                      </a:lnTo>
                      <a:lnTo>
                        <a:pt x="324" y="86"/>
                      </a:lnTo>
                      <a:lnTo>
                        <a:pt x="324" y="86"/>
                      </a:lnTo>
                      <a:lnTo>
                        <a:pt x="334" y="120"/>
                      </a:lnTo>
                      <a:lnTo>
                        <a:pt x="342" y="156"/>
                      </a:lnTo>
                      <a:lnTo>
                        <a:pt x="346" y="192"/>
                      </a:lnTo>
                      <a:lnTo>
                        <a:pt x="348" y="210"/>
                      </a:lnTo>
                      <a:lnTo>
                        <a:pt x="346" y="226"/>
                      </a:lnTo>
                      <a:lnTo>
                        <a:pt x="346" y="226"/>
                      </a:lnTo>
                      <a:lnTo>
                        <a:pt x="342" y="258"/>
                      </a:lnTo>
                      <a:lnTo>
                        <a:pt x="334" y="288"/>
                      </a:lnTo>
                      <a:lnTo>
                        <a:pt x="322" y="316"/>
                      </a:lnTo>
                      <a:lnTo>
                        <a:pt x="308" y="342"/>
                      </a:lnTo>
                      <a:lnTo>
                        <a:pt x="292" y="366"/>
                      </a:lnTo>
                      <a:lnTo>
                        <a:pt x="270" y="390"/>
                      </a:lnTo>
                      <a:lnTo>
                        <a:pt x="248" y="410"/>
                      </a:lnTo>
                      <a:lnTo>
                        <a:pt x="222" y="428"/>
                      </a:lnTo>
                      <a:lnTo>
                        <a:pt x="222" y="428"/>
                      </a:lnTo>
                      <a:lnTo>
                        <a:pt x="210" y="436"/>
                      </a:lnTo>
                      <a:lnTo>
                        <a:pt x="198" y="440"/>
                      </a:lnTo>
                      <a:lnTo>
                        <a:pt x="186" y="442"/>
                      </a:lnTo>
                      <a:lnTo>
                        <a:pt x="174" y="442"/>
                      </a:lnTo>
                      <a:lnTo>
                        <a:pt x="162" y="442"/>
                      </a:lnTo>
                      <a:lnTo>
                        <a:pt x="150" y="440"/>
                      </a:lnTo>
                      <a:lnTo>
                        <a:pt x="138" y="436"/>
                      </a:lnTo>
                      <a:lnTo>
                        <a:pt x="126" y="430"/>
                      </a:lnTo>
                      <a:lnTo>
                        <a:pt x="126" y="430"/>
                      </a:lnTo>
                      <a:lnTo>
                        <a:pt x="114" y="422"/>
                      </a:lnTo>
                      <a:lnTo>
                        <a:pt x="102" y="414"/>
                      </a:lnTo>
                      <a:lnTo>
                        <a:pt x="78" y="392"/>
                      </a:lnTo>
                      <a:lnTo>
                        <a:pt x="58" y="368"/>
                      </a:lnTo>
                      <a:lnTo>
                        <a:pt x="38" y="338"/>
                      </a:lnTo>
                      <a:lnTo>
                        <a:pt x="22" y="308"/>
                      </a:lnTo>
                      <a:lnTo>
                        <a:pt x="10" y="276"/>
                      </a:lnTo>
                      <a:lnTo>
                        <a:pt x="2" y="244"/>
                      </a:lnTo>
                      <a:lnTo>
                        <a:pt x="0" y="228"/>
                      </a:lnTo>
                      <a:lnTo>
                        <a:pt x="0" y="212"/>
                      </a:lnTo>
                      <a:lnTo>
                        <a:pt x="0" y="21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89" name="Google Shape;1589;p76"/>
                <p:cNvSpPr/>
                <p:nvPr/>
              </p:nvSpPr>
              <p:spPr>
                <a:xfrm>
                  <a:off x="15984538" y="4010025"/>
                  <a:ext cx="476250" cy="447675"/>
                </a:xfrm>
                <a:custGeom>
                  <a:avLst/>
                  <a:gdLst/>
                  <a:ahLst/>
                  <a:cxnLst/>
                  <a:rect l="l" t="t" r="r" b="b"/>
                  <a:pathLst>
                    <a:path w="300" h="282" extrusionOk="0">
                      <a:moveTo>
                        <a:pt x="40" y="62"/>
                      </a:moveTo>
                      <a:lnTo>
                        <a:pt x="40" y="62"/>
                      </a:lnTo>
                      <a:lnTo>
                        <a:pt x="40" y="44"/>
                      </a:lnTo>
                      <a:lnTo>
                        <a:pt x="42" y="38"/>
                      </a:lnTo>
                      <a:lnTo>
                        <a:pt x="44" y="34"/>
                      </a:lnTo>
                      <a:lnTo>
                        <a:pt x="50" y="30"/>
                      </a:lnTo>
                      <a:lnTo>
                        <a:pt x="56" y="28"/>
                      </a:lnTo>
                      <a:lnTo>
                        <a:pt x="72" y="28"/>
                      </a:lnTo>
                      <a:lnTo>
                        <a:pt x="72" y="28"/>
                      </a:lnTo>
                      <a:lnTo>
                        <a:pt x="110" y="28"/>
                      </a:lnTo>
                      <a:lnTo>
                        <a:pt x="146" y="22"/>
                      </a:lnTo>
                      <a:lnTo>
                        <a:pt x="182" y="14"/>
                      </a:lnTo>
                      <a:lnTo>
                        <a:pt x="218" y="4"/>
                      </a:lnTo>
                      <a:lnTo>
                        <a:pt x="218" y="4"/>
                      </a:lnTo>
                      <a:lnTo>
                        <a:pt x="236" y="0"/>
                      </a:lnTo>
                      <a:lnTo>
                        <a:pt x="242" y="0"/>
                      </a:lnTo>
                      <a:lnTo>
                        <a:pt x="248" y="2"/>
                      </a:lnTo>
                      <a:lnTo>
                        <a:pt x="252" y="6"/>
                      </a:lnTo>
                      <a:lnTo>
                        <a:pt x="256" y="12"/>
                      </a:lnTo>
                      <a:lnTo>
                        <a:pt x="258" y="20"/>
                      </a:lnTo>
                      <a:lnTo>
                        <a:pt x="258" y="30"/>
                      </a:lnTo>
                      <a:lnTo>
                        <a:pt x="258" y="30"/>
                      </a:lnTo>
                      <a:lnTo>
                        <a:pt x="258" y="42"/>
                      </a:lnTo>
                      <a:lnTo>
                        <a:pt x="260" y="52"/>
                      </a:lnTo>
                      <a:lnTo>
                        <a:pt x="262" y="54"/>
                      </a:lnTo>
                      <a:lnTo>
                        <a:pt x="266" y="54"/>
                      </a:lnTo>
                      <a:lnTo>
                        <a:pt x="272" y="52"/>
                      </a:lnTo>
                      <a:lnTo>
                        <a:pt x="282" y="46"/>
                      </a:lnTo>
                      <a:lnTo>
                        <a:pt x="282" y="46"/>
                      </a:lnTo>
                      <a:lnTo>
                        <a:pt x="286" y="44"/>
                      </a:lnTo>
                      <a:lnTo>
                        <a:pt x="288" y="44"/>
                      </a:lnTo>
                      <a:lnTo>
                        <a:pt x="292" y="46"/>
                      </a:lnTo>
                      <a:lnTo>
                        <a:pt x="294" y="48"/>
                      </a:lnTo>
                      <a:lnTo>
                        <a:pt x="296" y="54"/>
                      </a:lnTo>
                      <a:lnTo>
                        <a:pt x="298" y="62"/>
                      </a:lnTo>
                      <a:lnTo>
                        <a:pt x="298" y="62"/>
                      </a:lnTo>
                      <a:lnTo>
                        <a:pt x="300" y="90"/>
                      </a:lnTo>
                      <a:lnTo>
                        <a:pt x="298" y="104"/>
                      </a:lnTo>
                      <a:lnTo>
                        <a:pt x="296" y="118"/>
                      </a:lnTo>
                      <a:lnTo>
                        <a:pt x="296" y="118"/>
                      </a:lnTo>
                      <a:lnTo>
                        <a:pt x="278" y="156"/>
                      </a:lnTo>
                      <a:lnTo>
                        <a:pt x="260" y="192"/>
                      </a:lnTo>
                      <a:lnTo>
                        <a:pt x="250" y="210"/>
                      </a:lnTo>
                      <a:lnTo>
                        <a:pt x="238" y="228"/>
                      </a:lnTo>
                      <a:lnTo>
                        <a:pt x="226" y="242"/>
                      </a:lnTo>
                      <a:lnTo>
                        <a:pt x="210" y="258"/>
                      </a:lnTo>
                      <a:lnTo>
                        <a:pt x="210" y="258"/>
                      </a:lnTo>
                      <a:lnTo>
                        <a:pt x="198" y="266"/>
                      </a:lnTo>
                      <a:lnTo>
                        <a:pt x="184" y="274"/>
                      </a:lnTo>
                      <a:lnTo>
                        <a:pt x="172" y="278"/>
                      </a:lnTo>
                      <a:lnTo>
                        <a:pt x="160" y="282"/>
                      </a:lnTo>
                      <a:lnTo>
                        <a:pt x="146" y="282"/>
                      </a:lnTo>
                      <a:lnTo>
                        <a:pt x="132" y="280"/>
                      </a:lnTo>
                      <a:lnTo>
                        <a:pt x="120" y="276"/>
                      </a:lnTo>
                      <a:lnTo>
                        <a:pt x="106" y="268"/>
                      </a:lnTo>
                      <a:lnTo>
                        <a:pt x="106" y="268"/>
                      </a:lnTo>
                      <a:lnTo>
                        <a:pt x="84" y="250"/>
                      </a:lnTo>
                      <a:lnTo>
                        <a:pt x="64" y="230"/>
                      </a:lnTo>
                      <a:lnTo>
                        <a:pt x="46" y="208"/>
                      </a:lnTo>
                      <a:lnTo>
                        <a:pt x="32" y="184"/>
                      </a:lnTo>
                      <a:lnTo>
                        <a:pt x="20" y="160"/>
                      </a:lnTo>
                      <a:lnTo>
                        <a:pt x="10" y="134"/>
                      </a:lnTo>
                      <a:lnTo>
                        <a:pt x="4" y="106"/>
                      </a:lnTo>
                      <a:lnTo>
                        <a:pt x="0" y="78"/>
                      </a:lnTo>
                      <a:lnTo>
                        <a:pt x="0" y="78"/>
                      </a:lnTo>
                      <a:lnTo>
                        <a:pt x="0" y="60"/>
                      </a:lnTo>
                      <a:lnTo>
                        <a:pt x="2" y="52"/>
                      </a:lnTo>
                      <a:lnTo>
                        <a:pt x="6" y="48"/>
                      </a:lnTo>
                      <a:lnTo>
                        <a:pt x="10" y="46"/>
                      </a:lnTo>
                      <a:lnTo>
                        <a:pt x="18" y="48"/>
                      </a:lnTo>
                      <a:lnTo>
                        <a:pt x="28" y="52"/>
                      </a:lnTo>
                      <a:lnTo>
                        <a:pt x="40" y="62"/>
                      </a:lnTo>
                      <a:lnTo>
                        <a:pt x="40" y="6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590" name="Google Shape;1590;p76"/>
              <p:cNvGrpSpPr/>
              <p:nvPr/>
            </p:nvGrpSpPr>
            <p:grpSpPr>
              <a:xfrm>
                <a:off x="2919741" y="4877151"/>
                <a:ext cx="382709" cy="349906"/>
                <a:chOff x="15670213" y="3794125"/>
                <a:chExt cx="1111250" cy="1016000"/>
              </a:xfrm>
            </p:grpSpPr>
            <p:sp>
              <p:nvSpPr>
                <p:cNvPr id="1591" name="Google Shape;1591;p76"/>
                <p:cNvSpPr/>
                <p:nvPr/>
              </p:nvSpPr>
              <p:spPr>
                <a:xfrm>
                  <a:off x="15670213" y="4476750"/>
                  <a:ext cx="1111250" cy="333375"/>
                </a:xfrm>
                <a:custGeom>
                  <a:avLst/>
                  <a:gdLst/>
                  <a:ahLst/>
                  <a:cxnLst/>
                  <a:rect l="l" t="t" r="r" b="b"/>
                  <a:pathLst>
                    <a:path w="700" h="210" extrusionOk="0">
                      <a:moveTo>
                        <a:pt x="334" y="210"/>
                      </a:moveTo>
                      <a:lnTo>
                        <a:pt x="334" y="210"/>
                      </a:lnTo>
                      <a:lnTo>
                        <a:pt x="270" y="208"/>
                      </a:lnTo>
                      <a:lnTo>
                        <a:pt x="202" y="202"/>
                      </a:lnTo>
                      <a:lnTo>
                        <a:pt x="168" y="200"/>
                      </a:lnTo>
                      <a:lnTo>
                        <a:pt x="132" y="194"/>
                      </a:lnTo>
                      <a:lnTo>
                        <a:pt x="98" y="188"/>
                      </a:lnTo>
                      <a:lnTo>
                        <a:pt x="62" y="178"/>
                      </a:lnTo>
                      <a:lnTo>
                        <a:pt x="62" y="178"/>
                      </a:lnTo>
                      <a:lnTo>
                        <a:pt x="42" y="172"/>
                      </a:lnTo>
                      <a:lnTo>
                        <a:pt x="24" y="166"/>
                      </a:lnTo>
                      <a:lnTo>
                        <a:pt x="14" y="162"/>
                      </a:lnTo>
                      <a:lnTo>
                        <a:pt x="8" y="154"/>
                      </a:lnTo>
                      <a:lnTo>
                        <a:pt x="2" y="148"/>
                      </a:lnTo>
                      <a:lnTo>
                        <a:pt x="0" y="138"/>
                      </a:lnTo>
                      <a:lnTo>
                        <a:pt x="0" y="138"/>
                      </a:lnTo>
                      <a:lnTo>
                        <a:pt x="0" y="128"/>
                      </a:lnTo>
                      <a:lnTo>
                        <a:pt x="2" y="120"/>
                      </a:lnTo>
                      <a:lnTo>
                        <a:pt x="6" y="112"/>
                      </a:lnTo>
                      <a:lnTo>
                        <a:pt x="12" y="104"/>
                      </a:lnTo>
                      <a:lnTo>
                        <a:pt x="26" y="90"/>
                      </a:lnTo>
                      <a:lnTo>
                        <a:pt x="42" y="78"/>
                      </a:lnTo>
                      <a:lnTo>
                        <a:pt x="42" y="78"/>
                      </a:lnTo>
                      <a:lnTo>
                        <a:pt x="54" y="66"/>
                      </a:lnTo>
                      <a:lnTo>
                        <a:pt x="68" y="58"/>
                      </a:lnTo>
                      <a:lnTo>
                        <a:pt x="82" y="50"/>
                      </a:lnTo>
                      <a:lnTo>
                        <a:pt x="98" y="44"/>
                      </a:lnTo>
                      <a:lnTo>
                        <a:pt x="128" y="34"/>
                      </a:lnTo>
                      <a:lnTo>
                        <a:pt x="160" y="22"/>
                      </a:lnTo>
                      <a:lnTo>
                        <a:pt x="160" y="22"/>
                      </a:lnTo>
                      <a:lnTo>
                        <a:pt x="192" y="12"/>
                      </a:lnTo>
                      <a:lnTo>
                        <a:pt x="206" y="8"/>
                      </a:lnTo>
                      <a:lnTo>
                        <a:pt x="222" y="8"/>
                      </a:lnTo>
                      <a:lnTo>
                        <a:pt x="236" y="10"/>
                      </a:lnTo>
                      <a:lnTo>
                        <a:pt x="252" y="14"/>
                      </a:lnTo>
                      <a:lnTo>
                        <a:pt x="266" y="24"/>
                      </a:lnTo>
                      <a:lnTo>
                        <a:pt x="282" y="38"/>
                      </a:lnTo>
                      <a:lnTo>
                        <a:pt x="282" y="38"/>
                      </a:lnTo>
                      <a:lnTo>
                        <a:pt x="290" y="46"/>
                      </a:lnTo>
                      <a:lnTo>
                        <a:pt x="298" y="52"/>
                      </a:lnTo>
                      <a:lnTo>
                        <a:pt x="308" y="56"/>
                      </a:lnTo>
                      <a:lnTo>
                        <a:pt x="318" y="60"/>
                      </a:lnTo>
                      <a:lnTo>
                        <a:pt x="328" y="62"/>
                      </a:lnTo>
                      <a:lnTo>
                        <a:pt x="338" y="62"/>
                      </a:lnTo>
                      <a:lnTo>
                        <a:pt x="362" y="62"/>
                      </a:lnTo>
                      <a:lnTo>
                        <a:pt x="384" y="56"/>
                      </a:lnTo>
                      <a:lnTo>
                        <a:pt x="406" y="46"/>
                      </a:lnTo>
                      <a:lnTo>
                        <a:pt x="426" y="34"/>
                      </a:lnTo>
                      <a:lnTo>
                        <a:pt x="444" y="18"/>
                      </a:lnTo>
                      <a:lnTo>
                        <a:pt x="444" y="18"/>
                      </a:lnTo>
                      <a:lnTo>
                        <a:pt x="456" y="6"/>
                      </a:lnTo>
                      <a:lnTo>
                        <a:pt x="462" y="2"/>
                      </a:lnTo>
                      <a:lnTo>
                        <a:pt x="468" y="0"/>
                      </a:lnTo>
                      <a:lnTo>
                        <a:pt x="474" y="0"/>
                      </a:lnTo>
                      <a:lnTo>
                        <a:pt x="480" y="0"/>
                      </a:lnTo>
                      <a:lnTo>
                        <a:pt x="496" y="8"/>
                      </a:lnTo>
                      <a:lnTo>
                        <a:pt x="496" y="8"/>
                      </a:lnTo>
                      <a:lnTo>
                        <a:pt x="516" y="16"/>
                      </a:lnTo>
                      <a:lnTo>
                        <a:pt x="536" y="22"/>
                      </a:lnTo>
                      <a:lnTo>
                        <a:pt x="576" y="34"/>
                      </a:lnTo>
                      <a:lnTo>
                        <a:pt x="576" y="34"/>
                      </a:lnTo>
                      <a:lnTo>
                        <a:pt x="592" y="40"/>
                      </a:lnTo>
                      <a:lnTo>
                        <a:pt x="608" y="46"/>
                      </a:lnTo>
                      <a:lnTo>
                        <a:pt x="622" y="54"/>
                      </a:lnTo>
                      <a:lnTo>
                        <a:pt x="636" y="62"/>
                      </a:lnTo>
                      <a:lnTo>
                        <a:pt x="650" y="72"/>
                      </a:lnTo>
                      <a:lnTo>
                        <a:pt x="662" y="84"/>
                      </a:lnTo>
                      <a:lnTo>
                        <a:pt x="686" y="108"/>
                      </a:lnTo>
                      <a:lnTo>
                        <a:pt x="686" y="108"/>
                      </a:lnTo>
                      <a:lnTo>
                        <a:pt x="694" y="118"/>
                      </a:lnTo>
                      <a:lnTo>
                        <a:pt x="698" y="126"/>
                      </a:lnTo>
                      <a:lnTo>
                        <a:pt x="700" y="134"/>
                      </a:lnTo>
                      <a:lnTo>
                        <a:pt x="698" y="140"/>
                      </a:lnTo>
                      <a:lnTo>
                        <a:pt x="696" y="148"/>
                      </a:lnTo>
                      <a:lnTo>
                        <a:pt x="690" y="152"/>
                      </a:lnTo>
                      <a:lnTo>
                        <a:pt x="684" y="158"/>
                      </a:lnTo>
                      <a:lnTo>
                        <a:pt x="674" y="164"/>
                      </a:lnTo>
                      <a:lnTo>
                        <a:pt x="674" y="164"/>
                      </a:lnTo>
                      <a:lnTo>
                        <a:pt x="650" y="174"/>
                      </a:lnTo>
                      <a:lnTo>
                        <a:pt x="626" y="182"/>
                      </a:lnTo>
                      <a:lnTo>
                        <a:pt x="600" y="188"/>
                      </a:lnTo>
                      <a:lnTo>
                        <a:pt x="574" y="192"/>
                      </a:lnTo>
                      <a:lnTo>
                        <a:pt x="574" y="192"/>
                      </a:lnTo>
                      <a:lnTo>
                        <a:pt x="518" y="200"/>
                      </a:lnTo>
                      <a:lnTo>
                        <a:pt x="460" y="206"/>
                      </a:lnTo>
                      <a:lnTo>
                        <a:pt x="400" y="208"/>
                      </a:lnTo>
                      <a:lnTo>
                        <a:pt x="334" y="210"/>
                      </a:lnTo>
                      <a:lnTo>
                        <a:pt x="334" y="21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92" name="Google Shape;1592;p76"/>
                <p:cNvSpPr/>
                <p:nvPr/>
              </p:nvSpPr>
              <p:spPr>
                <a:xfrm>
                  <a:off x="15946438" y="3794125"/>
                  <a:ext cx="552450" cy="701675"/>
                </a:xfrm>
                <a:custGeom>
                  <a:avLst/>
                  <a:gdLst/>
                  <a:ahLst/>
                  <a:cxnLst/>
                  <a:rect l="l" t="t" r="r" b="b"/>
                  <a:pathLst>
                    <a:path w="348" h="442" extrusionOk="0">
                      <a:moveTo>
                        <a:pt x="0" y="212"/>
                      </a:moveTo>
                      <a:lnTo>
                        <a:pt x="0" y="212"/>
                      </a:lnTo>
                      <a:lnTo>
                        <a:pt x="8" y="154"/>
                      </a:lnTo>
                      <a:lnTo>
                        <a:pt x="12" y="122"/>
                      </a:lnTo>
                      <a:lnTo>
                        <a:pt x="20" y="90"/>
                      </a:lnTo>
                      <a:lnTo>
                        <a:pt x="20" y="90"/>
                      </a:lnTo>
                      <a:lnTo>
                        <a:pt x="24" y="78"/>
                      </a:lnTo>
                      <a:lnTo>
                        <a:pt x="30" y="66"/>
                      </a:lnTo>
                      <a:lnTo>
                        <a:pt x="40" y="54"/>
                      </a:lnTo>
                      <a:lnTo>
                        <a:pt x="48" y="44"/>
                      </a:lnTo>
                      <a:lnTo>
                        <a:pt x="60" y="34"/>
                      </a:lnTo>
                      <a:lnTo>
                        <a:pt x="72" y="26"/>
                      </a:lnTo>
                      <a:lnTo>
                        <a:pt x="86" y="18"/>
                      </a:lnTo>
                      <a:lnTo>
                        <a:pt x="100" y="12"/>
                      </a:lnTo>
                      <a:lnTo>
                        <a:pt x="114" y="6"/>
                      </a:lnTo>
                      <a:lnTo>
                        <a:pt x="130" y="4"/>
                      </a:lnTo>
                      <a:lnTo>
                        <a:pt x="146" y="0"/>
                      </a:lnTo>
                      <a:lnTo>
                        <a:pt x="160" y="0"/>
                      </a:lnTo>
                      <a:lnTo>
                        <a:pt x="176" y="0"/>
                      </a:lnTo>
                      <a:lnTo>
                        <a:pt x="192" y="2"/>
                      </a:lnTo>
                      <a:lnTo>
                        <a:pt x="206" y="6"/>
                      </a:lnTo>
                      <a:lnTo>
                        <a:pt x="220" y="12"/>
                      </a:lnTo>
                      <a:lnTo>
                        <a:pt x="220" y="12"/>
                      </a:lnTo>
                      <a:lnTo>
                        <a:pt x="240" y="20"/>
                      </a:lnTo>
                      <a:lnTo>
                        <a:pt x="250" y="24"/>
                      </a:lnTo>
                      <a:lnTo>
                        <a:pt x="260" y="28"/>
                      </a:lnTo>
                      <a:lnTo>
                        <a:pt x="260" y="28"/>
                      </a:lnTo>
                      <a:lnTo>
                        <a:pt x="272" y="30"/>
                      </a:lnTo>
                      <a:lnTo>
                        <a:pt x="284" y="34"/>
                      </a:lnTo>
                      <a:lnTo>
                        <a:pt x="294" y="40"/>
                      </a:lnTo>
                      <a:lnTo>
                        <a:pt x="302" y="48"/>
                      </a:lnTo>
                      <a:lnTo>
                        <a:pt x="310" y="56"/>
                      </a:lnTo>
                      <a:lnTo>
                        <a:pt x="316" y="64"/>
                      </a:lnTo>
                      <a:lnTo>
                        <a:pt x="320" y="76"/>
                      </a:lnTo>
                      <a:lnTo>
                        <a:pt x="324" y="86"/>
                      </a:lnTo>
                      <a:lnTo>
                        <a:pt x="324" y="86"/>
                      </a:lnTo>
                      <a:lnTo>
                        <a:pt x="334" y="120"/>
                      </a:lnTo>
                      <a:lnTo>
                        <a:pt x="342" y="156"/>
                      </a:lnTo>
                      <a:lnTo>
                        <a:pt x="346" y="192"/>
                      </a:lnTo>
                      <a:lnTo>
                        <a:pt x="348" y="210"/>
                      </a:lnTo>
                      <a:lnTo>
                        <a:pt x="346" y="226"/>
                      </a:lnTo>
                      <a:lnTo>
                        <a:pt x="346" y="226"/>
                      </a:lnTo>
                      <a:lnTo>
                        <a:pt x="342" y="258"/>
                      </a:lnTo>
                      <a:lnTo>
                        <a:pt x="334" y="288"/>
                      </a:lnTo>
                      <a:lnTo>
                        <a:pt x="322" y="316"/>
                      </a:lnTo>
                      <a:lnTo>
                        <a:pt x="308" y="342"/>
                      </a:lnTo>
                      <a:lnTo>
                        <a:pt x="292" y="366"/>
                      </a:lnTo>
                      <a:lnTo>
                        <a:pt x="270" y="390"/>
                      </a:lnTo>
                      <a:lnTo>
                        <a:pt x="248" y="410"/>
                      </a:lnTo>
                      <a:lnTo>
                        <a:pt x="222" y="428"/>
                      </a:lnTo>
                      <a:lnTo>
                        <a:pt x="222" y="428"/>
                      </a:lnTo>
                      <a:lnTo>
                        <a:pt x="210" y="436"/>
                      </a:lnTo>
                      <a:lnTo>
                        <a:pt x="198" y="440"/>
                      </a:lnTo>
                      <a:lnTo>
                        <a:pt x="186" y="442"/>
                      </a:lnTo>
                      <a:lnTo>
                        <a:pt x="174" y="442"/>
                      </a:lnTo>
                      <a:lnTo>
                        <a:pt x="162" y="442"/>
                      </a:lnTo>
                      <a:lnTo>
                        <a:pt x="150" y="440"/>
                      </a:lnTo>
                      <a:lnTo>
                        <a:pt x="138" y="436"/>
                      </a:lnTo>
                      <a:lnTo>
                        <a:pt x="126" y="430"/>
                      </a:lnTo>
                      <a:lnTo>
                        <a:pt x="126" y="430"/>
                      </a:lnTo>
                      <a:lnTo>
                        <a:pt x="114" y="422"/>
                      </a:lnTo>
                      <a:lnTo>
                        <a:pt x="102" y="414"/>
                      </a:lnTo>
                      <a:lnTo>
                        <a:pt x="78" y="392"/>
                      </a:lnTo>
                      <a:lnTo>
                        <a:pt x="58" y="368"/>
                      </a:lnTo>
                      <a:lnTo>
                        <a:pt x="38" y="338"/>
                      </a:lnTo>
                      <a:lnTo>
                        <a:pt x="22" y="308"/>
                      </a:lnTo>
                      <a:lnTo>
                        <a:pt x="10" y="276"/>
                      </a:lnTo>
                      <a:lnTo>
                        <a:pt x="2" y="244"/>
                      </a:lnTo>
                      <a:lnTo>
                        <a:pt x="0" y="228"/>
                      </a:lnTo>
                      <a:lnTo>
                        <a:pt x="0" y="212"/>
                      </a:lnTo>
                      <a:lnTo>
                        <a:pt x="0" y="21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93" name="Google Shape;1593;p76"/>
                <p:cNvSpPr/>
                <p:nvPr/>
              </p:nvSpPr>
              <p:spPr>
                <a:xfrm>
                  <a:off x="15984538" y="4010025"/>
                  <a:ext cx="476250" cy="447675"/>
                </a:xfrm>
                <a:custGeom>
                  <a:avLst/>
                  <a:gdLst/>
                  <a:ahLst/>
                  <a:cxnLst/>
                  <a:rect l="l" t="t" r="r" b="b"/>
                  <a:pathLst>
                    <a:path w="300" h="282" extrusionOk="0">
                      <a:moveTo>
                        <a:pt x="40" y="62"/>
                      </a:moveTo>
                      <a:lnTo>
                        <a:pt x="40" y="62"/>
                      </a:lnTo>
                      <a:lnTo>
                        <a:pt x="40" y="44"/>
                      </a:lnTo>
                      <a:lnTo>
                        <a:pt x="42" y="38"/>
                      </a:lnTo>
                      <a:lnTo>
                        <a:pt x="44" y="34"/>
                      </a:lnTo>
                      <a:lnTo>
                        <a:pt x="50" y="30"/>
                      </a:lnTo>
                      <a:lnTo>
                        <a:pt x="56" y="28"/>
                      </a:lnTo>
                      <a:lnTo>
                        <a:pt x="72" y="28"/>
                      </a:lnTo>
                      <a:lnTo>
                        <a:pt x="72" y="28"/>
                      </a:lnTo>
                      <a:lnTo>
                        <a:pt x="110" y="28"/>
                      </a:lnTo>
                      <a:lnTo>
                        <a:pt x="146" y="22"/>
                      </a:lnTo>
                      <a:lnTo>
                        <a:pt x="182" y="14"/>
                      </a:lnTo>
                      <a:lnTo>
                        <a:pt x="218" y="4"/>
                      </a:lnTo>
                      <a:lnTo>
                        <a:pt x="218" y="4"/>
                      </a:lnTo>
                      <a:lnTo>
                        <a:pt x="236" y="0"/>
                      </a:lnTo>
                      <a:lnTo>
                        <a:pt x="242" y="0"/>
                      </a:lnTo>
                      <a:lnTo>
                        <a:pt x="248" y="2"/>
                      </a:lnTo>
                      <a:lnTo>
                        <a:pt x="252" y="6"/>
                      </a:lnTo>
                      <a:lnTo>
                        <a:pt x="256" y="12"/>
                      </a:lnTo>
                      <a:lnTo>
                        <a:pt x="258" y="20"/>
                      </a:lnTo>
                      <a:lnTo>
                        <a:pt x="258" y="30"/>
                      </a:lnTo>
                      <a:lnTo>
                        <a:pt x="258" y="30"/>
                      </a:lnTo>
                      <a:lnTo>
                        <a:pt x="258" y="42"/>
                      </a:lnTo>
                      <a:lnTo>
                        <a:pt x="260" y="52"/>
                      </a:lnTo>
                      <a:lnTo>
                        <a:pt x="262" y="54"/>
                      </a:lnTo>
                      <a:lnTo>
                        <a:pt x="266" y="54"/>
                      </a:lnTo>
                      <a:lnTo>
                        <a:pt x="272" y="52"/>
                      </a:lnTo>
                      <a:lnTo>
                        <a:pt x="282" y="46"/>
                      </a:lnTo>
                      <a:lnTo>
                        <a:pt x="282" y="46"/>
                      </a:lnTo>
                      <a:lnTo>
                        <a:pt x="286" y="44"/>
                      </a:lnTo>
                      <a:lnTo>
                        <a:pt x="288" y="44"/>
                      </a:lnTo>
                      <a:lnTo>
                        <a:pt x="292" y="46"/>
                      </a:lnTo>
                      <a:lnTo>
                        <a:pt x="294" y="48"/>
                      </a:lnTo>
                      <a:lnTo>
                        <a:pt x="296" y="54"/>
                      </a:lnTo>
                      <a:lnTo>
                        <a:pt x="298" y="62"/>
                      </a:lnTo>
                      <a:lnTo>
                        <a:pt x="298" y="62"/>
                      </a:lnTo>
                      <a:lnTo>
                        <a:pt x="300" y="90"/>
                      </a:lnTo>
                      <a:lnTo>
                        <a:pt x="298" y="104"/>
                      </a:lnTo>
                      <a:lnTo>
                        <a:pt x="296" y="118"/>
                      </a:lnTo>
                      <a:lnTo>
                        <a:pt x="296" y="118"/>
                      </a:lnTo>
                      <a:lnTo>
                        <a:pt x="278" y="156"/>
                      </a:lnTo>
                      <a:lnTo>
                        <a:pt x="260" y="192"/>
                      </a:lnTo>
                      <a:lnTo>
                        <a:pt x="250" y="210"/>
                      </a:lnTo>
                      <a:lnTo>
                        <a:pt x="238" y="228"/>
                      </a:lnTo>
                      <a:lnTo>
                        <a:pt x="226" y="242"/>
                      </a:lnTo>
                      <a:lnTo>
                        <a:pt x="210" y="258"/>
                      </a:lnTo>
                      <a:lnTo>
                        <a:pt x="210" y="258"/>
                      </a:lnTo>
                      <a:lnTo>
                        <a:pt x="198" y="266"/>
                      </a:lnTo>
                      <a:lnTo>
                        <a:pt x="184" y="274"/>
                      </a:lnTo>
                      <a:lnTo>
                        <a:pt x="172" y="278"/>
                      </a:lnTo>
                      <a:lnTo>
                        <a:pt x="160" y="282"/>
                      </a:lnTo>
                      <a:lnTo>
                        <a:pt x="146" y="282"/>
                      </a:lnTo>
                      <a:lnTo>
                        <a:pt x="132" y="280"/>
                      </a:lnTo>
                      <a:lnTo>
                        <a:pt x="120" y="276"/>
                      </a:lnTo>
                      <a:lnTo>
                        <a:pt x="106" y="268"/>
                      </a:lnTo>
                      <a:lnTo>
                        <a:pt x="106" y="268"/>
                      </a:lnTo>
                      <a:lnTo>
                        <a:pt x="84" y="250"/>
                      </a:lnTo>
                      <a:lnTo>
                        <a:pt x="64" y="230"/>
                      </a:lnTo>
                      <a:lnTo>
                        <a:pt x="46" y="208"/>
                      </a:lnTo>
                      <a:lnTo>
                        <a:pt x="32" y="184"/>
                      </a:lnTo>
                      <a:lnTo>
                        <a:pt x="20" y="160"/>
                      </a:lnTo>
                      <a:lnTo>
                        <a:pt x="10" y="134"/>
                      </a:lnTo>
                      <a:lnTo>
                        <a:pt x="4" y="106"/>
                      </a:lnTo>
                      <a:lnTo>
                        <a:pt x="0" y="78"/>
                      </a:lnTo>
                      <a:lnTo>
                        <a:pt x="0" y="78"/>
                      </a:lnTo>
                      <a:lnTo>
                        <a:pt x="0" y="60"/>
                      </a:lnTo>
                      <a:lnTo>
                        <a:pt x="2" y="52"/>
                      </a:lnTo>
                      <a:lnTo>
                        <a:pt x="6" y="48"/>
                      </a:lnTo>
                      <a:lnTo>
                        <a:pt x="10" y="46"/>
                      </a:lnTo>
                      <a:lnTo>
                        <a:pt x="18" y="48"/>
                      </a:lnTo>
                      <a:lnTo>
                        <a:pt x="28" y="52"/>
                      </a:lnTo>
                      <a:lnTo>
                        <a:pt x="40" y="62"/>
                      </a:lnTo>
                      <a:lnTo>
                        <a:pt x="40" y="6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594" name="Google Shape;1594;p76"/>
              <p:cNvGrpSpPr/>
              <p:nvPr/>
            </p:nvGrpSpPr>
            <p:grpSpPr>
              <a:xfrm>
                <a:off x="2403542" y="4973662"/>
                <a:ext cx="321239" cy="304937"/>
                <a:chOff x="-5242962" y="3709159"/>
                <a:chExt cx="744325" cy="706553"/>
              </a:xfrm>
            </p:grpSpPr>
            <p:sp>
              <p:nvSpPr>
                <p:cNvPr id="1595" name="Google Shape;1595;p76"/>
                <p:cNvSpPr/>
                <p:nvPr/>
              </p:nvSpPr>
              <p:spPr>
                <a:xfrm>
                  <a:off x="-5122981" y="3709159"/>
                  <a:ext cx="506585" cy="504363"/>
                </a:xfrm>
                <a:custGeom>
                  <a:avLst/>
                  <a:gdLst/>
                  <a:ahLst/>
                  <a:cxnLst/>
                  <a:rect l="l" t="t" r="r" b="b"/>
                  <a:pathLst>
                    <a:path w="456" h="454" extrusionOk="0">
                      <a:moveTo>
                        <a:pt x="8" y="448"/>
                      </a:moveTo>
                      <a:lnTo>
                        <a:pt x="8" y="448"/>
                      </a:lnTo>
                      <a:lnTo>
                        <a:pt x="2" y="442"/>
                      </a:lnTo>
                      <a:lnTo>
                        <a:pt x="0" y="440"/>
                      </a:lnTo>
                      <a:lnTo>
                        <a:pt x="2" y="436"/>
                      </a:lnTo>
                      <a:lnTo>
                        <a:pt x="2" y="436"/>
                      </a:lnTo>
                      <a:lnTo>
                        <a:pt x="14" y="408"/>
                      </a:lnTo>
                      <a:lnTo>
                        <a:pt x="24" y="378"/>
                      </a:lnTo>
                      <a:lnTo>
                        <a:pt x="30" y="350"/>
                      </a:lnTo>
                      <a:lnTo>
                        <a:pt x="34" y="320"/>
                      </a:lnTo>
                      <a:lnTo>
                        <a:pt x="38" y="292"/>
                      </a:lnTo>
                      <a:lnTo>
                        <a:pt x="38" y="262"/>
                      </a:lnTo>
                      <a:lnTo>
                        <a:pt x="40" y="202"/>
                      </a:lnTo>
                      <a:lnTo>
                        <a:pt x="40" y="202"/>
                      </a:lnTo>
                      <a:lnTo>
                        <a:pt x="40" y="180"/>
                      </a:lnTo>
                      <a:lnTo>
                        <a:pt x="42" y="158"/>
                      </a:lnTo>
                      <a:lnTo>
                        <a:pt x="46" y="136"/>
                      </a:lnTo>
                      <a:lnTo>
                        <a:pt x="52" y="116"/>
                      </a:lnTo>
                      <a:lnTo>
                        <a:pt x="60" y="96"/>
                      </a:lnTo>
                      <a:lnTo>
                        <a:pt x="70" y="76"/>
                      </a:lnTo>
                      <a:lnTo>
                        <a:pt x="84" y="60"/>
                      </a:lnTo>
                      <a:lnTo>
                        <a:pt x="100" y="44"/>
                      </a:lnTo>
                      <a:lnTo>
                        <a:pt x="100" y="44"/>
                      </a:lnTo>
                      <a:lnTo>
                        <a:pt x="116" y="30"/>
                      </a:lnTo>
                      <a:lnTo>
                        <a:pt x="134" y="20"/>
                      </a:lnTo>
                      <a:lnTo>
                        <a:pt x="152" y="10"/>
                      </a:lnTo>
                      <a:lnTo>
                        <a:pt x="172" y="4"/>
                      </a:lnTo>
                      <a:lnTo>
                        <a:pt x="192" y="0"/>
                      </a:lnTo>
                      <a:lnTo>
                        <a:pt x="212" y="0"/>
                      </a:lnTo>
                      <a:lnTo>
                        <a:pt x="232" y="2"/>
                      </a:lnTo>
                      <a:lnTo>
                        <a:pt x="254" y="10"/>
                      </a:lnTo>
                      <a:lnTo>
                        <a:pt x="254" y="10"/>
                      </a:lnTo>
                      <a:lnTo>
                        <a:pt x="268" y="14"/>
                      </a:lnTo>
                      <a:lnTo>
                        <a:pt x="282" y="14"/>
                      </a:lnTo>
                      <a:lnTo>
                        <a:pt x="296" y="16"/>
                      </a:lnTo>
                      <a:lnTo>
                        <a:pt x="308" y="18"/>
                      </a:lnTo>
                      <a:lnTo>
                        <a:pt x="308" y="18"/>
                      </a:lnTo>
                      <a:lnTo>
                        <a:pt x="332" y="28"/>
                      </a:lnTo>
                      <a:lnTo>
                        <a:pt x="350" y="40"/>
                      </a:lnTo>
                      <a:lnTo>
                        <a:pt x="366" y="54"/>
                      </a:lnTo>
                      <a:lnTo>
                        <a:pt x="380" y="70"/>
                      </a:lnTo>
                      <a:lnTo>
                        <a:pt x="390" y="90"/>
                      </a:lnTo>
                      <a:lnTo>
                        <a:pt x="400" y="110"/>
                      </a:lnTo>
                      <a:lnTo>
                        <a:pt x="404" y="132"/>
                      </a:lnTo>
                      <a:lnTo>
                        <a:pt x="408" y="154"/>
                      </a:lnTo>
                      <a:lnTo>
                        <a:pt x="408" y="154"/>
                      </a:lnTo>
                      <a:lnTo>
                        <a:pt x="412" y="190"/>
                      </a:lnTo>
                      <a:lnTo>
                        <a:pt x="412" y="226"/>
                      </a:lnTo>
                      <a:lnTo>
                        <a:pt x="414" y="298"/>
                      </a:lnTo>
                      <a:lnTo>
                        <a:pt x="414" y="298"/>
                      </a:lnTo>
                      <a:lnTo>
                        <a:pt x="418" y="336"/>
                      </a:lnTo>
                      <a:lnTo>
                        <a:pt x="422" y="356"/>
                      </a:lnTo>
                      <a:lnTo>
                        <a:pt x="426" y="374"/>
                      </a:lnTo>
                      <a:lnTo>
                        <a:pt x="432" y="392"/>
                      </a:lnTo>
                      <a:lnTo>
                        <a:pt x="440" y="410"/>
                      </a:lnTo>
                      <a:lnTo>
                        <a:pt x="448" y="428"/>
                      </a:lnTo>
                      <a:lnTo>
                        <a:pt x="456" y="446"/>
                      </a:lnTo>
                      <a:lnTo>
                        <a:pt x="456" y="446"/>
                      </a:lnTo>
                      <a:lnTo>
                        <a:pt x="446" y="450"/>
                      </a:lnTo>
                      <a:lnTo>
                        <a:pt x="440" y="454"/>
                      </a:lnTo>
                      <a:lnTo>
                        <a:pt x="434" y="452"/>
                      </a:lnTo>
                      <a:lnTo>
                        <a:pt x="426" y="448"/>
                      </a:lnTo>
                      <a:lnTo>
                        <a:pt x="426" y="448"/>
                      </a:lnTo>
                      <a:lnTo>
                        <a:pt x="400" y="434"/>
                      </a:lnTo>
                      <a:lnTo>
                        <a:pt x="388" y="428"/>
                      </a:lnTo>
                      <a:lnTo>
                        <a:pt x="374" y="422"/>
                      </a:lnTo>
                      <a:lnTo>
                        <a:pt x="374" y="422"/>
                      </a:lnTo>
                      <a:lnTo>
                        <a:pt x="360" y="424"/>
                      </a:lnTo>
                      <a:lnTo>
                        <a:pt x="346" y="422"/>
                      </a:lnTo>
                      <a:lnTo>
                        <a:pt x="318" y="422"/>
                      </a:lnTo>
                      <a:lnTo>
                        <a:pt x="304" y="422"/>
                      </a:lnTo>
                      <a:lnTo>
                        <a:pt x="290" y="424"/>
                      </a:lnTo>
                      <a:lnTo>
                        <a:pt x="276" y="428"/>
                      </a:lnTo>
                      <a:lnTo>
                        <a:pt x="262" y="436"/>
                      </a:lnTo>
                      <a:lnTo>
                        <a:pt x="262" y="436"/>
                      </a:lnTo>
                      <a:lnTo>
                        <a:pt x="254" y="440"/>
                      </a:lnTo>
                      <a:lnTo>
                        <a:pt x="246" y="444"/>
                      </a:lnTo>
                      <a:lnTo>
                        <a:pt x="238" y="446"/>
                      </a:lnTo>
                      <a:lnTo>
                        <a:pt x="228" y="448"/>
                      </a:lnTo>
                      <a:lnTo>
                        <a:pt x="220" y="446"/>
                      </a:lnTo>
                      <a:lnTo>
                        <a:pt x="212" y="444"/>
                      </a:lnTo>
                      <a:lnTo>
                        <a:pt x="202" y="442"/>
                      </a:lnTo>
                      <a:lnTo>
                        <a:pt x="194" y="436"/>
                      </a:lnTo>
                      <a:lnTo>
                        <a:pt x="194" y="436"/>
                      </a:lnTo>
                      <a:lnTo>
                        <a:pt x="180" y="430"/>
                      </a:lnTo>
                      <a:lnTo>
                        <a:pt x="166" y="424"/>
                      </a:lnTo>
                      <a:lnTo>
                        <a:pt x="152" y="422"/>
                      </a:lnTo>
                      <a:lnTo>
                        <a:pt x="138" y="422"/>
                      </a:lnTo>
                      <a:lnTo>
                        <a:pt x="110" y="422"/>
                      </a:lnTo>
                      <a:lnTo>
                        <a:pt x="82" y="422"/>
                      </a:lnTo>
                      <a:lnTo>
                        <a:pt x="82" y="422"/>
                      </a:lnTo>
                      <a:lnTo>
                        <a:pt x="72" y="424"/>
                      </a:lnTo>
                      <a:lnTo>
                        <a:pt x="62" y="428"/>
                      </a:lnTo>
                      <a:lnTo>
                        <a:pt x="46" y="438"/>
                      </a:lnTo>
                      <a:lnTo>
                        <a:pt x="36" y="444"/>
                      </a:lnTo>
                      <a:lnTo>
                        <a:pt x="28" y="448"/>
                      </a:lnTo>
                      <a:lnTo>
                        <a:pt x="18" y="448"/>
                      </a:lnTo>
                      <a:lnTo>
                        <a:pt x="8" y="448"/>
                      </a:lnTo>
                      <a:lnTo>
                        <a:pt x="8" y="448"/>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96" name="Google Shape;1596;p76"/>
                <p:cNvSpPr/>
                <p:nvPr/>
              </p:nvSpPr>
              <p:spPr>
                <a:xfrm>
                  <a:off x="-5242962" y="4173529"/>
                  <a:ext cx="744325" cy="242183"/>
                </a:xfrm>
                <a:custGeom>
                  <a:avLst/>
                  <a:gdLst/>
                  <a:ahLst/>
                  <a:cxnLst/>
                  <a:rect l="l" t="t" r="r" b="b"/>
                  <a:pathLst>
                    <a:path w="670" h="218" extrusionOk="0">
                      <a:moveTo>
                        <a:pt x="556" y="52"/>
                      </a:moveTo>
                      <a:lnTo>
                        <a:pt x="556" y="52"/>
                      </a:lnTo>
                      <a:lnTo>
                        <a:pt x="608" y="94"/>
                      </a:lnTo>
                      <a:lnTo>
                        <a:pt x="634" y="116"/>
                      </a:lnTo>
                      <a:lnTo>
                        <a:pt x="658" y="140"/>
                      </a:lnTo>
                      <a:lnTo>
                        <a:pt x="658" y="140"/>
                      </a:lnTo>
                      <a:lnTo>
                        <a:pt x="664" y="148"/>
                      </a:lnTo>
                      <a:lnTo>
                        <a:pt x="668" y="156"/>
                      </a:lnTo>
                      <a:lnTo>
                        <a:pt x="670" y="162"/>
                      </a:lnTo>
                      <a:lnTo>
                        <a:pt x="670" y="166"/>
                      </a:lnTo>
                      <a:lnTo>
                        <a:pt x="666" y="172"/>
                      </a:lnTo>
                      <a:lnTo>
                        <a:pt x="662" y="176"/>
                      </a:lnTo>
                      <a:lnTo>
                        <a:pt x="646" y="182"/>
                      </a:lnTo>
                      <a:lnTo>
                        <a:pt x="646" y="182"/>
                      </a:lnTo>
                      <a:lnTo>
                        <a:pt x="616" y="192"/>
                      </a:lnTo>
                      <a:lnTo>
                        <a:pt x="602" y="196"/>
                      </a:lnTo>
                      <a:lnTo>
                        <a:pt x="586" y="198"/>
                      </a:lnTo>
                      <a:lnTo>
                        <a:pt x="586" y="198"/>
                      </a:lnTo>
                      <a:lnTo>
                        <a:pt x="522" y="208"/>
                      </a:lnTo>
                      <a:lnTo>
                        <a:pt x="458" y="214"/>
                      </a:lnTo>
                      <a:lnTo>
                        <a:pt x="394" y="218"/>
                      </a:lnTo>
                      <a:lnTo>
                        <a:pt x="330" y="218"/>
                      </a:lnTo>
                      <a:lnTo>
                        <a:pt x="266" y="218"/>
                      </a:lnTo>
                      <a:lnTo>
                        <a:pt x="202" y="214"/>
                      </a:lnTo>
                      <a:lnTo>
                        <a:pt x="138" y="206"/>
                      </a:lnTo>
                      <a:lnTo>
                        <a:pt x="74" y="196"/>
                      </a:lnTo>
                      <a:lnTo>
                        <a:pt x="74" y="196"/>
                      </a:lnTo>
                      <a:lnTo>
                        <a:pt x="52" y="194"/>
                      </a:lnTo>
                      <a:lnTo>
                        <a:pt x="30" y="188"/>
                      </a:lnTo>
                      <a:lnTo>
                        <a:pt x="20" y="184"/>
                      </a:lnTo>
                      <a:lnTo>
                        <a:pt x="12" y="180"/>
                      </a:lnTo>
                      <a:lnTo>
                        <a:pt x="4" y="174"/>
                      </a:lnTo>
                      <a:lnTo>
                        <a:pt x="0" y="166"/>
                      </a:lnTo>
                      <a:lnTo>
                        <a:pt x="0" y="166"/>
                      </a:lnTo>
                      <a:lnTo>
                        <a:pt x="0" y="158"/>
                      </a:lnTo>
                      <a:lnTo>
                        <a:pt x="2" y="150"/>
                      </a:lnTo>
                      <a:lnTo>
                        <a:pt x="6" y="142"/>
                      </a:lnTo>
                      <a:lnTo>
                        <a:pt x="14" y="134"/>
                      </a:lnTo>
                      <a:lnTo>
                        <a:pt x="30" y="120"/>
                      </a:lnTo>
                      <a:lnTo>
                        <a:pt x="46" y="106"/>
                      </a:lnTo>
                      <a:lnTo>
                        <a:pt x="46" y="106"/>
                      </a:lnTo>
                      <a:lnTo>
                        <a:pt x="66" y="90"/>
                      </a:lnTo>
                      <a:lnTo>
                        <a:pt x="84" y="74"/>
                      </a:lnTo>
                      <a:lnTo>
                        <a:pt x="124" y="44"/>
                      </a:lnTo>
                      <a:lnTo>
                        <a:pt x="124" y="44"/>
                      </a:lnTo>
                      <a:lnTo>
                        <a:pt x="130" y="36"/>
                      </a:lnTo>
                      <a:lnTo>
                        <a:pt x="138" y="28"/>
                      </a:lnTo>
                      <a:lnTo>
                        <a:pt x="148" y="22"/>
                      </a:lnTo>
                      <a:lnTo>
                        <a:pt x="156" y="16"/>
                      </a:lnTo>
                      <a:lnTo>
                        <a:pt x="176" y="8"/>
                      </a:lnTo>
                      <a:lnTo>
                        <a:pt x="196" y="0"/>
                      </a:lnTo>
                      <a:lnTo>
                        <a:pt x="196" y="0"/>
                      </a:lnTo>
                      <a:lnTo>
                        <a:pt x="206" y="2"/>
                      </a:lnTo>
                      <a:lnTo>
                        <a:pt x="214" y="6"/>
                      </a:lnTo>
                      <a:lnTo>
                        <a:pt x="220" y="14"/>
                      </a:lnTo>
                      <a:lnTo>
                        <a:pt x="226" y="22"/>
                      </a:lnTo>
                      <a:lnTo>
                        <a:pt x="226" y="22"/>
                      </a:lnTo>
                      <a:lnTo>
                        <a:pt x="244" y="42"/>
                      </a:lnTo>
                      <a:lnTo>
                        <a:pt x="262" y="58"/>
                      </a:lnTo>
                      <a:lnTo>
                        <a:pt x="284" y="74"/>
                      </a:lnTo>
                      <a:lnTo>
                        <a:pt x="304" y="88"/>
                      </a:lnTo>
                      <a:lnTo>
                        <a:pt x="304" y="88"/>
                      </a:lnTo>
                      <a:lnTo>
                        <a:pt x="312" y="94"/>
                      </a:lnTo>
                      <a:lnTo>
                        <a:pt x="318" y="96"/>
                      </a:lnTo>
                      <a:lnTo>
                        <a:pt x="326" y="98"/>
                      </a:lnTo>
                      <a:lnTo>
                        <a:pt x="334" y="98"/>
                      </a:lnTo>
                      <a:lnTo>
                        <a:pt x="348" y="96"/>
                      </a:lnTo>
                      <a:lnTo>
                        <a:pt x="362" y="88"/>
                      </a:lnTo>
                      <a:lnTo>
                        <a:pt x="362" y="88"/>
                      </a:lnTo>
                      <a:lnTo>
                        <a:pt x="382" y="76"/>
                      </a:lnTo>
                      <a:lnTo>
                        <a:pt x="400" y="60"/>
                      </a:lnTo>
                      <a:lnTo>
                        <a:pt x="434" y="28"/>
                      </a:lnTo>
                      <a:lnTo>
                        <a:pt x="434" y="28"/>
                      </a:lnTo>
                      <a:lnTo>
                        <a:pt x="448" y="12"/>
                      </a:lnTo>
                      <a:lnTo>
                        <a:pt x="456" y="4"/>
                      </a:lnTo>
                      <a:lnTo>
                        <a:pt x="462" y="2"/>
                      </a:lnTo>
                      <a:lnTo>
                        <a:pt x="468" y="0"/>
                      </a:lnTo>
                      <a:lnTo>
                        <a:pt x="468" y="0"/>
                      </a:lnTo>
                      <a:lnTo>
                        <a:pt x="492" y="10"/>
                      </a:lnTo>
                      <a:lnTo>
                        <a:pt x="514" y="20"/>
                      </a:lnTo>
                      <a:lnTo>
                        <a:pt x="526" y="26"/>
                      </a:lnTo>
                      <a:lnTo>
                        <a:pt x="536" y="34"/>
                      </a:lnTo>
                      <a:lnTo>
                        <a:pt x="546" y="42"/>
                      </a:lnTo>
                      <a:lnTo>
                        <a:pt x="556" y="52"/>
                      </a:lnTo>
                      <a:lnTo>
                        <a:pt x="556" y="5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97" name="Google Shape;1597;p76"/>
                <p:cNvSpPr/>
                <p:nvPr/>
              </p:nvSpPr>
              <p:spPr>
                <a:xfrm>
                  <a:off x="-5005222" y="3866911"/>
                  <a:ext cx="291064" cy="297730"/>
                </a:xfrm>
                <a:custGeom>
                  <a:avLst/>
                  <a:gdLst/>
                  <a:ahLst/>
                  <a:cxnLst/>
                  <a:rect l="l" t="t" r="r" b="b"/>
                  <a:pathLst>
                    <a:path w="262" h="268" extrusionOk="0">
                      <a:moveTo>
                        <a:pt x="262" y="90"/>
                      </a:moveTo>
                      <a:lnTo>
                        <a:pt x="262" y="90"/>
                      </a:lnTo>
                      <a:lnTo>
                        <a:pt x="246" y="136"/>
                      </a:lnTo>
                      <a:lnTo>
                        <a:pt x="236" y="160"/>
                      </a:lnTo>
                      <a:lnTo>
                        <a:pt x="224" y="184"/>
                      </a:lnTo>
                      <a:lnTo>
                        <a:pt x="210" y="206"/>
                      </a:lnTo>
                      <a:lnTo>
                        <a:pt x="192" y="226"/>
                      </a:lnTo>
                      <a:lnTo>
                        <a:pt x="172" y="244"/>
                      </a:lnTo>
                      <a:lnTo>
                        <a:pt x="160" y="252"/>
                      </a:lnTo>
                      <a:lnTo>
                        <a:pt x="146" y="260"/>
                      </a:lnTo>
                      <a:lnTo>
                        <a:pt x="146" y="260"/>
                      </a:lnTo>
                      <a:lnTo>
                        <a:pt x="134" y="266"/>
                      </a:lnTo>
                      <a:lnTo>
                        <a:pt x="120" y="268"/>
                      </a:lnTo>
                      <a:lnTo>
                        <a:pt x="120" y="268"/>
                      </a:lnTo>
                      <a:lnTo>
                        <a:pt x="108" y="266"/>
                      </a:lnTo>
                      <a:lnTo>
                        <a:pt x="96" y="264"/>
                      </a:lnTo>
                      <a:lnTo>
                        <a:pt x="86" y="258"/>
                      </a:lnTo>
                      <a:lnTo>
                        <a:pt x="74" y="250"/>
                      </a:lnTo>
                      <a:lnTo>
                        <a:pt x="62" y="240"/>
                      </a:lnTo>
                      <a:lnTo>
                        <a:pt x="52" y="230"/>
                      </a:lnTo>
                      <a:lnTo>
                        <a:pt x="32" y="206"/>
                      </a:lnTo>
                      <a:lnTo>
                        <a:pt x="16" y="178"/>
                      </a:lnTo>
                      <a:lnTo>
                        <a:pt x="10" y="166"/>
                      </a:lnTo>
                      <a:lnTo>
                        <a:pt x="4" y="152"/>
                      </a:lnTo>
                      <a:lnTo>
                        <a:pt x="2" y="138"/>
                      </a:lnTo>
                      <a:lnTo>
                        <a:pt x="0" y="124"/>
                      </a:lnTo>
                      <a:lnTo>
                        <a:pt x="0" y="112"/>
                      </a:lnTo>
                      <a:lnTo>
                        <a:pt x="2" y="102"/>
                      </a:lnTo>
                      <a:lnTo>
                        <a:pt x="2" y="102"/>
                      </a:lnTo>
                      <a:lnTo>
                        <a:pt x="6" y="94"/>
                      </a:lnTo>
                      <a:lnTo>
                        <a:pt x="10" y="88"/>
                      </a:lnTo>
                      <a:lnTo>
                        <a:pt x="20" y="78"/>
                      </a:lnTo>
                      <a:lnTo>
                        <a:pt x="32" y="72"/>
                      </a:lnTo>
                      <a:lnTo>
                        <a:pt x="44" y="66"/>
                      </a:lnTo>
                      <a:lnTo>
                        <a:pt x="44" y="66"/>
                      </a:lnTo>
                      <a:lnTo>
                        <a:pt x="80" y="54"/>
                      </a:lnTo>
                      <a:lnTo>
                        <a:pt x="116" y="42"/>
                      </a:lnTo>
                      <a:lnTo>
                        <a:pt x="150" y="26"/>
                      </a:lnTo>
                      <a:lnTo>
                        <a:pt x="166" y="16"/>
                      </a:lnTo>
                      <a:lnTo>
                        <a:pt x="182" y="6"/>
                      </a:lnTo>
                      <a:lnTo>
                        <a:pt x="182" y="6"/>
                      </a:lnTo>
                      <a:lnTo>
                        <a:pt x="188" y="2"/>
                      </a:lnTo>
                      <a:lnTo>
                        <a:pt x="194" y="0"/>
                      </a:lnTo>
                      <a:lnTo>
                        <a:pt x="198" y="2"/>
                      </a:lnTo>
                      <a:lnTo>
                        <a:pt x="202" y="4"/>
                      </a:lnTo>
                      <a:lnTo>
                        <a:pt x="208" y="12"/>
                      </a:lnTo>
                      <a:lnTo>
                        <a:pt x="212" y="22"/>
                      </a:lnTo>
                      <a:lnTo>
                        <a:pt x="212" y="22"/>
                      </a:lnTo>
                      <a:lnTo>
                        <a:pt x="216" y="32"/>
                      </a:lnTo>
                      <a:lnTo>
                        <a:pt x="220" y="44"/>
                      </a:lnTo>
                      <a:lnTo>
                        <a:pt x="222" y="48"/>
                      </a:lnTo>
                      <a:lnTo>
                        <a:pt x="228" y="48"/>
                      </a:lnTo>
                      <a:lnTo>
                        <a:pt x="234" y="46"/>
                      </a:lnTo>
                      <a:lnTo>
                        <a:pt x="244" y="40"/>
                      </a:lnTo>
                      <a:lnTo>
                        <a:pt x="244" y="40"/>
                      </a:lnTo>
                      <a:lnTo>
                        <a:pt x="248" y="38"/>
                      </a:lnTo>
                      <a:lnTo>
                        <a:pt x="252" y="38"/>
                      </a:lnTo>
                      <a:lnTo>
                        <a:pt x="256" y="40"/>
                      </a:lnTo>
                      <a:lnTo>
                        <a:pt x="258" y="44"/>
                      </a:lnTo>
                      <a:lnTo>
                        <a:pt x="262" y="62"/>
                      </a:lnTo>
                      <a:lnTo>
                        <a:pt x="262" y="90"/>
                      </a:lnTo>
                      <a:lnTo>
                        <a:pt x="262" y="9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98" name="Google Shape;1598;p76"/>
                <p:cNvSpPr/>
                <p:nvPr/>
              </p:nvSpPr>
              <p:spPr>
                <a:xfrm>
                  <a:off x="-5114094" y="4153532"/>
                  <a:ext cx="506585" cy="139977"/>
                </a:xfrm>
                <a:custGeom>
                  <a:avLst/>
                  <a:gdLst/>
                  <a:ahLst/>
                  <a:cxnLst/>
                  <a:rect l="l" t="t" r="r" b="b"/>
                  <a:pathLst>
                    <a:path w="456" h="126" extrusionOk="0">
                      <a:moveTo>
                        <a:pt x="448" y="46"/>
                      </a:moveTo>
                      <a:lnTo>
                        <a:pt x="448" y="46"/>
                      </a:lnTo>
                      <a:lnTo>
                        <a:pt x="438" y="46"/>
                      </a:lnTo>
                      <a:lnTo>
                        <a:pt x="426" y="42"/>
                      </a:lnTo>
                      <a:lnTo>
                        <a:pt x="416" y="38"/>
                      </a:lnTo>
                      <a:lnTo>
                        <a:pt x="408" y="32"/>
                      </a:lnTo>
                      <a:lnTo>
                        <a:pt x="388" y="20"/>
                      </a:lnTo>
                      <a:lnTo>
                        <a:pt x="378" y="16"/>
                      </a:lnTo>
                      <a:lnTo>
                        <a:pt x="368" y="14"/>
                      </a:lnTo>
                      <a:lnTo>
                        <a:pt x="368" y="14"/>
                      </a:lnTo>
                      <a:lnTo>
                        <a:pt x="366" y="16"/>
                      </a:lnTo>
                      <a:lnTo>
                        <a:pt x="366" y="16"/>
                      </a:lnTo>
                      <a:lnTo>
                        <a:pt x="368" y="14"/>
                      </a:lnTo>
                      <a:lnTo>
                        <a:pt x="368" y="14"/>
                      </a:lnTo>
                      <a:lnTo>
                        <a:pt x="364" y="10"/>
                      </a:lnTo>
                      <a:lnTo>
                        <a:pt x="358" y="8"/>
                      </a:lnTo>
                      <a:lnTo>
                        <a:pt x="350" y="6"/>
                      </a:lnTo>
                      <a:lnTo>
                        <a:pt x="340" y="8"/>
                      </a:lnTo>
                      <a:lnTo>
                        <a:pt x="330" y="12"/>
                      </a:lnTo>
                      <a:lnTo>
                        <a:pt x="320" y="14"/>
                      </a:lnTo>
                      <a:lnTo>
                        <a:pt x="310" y="16"/>
                      </a:lnTo>
                      <a:lnTo>
                        <a:pt x="306" y="14"/>
                      </a:lnTo>
                      <a:lnTo>
                        <a:pt x="300" y="12"/>
                      </a:lnTo>
                      <a:lnTo>
                        <a:pt x="296" y="8"/>
                      </a:lnTo>
                      <a:lnTo>
                        <a:pt x="292" y="2"/>
                      </a:lnTo>
                      <a:lnTo>
                        <a:pt x="292" y="2"/>
                      </a:lnTo>
                      <a:lnTo>
                        <a:pt x="282" y="8"/>
                      </a:lnTo>
                      <a:lnTo>
                        <a:pt x="282" y="8"/>
                      </a:lnTo>
                      <a:lnTo>
                        <a:pt x="266" y="20"/>
                      </a:lnTo>
                      <a:lnTo>
                        <a:pt x="250" y="28"/>
                      </a:lnTo>
                      <a:lnTo>
                        <a:pt x="234" y="34"/>
                      </a:lnTo>
                      <a:lnTo>
                        <a:pt x="218" y="36"/>
                      </a:lnTo>
                      <a:lnTo>
                        <a:pt x="202" y="34"/>
                      </a:lnTo>
                      <a:lnTo>
                        <a:pt x="186" y="28"/>
                      </a:lnTo>
                      <a:lnTo>
                        <a:pt x="170" y="20"/>
                      </a:lnTo>
                      <a:lnTo>
                        <a:pt x="154" y="8"/>
                      </a:lnTo>
                      <a:lnTo>
                        <a:pt x="154" y="8"/>
                      </a:lnTo>
                      <a:lnTo>
                        <a:pt x="144" y="2"/>
                      </a:lnTo>
                      <a:lnTo>
                        <a:pt x="138" y="0"/>
                      </a:lnTo>
                      <a:lnTo>
                        <a:pt x="136" y="2"/>
                      </a:lnTo>
                      <a:lnTo>
                        <a:pt x="134" y="4"/>
                      </a:lnTo>
                      <a:lnTo>
                        <a:pt x="134" y="4"/>
                      </a:lnTo>
                      <a:lnTo>
                        <a:pt x="130" y="12"/>
                      </a:lnTo>
                      <a:lnTo>
                        <a:pt x="126" y="18"/>
                      </a:lnTo>
                      <a:lnTo>
                        <a:pt x="122" y="20"/>
                      </a:lnTo>
                      <a:lnTo>
                        <a:pt x="118" y="20"/>
                      </a:lnTo>
                      <a:lnTo>
                        <a:pt x="114" y="18"/>
                      </a:lnTo>
                      <a:lnTo>
                        <a:pt x="110" y="16"/>
                      </a:lnTo>
                      <a:lnTo>
                        <a:pt x="100" y="8"/>
                      </a:lnTo>
                      <a:lnTo>
                        <a:pt x="100" y="8"/>
                      </a:lnTo>
                      <a:lnTo>
                        <a:pt x="96" y="6"/>
                      </a:lnTo>
                      <a:lnTo>
                        <a:pt x="92" y="4"/>
                      </a:lnTo>
                      <a:lnTo>
                        <a:pt x="86" y="4"/>
                      </a:lnTo>
                      <a:lnTo>
                        <a:pt x="78" y="8"/>
                      </a:lnTo>
                      <a:lnTo>
                        <a:pt x="72" y="14"/>
                      </a:lnTo>
                      <a:lnTo>
                        <a:pt x="72" y="14"/>
                      </a:lnTo>
                      <a:lnTo>
                        <a:pt x="62" y="16"/>
                      </a:lnTo>
                      <a:lnTo>
                        <a:pt x="52" y="18"/>
                      </a:lnTo>
                      <a:lnTo>
                        <a:pt x="34" y="28"/>
                      </a:lnTo>
                      <a:lnTo>
                        <a:pt x="18" y="38"/>
                      </a:lnTo>
                      <a:lnTo>
                        <a:pt x="0" y="48"/>
                      </a:lnTo>
                      <a:lnTo>
                        <a:pt x="0" y="48"/>
                      </a:lnTo>
                      <a:lnTo>
                        <a:pt x="8" y="62"/>
                      </a:lnTo>
                      <a:lnTo>
                        <a:pt x="8" y="62"/>
                      </a:lnTo>
                      <a:lnTo>
                        <a:pt x="82" y="24"/>
                      </a:lnTo>
                      <a:lnTo>
                        <a:pt x="82" y="24"/>
                      </a:lnTo>
                      <a:lnTo>
                        <a:pt x="104" y="46"/>
                      </a:lnTo>
                      <a:lnTo>
                        <a:pt x="126" y="68"/>
                      </a:lnTo>
                      <a:lnTo>
                        <a:pt x="150" y="90"/>
                      </a:lnTo>
                      <a:lnTo>
                        <a:pt x="174" y="110"/>
                      </a:lnTo>
                      <a:lnTo>
                        <a:pt x="174" y="110"/>
                      </a:lnTo>
                      <a:lnTo>
                        <a:pt x="186" y="116"/>
                      </a:lnTo>
                      <a:lnTo>
                        <a:pt x="196" y="122"/>
                      </a:lnTo>
                      <a:lnTo>
                        <a:pt x="206" y="124"/>
                      </a:lnTo>
                      <a:lnTo>
                        <a:pt x="216" y="126"/>
                      </a:lnTo>
                      <a:lnTo>
                        <a:pt x="226" y="126"/>
                      </a:lnTo>
                      <a:lnTo>
                        <a:pt x="238" y="122"/>
                      </a:lnTo>
                      <a:lnTo>
                        <a:pt x="248" y="118"/>
                      </a:lnTo>
                      <a:lnTo>
                        <a:pt x="260" y="110"/>
                      </a:lnTo>
                      <a:lnTo>
                        <a:pt x="260" y="110"/>
                      </a:lnTo>
                      <a:lnTo>
                        <a:pt x="284" y="92"/>
                      </a:lnTo>
                      <a:lnTo>
                        <a:pt x="308" y="70"/>
                      </a:lnTo>
                      <a:lnTo>
                        <a:pt x="330" y="48"/>
                      </a:lnTo>
                      <a:lnTo>
                        <a:pt x="350" y="22"/>
                      </a:lnTo>
                      <a:lnTo>
                        <a:pt x="350" y="22"/>
                      </a:lnTo>
                      <a:lnTo>
                        <a:pt x="440" y="70"/>
                      </a:lnTo>
                      <a:lnTo>
                        <a:pt x="440" y="70"/>
                      </a:lnTo>
                      <a:lnTo>
                        <a:pt x="440" y="66"/>
                      </a:lnTo>
                      <a:lnTo>
                        <a:pt x="444" y="64"/>
                      </a:lnTo>
                      <a:lnTo>
                        <a:pt x="452" y="60"/>
                      </a:lnTo>
                      <a:lnTo>
                        <a:pt x="454" y="58"/>
                      </a:lnTo>
                      <a:lnTo>
                        <a:pt x="456" y="54"/>
                      </a:lnTo>
                      <a:lnTo>
                        <a:pt x="454" y="50"/>
                      </a:lnTo>
                      <a:lnTo>
                        <a:pt x="448" y="46"/>
                      </a:lnTo>
                      <a:lnTo>
                        <a:pt x="448" y="4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599" name="Google Shape;1599;p76"/>
              <p:cNvGrpSpPr/>
              <p:nvPr/>
            </p:nvGrpSpPr>
            <p:grpSpPr>
              <a:xfrm>
                <a:off x="2724559" y="5311670"/>
                <a:ext cx="478608" cy="454320"/>
                <a:chOff x="-5242962" y="3709159"/>
                <a:chExt cx="744325" cy="706553"/>
              </a:xfrm>
            </p:grpSpPr>
            <p:sp>
              <p:nvSpPr>
                <p:cNvPr id="1600" name="Google Shape;1600;p76"/>
                <p:cNvSpPr/>
                <p:nvPr/>
              </p:nvSpPr>
              <p:spPr>
                <a:xfrm>
                  <a:off x="-5122981" y="3709159"/>
                  <a:ext cx="506585" cy="504363"/>
                </a:xfrm>
                <a:custGeom>
                  <a:avLst/>
                  <a:gdLst/>
                  <a:ahLst/>
                  <a:cxnLst/>
                  <a:rect l="l" t="t" r="r" b="b"/>
                  <a:pathLst>
                    <a:path w="456" h="454" extrusionOk="0">
                      <a:moveTo>
                        <a:pt x="8" y="448"/>
                      </a:moveTo>
                      <a:lnTo>
                        <a:pt x="8" y="448"/>
                      </a:lnTo>
                      <a:lnTo>
                        <a:pt x="2" y="442"/>
                      </a:lnTo>
                      <a:lnTo>
                        <a:pt x="0" y="440"/>
                      </a:lnTo>
                      <a:lnTo>
                        <a:pt x="2" y="436"/>
                      </a:lnTo>
                      <a:lnTo>
                        <a:pt x="2" y="436"/>
                      </a:lnTo>
                      <a:lnTo>
                        <a:pt x="14" y="408"/>
                      </a:lnTo>
                      <a:lnTo>
                        <a:pt x="24" y="378"/>
                      </a:lnTo>
                      <a:lnTo>
                        <a:pt x="30" y="350"/>
                      </a:lnTo>
                      <a:lnTo>
                        <a:pt x="34" y="320"/>
                      </a:lnTo>
                      <a:lnTo>
                        <a:pt x="38" y="292"/>
                      </a:lnTo>
                      <a:lnTo>
                        <a:pt x="38" y="262"/>
                      </a:lnTo>
                      <a:lnTo>
                        <a:pt x="40" y="202"/>
                      </a:lnTo>
                      <a:lnTo>
                        <a:pt x="40" y="202"/>
                      </a:lnTo>
                      <a:lnTo>
                        <a:pt x="40" y="180"/>
                      </a:lnTo>
                      <a:lnTo>
                        <a:pt x="42" y="158"/>
                      </a:lnTo>
                      <a:lnTo>
                        <a:pt x="46" y="136"/>
                      </a:lnTo>
                      <a:lnTo>
                        <a:pt x="52" y="116"/>
                      </a:lnTo>
                      <a:lnTo>
                        <a:pt x="60" y="96"/>
                      </a:lnTo>
                      <a:lnTo>
                        <a:pt x="70" y="76"/>
                      </a:lnTo>
                      <a:lnTo>
                        <a:pt x="84" y="60"/>
                      </a:lnTo>
                      <a:lnTo>
                        <a:pt x="100" y="44"/>
                      </a:lnTo>
                      <a:lnTo>
                        <a:pt x="100" y="44"/>
                      </a:lnTo>
                      <a:lnTo>
                        <a:pt x="116" y="30"/>
                      </a:lnTo>
                      <a:lnTo>
                        <a:pt x="134" y="20"/>
                      </a:lnTo>
                      <a:lnTo>
                        <a:pt x="152" y="10"/>
                      </a:lnTo>
                      <a:lnTo>
                        <a:pt x="172" y="4"/>
                      </a:lnTo>
                      <a:lnTo>
                        <a:pt x="192" y="0"/>
                      </a:lnTo>
                      <a:lnTo>
                        <a:pt x="212" y="0"/>
                      </a:lnTo>
                      <a:lnTo>
                        <a:pt x="232" y="2"/>
                      </a:lnTo>
                      <a:lnTo>
                        <a:pt x="254" y="10"/>
                      </a:lnTo>
                      <a:lnTo>
                        <a:pt x="254" y="10"/>
                      </a:lnTo>
                      <a:lnTo>
                        <a:pt x="268" y="14"/>
                      </a:lnTo>
                      <a:lnTo>
                        <a:pt x="282" y="14"/>
                      </a:lnTo>
                      <a:lnTo>
                        <a:pt x="296" y="16"/>
                      </a:lnTo>
                      <a:lnTo>
                        <a:pt x="308" y="18"/>
                      </a:lnTo>
                      <a:lnTo>
                        <a:pt x="308" y="18"/>
                      </a:lnTo>
                      <a:lnTo>
                        <a:pt x="332" y="28"/>
                      </a:lnTo>
                      <a:lnTo>
                        <a:pt x="350" y="40"/>
                      </a:lnTo>
                      <a:lnTo>
                        <a:pt x="366" y="54"/>
                      </a:lnTo>
                      <a:lnTo>
                        <a:pt x="380" y="70"/>
                      </a:lnTo>
                      <a:lnTo>
                        <a:pt x="390" y="90"/>
                      </a:lnTo>
                      <a:lnTo>
                        <a:pt x="400" y="110"/>
                      </a:lnTo>
                      <a:lnTo>
                        <a:pt x="404" y="132"/>
                      </a:lnTo>
                      <a:lnTo>
                        <a:pt x="408" y="154"/>
                      </a:lnTo>
                      <a:lnTo>
                        <a:pt x="408" y="154"/>
                      </a:lnTo>
                      <a:lnTo>
                        <a:pt x="412" y="190"/>
                      </a:lnTo>
                      <a:lnTo>
                        <a:pt x="412" y="226"/>
                      </a:lnTo>
                      <a:lnTo>
                        <a:pt x="414" y="298"/>
                      </a:lnTo>
                      <a:lnTo>
                        <a:pt x="414" y="298"/>
                      </a:lnTo>
                      <a:lnTo>
                        <a:pt x="418" y="336"/>
                      </a:lnTo>
                      <a:lnTo>
                        <a:pt x="422" y="356"/>
                      </a:lnTo>
                      <a:lnTo>
                        <a:pt x="426" y="374"/>
                      </a:lnTo>
                      <a:lnTo>
                        <a:pt x="432" y="392"/>
                      </a:lnTo>
                      <a:lnTo>
                        <a:pt x="440" y="410"/>
                      </a:lnTo>
                      <a:lnTo>
                        <a:pt x="448" y="428"/>
                      </a:lnTo>
                      <a:lnTo>
                        <a:pt x="456" y="446"/>
                      </a:lnTo>
                      <a:lnTo>
                        <a:pt x="456" y="446"/>
                      </a:lnTo>
                      <a:lnTo>
                        <a:pt x="446" y="450"/>
                      </a:lnTo>
                      <a:lnTo>
                        <a:pt x="440" y="454"/>
                      </a:lnTo>
                      <a:lnTo>
                        <a:pt x="434" y="452"/>
                      </a:lnTo>
                      <a:lnTo>
                        <a:pt x="426" y="448"/>
                      </a:lnTo>
                      <a:lnTo>
                        <a:pt x="426" y="448"/>
                      </a:lnTo>
                      <a:lnTo>
                        <a:pt x="400" y="434"/>
                      </a:lnTo>
                      <a:lnTo>
                        <a:pt x="388" y="428"/>
                      </a:lnTo>
                      <a:lnTo>
                        <a:pt x="374" y="422"/>
                      </a:lnTo>
                      <a:lnTo>
                        <a:pt x="374" y="422"/>
                      </a:lnTo>
                      <a:lnTo>
                        <a:pt x="360" y="424"/>
                      </a:lnTo>
                      <a:lnTo>
                        <a:pt x="346" y="422"/>
                      </a:lnTo>
                      <a:lnTo>
                        <a:pt x="318" y="422"/>
                      </a:lnTo>
                      <a:lnTo>
                        <a:pt x="304" y="422"/>
                      </a:lnTo>
                      <a:lnTo>
                        <a:pt x="290" y="424"/>
                      </a:lnTo>
                      <a:lnTo>
                        <a:pt x="276" y="428"/>
                      </a:lnTo>
                      <a:lnTo>
                        <a:pt x="262" y="436"/>
                      </a:lnTo>
                      <a:lnTo>
                        <a:pt x="262" y="436"/>
                      </a:lnTo>
                      <a:lnTo>
                        <a:pt x="254" y="440"/>
                      </a:lnTo>
                      <a:lnTo>
                        <a:pt x="246" y="444"/>
                      </a:lnTo>
                      <a:lnTo>
                        <a:pt x="238" y="446"/>
                      </a:lnTo>
                      <a:lnTo>
                        <a:pt x="228" y="448"/>
                      </a:lnTo>
                      <a:lnTo>
                        <a:pt x="220" y="446"/>
                      </a:lnTo>
                      <a:lnTo>
                        <a:pt x="212" y="444"/>
                      </a:lnTo>
                      <a:lnTo>
                        <a:pt x="202" y="442"/>
                      </a:lnTo>
                      <a:lnTo>
                        <a:pt x="194" y="436"/>
                      </a:lnTo>
                      <a:lnTo>
                        <a:pt x="194" y="436"/>
                      </a:lnTo>
                      <a:lnTo>
                        <a:pt x="180" y="430"/>
                      </a:lnTo>
                      <a:lnTo>
                        <a:pt x="166" y="424"/>
                      </a:lnTo>
                      <a:lnTo>
                        <a:pt x="152" y="422"/>
                      </a:lnTo>
                      <a:lnTo>
                        <a:pt x="138" y="422"/>
                      </a:lnTo>
                      <a:lnTo>
                        <a:pt x="110" y="422"/>
                      </a:lnTo>
                      <a:lnTo>
                        <a:pt x="82" y="422"/>
                      </a:lnTo>
                      <a:lnTo>
                        <a:pt x="82" y="422"/>
                      </a:lnTo>
                      <a:lnTo>
                        <a:pt x="72" y="424"/>
                      </a:lnTo>
                      <a:lnTo>
                        <a:pt x="62" y="428"/>
                      </a:lnTo>
                      <a:lnTo>
                        <a:pt x="46" y="438"/>
                      </a:lnTo>
                      <a:lnTo>
                        <a:pt x="36" y="444"/>
                      </a:lnTo>
                      <a:lnTo>
                        <a:pt x="28" y="448"/>
                      </a:lnTo>
                      <a:lnTo>
                        <a:pt x="18" y="448"/>
                      </a:lnTo>
                      <a:lnTo>
                        <a:pt x="8" y="448"/>
                      </a:lnTo>
                      <a:lnTo>
                        <a:pt x="8" y="448"/>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01" name="Google Shape;1601;p76"/>
                <p:cNvSpPr/>
                <p:nvPr/>
              </p:nvSpPr>
              <p:spPr>
                <a:xfrm>
                  <a:off x="-5242962" y="4173529"/>
                  <a:ext cx="744325" cy="242183"/>
                </a:xfrm>
                <a:custGeom>
                  <a:avLst/>
                  <a:gdLst/>
                  <a:ahLst/>
                  <a:cxnLst/>
                  <a:rect l="l" t="t" r="r" b="b"/>
                  <a:pathLst>
                    <a:path w="670" h="218" extrusionOk="0">
                      <a:moveTo>
                        <a:pt x="556" y="52"/>
                      </a:moveTo>
                      <a:lnTo>
                        <a:pt x="556" y="52"/>
                      </a:lnTo>
                      <a:lnTo>
                        <a:pt x="608" y="94"/>
                      </a:lnTo>
                      <a:lnTo>
                        <a:pt x="634" y="116"/>
                      </a:lnTo>
                      <a:lnTo>
                        <a:pt x="658" y="140"/>
                      </a:lnTo>
                      <a:lnTo>
                        <a:pt x="658" y="140"/>
                      </a:lnTo>
                      <a:lnTo>
                        <a:pt x="664" y="148"/>
                      </a:lnTo>
                      <a:lnTo>
                        <a:pt x="668" y="156"/>
                      </a:lnTo>
                      <a:lnTo>
                        <a:pt x="670" y="162"/>
                      </a:lnTo>
                      <a:lnTo>
                        <a:pt x="670" y="166"/>
                      </a:lnTo>
                      <a:lnTo>
                        <a:pt x="666" y="172"/>
                      </a:lnTo>
                      <a:lnTo>
                        <a:pt x="662" y="176"/>
                      </a:lnTo>
                      <a:lnTo>
                        <a:pt x="646" y="182"/>
                      </a:lnTo>
                      <a:lnTo>
                        <a:pt x="646" y="182"/>
                      </a:lnTo>
                      <a:lnTo>
                        <a:pt x="616" y="192"/>
                      </a:lnTo>
                      <a:lnTo>
                        <a:pt x="602" y="196"/>
                      </a:lnTo>
                      <a:lnTo>
                        <a:pt x="586" y="198"/>
                      </a:lnTo>
                      <a:lnTo>
                        <a:pt x="586" y="198"/>
                      </a:lnTo>
                      <a:lnTo>
                        <a:pt x="522" y="208"/>
                      </a:lnTo>
                      <a:lnTo>
                        <a:pt x="458" y="214"/>
                      </a:lnTo>
                      <a:lnTo>
                        <a:pt x="394" y="218"/>
                      </a:lnTo>
                      <a:lnTo>
                        <a:pt x="330" y="218"/>
                      </a:lnTo>
                      <a:lnTo>
                        <a:pt x="266" y="218"/>
                      </a:lnTo>
                      <a:lnTo>
                        <a:pt x="202" y="214"/>
                      </a:lnTo>
                      <a:lnTo>
                        <a:pt x="138" y="206"/>
                      </a:lnTo>
                      <a:lnTo>
                        <a:pt x="74" y="196"/>
                      </a:lnTo>
                      <a:lnTo>
                        <a:pt x="74" y="196"/>
                      </a:lnTo>
                      <a:lnTo>
                        <a:pt x="52" y="194"/>
                      </a:lnTo>
                      <a:lnTo>
                        <a:pt x="30" y="188"/>
                      </a:lnTo>
                      <a:lnTo>
                        <a:pt x="20" y="184"/>
                      </a:lnTo>
                      <a:lnTo>
                        <a:pt x="12" y="180"/>
                      </a:lnTo>
                      <a:lnTo>
                        <a:pt x="4" y="174"/>
                      </a:lnTo>
                      <a:lnTo>
                        <a:pt x="0" y="166"/>
                      </a:lnTo>
                      <a:lnTo>
                        <a:pt x="0" y="166"/>
                      </a:lnTo>
                      <a:lnTo>
                        <a:pt x="0" y="158"/>
                      </a:lnTo>
                      <a:lnTo>
                        <a:pt x="2" y="150"/>
                      </a:lnTo>
                      <a:lnTo>
                        <a:pt x="6" y="142"/>
                      </a:lnTo>
                      <a:lnTo>
                        <a:pt x="14" y="134"/>
                      </a:lnTo>
                      <a:lnTo>
                        <a:pt x="30" y="120"/>
                      </a:lnTo>
                      <a:lnTo>
                        <a:pt x="46" y="106"/>
                      </a:lnTo>
                      <a:lnTo>
                        <a:pt x="46" y="106"/>
                      </a:lnTo>
                      <a:lnTo>
                        <a:pt x="66" y="90"/>
                      </a:lnTo>
                      <a:lnTo>
                        <a:pt x="84" y="74"/>
                      </a:lnTo>
                      <a:lnTo>
                        <a:pt x="124" y="44"/>
                      </a:lnTo>
                      <a:lnTo>
                        <a:pt x="124" y="44"/>
                      </a:lnTo>
                      <a:lnTo>
                        <a:pt x="130" y="36"/>
                      </a:lnTo>
                      <a:lnTo>
                        <a:pt x="138" y="28"/>
                      </a:lnTo>
                      <a:lnTo>
                        <a:pt x="148" y="22"/>
                      </a:lnTo>
                      <a:lnTo>
                        <a:pt x="156" y="16"/>
                      </a:lnTo>
                      <a:lnTo>
                        <a:pt x="176" y="8"/>
                      </a:lnTo>
                      <a:lnTo>
                        <a:pt x="196" y="0"/>
                      </a:lnTo>
                      <a:lnTo>
                        <a:pt x="196" y="0"/>
                      </a:lnTo>
                      <a:lnTo>
                        <a:pt x="206" y="2"/>
                      </a:lnTo>
                      <a:lnTo>
                        <a:pt x="214" y="6"/>
                      </a:lnTo>
                      <a:lnTo>
                        <a:pt x="220" y="14"/>
                      </a:lnTo>
                      <a:lnTo>
                        <a:pt x="226" y="22"/>
                      </a:lnTo>
                      <a:lnTo>
                        <a:pt x="226" y="22"/>
                      </a:lnTo>
                      <a:lnTo>
                        <a:pt x="244" y="42"/>
                      </a:lnTo>
                      <a:lnTo>
                        <a:pt x="262" y="58"/>
                      </a:lnTo>
                      <a:lnTo>
                        <a:pt x="284" y="74"/>
                      </a:lnTo>
                      <a:lnTo>
                        <a:pt x="304" y="88"/>
                      </a:lnTo>
                      <a:lnTo>
                        <a:pt x="304" y="88"/>
                      </a:lnTo>
                      <a:lnTo>
                        <a:pt x="312" y="94"/>
                      </a:lnTo>
                      <a:lnTo>
                        <a:pt x="318" y="96"/>
                      </a:lnTo>
                      <a:lnTo>
                        <a:pt x="326" y="98"/>
                      </a:lnTo>
                      <a:lnTo>
                        <a:pt x="334" y="98"/>
                      </a:lnTo>
                      <a:lnTo>
                        <a:pt x="348" y="96"/>
                      </a:lnTo>
                      <a:lnTo>
                        <a:pt x="362" y="88"/>
                      </a:lnTo>
                      <a:lnTo>
                        <a:pt x="362" y="88"/>
                      </a:lnTo>
                      <a:lnTo>
                        <a:pt x="382" y="76"/>
                      </a:lnTo>
                      <a:lnTo>
                        <a:pt x="400" y="60"/>
                      </a:lnTo>
                      <a:lnTo>
                        <a:pt x="434" y="28"/>
                      </a:lnTo>
                      <a:lnTo>
                        <a:pt x="434" y="28"/>
                      </a:lnTo>
                      <a:lnTo>
                        <a:pt x="448" y="12"/>
                      </a:lnTo>
                      <a:lnTo>
                        <a:pt x="456" y="4"/>
                      </a:lnTo>
                      <a:lnTo>
                        <a:pt x="462" y="2"/>
                      </a:lnTo>
                      <a:lnTo>
                        <a:pt x="468" y="0"/>
                      </a:lnTo>
                      <a:lnTo>
                        <a:pt x="468" y="0"/>
                      </a:lnTo>
                      <a:lnTo>
                        <a:pt x="492" y="10"/>
                      </a:lnTo>
                      <a:lnTo>
                        <a:pt x="514" y="20"/>
                      </a:lnTo>
                      <a:lnTo>
                        <a:pt x="526" y="26"/>
                      </a:lnTo>
                      <a:lnTo>
                        <a:pt x="536" y="34"/>
                      </a:lnTo>
                      <a:lnTo>
                        <a:pt x="546" y="42"/>
                      </a:lnTo>
                      <a:lnTo>
                        <a:pt x="556" y="52"/>
                      </a:lnTo>
                      <a:lnTo>
                        <a:pt x="556" y="5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02" name="Google Shape;1602;p76"/>
                <p:cNvSpPr/>
                <p:nvPr/>
              </p:nvSpPr>
              <p:spPr>
                <a:xfrm>
                  <a:off x="-5005222" y="3866911"/>
                  <a:ext cx="291064" cy="297730"/>
                </a:xfrm>
                <a:custGeom>
                  <a:avLst/>
                  <a:gdLst/>
                  <a:ahLst/>
                  <a:cxnLst/>
                  <a:rect l="l" t="t" r="r" b="b"/>
                  <a:pathLst>
                    <a:path w="262" h="268" extrusionOk="0">
                      <a:moveTo>
                        <a:pt x="262" y="90"/>
                      </a:moveTo>
                      <a:lnTo>
                        <a:pt x="262" y="90"/>
                      </a:lnTo>
                      <a:lnTo>
                        <a:pt x="246" y="136"/>
                      </a:lnTo>
                      <a:lnTo>
                        <a:pt x="236" y="160"/>
                      </a:lnTo>
                      <a:lnTo>
                        <a:pt x="224" y="184"/>
                      </a:lnTo>
                      <a:lnTo>
                        <a:pt x="210" y="206"/>
                      </a:lnTo>
                      <a:lnTo>
                        <a:pt x="192" y="226"/>
                      </a:lnTo>
                      <a:lnTo>
                        <a:pt x="172" y="244"/>
                      </a:lnTo>
                      <a:lnTo>
                        <a:pt x="160" y="252"/>
                      </a:lnTo>
                      <a:lnTo>
                        <a:pt x="146" y="260"/>
                      </a:lnTo>
                      <a:lnTo>
                        <a:pt x="146" y="260"/>
                      </a:lnTo>
                      <a:lnTo>
                        <a:pt x="134" y="266"/>
                      </a:lnTo>
                      <a:lnTo>
                        <a:pt x="120" y="268"/>
                      </a:lnTo>
                      <a:lnTo>
                        <a:pt x="120" y="268"/>
                      </a:lnTo>
                      <a:lnTo>
                        <a:pt x="108" y="266"/>
                      </a:lnTo>
                      <a:lnTo>
                        <a:pt x="96" y="264"/>
                      </a:lnTo>
                      <a:lnTo>
                        <a:pt x="86" y="258"/>
                      </a:lnTo>
                      <a:lnTo>
                        <a:pt x="74" y="250"/>
                      </a:lnTo>
                      <a:lnTo>
                        <a:pt x="62" y="240"/>
                      </a:lnTo>
                      <a:lnTo>
                        <a:pt x="52" y="230"/>
                      </a:lnTo>
                      <a:lnTo>
                        <a:pt x="32" y="206"/>
                      </a:lnTo>
                      <a:lnTo>
                        <a:pt x="16" y="178"/>
                      </a:lnTo>
                      <a:lnTo>
                        <a:pt x="10" y="166"/>
                      </a:lnTo>
                      <a:lnTo>
                        <a:pt x="4" y="152"/>
                      </a:lnTo>
                      <a:lnTo>
                        <a:pt x="2" y="138"/>
                      </a:lnTo>
                      <a:lnTo>
                        <a:pt x="0" y="124"/>
                      </a:lnTo>
                      <a:lnTo>
                        <a:pt x="0" y="112"/>
                      </a:lnTo>
                      <a:lnTo>
                        <a:pt x="2" y="102"/>
                      </a:lnTo>
                      <a:lnTo>
                        <a:pt x="2" y="102"/>
                      </a:lnTo>
                      <a:lnTo>
                        <a:pt x="6" y="94"/>
                      </a:lnTo>
                      <a:lnTo>
                        <a:pt x="10" y="88"/>
                      </a:lnTo>
                      <a:lnTo>
                        <a:pt x="20" y="78"/>
                      </a:lnTo>
                      <a:lnTo>
                        <a:pt x="32" y="72"/>
                      </a:lnTo>
                      <a:lnTo>
                        <a:pt x="44" y="66"/>
                      </a:lnTo>
                      <a:lnTo>
                        <a:pt x="44" y="66"/>
                      </a:lnTo>
                      <a:lnTo>
                        <a:pt x="80" y="54"/>
                      </a:lnTo>
                      <a:lnTo>
                        <a:pt x="116" y="42"/>
                      </a:lnTo>
                      <a:lnTo>
                        <a:pt x="150" y="26"/>
                      </a:lnTo>
                      <a:lnTo>
                        <a:pt x="166" y="16"/>
                      </a:lnTo>
                      <a:lnTo>
                        <a:pt x="182" y="6"/>
                      </a:lnTo>
                      <a:lnTo>
                        <a:pt x="182" y="6"/>
                      </a:lnTo>
                      <a:lnTo>
                        <a:pt x="188" y="2"/>
                      </a:lnTo>
                      <a:lnTo>
                        <a:pt x="194" y="0"/>
                      </a:lnTo>
                      <a:lnTo>
                        <a:pt x="198" y="2"/>
                      </a:lnTo>
                      <a:lnTo>
                        <a:pt x="202" y="4"/>
                      </a:lnTo>
                      <a:lnTo>
                        <a:pt x="208" y="12"/>
                      </a:lnTo>
                      <a:lnTo>
                        <a:pt x="212" y="22"/>
                      </a:lnTo>
                      <a:lnTo>
                        <a:pt x="212" y="22"/>
                      </a:lnTo>
                      <a:lnTo>
                        <a:pt x="216" y="32"/>
                      </a:lnTo>
                      <a:lnTo>
                        <a:pt x="220" y="44"/>
                      </a:lnTo>
                      <a:lnTo>
                        <a:pt x="222" y="48"/>
                      </a:lnTo>
                      <a:lnTo>
                        <a:pt x="228" y="48"/>
                      </a:lnTo>
                      <a:lnTo>
                        <a:pt x="234" y="46"/>
                      </a:lnTo>
                      <a:lnTo>
                        <a:pt x="244" y="40"/>
                      </a:lnTo>
                      <a:lnTo>
                        <a:pt x="244" y="40"/>
                      </a:lnTo>
                      <a:lnTo>
                        <a:pt x="248" y="38"/>
                      </a:lnTo>
                      <a:lnTo>
                        <a:pt x="252" y="38"/>
                      </a:lnTo>
                      <a:lnTo>
                        <a:pt x="256" y="40"/>
                      </a:lnTo>
                      <a:lnTo>
                        <a:pt x="258" y="44"/>
                      </a:lnTo>
                      <a:lnTo>
                        <a:pt x="262" y="62"/>
                      </a:lnTo>
                      <a:lnTo>
                        <a:pt x="262" y="90"/>
                      </a:lnTo>
                      <a:lnTo>
                        <a:pt x="262" y="9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03" name="Google Shape;1603;p76"/>
                <p:cNvSpPr/>
                <p:nvPr/>
              </p:nvSpPr>
              <p:spPr>
                <a:xfrm>
                  <a:off x="-5114094" y="4153532"/>
                  <a:ext cx="506585" cy="139977"/>
                </a:xfrm>
                <a:custGeom>
                  <a:avLst/>
                  <a:gdLst/>
                  <a:ahLst/>
                  <a:cxnLst/>
                  <a:rect l="l" t="t" r="r" b="b"/>
                  <a:pathLst>
                    <a:path w="456" h="126" extrusionOk="0">
                      <a:moveTo>
                        <a:pt x="448" y="46"/>
                      </a:moveTo>
                      <a:lnTo>
                        <a:pt x="448" y="46"/>
                      </a:lnTo>
                      <a:lnTo>
                        <a:pt x="438" y="46"/>
                      </a:lnTo>
                      <a:lnTo>
                        <a:pt x="426" y="42"/>
                      </a:lnTo>
                      <a:lnTo>
                        <a:pt x="416" y="38"/>
                      </a:lnTo>
                      <a:lnTo>
                        <a:pt x="408" y="32"/>
                      </a:lnTo>
                      <a:lnTo>
                        <a:pt x="388" y="20"/>
                      </a:lnTo>
                      <a:lnTo>
                        <a:pt x="378" y="16"/>
                      </a:lnTo>
                      <a:lnTo>
                        <a:pt x="368" y="14"/>
                      </a:lnTo>
                      <a:lnTo>
                        <a:pt x="368" y="14"/>
                      </a:lnTo>
                      <a:lnTo>
                        <a:pt x="366" y="16"/>
                      </a:lnTo>
                      <a:lnTo>
                        <a:pt x="366" y="16"/>
                      </a:lnTo>
                      <a:lnTo>
                        <a:pt x="368" y="14"/>
                      </a:lnTo>
                      <a:lnTo>
                        <a:pt x="368" y="14"/>
                      </a:lnTo>
                      <a:lnTo>
                        <a:pt x="364" y="10"/>
                      </a:lnTo>
                      <a:lnTo>
                        <a:pt x="358" y="8"/>
                      </a:lnTo>
                      <a:lnTo>
                        <a:pt x="350" y="6"/>
                      </a:lnTo>
                      <a:lnTo>
                        <a:pt x="340" y="8"/>
                      </a:lnTo>
                      <a:lnTo>
                        <a:pt x="330" y="12"/>
                      </a:lnTo>
                      <a:lnTo>
                        <a:pt x="320" y="14"/>
                      </a:lnTo>
                      <a:lnTo>
                        <a:pt x="310" y="16"/>
                      </a:lnTo>
                      <a:lnTo>
                        <a:pt x="306" y="14"/>
                      </a:lnTo>
                      <a:lnTo>
                        <a:pt x="300" y="12"/>
                      </a:lnTo>
                      <a:lnTo>
                        <a:pt x="296" y="8"/>
                      </a:lnTo>
                      <a:lnTo>
                        <a:pt x="292" y="2"/>
                      </a:lnTo>
                      <a:lnTo>
                        <a:pt x="292" y="2"/>
                      </a:lnTo>
                      <a:lnTo>
                        <a:pt x="282" y="8"/>
                      </a:lnTo>
                      <a:lnTo>
                        <a:pt x="282" y="8"/>
                      </a:lnTo>
                      <a:lnTo>
                        <a:pt x="266" y="20"/>
                      </a:lnTo>
                      <a:lnTo>
                        <a:pt x="250" y="28"/>
                      </a:lnTo>
                      <a:lnTo>
                        <a:pt x="234" y="34"/>
                      </a:lnTo>
                      <a:lnTo>
                        <a:pt x="218" y="36"/>
                      </a:lnTo>
                      <a:lnTo>
                        <a:pt x="202" y="34"/>
                      </a:lnTo>
                      <a:lnTo>
                        <a:pt x="186" y="28"/>
                      </a:lnTo>
                      <a:lnTo>
                        <a:pt x="170" y="20"/>
                      </a:lnTo>
                      <a:lnTo>
                        <a:pt x="154" y="8"/>
                      </a:lnTo>
                      <a:lnTo>
                        <a:pt x="154" y="8"/>
                      </a:lnTo>
                      <a:lnTo>
                        <a:pt x="144" y="2"/>
                      </a:lnTo>
                      <a:lnTo>
                        <a:pt x="138" y="0"/>
                      </a:lnTo>
                      <a:lnTo>
                        <a:pt x="136" y="2"/>
                      </a:lnTo>
                      <a:lnTo>
                        <a:pt x="134" y="4"/>
                      </a:lnTo>
                      <a:lnTo>
                        <a:pt x="134" y="4"/>
                      </a:lnTo>
                      <a:lnTo>
                        <a:pt x="130" y="12"/>
                      </a:lnTo>
                      <a:lnTo>
                        <a:pt x="126" y="18"/>
                      </a:lnTo>
                      <a:lnTo>
                        <a:pt x="122" y="20"/>
                      </a:lnTo>
                      <a:lnTo>
                        <a:pt x="118" y="20"/>
                      </a:lnTo>
                      <a:lnTo>
                        <a:pt x="114" y="18"/>
                      </a:lnTo>
                      <a:lnTo>
                        <a:pt x="110" y="16"/>
                      </a:lnTo>
                      <a:lnTo>
                        <a:pt x="100" y="8"/>
                      </a:lnTo>
                      <a:lnTo>
                        <a:pt x="100" y="8"/>
                      </a:lnTo>
                      <a:lnTo>
                        <a:pt x="96" y="6"/>
                      </a:lnTo>
                      <a:lnTo>
                        <a:pt x="92" y="4"/>
                      </a:lnTo>
                      <a:lnTo>
                        <a:pt x="86" y="4"/>
                      </a:lnTo>
                      <a:lnTo>
                        <a:pt x="78" y="8"/>
                      </a:lnTo>
                      <a:lnTo>
                        <a:pt x="72" y="14"/>
                      </a:lnTo>
                      <a:lnTo>
                        <a:pt x="72" y="14"/>
                      </a:lnTo>
                      <a:lnTo>
                        <a:pt x="62" y="16"/>
                      </a:lnTo>
                      <a:lnTo>
                        <a:pt x="52" y="18"/>
                      </a:lnTo>
                      <a:lnTo>
                        <a:pt x="34" y="28"/>
                      </a:lnTo>
                      <a:lnTo>
                        <a:pt x="18" y="38"/>
                      </a:lnTo>
                      <a:lnTo>
                        <a:pt x="0" y="48"/>
                      </a:lnTo>
                      <a:lnTo>
                        <a:pt x="0" y="48"/>
                      </a:lnTo>
                      <a:lnTo>
                        <a:pt x="8" y="62"/>
                      </a:lnTo>
                      <a:lnTo>
                        <a:pt x="8" y="62"/>
                      </a:lnTo>
                      <a:lnTo>
                        <a:pt x="82" y="24"/>
                      </a:lnTo>
                      <a:lnTo>
                        <a:pt x="82" y="24"/>
                      </a:lnTo>
                      <a:lnTo>
                        <a:pt x="104" y="46"/>
                      </a:lnTo>
                      <a:lnTo>
                        <a:pt x="126" y="68"/>
                      </a:lnTo>
                      <a:lnTo>
                        <a:pt x="150" y="90"/>
                      </a:lnTo>
                      <a:lnTo>
                        <a:pt x="174" y="110"/>
                      </a:lnTo>
                      <a:lnTo>
                        <a:pt x="174" y="110"/>
                      </a:lnTo>
                      <a:lnTo>
                        <a:pt x="186" y="116"/>
                      </a:lnTo>
                      <a:lnTo>
                        <a:pt x="196" y="122"/>
                      </a:lnTo>
                      <a:lnTo>
                        <a:pt x="206" y="124"/>
                      </a:lnTo>
                      <a:lnTo>
                        <a:pt x="216" y="126"/>
                      </a:lnTo>
                      <a:lnTo>
                        <a:pt x="226" y="126"/>
                      </a:lnTo>
                      <a:lnTo>
                        <a:pt x="238" y="122"/>
                      </a:lnTo>
                      <a:lnTo>
                        <a:pt x="248" y="118"/>
                      </a:lnTo>
                      <a:lnTo>
                        <a:pt x="260" y="110"/>
                      </a:lnTo>
                      <a:lnTo>
                        <a:pt x="260" y="110"/>
                      </a:lnTo>
                      <a:lnTo>
                        <a:pt x="284" y="92"/>
                      </a:lnTo>
                      <a:lnTo>
                        <a:pt x="308" y="70"/>
                      </a:lnTo>
                      <a:lnTo>
                        <a:pt x="330" y="48"/>
                      </a:lnTo>
                      <a:lnTo>
                        <a:pt x="350" y="22"/>
                      </a:lnTo>
                      <a:lnTo>
                        <a:pt x="350" y="22"/>
                      </a:lnTo>
                      <a:lnTo>
                        <a:pt x="440" y="70"/>
                      </a:lnTo>
                      <a:lnTo>
                        <a:pt x="440" y="70"/>
                      </a:lnTo>
                      <a:lnTo>
                        <a:pt x="440" y="66"/>
                      </a:lnTo>
                      <a:lnTo>
                        <a:pt x="444" y="64"/>
                      </a:lnTo>
                      <a:lnTo>
                        <a:pt x="452" y="60"/>
                      </a:lnTo>
                      <a:lnTo>
                        <a:pt x="454" y="58"/>
                      </a:lnTo>
                      <a:lnTo>
                        <a:pt x="456" y="54"/>
                      </a:lnTo>
                      <a:lnTo>
                        <a:pt x="454" y="50"/>
                      </a:lnTo>
                      <a:lnTo>
                        <a:pt x="448" y="46"/>
                      </a:lnTo>
                      <a:lnTo>
                        <a:pt x="448" y="4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604" name="Google Shape;1604;p76"/>
              <p:cNvGrpSpPr/>
              <p:nvPr/>
            </p:nvGrpSpPr>
            <p:grpSpPr>
              <a:xfrm>
                <a:off x="1652661" y="5942054"/>
                <a:ext cx="534548" cy="507421"/>
                <a:chOff x="-5242962" y="3709159"/>
                <a:chExt cx="744325" cy="706553"/>
              </a:xfrm>
            </p:grpSpPr>
            <p:sp>
              <p:nvSpPr>
                <p:cNvPr id="1605" name="Google Shape;1605;p76"/>
                <p:cNvSpPr/>
                <p:nvPr/>
              </p:nvSpPr>
              <p:spPr>
                <a:xfrm>
                  <a:off x="-5122981" y="3709159"/>
                  <a:ext cx="506585" cy="504363"/>
                </a:xfrm>
                <a:custGeom>
                  <a:avLst/>
                  <a:gdLst/>
                  <a:ahLst/>
                  <a:cxnLst/>
                  <a:rect l="l" t="t" r="r" b="b"/>
                  <a:pathLst>
                    <a:path w="456" h="454" extrusionOk="0">
                      <a:moveTo>
                        <a:pt x="8" y="448"/>
                      </a:moveTo>
                      <a:lnTo>
                        <a:pt x="8" y="448"/>
                      </a:lnTo>
                      <a:lnTo>
                        <a:pt x="2" y="442"/>
                      </a:lnTo>
                      <a:lnTo>
                        <a:pt x="0" y="440"/>
                      </a:lnTo>
                      <a:lnTo>
                        <a:pt x="2" y="436"/>
                      </a:lnTo>
                      <a:lnTo>
                        <a:pt x="2" y="436"/>
                      </a:lnTo>
                      <a:lnTo>
                        <a:pt x="14" y="408"/>
                      </a:lnTo>
                      <a:lnTo>
                        <a:pt x="24" y="378"/>
                      </a:lnTo>
                      <a:lnTo>
                        <a:pt x="30" y="350"/>
                      </a:lnTo>
                      <a:lnTo>
                        <a:pt x="34" y="320"/>
                      </a:lnTo>
                      <a:lnTo>
                        <a:pt x="38" y="292"/>
                      </a:lnTo>
                      <a:lnTo>
                        <a:pt x="38" y="262"/>
                      </a:lnTo>
                      <a:lnTo>
                        <a:pt x="40" y="202"/>
                      </a:lnTo>
                      <a:lnTo>
                        <a:pt x="40" y="202"/>
                      </a:lnTo>
                      <a:lnTo>
                        <a:pt x="40" y="180"/>
                      </a:lnTo>
                      <a:lnTo>
                        <a:pt x="42" y="158"/>
                      </a:lnTo>
                      <a:lnTo>
                        <a:pt x="46" y="136"/>
                      </a:lnTo>
                      <a:lnTo>
                        <a:pt x="52" y="116"/>
                      </a:lnTo>
                      <a:lnTo>
                        <a:pt x="60" y="96"/>
                      </a:lnTo>
                      <a:lnTo>
                        <a:pt x="70" y="76"/>
                      </a:lnTo>
                      <a:lnTo>
                        <a:pt x="84" y="60"/>
                      </a:lnTo>
                      <a:lnTo>
                        <a:pt x="100" y="44"/>
                      </a:lnTo>
                      <a:lnTo>
                        <a:pt x="100" y="44"/>
                      </a:lnTo>
                      <a:lnTo>
                        <a:pt x="116" y="30"/>
                      </a:lnTo>
                      <a:lnTo>
                        <a:pt x="134" y="20"/>
                      </a:lnTo>
                      <a:lnTo>
                        <a:pt x="152" y="10"/>
                      </a:lnTo>
                      <a:lnTo>
                        <a:pt x="172" y="4"/>
                      </a:lnTo>
                      <a:lnTo>
                        <a:pt x="192" y="0"/>
                      </a:lnTo>
                      <a:lnTo>
                        <a:pt x="212" y="0"/>
                      </a:lnTo>
                      <a:lnTo>
                        <a:pt x="232" y="2"/>
                      </a:lnTo>
                      <a:lnTo>
                        <a:pt x="254" y="10"/>
                      </a:lnTo>
                      <a:lnTo>
                        <a:pt x="254" y="10"/>
                      </a:lnTo>
                      <a:lnTo>
                        <a:pt x="268" y="14"/>
                      </a:lnTo>
                      <a:lnTo>
                        <a:pt x="282" y="14"/>
                      </a:lnTo>
                      <a:lnTo>
                        <a:pt x="296" y="16"/>
                      </a:lnTo>
                      <a:lnTo>
                        <a:pt x="308" y="18"/>
                      </a:lnTo>
                      <a:lnTo>
                        <a:pt x="308" y="18"/>
                      </a:lnTo>
                      <a:lnTo>
                        <a:pt x="332" y="28"/>
                      </a:lnTo>
                      <a:lnTo>
                        <a:pt x="350" y="40"/>
                      </a:lnTo>
                      <a:lnTo>
                        <a:pt x="366" y="54"/>
                      </a:lnTo>
                      <a:lnTo>
                        <a:pt x="380" y="70"/>
                      </a:lnTo>
                      <a:lnTo>
                        <a:pt x="390" y="90"/>
                      </a:lnTo>
                      <a:lnTo>
                        <a:pt x="400" y="110"/>
                      </a:lnTo>
                      <a:lnTo>
                        <a:pt x="404" y="132"/>
                      </a:lnTo>
                      <a:lnTo>
                        <a:pt x="408" y="154"/>
                      </a:lnTo>
                      <a:lnTo>
                        <a:pt x="408" y="154"/>
                      </a:lnTo>
                      <a:lnTo>
                        <a:pt x="412" y="190"/>
                      </a:lnTo>
                      <a:lnTo>
                        <a:pt x="412" y="226"/>
                      </a:lnTo>
                      <a:lnTo>
                        <a:pt x="414" y="298"/>
                      </a:lnTo>
                      <a:lnTo>
                        <a:pt x="414" y="298"/>
                      </a:lnTo>
                      <a:lnTo>
                        <a:pt x="418" y="336"/>
                      </a:lnTo>
                      <a:lnTo>
                        <a:pt x="422" y="356"/>
                      </a:lnTo>
                      <a:lnTo>
                        <a:pt x="426" y="374"/>
                      </a:lnTo>
                      <a:lnTo>
                        <a:pt x="432" y="392"/>
                      </a:lnTo>
                      <a:lnTo>
                        <a:pt x="440" y="410"/>
                      </a:lnTo>
                      <a:lnTo>
                        <a:pt x="448" y="428"/>
                      </a:lnTo>
                      <a:lnTo>
                        <a:pt x="456" y="446"/>
                      </a:lnTo>
                      <a:lnTo>
                        <a:pt x="456" y="446"/>
                      </a:lnTo>
                      <a:lnTo>
                        <a:pt x="446" y="450"/>
                      </a:lnTo>
                      <a:lnTo>
                        <a:pt x="440" y="454"/>
                      </a:lnTo>
                      <a:lnTo>
                        <a:pt x="434" y="452"/>
                      </a:lnTo>
                      <a:lnTo>
                        <a:pt x="426" y="448"/>
                      </a:lnTo>
                      <a:lnTo>
                        <a:pt x="426" y="448"/>
                      </a:lnTo>
                      <a:lnTo>
                        <a:pt x="400" y="434"/>
                      </a:lnTo>
                      <a:lnTo>
                        <a:pt x="388" y="428"/>
                      </a:lnTo>
                      <a:lnTo>
                        <a:pt x="374" y="422"/>
                      </a:lnTo>
                      <a:lnTo>
                        <a:pt x="374" y="422"/>
                      </a:lnTo>
                      <a:lnTo>
                        <a:pt x="360" y="424"/>
                      </a:lnTo>
                      <a:lnTo>
                        <a:pt x="346" y="422"/>
                      </a:lnTo>
                      <a:lnTo>
                        <a:pt x="318" y="422"/>
                      </a:lnTo>
                      <a:lnTo>
                        <a:pt x="304" y="422"/>
                      </a:lnTo>
                      <a:lnTo>
                        <a:pt x="290" y="424"/>
                      </a:lnTo>
                      <a:lnTo>
                        <a:pt x="276" y="428"/>
                      </a:lnTo>
                      <a:lnTo>
                        <a:pt x="262" y="436"/>
                      </a:lnTo>
                      <a:lnTo>
                        <a:pt x="262" y="436"/>
                      </a:lnTo>
                      <a:lnTo>
                        <a:pt x="254" y="440"/>
                      </a:lnTo>
                      <a:lnTo>
                        <a:pt x="246" y="444"/>
                      </a:lnTo>
                      <a:lnTo>
                        <a:pt x="238" y="446"/>
                      </a:lnTo>
                      <a:lnTo>
                        <a:pt x="228" y="448"/>
                      </a:lnTo>
                      <a:lnTo>
                        <a:pt x="220" y="446"/>
                      </a:lnTo>
                      <a:lnTo>
                        <a:pt x="212" y="444"/>
                      </a:lnTo>
                      <a:lnTo>
                        <a:pt x="202" y="442"/>
                      </a:lnTo>
                      <a:lnTo>
                        <a:pt x="194" y="436"/>
                      </a:lnTo>
                      <a:lnTo>
                        <a:pt x="194" y="436"/>
                      </a:lnTo>
                      <a:lnTo>
                        <a:pt x="180" y="430"/>
                      </a:lnTo>
                      <a:lnTo>
                        <a:pt x="166" y="424"/>
                      </a:lnTo>
                      <a:lnTo>
                        <a:pt x="152" y="422"/>
                      </a:lnTo>
                      <a:lnTo>
                        <a:pt x="138" y="422"/>
                      </a:lnTo>
                      <a:lnTo>
                        <a:pt x="110" y="422"/>
                      </a:lnTo>
                      <a:lnTo>
                        <a:pt x="82" y="422"/>
                      </a:lnTo>
                      <a:lnTo>
                        <a:pt x="82" y="422"/>
                      </a:lnTo>
                      <a:lnTo>
                        <a:pt x="72" y="424"/>
                      </a:lnTo>
                      <a:lnTo>
                        <a:pt x="62" y="428"/>
                      </a:lnTo>
                      <a:lnTo>
                        <a:pt x="46" y="438"/>
                      </a:lnTo>
                      <a:lnTo>
                        <a:pt x="36" y="444"/>
                      </a:lnTo>
                      <a:lnTo>
                        <a:pt x="28" y="448"/>
                      </a:lnTo>
                      <a:lnTo>
                        <a:pt x="18" y="448"/>
                      </a:lnTo>
                      <a:lnTo>
                        <a:pt x="8" y="448"/>
                      </a:lnTo>
                      <a:lnTo>
                        <a:pt x="8" y="448"/>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06" name="Google Shape;1606;p76"/>
                <p:cNvSpPr/>
                <p:nvPr/>
              </p:nvSpPr>
              <p:spPr>
                <a:xfrm>
                  <a:off x="-5242962" y="4173529"/>
                  <a:ext cx="744325" cy="242183"/>
                </a:xfrm>
                <a:custGeom>
                  <a:avLst/>
                  <a:gdLst/>
                  <a:ahLst/>
                  <a:cxnLst/>
                  <a:rect l="l" t="t" r="r" b="b"/>
                  <a:pathLst>
                    <a:path w="670" h="218" extrusionOk="0">
                      <a:moveTo>
                        <a:pt x="556" y="52"/>
                      </a:moveTo>
                      <a:lnTo>
                        <a:pt x="556" y="52"/>
                      </a:lnTo>
                      <a:lnTo>
                        <a:pt x="608" y="94"/>
                      </a:lnTo>
                      <a:lnTo>
                        <a:pt x="634" y="116"/>
                      </a:lnTo>
                      <a:lnTo>
                        <a:pt x="658" y="140"/>
                      </a:lnTo>
                      <a:lnTo>
                        <a:pt x="658" y="140"/>
                      </a:lnTo>
                      <a:lnTo>
                        <a:pt x="664" y="148"/>
                      </a:lnTo>
                      <a:lnTo>
                        <a:pt x="668" y="156"/>
                      </a:lnTo>
                      <a:lnTo>
                        <a:pt x="670" y="162"/>
                      </a:lnTo>
                      <a:lnTo>
                        <a:pt x="670" y="166"/>
                      </a:lnTo>
                      <a:lnTo>
                        <a:pt x="666" y="172"/>
                      </a:lnTo>
                      <a:lnTo>
                        <a:pt x="662" y="176"/>
                      </a:lnTo>
                      <a:lnTo>
                        <a:pt x="646" y="182"/>
                      </a:lnTo>
                      <a:lnTo>
                        <a:pt x="646" y="182"/>
                      </a:lnTo>
                      <a:lnTo>
                        <a:pt x="616" y="192"/>
                      </a:lnTo>
                      <a:lnTo>
                        <a:pt x="602" y="196"/>
                      </a:lnTo>
                      <a:lnTo>
                        <a:pt x="586" y="198"/>
                      </a:lnTo>
                      <a:lnTo>
                        <a:pt x="586" y="198"/>
                      </a:lnTo>
                      <a:lnTo>
                        <a:pt x="522" y="208"/>
                      </a:lnTo>
                      <a:lnTo>
                        <a:pt x="458" y="214"/>
                      </a:lnTo>
                      <a:lnTo>
                        <a:pt x="394" y="218"/>
                      </a:lnTo>
                      <a:lnTo>
                        <a:pt x="330" y="218"/>
                      </a:lnTo>
                      <a:lnTo>
                        <a:pt x="266" y="218"/>
                      </a:lnTo>
                      <a:lnTo>
                        <a:pt x="202" y="214"/>
                      </a:lnTo>
                      <a:lnTo>
                        <a:pt x="138" y="206"/>
                      </a:lnTo>
                      <a:lnTo>
                        <a:pt x="74" y="196"/>
                      </a:lnTo>
                      <a:lnTo>
                        <a:pt x="74" y="196"/>
                      </a:lnTo>
                      <a:lnTo>
                        <a:pt x="52" y="194"/>
                      </a:lnTo>
                      <a:lnTo>
                        <a:pt x="30" y="188"/>
                      </a:lnTo>
                      <a:lnTo>
                        <a:pt x="20" y="184"/>
                      </a:lnTo>
                      <a:lnTo>
                        <a:pt x="12" y="180"/>
                      </a:lnTo>
                      <a:lnTo>
                        <a:pt x="4" y="174"/>
                      </a:lnTo>
                      <a:lnTo>
                        <a:pt x="0" y="166"/>
                      </a:lnTo>
                      <a:lnTo>
                        <a:pt x="0" y="166"/>
                      </a:lnTo>
                      <a:lnTo>
                        <a:pt x="0" y="158"/>
                      </a:lnTo>
                      <a:lnTo>
                        <a:pt x="2" y="150"/>
                      </a:lnTo>
                      <a:lnTo>
                        <a:pt x="6" y="142"/>
                      </a:lnTo>
                      <a:lnTo>
                        <a:pt x="14" y="134"/>
                      </a:lnTo>
                      <a:lnTo>
                        <a:pt x="30" y="120"/>
                      </a:lnTo>
                      <a:lnTo>
                        <a:pt x="46" y="106"/>
                      </a:lnTo>
                      <a:lnTo>
                        <a:pt x="46" y="106"/>
                      </a:lnTo>
                      <a:lnTo>
                        <a:pt x="66" y="90"/>
                      </a:lnTo>
                      <a:lnTo>
                        <a:pt x="84" y="74"/>
                      </a:lnTo>
                      <a:lnTo>
                        <a:pt x="124" y="44"/>
                      </a:lnTo>
                      <a:lnTo>
                        <a:pt x="124" y="44"/>
                      </a:lnTo>
                      <a:lnTo>
                        <a:pt x="130" y="36"/>
                      </a:lnTo>
                      <a:lnTo>
                        <a:pt x="138" y="28"/>
                      </a:lnTo>
                      <a:lnTo>
                        <a:pt x="148" y="22"/>
                      </a:lnTo>
                      <a:lnTo>
                        <a:pt x="156" y="16"/>
                      </a:lnTo>
                      <a:lnTo>
                        <a:pt x="176" y="8"/>
                      </a:lnTo>
                      <a:lnTo>
                        <a:pt x="196" y="0"/>
                      </a:lnTo>
                      <a:lnTo>
                        <a:pt x="196" y="0"/>
                      </a:lnTo>
                      <a:lnTo>
                        <a:pt x="206" y="2"/>
                      </a:lnTo>
                      <a:lnTo>
                        <a:pt x="214" y="6"/>
                      </a:lnTo>
                      <a:lnTo>
                        <a:pt x="220" y="14"/>
                      </a:lnTo>
                      <a:lnTo>
                        <a:pt x="226" y="22"/>
                      </a:lnTo>
                      <a:lnTo>
                        <a:pt x="226" y="22"/>
                      </a:lnTo>
                      <a:lnTo>
                        <a:pt x="244" y="42"/>
                      </a:lnTo>
                      <a:lnTo>
                        <a:pt x="262" y="58"/>
                      </a:lnTo>
                      <a:lnTo>
                        <a:pt x="284" y="74"/>
                      </a:lnTo>
                      <a:lnTo>
                        <a:pt x="304" y="88"/>
                      </a:lnTo>
                      <a:lnTo>
                        <a:pt x="304" y="88"/>
                      </a:lnTo>
                      <a:lnTo>
                        <a:pt x="312" y="94"/>
                      </a:lnTo>
                      <a:lnTo>
                        <a:pt x="318" y="96"/>
                      </a:lnTo>
                      <a:lnTo>
                        <a:pt x="326" y="98"/>
                      </a:lnTo>
                      <a:lnTo>
                        <a:pt x="334" y="98"/>
                      </a:lnTo>
                      <a:lnTo>
                        <a:pt x="348" y="96"/>
                      </a:lnTo>
                      <a:lnTo>
                        <a:pt x="362" y="88"/>
                      </a:lnTo>
                      <a:lnTo>
                        <a:pt x="362" y="88"/>
                      </a:lnTo>
                      <a:lnTo>
                        <a:pt x="382" y="76"/>
                      </a:lnTo>
                      <a:lnTo>
                        <a:pt x="400" y="60"/>
                      </a:lnTo>
                      <a:lnTo>
                        <a:pt x="434" y="28"/>
                      </a:lnTo>
                      <a:lnTo>
                        <a:pt x="434" y="28"/>
                      </a:lnTo>
                      <a:lnTo>
                        <a:pt x="448" y="12"/>
                      </a:lnTo>
                      <a:lnTo>
                        <a:pt x="456" y="4"/>
                      </a:lnTo>
                      <a:lnTo>
                        <a:pt x="462" y="2"/>
                      </a:lnTo>
                      <a:lnTo>
                        <a:pt x="468" y="0"/>
                      </a:lnTo>
                      <a:lnTo>
                        <a:pt x="468" y="0"/>
                      </a:lnTo>
                      <a:lnTo>
                        <a:pt x="492" y="10"/>
                      </a:lnTo>
                      <a:lnTo>
                        <a:pt x="514" y="20"/>
                      </a:lnTo>
                      <a:lnTo>
                        <a:pt x="526" y="26"/>
                      </a:lnTo>
                      <a:lnTo>
                        <a:pt x="536" y="34"/>
                      </a:lnTo>
                      <a:lnTo>
                        <a:pt x="546" y="42"/>
                      </a:lnTo>
                      <a:lnTo>
                        <a:pt x="556" y="52"/>
                      </a:lnTo>
                      <a:lnTo>
                        <a:pt x="556" y="5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07" name="Google Shape;1607;p76"/>
                <p:cNvSpPr/>
                <p:nvPr/>
              </p:nvSpPr>
              <p:spPr>
                <a:xfrm>
                  <a:off x="-5005222" y="3866911"/>
                  <a:ext cx="291064" cy="297730"/>
                </a:xfrm>
                <a:custGeom>
                  <a:avLst/>
                  <a:gdLst/>
                  <a:ahLst/>
                  <a:cxnLst/>
                  <a:rect l="l" t="t" r="r" b="b"/>
                  <a:pathLst>
                    <a:path w="262" h="268" extrusionOk="0">
                      <a:moveTo>
                        <a:pt x="262" y="90"/>
                      </a:moveTo>
                      <a:lnTo>
                        <a:pt x="262" y="90"/>
                      </a:lnTo>
                      <a:lnTo>
                        <a:pt x="246" y="136"/>
                      </a:lnTo>
                      <a:lnTo>
                        <a:pt x="236" y="160"/>
                      </a:lnTo>
                      <a:lnTo>
                        <a:pt x="224" y="184"/>
                      </a:lnTo>
                      <a:lnTo>
                        <a:pt x="210" y="206"/>
                      </a:lnTo>
                      <a:lnTo>
                        <a:pt x="192" y="226"/>
                      </a:lnTo>
                      <a:lnTo>
                        <a:pt x="172" y="244"/>
                      </a:lnTo>
                      <a:lnTo>
                        <a:pt x="160" y="252"/>
                      </a:lnTo>
                      <a:lnTo>
                        <a:pt x="146" y="260"/>
                      </a:lnTo>
                      <a:lnTo>
                        <a:pt x="146" y="260"/>
                      </a:lnTo>
                      <a:lnTo>
                        <a:pt x="134" y="266"/>
                      </a:lnTo>
                      <a:lnTo>
                        <a:pt x="120" y="268"/>
                      </a:lnTo>
                      <a:lnTo>
                        <a:pt x="120" y="268"/>
                      </a:lnTo>
                      <a:lnTo>
                        <a:pt x="108" y="266"/>
                      </a:lnTo>
                      <a:lnTo>
                        <a:pt x="96" y="264"/>
                      </a:lnTo>
                      <a:lnTo>
                        <a:pt x="86" y="258"/>
                      </a:lnTo>
                      <a:lnTo>
                        <a:pt x="74" y="250"/>
                      </a:lnTo>
                      <a:lnTo>
                        <a:pt x="62" y="240"/>
                      </a:lnTo>
                      <a:lnTo>
                        <a:pt x="52" y="230"/>
                      </a:lnTo>
                      <a:lnTo>
                        <a:pt x="32" y="206"/>
                      </a:lnTo>
                      <a:lnTo>
                        <a:pt x="16" y="178"/>
                      </a:lnTo>
                      <a:lnTo>
                        <a:pt x="10" y="166"/>
                      </a:lnTo>
                      <a:lnTo>
                        <a:pt x="4" y="152"/>
                      </a:lnTo>
                      <a:lnTo>
                        <a:pt x="2" y="138"/>
                      </a:lnTo>
                      <a:lnTo>
                        <a:pt x="0" y="124"/>
                      </a:lnTo>
                      <a:lnTo>
                        <a:pt x="0" y="112"/>
                      </a:lnTo>
                      <a:lnTo>
                        <a:pt x="2" y="102"/>
                      </a:lnTo>
                      <a:lnTo>
                        <a:pt x="2" y="102"/>
                      </a:lnTo>
                      <a:lnTo>
                        <a:pt x="6" y="94"/>
                      </a:lnTo>
                      <a:lnTo>
                        <a:pt x="10" y="88"/>
                      </a:lnTo>
                      <a:lnTo>
                        <a:pt x="20" y="78"/>
                      </a:lnTo>
                      <a:lnTo>
                        <a:pt x="32" y="72"/>
                      </a:lnTo>
                      <a:lnTo>
                        <a:pt x="44" y="66"/>
                      </a:lnTo>
                      <a:lnTo>
                        <a:pt x="44" y="66"/>
                      </a:lnTo>
                      <a:lnTo>
                        <a:pt x="80" y="54"/>
                      </a:lnTo>
                      <a:lnTo>
                        <a:pt x="116" y="42"/>
                      </a:lnTo>
                      <a:lnTo>
                        <a:pt x="150" y="26"/>
                      </a:lnTo>
                      <a:lnTo>
                        <a:pt x="166" y="16"/>
                      </a:lnTo>
                      <a:lnTo>
                        <a:pt x="182" y="6"/>
                      </a:lnTo>
                      <a:lnTo>
                        <a:pt x="182" y="6"/>
                      </a:lnTo>
                      <a:lnTo>
                        <a:pt x="188" y="2"/>
                      </a:lnTo>
                      <a:lnTo>
                        <a:pt x="194" y="0"/>
                      </a:lnTo>
                      <a:lnTo>
                        <a:pt x="198" y="2"/>
                      </a:lnTo>
                      <a:lnTo>
                        <a:pt x="202" y="4"/>
                      </a:lnTo>
                      <a:lnTo>
                        <a:pt x="208" y="12"/>
                      </a:lnTo>
                      <a:lnTo>
                        <a:pt x="212" y="22"/>
                      </a:lnTo>
                      <a:lnTo>
                        <a:pt x="212" y="22"/>
                      </a:lnTo>
                      <a:lnTo>
                        <a:pt x="216" y="32"/>
                      </a:lnTo>
                      <a:lnTo>
                        <a:pt x="220" y="44"/>
                      </a:lnTo>
                      <a:lnTo>
                        <a:pt x="222" y="48"/>
                      </a:lnTo>
                      <a:lnTo>
                        <a:pt x="228" y="48"/>
                      </a:lnTo>
                      <a:lnTo>
                        <a:pt x="234" y="46"/>
                      </a:lnTo>
                      <a:lnTo>
                        <a:pt x="244" y="40"/>
                      </a:lnTo>
                      <a:lnTo>
                        <a:pt x="244" y="40"/>
                      </a:lnTo>
                      <a:lnTo>
                        <a:pt x="248" y="38"/>
                      </a:lnTo>
                      <a:lnTo>
                        <a:pt x="252" y="38"/>
                      </a:lnTo>
                      <a:lnTo>
                        <a:pt x="256" y="40"/>
                      </a:lnTo>
                      <a:lnTo>
                        <a:pt x="258" y="44"/>
                      </a:lnTo>
                      <a:lnTo>
                        <a:pt x="262" y="62"/>
                      </a:lnTo>
                      <a:lnTo>
                        <a:pt x="262" y="90"/>
                      </a:lnTo>
                      <a:lnTo>
                        <a:pt x="262" y="9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08" name="Google Shape;1608;p76"/>
                <p:cNvSpPr/>
                <p:nvPr/>
              </p:nvSpPr>
              <p:spPr>
                <a:xfrm>
                  <a:off x="-5114094" y="4153532"/>
                  <a:ext cx="506585" cy="139977"/>
                </a:xfrm>
                <a:custGeom>
                  <a:avLst/>
                  <a:gdLst/>
                  <a:ahLst/>
                  <a:cxnLst/>
                  <a:rect l="l" t="t" r="r" b="b"/>
                  <a:pathLst>
                    <a:path w="456" h="126" extrusionOk="0">
                      <a:moveTo>
                        <a:pt x="448" y="46"/>
                      </a:moveTo>
                      <a:lnTo>
                        <a:pt x="448" y="46"/>
                      </a:lnTo>
                      <a:lnTo>
                        <a:pt x="438" y="46"/>
                      </a:lnTo>
                      <a:lnTo>
                        <a:pt x="426" y="42"/>
                      </a:lnTo>
                      <a:lnTo>
                        <a:pt x="416" y="38"/>
                      </a:lnTo>
                      <a:lnTo>
                        <a:pt x="408" y="32"/>
                      </a:lnTo>
                      <a:lnTo>
                        <a:pt x="388" y="20"/>
                      </a:lnTo>
                      <a:lnTo>
                        <a:pt x="378" y="16"/>
                      </a:lnTo>
                      <a:lnTo>
                        <a:pt x="368" y="14"/>
                      </a:lnTo>
                      <a:lnTo>
                        <a:pt x="368" y="14"/>
                      </a:lnTo>
                      <a:lnTo>
                        <a:pt x="366" y="16"/>
                      </a:lnTo>
                      <a:lnTo>
                        <a:pt x="366" y="16"/>
                      </a:lnTo>
                      <a:lnTo>
                        <a:pt x="368" y="14"/>
                      </a:lnTo>
                      <a:lnTo>
                        <a:pt x="368" y="14"/>
                      </a:lnTo>
                      <a:lnTo>
                        <a:pt x="364" y="10"/>
                      </a:lnTo>
                      <a:lnTo>
                        <a:pt x="358" y="8"/>
                      </a:lnTo>
                      <a:lnTo>
                        <a:pt x="350" y="6"/>
                      </a:lnTo>
                      <a:lnTo>
                        <a:pt x="340" y="8"/>
                      </a:lnTo>
                      <a:lnTo>
                        <a:pt x="330" y="12"/>
                      </a:lnTo>
                      <a:lnTo>
                        <a:pt x="320" y="14"/>
                      </a:lnTo>
                      <a:lnTo>
                        <a:pt x="310" y="16"/>
                      </a:lnTo>
                      <a:lnTo>
                        <a:pt x="306" y="14"/>
                      </a:lnTo>
                      <a:lnTo>
                        <a:pt x="300" y="12"/>
                      </a:lnTo>
                      <a:lnTo>
                        <a:pt x="296" y="8"/>
                      </a:lnTo>
                      <a:lnTo>
                        <a:pt x="292" y="2"/>
                      </a:lnTo>
                      <a:lnTo>
                        <a:pt x="292" y="2"/>
                      </a:lnTo>
                      <a:lnTo>
                        <a:pt x="282" y="8"/>
                      </a:lnTo>
                      <a:lnTo>
                        <a:pt x="282" y="8"/>
                      </a:lnTo>
                      <a:lnTo>
                        <a:pt x="266" y="20"/>
                      </a:lnTo>
                      <a:lnTo>
                        <a:pt x="250" y="28"/>
                      </a:lnTo>
                      <a:lnTo>
                        <a:pt x="234" y="34"/>
                      </a:lnTo>
                      <a:lnTo>
                        <a:pt x="218" y="36"/>
                      </a:lnTo>
                      <a:lnTo>
                        <a:pt x="202" y="34"/>
                      </a:lnTo>
                      <a:lnTo>
                        <a:pt x="186" y="28"/>
                      </a:lnTo>
                      <a:lnTo>
                        <a:pt x="170" y="20"/>
                      </a:lnTo>
                      <a:lnTo>
                        <a:pt x="154" y="8"/>
                      </a:lnTo>
                      <a:lnTo>
                        <a:pt x="154" y="8"/>
                      </a:lnTo>
                      <a:lnTo>
                        <a:pt x="144" y="2"/>
                      </a:lnTo>
                      <a:lnTo>
                        <a:pt x="138" y="0"/>
                      </a:lnTo>
                      <a:lnTo>
                        <a:pt x="136" y="2"/>
                      </a:lnTo>
                      <a:lnTo>
                        <a:pt x="134" y="4"/>
                      </a:lnTo>
                      <a:lnTo>
                        <a:pt x="134" y="4"/>
                      </a:lnTo>
                      <a:lnTo>
                        <a:pt x="130" y="12"/>
                      </a:lnTo>
                      <a:lnTo>
                        <a:pt x="126" y="18"/>
                      </a:lnTo>
                      <a:lnTo>
                        <a:pt x="122" y="20"/>
                      </a:lnTo>
                      <a:lnTo>
                        <a:pt x="118" y="20"/>
                      </a:lnTo>
                      <a:lnTo>
                        <a:pt x="114" y="18"/>
                      </a:lnTo>
                      <a:lnTo>
                        <a:pt x="110" y="16"/>
                      </a:lnTo>
                      <a:lnTo>
                        <a:pt x="100" y="8"/>
                      </a:lnTo>
                      <a:lnTo>
                        <a:pt x="100" y="8"/>
                      </a:lnTo>
                      <a:lnTo>
                        <a:pt x="96" y="6"/>
                      </a:lnTo>
                      <a:lnTo>
                        <a:pt x="92" y="4"/>
                      </a:lnTo>
                      <a:lnTo>
                        <a:pt x="86" y="4"/>
                      </a:lnTo>
                      <a:lnTo>
                        <a:pt x="78" y="8"/>
                      </a:lnTo>
                      <a:lnTo>
                        <a:pt x="72" y="14"/>
                      </a:lnTo>
                      <a:lnTo>
                        <a:pt x="72" y="14"/>
                      </a:lnTo>
                      <a:lnTo>
                        <a:pt x="62" y="16"/>
                      </a:lnTo>
                      <a:lnTo>
                        <a:pt x="52" y="18"/>
                      </a:lnTo>
                      <a:lnTo>
                        <a:pt x="34" y="28"/>
                      </a:lnTo>
                      <a:lnTo>
                        <a:pt x="18" y="38"/>
                      </a:lnTo>
                      <a:lnTo>
                        <a:pt x="0" y="48"/>
                      </a:lnTo>
                      <a:lnTo>
                        <a:pt x="0" y="48"/>
                      </a:lnTo>
                      <a:lnTo>
                        <a:pt x="8" y="62"/>
                      </a:lnTo>
                      <a:lnTo>
                        <a:pt x="8" y="62"/>
                      </a:lnTo>
                      <a:lnTo>
                        <a:pt x="82" y="24"/>
                      </a:lnTo>
                      <a:lnTo>
                        <a:pt x="82" y="24"/>
                      </a:lnTo>
                      <a:lnTo>
                        <a:pt x="104" y="46"/>
                      </a:lnTo>
                      <a:lnTo>
                        <a:pt x="126" y="68"/>
                      </a:lnTo>
                      <a:lnTo>
                        <a:pt x="150" y="90"/>
                      </a:lnTo>
                      <a:lnTo>
                        <a:pt x="174" y="110"/>
                      </a:lnTo>
                      <a:lnTo>
                        <a:pt x="174" y="110"/>
                      </a:lnTo>
                      <a:lnTo>
                        <a:pt x="186" y="116"/>
                      </a:lnTo>
                      <a:lnTo>
                        <a:pt x="196" y="122"/>
                      </a:lnTo>
                      <a:lnTo>
                        <a:pt x="206" y="124"/>
                      </a:lnTo>
                      <a:lnTo>
                        <a:pt x="216" y="126"/>
                      </a:lnTo>
                      <a:lnTo>
                        <a:pt x="226" y="126"/>
                      </a:lnTo>
                      <a:lnTo>
                        <a:pt x="238" y="122"/>
                      </a:lnTo>
                      <a:lnTo>
                        <a:pt x="248" y="118"/>
                      </a:lnTo>
                      <a:lnTo>
                        <a:pt x="260" y="110"/>
                      </a:lnTo>
                      <a:lnTo>
                        <a:pt x="260" y="110"/>
                      </a:lnTo>
                      <a:lnTo>
                        <a:pt x="284" y="92"/>
                      </a:lnTo>
                      <a:lnTo>
                        <a:pt x="308" y="70"/>
                      </a:lnTo>
                      <a:lnTo>
                        <a:pt x="330" y="48"/>
                      </a:lnTo>
                      <a:lnTo>
                        <a:pt x="350" y="22"/>
                      </a:lnTo>
                      <a:lnTo>
                        <a:pt x="350" y="22"/>
                      </a:lnTo>
                      <a:lnTo>
                        <a:pt x="440" y="70"/>
                      </a:lnTo>
                      <a:lnTo>
                        <a:pt x="440" y="70"/>
                      </a:lnTo>
                      <a:lnTo>
                        <a:pt x="440" y="66"/>
                      </a:lnTo>
                      <a:lnTo>
                        <a:pt x="444" y="64"/>
                      </a:lnTo>
                      <a:lnTo>
                        <a:pt x="452" y="60"/>
                      </a:lnTo>
                      <a:lnTo>
                        <a:pt x="454" y="58"/>
                      </a:lnTo>
                      <a:lnTo>
                        <a:pt x="456" y="54"/>
                      </a:lnTo>
                      <a:lnTo>
                        <a:pt x="454" y="50"/>
                      </a:lnTo>
                      <a:lnTo>
                        <a:pt x="448" y="46"/>
                      </a:lnTo>
                      <a:lnTo>
                        <a:pt x="448" y="4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609" name="Google Shape;1609;p76"/>
              <p:cNvGrpSpPr/>
              <p:nvPr/>
            </p:nvGrpSpPr>
            <p:grpSpPr>
              <a:xfrm>
                <a:off x="3291410" y="5511480"/>
                <a:ext cx="417403" cy="381626"/>
                <a:chOff x="15670213" y="3794125"/>
                <a:chExt cx="1111250" cy="1016000"/>
              </a:xfrm>
            </p:grpSpPr>
            <p:sp>
              <p:nvSpPr>
                <p:cNvPr id="1610" name="Google Shape;1610;p76"/>
                <p:cNvSpPr/>
                <p:nvPr/>
              </p:nvSpPr>
              <p:spPr>
                <a:xfrm>
                  <a:off x="15670213" y="4476750"/>
                  <a:ext cx="1111250" cy="333375"/>
                </a:xfrm>
                <a:custGeom>
                  <a:avLst/>
                  <a:gdLst/>
                  <a:ahLst/>
                  <a:cxnLst/>
                  <a:rect l="l" t="t" r="r" b="b"/>
                  <a:pathLst>
                    <a:path w="700" h="210" extrusionOk="0">
                      <a:moveTo>
                        <a:pt x="334" y="210"/>
                      </a:moveTo>
                      <a:lnTo>
                        <a:pt x="334" y="210"/>
                      </a:lnTo>
                      <a:lnTo>
                        <a:pt x="270" y="208"/>
                      </a:lnTo>
                      <a:lnTo>
                        <a:pt x="202" y="202"/>
                      </a:lnTo>
                      <a:lnTo>
                        <a:pt x="168" y="200"/>
                      </a:lnTo>
                      <a:lnTo>
                        <a:pt x="132" y="194"/>
                      </a:lnTo>
                      <a:lnTo>
                        <a:pt x="98" y="188"/>
                      </a:lnTo>
                      <a:lnTo>
                        <a:pt x="62" y="178"/>
                      </a:lnTo>
                      <a:lnTo>
                        <a:pt x="62" y="178"/>
                      </a:lnTo>
                      <a:lnTo>
                        <a:pt x="42" y="172"/>
                      </a:lnTo>
                      <a:lnTo>
                        <a:pt x="24" y="166"/>
                      </a:lnTo>
                      <a:lnTo>
                        <a:pt x="14" y="162"/>
                      </a:lnTo>
                      <a:lnTo>
                        <a:pt x="8" y="154"/>
                      </a:lnTo>
                      <a:lnTo>
                        <a:pt x="2" y="148"/>
                      </a:lnTo>
                      <a:lnTo>
                        <a:pt x="0" y="138"/>
                      </a:lnTo>
                      <a:lnTo>
                        <a:pt x="0" y="138"/>
                      </a:lnTo>
                      <a:lnTo>
                        <a:pt x="0" y="128"/>
                      </a:lnTo>
                      <a:lnTo>
                        <a:pt x="2" y="120"/>
                      </a:lnTo>
                      <a:lnTo>
                        <a:pt x="6" y="112"/>
                      </a:lnTo>
                      <a:lnTo>
                        <a:pt x="12" y="104"/>
                      </a:lnTo>
                      <a:lnTo>
                        <a:pt x="26" y="90"/>
                      </a:lnTo>
                      <a:lnTo>
                        <a:pt x="42" y="78"/>
                      </a:lnTo>
                      <a:lnTo>
                        <a:pt x="42" y="78"/>
                      </a:lnTo>
                      <a:lnTo>
                        <a:pt x="54" y="66"/>
                      </a:lnTo>
                      <a:lnTo>
                        <a:pt x="68" y="58"/>
                      </a:lnTo>
                      <a:lnTo>
                        <a:pt x="82" y="50"/>
                      </a:lnTo>
                      <a:lnTo>
                        <a:pt x="98" y="44"/>
                      </a:lnTo>
                      <a:lnTo>
                        <a:pt x="128" y="34"/>
                      </a:lnTo>
                      <a:lnTo>
                        <a:pt x="160" y="22"/>
                      </a:lnTo>
                      <a:lnTo>
                        <a:pt x="160" y="22"/>
                      </a:lnTo>
                      <a:lnTo>
                        <a:pt x="192" y="12"/>
                      </a:lnTo>
                      <a:lnTo>
                        <a:pt x="206" y="8"/>
                      </a:lnTo>
                      <a:lnTo>
                        <a:pt x="222" y="8"/>
                      </a:lnTo>
                      <a:lnTo>
                        <a:pt x="236" y="10"/>
                      </a:lnTo>
                      <a:lnTo>
                        <a:pt x="252" y="14"/>
                      </a:lnTo>
                      <a:lnTo>
                        <a:pt x="266" y="24"/>
                      </a:lnTo>
                      <a:lnTo>
                        <a:pt x="282" y="38"/>
                      </a:lnTo>
                      <a:lnTo>
                        <a:pt x="282" y="38"/>
                      </a:lnTo>
                      <a:lnTo>
                        <a:pt x="290" y="46"/>
                      </a:lnTo>
                      <a:lnTo>
                        <a:pt x="298" y="52"/>
                      </a:lnTo>
                      <a:lnTo>
                        <a:pt x="308" y="56"/>
                      </a:lnTo>
                      <a:lnTo>
                        <a:pt x="318" y="60"/>
                      </a:lnTo>
                      <a:lnTo>
                        <a:pt x="328" y="62"/>
                      </a:lnTo>
                      <a:lnTo>
                        <a:pt x="338" y="62"/>
                      </a:lnTo>
                      <a:lnTo>
                        <a:pt x="362" y="62"/>
                      </a:lnTo>
                      <a:lnTo>
                        <a:pt x="384" y="56"/>
                      </a:lnTo>
                      <a:lnTo>
                        <a:pt x="406" y="46"/>
                      </a:lnTo>
                      <a:lnTo>
                        <a:pt x="426" y="34"/>
                      </a:lnTo>
                      <a:lnTo>
                        <a:pt x="444" y="18"/>
                      </a:lnTo>
                      <a:lnTo>
                        <a:pt x="444" y="18"/>
                      </a:lnTo>
                      <a:lnTo>
                        <a:pt x="456" y="6"/>
                      </a:lnTo>
                      <a:lnTo>
                        <a:pt x="462" y="2"/>
                      </a:lnTo>
                      <a:lnTo>
                        <a:pt x="468" y="0"/>
                      </a:lnTo>
                      <a:lnTo>
                        <a:pt x="474" y="0"/>
                      </a:lnTo>
                      <a:lnTo>
                        <a:pt x="480" y="0"/>
                      </a:lnTo>
                      <a:lnTo>
                        <a:pt x="496" y="8"/>
                      </a:lnTo>
                      <a:lnTo>
                        <a:pt x="496" y="8"/>
                      </a:lnTo>
                      <a:lnTo>
                        <a:pt x="516" y="16"/>
                      </a:lnTo>
                      <a:lnTo>
                        <a:pt x="536" y="22"/>
                      </a:lnTo>
                      <a:lnTo>
                        <a:pt x="576" y="34"/>
                      </a:lnTo>
                      <a:lnTo>
                        <a:pt x="576" y="34"/>
                      </a:lnTo>
                      <a:lnTo>
                        <a:pt x="592" y="40"/>
                      </a:lnTo>
                      <a:lnTo>
                        <a:pt x="608" y="46"/>
                      </a:lnTo>
                      <a:lnTo>
                        <a:pt x="622" y="54"/>
                      </a:lnTo>
                      <a:lnTo>
                        <a:pt x="636" y="62"/>
                      </a:lnTo>
                      <a:lnTo>
                        <a:pt x="650" y="72"/>
                      </a:lnTo>
                      <a:lnTo>
                        <a:pt x="662" y="84"/>
                      </a:lnTo>
                      <a:lnTo>
                        <a:pt x="686" y="108"/>
                      </a:lnTo>
                      <a:lnTo>
                        <a:pt x="686" y="108"/>
                      </a:lnTo>
                      <a:lnTo>
                        <a:pt x="694" y="118"/>
                      </a:lnTo>
                      <a:lnTo>
                        <a:pt x="698" y="126"/>
                      </a:lnTo>
                      <a:lnTo>
                        <a:pt x="700" y="134"/>
                      </a:lnTo>
                      <a:lnTo>
                        <a:pt x="698" y="140"/>
                      </a:lnTo>
                      <a:lnTo>
                        <a:pt x="696" y="148"/>
                      </a:lnTo>
                      <a:lnTo>
                        <a:pt x="690" y="152"/>
                      </a:lnTo>
                      <a:lnTo>
                        <a:pt x="684" y="158"/>
                      </a:lnTo>
                      <a:lnTo>
                        <a:pt x="674" y="164"/>
                      </a:lnTo>
                      <a:lnTo>
                        <a:pt x="674" y="164"/>
                      </a:lnTo>
                      <a:lnTo>
                        <a:pt x="650" y="174"/>
                      </a:lnTo>
                      <a:lnTo>
                        <a:pt x="626" y="182"/>
                      </a:lnTo>
                      <a:lnTo>
                        <a:pt x="600" y="188"/>
                      </a:lnTo>
                      <a:lnTo>
                        <a:pt x="574" y="192"/>
                      </a:lnTo>
                      <a:lnTo>
                        <a:pt x="574" y="192"/>
                      </a:lnTo>
                      <a:lnTo>
                        <a:pt x="518" y="200"/>
                      </a:lnTo>
                      <a:lnTo>
                        <a:pt x="460" y="206"/>
                      </a:lnTo>
                      <a:lnTo>
                        <a:pt x="400" y="208"/>
                      </a:lnTo>
                      <a:lnTo>
                        <a:pt x="334" y="210"/>
                      </a:lnTo>
                      <a:lnTo>
                        <a:pt x="334" y="21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11" name="Google Shape;1611;p76"/>
                <p:cNvSpPr/>
                <p:nvPr/>
              </p:nvSpPr>
              <p:spPr>
                <a:xfrm>
                  <a:off x="15946438" y="3794125"/>
                  <a:ext cx="552450" cy="701675"/>
                </a:xfrm>
                <a:custGeom>
                  <a:avLst/>
                  <a:gdLst/>
                  <a:ahLst/>
                  <a:cxnLst/>
                  <a:rect l="l" t="t" r="r" b="b"/>
                  <a:pathLst>
                    <a:path w="348" h="442" extrusionOk="0">
                      <a:moveTo>
                        <a:pt x="0" y="212"/>
                      </a:moveTo>
                      <a:lnTo>
                        <a:pt x="0" y="212"/>
                      </a:lnTo>
                      <a:lnTo>
                        <a:pt x="8" y="154"/>
                      </a:lnTo>
                      <a:lnTo>
                        <a:pt x="12" y="122"/>
                      </a:lnTo>
                      <a:lnTo>
                        <a:pt x="20" y="90"/>
                      </a:lnTo>
                      <a:lnTo>
                        <a:pt x="20" y="90"/>
                      </a:lnTo>
                      <a:lnTo>
                        <a:pt x="24" y="78"/>
                      </a:lnTo>
                      <a:lnTo>
                        <a:pt x="30" y="66"/>
                      </a:lnTo>
                      <a:lnTo>
                        <a:pt x="40" y="54"/>
                      </a:lnTo>
                      <a:lnTo>
                        <a:pt x="48" y="44"/>
                      </a:lnTo>
                      <a:lnTo>
                        <a:pt x="60" y="34"/>
                      </a:lnTo>
                      <a:lnTo>
                        <a:pt x="72" y="26"/>
                      </a:lnTo>
                      <a:lnTo>
                        <a:pt x="86" y="18"/>
                      </a:lnTo>
                      <a:lnTo>
                        <a:pt x="100" y="12"/>
                      </a:lnTo>
                      <a:lnTo>
                        <a:pt x="114" y="6"/>
                      </a:lnTo>
                      <a:lnTo>
                        <a:pt x="130" y="4"/>
                      </a:lnTo>
                      <a:lnTo>
                        <a:pt x="146" y="0"/>
                      </a:lnTo>
                      <a:lnTo>
                        <a:pt x="160" y="0"/>
                      </a:lnTo>
                      <a:lnTo>
                        <a:pt x="176" y="0"/>
                      </a:lnTo>
                      <a:lnTo>
                        <a:pt x="192" y="2"/>
                      </a:lnTo>
                      <a:lnTo>
                        <a:pt x="206" y="6"/>
                      </a:lnTo>
                      <a:lnTo>
                        <a:pt x="220" y="12"/>
                      </a:lnTo>
                      <a:lnTo>
                        <a:pt x="220" y="12"/>
                      </a:lnTo>
                      <a:lnTo>
                        <a:pt x="240" y="20"/>
                      </a:lnTo>
                      <a:lnTo>
                        <a:pt x="250" y="24"/>
                      </a:lnTo>
                      <a:lnTo>
                        <a:pt x="260" y="28"/>
                      </a:lnTo>
                      <a:lnTo>
                        <a:pt x="260" y="28"/>
                      </a:lnTo>
                      <a:lnTo>
                        <a:pt x="272" y="30"/>
                      </a:lnTo>
                      <a:lnTo>
                        <a:pt x="284" y="34"/>
                      </a:lnTo>
                      <a:lnTo>
                        <a:pt x="294" y="40"/>
                      </a:lnTo>
                      <a:lnTo>
                        <a:pt x="302" y="48"/>
                      </a:lnTo>
                      <a:lnTo>
                        <a:pt x="310" y="56"/>
                      </a:lnTo>
                      <a:lnTo>
                        <a:pt x="316" y="64"/>
                      </a:lnTo>
                      <a:lnTo>
                        <a:pt x="320" y="76"/>
                      </a:lnTo>
                      <a:lnTo>
                        <a:pt x="324" y="86"/>
                      </a:lnTo>
                      <a:lnTo>
                        <a:pt x="324" y="86"/>
                      </a:lnTo>
                      <a:lnTo>
                        <a:pt x="334" y="120"/>
                      </a:lnTo>
                      <a:lnTo>
                        <a:pt x="342" y="156"/>
                      </a:lnTo>
                      <a:lnTo>
                        <a:pt x="346" y="192"/>
                      </a:lnTo>
                      <a:lnTo>
                        <a:pt x="348" y="210"/>
                      </a:lnTo>
                      <a:lnTo>
                        <a:pt x="346" y="226"/>
                      </a:lnTo>
                      <a:lnTo>
                        <a:pt x="346" y="226"/>
                      </a:lnTo>
                      <a:lnTo>
                        <a:pt x="342" y="258"/>
                      </a:lnTo>
                      <a:lnTo>
                        <a:pt x="334" y="288"/>
                      </a:lnTo>
                      <a:lnTo>
                        <a:pt x="322" y="316"/>
                      </a:lnTo>
                      <a:lnTo>
                        <a:pt x="308" y="342"/>
                      </a:lnTo>
                      <a:lnTo>
                        <a:pt x="292" y="366"/>
                      </a:lnTo>
                      <a:lnTo>
                        <a:pt x="270" y="390"/>
                      </a:lnTo>
                      <a:lnTo>
                        <a:pt x="248" y="410"/>
                      </a:lnTo>
                      <a:lnTo>
                        <a:pt x="222" y="428"/>
                      </a:lnTo>
                      <a:lnTo>
                        <a:pt x="222" y="428"/>
                      </a:lnTo>
                      <a:lnTo>
                        <a:pt x="210" y="436"/>
                      </a:lnTo>
                      <a:lnTo>
                        <a:pt x="198" y="440"/>
                      </a:lnTo>
                      <a:lnTo>
                        <a:pt x="186" y="442"/>
                      </a:lnTo>
                      <a:lnTo>
                        <a:pt x="174" y="442"/>
                      </a:lnTo>
                      <a:lnTo>
                        <a:pt x="162" y="442"/>
                      </a:lnTo>
                      <a:lnTo>
                        <a:pt x="150" y="440"/>
                      </a:lnTo>
                      <a:lnTo>
                        <a:pt x="138" y="436"/>
                      </a:lnTo>
                      <a:lnTo>
                        <a:pt x="126" y="430"/>
                      </a:lnTo>
                      <a:lnTo>
                        <a:pt x="126" y="430"/>
                      </a:lnTo>
                      <a:lnTo>
                        <a:pt x="114" y="422"/>
                      </a:lnTo>
                      <a:lnTo>
                        <a:pt x="102" y="414"/>
                      </a:lnTo>
                      <a:lnTo>
                        <a:pt x="78" y="392"/>
                      </a:lnTo>
                      <a:lnTo>
                        <a:pt x="58" y="368"/>
                      </a:lnTo>
                      <a:lnTo>
                        <a:pt x="38" y="338"/>
                      </a:lnTo>
                      <a:lnTo>
                        <a:pt x="22" y="308"/>
                      </a:lnTo>
                      <a:lnTo>
                        <a:pt x="10" y="276"/>
                      </a:lnTo>
                      <a:lnTo>
                        <a:pt x="2" y="244"/>
                      </a:lnTo>
                      <a:lnTo>
                        <a:pt x="0" y="228"/>
                      </a:lnTo>
                      <a:lnTo>
                        <a:pt x="0" y="212"/>
                      </a:lnTo>
                      <a:lnTo>
                        <a:pt x="0" y="21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12" name="Google Shape;1612;p76"/>
                <p:cNvSpPr/>
                <p:nvPr/>
              </p:nvSpPr>
              <p:spPr>
                <a:xfrm>
                  <a:off x="15984538" y="4010025"/>
                  <a:ext cx="476250" cy="447675"/>
                </a:xfrm>
                <a:custGeom>
                  <a:avLst/>
                  <a:gdLst/>
                  <a:ahLst/>
                  <a:cxnLst/>
                  <a:rect l="l" t="t" r="r" b="b"/>
                  <a:pathLst>
                    <a:path w="300" h="282" extrusionOk="0">
                      <a:moveTo>
                        <a:pt x="40" y="62"/>
                      </a:moveTo>
                      <a:lnTo>
                        <a:pt x="40" y="62"/>
                      </a:lnTo>
                      <a:lnTo>
                        <a:pt x="40" y="44"/>
                      </a:lnTo>
                      <a:lnTo>
                        <a:pt x="42" y="38"/>
                      </a:lnTo>
                      <a:lnTo>
                        <a:pt x="44" y="34"/>
                      </a:lnTo>
                      <a:lnTo>
                        <a:pt x="50" y="30"/>
                      </a:lnTo>
                      <a:lnTo>
                        <a:pt x="56" y="28"/>
                      </a:lnTo>
                      <a:lnTo>
                        <a:pt x="72" y="28"/>
                      </a:lnTo>
                      <a:lnTo>
                        <a:pt x="72" y="28"/>
                      </a:lnTo>
                      <a:lnTo>
                        <a:pt x="110" y="28"/>
                      </a:lnTo>
                      <a:lnTo>
                        <a:pt x="146" y="22"/>
                      </a:lnTo>
                      <a:lnTo>
                        <a:pt x="182" y="14"/>
                      </a:lnTo>
                      <a:lnTo>
                        <a:pt x="218" y="4"/>
                      </a:lnTo>
                      <a:lnTo>
                        <a:pt x="218" y="4"/>
                      </a:lnTo>
                      <a:lnTo>
                        <a:pt x="236" y="0"/>
                      </a:lnTo>
                      <a:lnTo>
                        <a:pt x="242" y="0"/>
                      </a:lnTo>
                      <a:lnTo>
                        <a:pt x="248" y="2"/>
                      </a:lnTo>
                      <a:lnTo>
                        <a:pt x="252" y="6"/>
                      </a:lnTo>
                      <a:lnTo>
                        <a:pt x="256" y="12"/>
                      </a:lnTo>
                      <a:lnTo>
                        <a:pt x="258" y="20"/>
                      </a:lnTo>
                      <a:lnTo>
                        <a:pt x="258" y="30"/>
                      </a:lnTo>
                      <a:lnTo>
                        <a:pt x="258" y="30"/>
                      </a:lnTo>
                      <a:lnTo>
                        <a:pt x="258" y="42"/>
                      </a:lnTo>
                      <a:lnTo>
                        <a:pt x="260" y="52"/>
                      </a:lnTo>
                      <a:lnTo>
                        <a:pt x="262" y="54"/>
                      </a:lnTo>
                      <a:lnTo>
                        <a:pt x="266" y="54"/>
                      </a:lnTo>
                      <a:lnTo>
                        <a:pt x="272" y="52"/>
                      </a:lnTo>
                      <a:lnTo>
                        <a:pt x="282" y="46"/>
                      </a:lnTo>
                      <a:lnTo>
                        <a:pt x="282" y="46"/>
                      </a:lnTo>
                      <a:lnTo>
                        <a:pt x="286" y="44"/>
                      </a:lnTo>
                      <a:lnTo>
                        <a:pt x="288" y="44"/>
                      </a:lnTo>
                      <a:lnTo>
                        <a:pt x="292" y="46"/>
                      </a:lnTo>
                      <a:lnTo>
                        <a:pt x="294" y="48"/>
                      </a:lnTo>
                      <a:lnTo>
                        <a:pt x="296" y="54"/>
                      </a:lnTo>
                      <a:lnTo>
                        <a:pt x="298" y="62"/>
                      </a:lnTo>
                      <a:lnTo>
                        <a:pt x="298" y="62"/>
                      </a:lnTo>
                      <a:lnTo>
                        <a:pt x="300" y="90"/>
                      </a:lnTo>
                      <a:lnTo>
                        <a:pt x="298" y="104"/>
                      </a:lnTo>
                      <a:lnTo>
                        <a:pt x="296" y="118"/>
                      </a:lnTo>
                      <a:lnTo>
                        <a:pt x="296" y="118"/>
                      </a:lnTo>
                      <a:lnTo>
                        <a:pt x="278" y="156"/>
                      </a:lnTo>
                      <a:lnTo>
                        <a:pt x="260" y="192"/>
                      </a:lnTo>
                      <a:lnTo>
                        <a:pt x="250" y="210"/>
                      </a:lnTo>
                      <a:lnTo>
                        <a:pt x="238" y="228"/>
                      </a:lnTo>
                      <a:lnTo>
                        <a:pt x="226" y="242"/>
                      </a:lnTo>
                      <a:lnTo>
                        <a:pt x="210" y="258"/>
                      </a:lnTo>
                      <a:lnTo>
                        <a:pt x="210" y="258"/>
                      </a:lnTo>
                      <a:lnTo>
                        <a:pt x="198" y="266"/>
                      </a:lnTo>
                      <a:lnTo>
                        <a:pt x="184" y="274"/>
                      </a:lnTo>
                      <a:lnTo>
                        <a:pt x="172" y="278"/>
                      </a:lnTo>
                      <a:lnTo>
                        <a:pt x="160" y="282"/>
                      </a:lnTo>
                      <a:lnTo>
                        <a:pt x="146" y="282"/>
                      </a:lnTo>
                      <a:lnTo>
                        <a:pt x="132" y="280"/>
                      </a:lnTo>
                      <a:lnTo>
                        <a:pt x="120" y="276"/>
                      </a:lnTo>
                      <a:lnTo>
                        <a:pt x="106" y="268"/>
                      </a:lnTo>
                      <a:lnTo>
                        <a:pt x="106" y="268"/>
                      </a:lnTo>
                      <a:lnTo>
                        <a:pt x="84" y="250"/>
                      </a:lnTo>
                      <a:lnTo>
                        <a:pt x="64" y="230"/>
                      </a:lnTo>
                      <a:lnTo>
                        <a:pt x="46" y="208"/>
                      </a:lnTo>
                      <a:lnTo>
                        <a:pt x="32" y="184"/>
                      </a:lnTo>
                      <a:lnTo>
                        <a:pt x="20" y="160"/>
                      </a:lnTo>
                      <a:lnTo>
                        <a:pt x="10" y="134"/>
                      </a:lnTo>
                      <a:lnTo>
                        <a:pt x="4" y="106"/>
                      </a:lnTo>
                      <a:lnTo>
                        <a:pt x="0" y="78"/>
                      </a:lnTo>
                      <a:lnTo>
                        <a:pt x="0" y="78"/>
                      </a:lnTo>
                      <a:lnTo>
                        <a:pt x="0" y="60"/>
                      </a:lnTo>
                      <a:lnTo>
                        <a:pt x="2" y="52"/>
                      </a:lnTo>
                      <a:lnTo>
                        <a:pt x="6" y="48"/>
                      </a:lnTo>
                      <a:lnTo>
                        <a:pt x="10" y="46"/>
                      </a:lnTo>
                      <a:lnTo>
                        <a:pt x="18" y="48"/>
                      </a:lnTo>
                      <a:lnTo>
                        <a:pt x="28" y="52"/>
                      </a:lnTo>
                      <a:lnTo>
                        <a:pt x="40" y="62"/>
                      </a:lnTo>
                      <a:lnTo>
                        <a:pt x="40" y="6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613" name="Google Shape;1613;p76"/>
              <p:cNvGrpSpPr/>
              <p:nvPr/>
            </p:nvGrpSpPr>
            <p:grpSpPr>
              <a:xfrm>
                <a:off x="3258758" y="6054674"/>
                <a:ext cx="321239" cy="304937"/>
                <a:chOff x="-5242962" y="3709159"/>
                <a:chExt cx="744325" cy="706553"/>
              </a:xfrm>
            </p:grpSpPr>
            <p:sp>
              <p:nvSpPr>
                <p:cNvPr id="1614" name="Google Shape;1614;p76"/>
                <p:cNvSpPr/>
                <p:nvPr/>
              </p:nvSpPr>
              <p:spPr>
                <a:xfrm>
                  <a:off x="-5122981" y="3709159"/>
                  <a:ext cx="506585" cy="504363"/>
                </a:xfrm>
                <a:custGeom>
                  <a:avLst/>
                  <a:gdLst/>
                  <a:ahLst/>
                  <a:cxnLst/>
                  <a:rect l="l" t="t" r="r" b="b"/>
                  <a:pathLst>
                    <a:path w="456" h="454" extrusionOk="0">
                      <a:moveTo>
                        <a:pt x="8" y="448"/>
                      </a:moveTo>
                      <a:lnTo>
                        <a:pt x="8" y="448"/>
                      </a:lnTo>
                      <a:lnTo>
                        <a:pt x="2" y="442"/>
                      </a:lnTo>
                      <a:lnTo>
                        <a:pt x="0" y="440"/>
                      </a:lnTo>
                      <a:lnTo>
                        <a:pt x="2" y="436"/>
                      </a:lnTo>
                      <a:lnTo>
                        <a:pt x="2" y="436"/>
                      </a:lnTo>
                      <a:lnTo>
                        <a:pt x="14" y="408"/>
                      </a:lnTo>
                      <a:lnTo>
                        <a:pt x="24" y="378"/>
                      </a:lnTo>
                      <a:lnTo>
                        <a:pt x="30" y="350"/>
                      </a:lnTo>
                      <a:lnTo>
                        <a:pt x="34" y="320"/>
                      </a:lnTo>
                      <a:lnTo>
                        <a:pt x="38" y="292"/>
                      </a:lnTo>
                      <a:lnTo>
                        <a:pt x="38" y="262"/>
                      </a:lnTo>
                      <a:lnTo>
                        <a:pt x="40" y="202"/>
                      </a:lnTo>
                      <a:lnTo>
                        <a:pt x="40" y="202"/>
                      </a:lnTo>
                      <a:lnTo>
                        <a:pt x="40" y="180"/>
                      </a:lnTo>
                      <a:lnTo>
                        <a:pt x="42" y="158"/>
                      </a:lnTo>
                      <a:lnTo>
                        <a:pt x="46" y="136"/>
                      </a:lnTo>
                      <a:lnTo>
                        <a:pt x="52" y="116"/>
                      </a:lnTo>
                      <a:lnTo>
                        <a:pt x="60" y="96"/>
                      </a:lnTo>
                      <a:lnTo>
                        <a:pt x="70" y="76"/>
                      </a:lnTo>
                      <a:lnTo>
                        <a:pt x="84" y="60"/>
                      </a:lnTo>
                      <a:lnTo>
                        <a:pt x="100" y="44"/>
                      </a:lnTo>
                      <a:lnTo>
                        <a:pt x="100" y="44"/>
                      </a:lnTo>
                      <a:lnTo>
                        <a:pt x="116" y="30"/>
                      </a:lnTo>
                      <a:lnTo>
                        <a:pt x="134" y="20"/>
                      </a:lnTo>
                      <a:lnTo>
                        <a:pt x="152" y="10"/>
                      </a:lnTo>
                      <a:lnTo>
                        <a:pt x="172" y="4"/>
                      </a:lnTo>
                      <a:lnTo>
                        <a:pt x="192" y="0"/>
                      </a:lnTo>
                      <a:lnTo>
                        <a:pt x="212" y="0"/>
                      </a:lnTo>
                      <a:lnTo>
                        <a:pt x="232" y="2"/>
                      </a:lnTo>
                      <a:lnTo>
                        <a:pt x="254" y="10"/>
                      </a:lnTo>
                      <a:lnTo>
                        <a:pt x="254" y="10"/>
                      </a:lnTo>
                      <a:lnTo>
                        <a:pt x="268" y="14"/>
                      </a:lnTo>
                      <a:lnTo>
                        <a:pt x="282" y="14"/>
                      </a:lnTo>
                      <a:lnTo>
                        <a:pt x="296" y="16"/>
                      </a:lnTo>
                      <a:lnTo>
                        <a:pt x="308" y="18"/>
                      </a:lnTo>
                      <a:lnTo>
                        <a:pt x="308" y="18"/>
                      </a:lnTo>
                      <a:lnTo>
                        <a:pt x="332" y="28"/>
                      </a:lnTo>
                      <a:lnTo>
                        <a:pt x="350" y="40"/>
                      </a:lnTo>
                      <a:lnTo>
                        <a:pt x="366" y="54"/>
                      </a:lnTo>
                      <a:lnTo>
                        <a:pt x="380" y="70"/>
                      </a:lnTo>
                      <a:lnTo>
                        <a:pt x="390" y="90"/>
                      </a:lnTo>
                      <a:lnTo>
                        <a:pt x="400" y="110"/>
                      </a:lnTo>
                      <a:lnTo>
                        <a:pt x="404" y="132"/>
                      </a:lnTo>
                      <a:lnTo>
                        <a:pt x="408" y="154"/>
                      </a:lnTo>
                      <a:lnTo>
                        <a:pt x="408" y="154"/>
                      </a:lnTo>
                      <a:lnTo>
                        <a:pt x="412" y="190"/>
                      </a:lnTo>
                      <a:lnTo>
                        <a:pt x="412" y="226"/>
                      </a:lnTo>
                      <a:lnTo>
                        <a:pt x="414" y="298"/>
                      </a:lnTo>
                      <a:lnTo>
                        <a:pt x="414" y="298"/>
                      </a:lnTo>
                      <a:lnTo>
                        <a:pt x="418" y="336"/>
                      </a:lnTo>
                      <a:lnTo>
                        <a:pt x="422" y="356"/>
                      </a:lnTo>
                      <a:lnTo>
                        <a:pt x="426" y="374"/>
                      </a:lnTo>
                      <a:lnTo>
                        <a:pt x="432" y="392"/>
                      </a:lnTo>
                      <a:lnTo>
                        <a:pt x="440" y="410"/>
                      </a:lnTo>
                      <a:lnTo>
                        <a:pt x="448" y="428"/>
                      </a:lnTo>
                      <a:lnTo>
                        <a:pt x="456" y="446"/>
                      </a:lnTo>
                      <a:lnTo>
                        <a:pt x="456" y="446"/>
                      </a:lnTo>
                      <a:lnTo>
                        <a:pt x="446" y="450"/>
                      </a:lnTo>
                      <a:lnTo>
                        <a:pt x="440" y="454"/>
                      </a:lnTo>
                      <a:lnTo>
                        <a:pt x="434" y="452"/>
                      </a:lnTo>
                      <a:lnTo>
                        <a:pt x="426" y="448"/>
                      </a:lnTo>
                      <a:lnTo>
                        <a:pt x="426" y="448"/>
                      </a:lnTo>
                      <a:lnTo>
                        <a:pt x="400" y="434"/>
                      </a:lnTo>
                      <a:lnTo>
                        <a:pt x="388" y="428"/>
                      </a:lnTo>
                      <a:lnTo>
                        <a:pt x="374" y="422"/>
                      </a:lnTo>
                      <a:lnTo>
                        <a:pt x="374" y="422"/>
                      </a:lnTo>
                      <a:lnTo>
                        <a:pt x="360" y="424"/>
                      </a:lnTo>
                      <a:lnTo>
                        <a:pt x="346" y="422"/>
                      </a:lnTo>
                      <a:lnTo>
                        <a:pt x="318" y="422"/>
                      </a:lnTo>
                      <a:lnTo>
                        <a:pt x="304" y="422"/>
                      </a:lnTo>
                      <a:lnTo>
                        <a:pt x="290" y="424"/>
                      </a:lnTo>
                      <a:lnTo>
                        <a:pt x="276" y="428"/>
                      </a:lnTo>
                      <a:lnTo>
                        <a:pt x="262" y="436"/>
                      </a:lnTo>
                      <a:lnTo>
                        <a:pt x="262" y="436"/>
                      </a:lnTo>
                      <a:lnTo>
                        <a:pt x="254" y="440"/>
                      </a:lnTo>
                      <a:lnTo>
                        <a:pt x="246" y="444"/>
                      </a:lnTo>
                      <a:lnTo>
                        <a:pt x="238" y="446"/>
                      </a:lnTo>
                      <a:lnTo>
                        <a:pt x="228" y="448"/>
                      </a:lnTo>
                      <a:lnTo>
                        <a:pt x="220" y="446"/>
                      </a:lnTo>
                      <a:lnTo>
                        <a:pt x="212" y="444"/>
                      </a:lnTo>
                      <a:lnTo>
                        <a:pt x="202" y="442"/>
                      </a:lnTo>
                      <a:lnTo>
                        <a:pt x="194" y="436"/>
                      </a:lnTo>
                      <a:lnTo>
                        <a:pt x="194" y="436"/>
                      </a:lnTo>
                      <a:lnTo>
                        <a:pt x="180" y="430"/>
                      </a:lnTo>
                      <a:lnTo>
                        <a:pt x="166" y="424"/>
                      </a:lnTo>
                      <a:lnTo>
                        <a:pt x="152" y="422"/>
                      </a:lnTo>
                      <a:lnTo>
                        <a:pt x="138" y="422"/>
                      </a:lnTo>
                      <a:lnTo>
                        <a:pt x="110" y="422"/>
                      </a:lnTo>
                      <a:lnTo>
                        <a:pt x="82" y="422"/>
                      </a:lnTo>
                      <a:lnTo>
                        <a:pt x="82" y="422"/>
                      </a:lnTo>
                      <a:lnTo>
                        <a:pt x="72" y="424"/>
                      </a:lnTo>
                      <a:lnTo>
                        <a:pt x="62" y="428"/>
                      </a:lnTo>
                      <a:lnTo>
                        <a:pt x="46" y="438"/>
                      </a:lnTo>
                      <a:lnTo>
                        <a:pt x="36" y="444"/>
                      </a:lnTo>
                      <a:lnTo>
                        <a:pt x="28" y="448"/>
                      </a:lnTo>
                      <a:lnTo>
                        <a:pt x="18" y="448"/>
                      </a:lnTo>
                      <a:lnTo>
                        <a:pt x="8" y="448"/>
                      </a:lnTo>
                      <a:lnTo>
                        <a:pt x="8" y="448"/>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15" name="Google Shape;1615;p76"/>
                <p:cNvSpPr/>
                <p:nvPr/>
              </p:nvSpPr>
              <p:spPr>
                <a:xfrm>
                  <a:off x="-5242962" y="4173529"/>
                  <a:ext cx="744325" cy="242183"/>
                </a:xfrm>
                <a:custGeom>
                  <a:avLst/>
                  <a:gdLst/>
                  <a:ahLst/>
                  <a:cxnLst/>
                  <a:rect l="l" t="t" r="r" b="b"/>
                  <a:pathLst>
                    <a:path w="670" h="218" extrusionOk="0">
                      <a:moveTo>
                        <a:pt x="556" y="52"/>
                      </a:moveTo>
                      <a:lnTo>
                        <a:pt x="556" y="52"/>
                      </a:lnTo>
                      <a:lnTo>
                        <a:pt x="608" y="94"/>
                      </a:lnTo>
                      <a:lnTo>
                        <a:pt x="634" y="116"/>
                      </a:lnTo>
                      <a:lnTo>
                        <a:pt x="658" y="140"/>
                      </a:lnTo>
                      <a:lnTo>
                        <a:pt x="658" y="140"/>
                      </a:lnTo>
                      <a:lnTo>
                        <a:pt x="664" y="148"/>
                      </a:lnTo>
                      <a:lnTo>
                        <a:pt x="668" y="156"/>
                      </a:lnTo>
                      <a:lnTo>
                        <a:pt x="670" y="162"/>
                      </a:lnTo>
                      <a:lnTo>
                        <a:pt x="670" y="166"/>
                      </a:lnTo>
                      <a:lnTo>
                        <a:pt x="666" y="172"/>
                      </a:lnTo>
                      <a:lnTo>
                        <a:pt x="662" y="176"/>
                      </a:lnTo>
                      <a:lnTo>
                        <a:pt x="646" y="182"/>
                      </a:lnTo>
                      <a:lnTo>
                        <a:pt x="646" y="182"/>
                      </a:lnTo>
                      <a:lnTo>
                        <a:pt x="616" y="192"/>
                      </a:lnTo>
                      <a:lnTo>
                        <a:pt x="602" y="196"/>
                      </a:lnTo>
                      <a:lnTo>
                        <a:pt x="586" y="198"/>
                      </a:lnTo>
                      <a:lnTo>
                        <a:pt x="586" y="198"/>
                      </a:lnTo>
                      <a:lnTo>
                        <a:pt x="522" y="208"/>
                      </a:lnTo>
                      <a:lnTo>
                        <a:pt x="458" y="214"/>
                      </a:lnTo>
                      <a:lnTo>
                        <a:pt x="394" y="218"/>
                      </a:lnTo>
                      <a:lnTo>
                        <a:pt x="330" y="218"/>
                      </a:lnTo>
                      <a:lnTo>
                        <a:pt x="266" y="218"/>
                      </a:lnTo>
                      <a:lnTo>
                        <a:pt x="202" y="214"/>
                      </a:lnTo>
                      <a:lnTo>
                        <a:pt x="138" y="206"/>
                      </a:lnTo>
                      <a:lnTo>
                        <a:pt x="74" y="196"/>
                      </a:lnTo>
                      <a:lnTo>
                        <a:pt x="74" y="196"/>
                      </a:lnTo>
                      <a:lnTo>
                        <a:pt x="52" y="194"/>
                      </a:lnTo>
                      <a:lnTo>
                        <a:pt x="30" y="188"/>
                      </a:lnTo>
                      <a:lnTo>
                        <a:pt x="20" y="184"/>
                      </a:lnTo>
                      <a:lnTo>
                        <a:pt x="12" y="180"/>
                      </a:lnTo>
                      <a:lnTo>
                        <a:pt x="4" y="174"/>
                      </a:lnTo>
                      <a:lnTo>
                        <a:pt x="0" y="166"/>
                      </a:lnTo>
                      <a:lnTo>
                        <a:pt x="0" y="166"/>
                      </a:lnTo>
                      <a:lnTo>
                        <a:pt x="0" y="158"/>
                      </a:lnTo>
                      <a:lnTo>
                        <a:pt x="2" y="150"/>
                      </a:lnTo>
                      <a:lnTo>
                        <a:pt x="6" y="142"/>
                      </a:lnTo>
                      <a:lnTo>
                        <a:pt x="14" y="134"/>
                      </a:lnTo>
                      <a:lnTo>
                        <a:pt x="30" y="120"/>
                      </a:lnTo>
                      <a:lnTo>
                        <a:pt x="46" y="106"/>
                      </a:lnTo>
                      <a:lnTo>
                        <a:pt x="46" y="106"/>
                      </a:lnTo>
                      <a:lnTo>
                        <a:pt x="66" y="90"/>
                      </a:lnTo>
                      <a:lnTo>
                        <a:pt x="84" y="74"/>
                      </a:lnTo>
                      <a:lnTo>
                        <a:pt x="124" y="44"/>
                      </a:lnTo>
                      <a:lnTo>
                        <a:pt x="124" y="44"/>
                      </a:lnTo>
                      <a:lnTo>
                        <a:pt x="130" y="36"/>
                      </a:lnTo>
                      <a:lnTo>
                        <a:pt x="138" y="28"/>
                      </a:lnTo>
                      <a:lnTo>
                        <a:pt x="148" y="22"/>
                      </a:lnTo>
                      <a:lnTo>
                        <a:pt x="156" y="16"/>
                      </a:lnTo>
                      <a:lnTo>
                        <a:pt x="176" y="8"/>
                      </a:lnTo>
                      <a:lnTo>
                        <a:pt x="196" y="0"/>
                      </a:lnTo>
                      <a:lnTo>
                        <a:pt x="196" y="0"/>
                      </a:lnTo>
                      <a:lnTo>
                        <a:pt x="206" y="2"/>
                      </a:lnTo>
                      <a:lnTo>
                        <a:pt x="214" y="6"/>
                      </a:lnTo>
                      <a:lnTo>
                        <a:pt x="220" y="14"/>
                      </a:lnTo>
                      <a:lnTo>
                        <a:pt x="226" y="22"/>
                      </a:lnTo>
                      <a:lnTo>
                        <a:pt x="226" y="22"/>
                      </a:lnTo>
                      <a:lnTo>
                        <a:pt x="244" y="42"/>
                      </a:lnTo>
                      <a:lnTo>
                        <a:pt x="262" y="58"/>
                      </a:lnTo>
                      <a:lnTo>
                        <a:pt x="284" y="74"/>
                      </a:lnTo>
                      <a:lnTo>
                        <a:pt x="304" y="88"/>
                      </a:lnTo>
                      <a:lnTo>
                        <a:pt x="304" y="88"/>
                      </a:lnTo>
                      <a:lnTo>
                        <a:pt x="312" y="94"/>
                      </a:lnTo>
                      <a:lnTo>
                        <a:pt x="318" y="96"/>
                      </a:lnTo>
                      <a:lnTo>
                        <a:pt x="326" y="98"/>
                      </a:lnTo>
                      <a:lnTo>
                        <a:pt x="334" y="98"/>
                      </a:lnTo>
                      <a:lnTo>
                        <a:pt x="348" y="96"/>
                      </a:lnTo>
                      <a:lnTo>
                        <a:pt x="362" y="88"/>
                      </a:lnTo>
                      <a:lnTo>
                        <a:pt x="362" y="88"/>
                      </a:lnTo>
                      <a:lnTo>
                        <a:pt x="382" y="76"/>
                      </a:lnTo>
                      <a:lnTo>
                        <a:pt x="400" y="60"/>
                      </a:lnTo>
                      <a:lnTo>
                        <a:pt x="434" y="28"/>
                      </a:lnTo>
                      <a:lnTo>
                        <a:pt x="434" y="28"/>
                      </a:lnTo>
                      <a:lnTo>
                        <a:pt x="448" y="12"/>
                      </a:lnTo>
                      <a:lnTo>
                        <a:pt x="456" y="4"/>
                      </a:lnTo>
                      <a:lnTo>
                        <a:pt x="462" y="2"/>
                      </a:lnTo>
                      <a:lnTo>
                        <a:pt x="468" y="0"/>
                      </a:lnTo>
                      <a:lnTo>
                        <a:pt x="468" y="0"/>
                      </a:lnTo>
                      <a:lnTo>
                        <a:pt x="492" y="10"/>
                      </a:lnTo>
                      <a:lnTo>
                        <a:pt x="514" y="20"/>
                      </a:lnTo>
                      <a:lnTo>
                        <a:pt x="526" y="26"/>
                      </a:lnTo>
                      <a:lnTo>
                        <a:pt x="536" y="34"/>
                      </a:lnTo>
                      <a:lnTo>
                        <a:pt x="546" y="42"/>
                      </a:lnTo>
                      <a:lnTo>
                        <a:pt x="556" y="52"/>
                      </a:lnTo>
                      <a:lnTo>
                        <a:pt x="556" y="5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16" name="Google Shape;1616;p76"/>
                <p:cNvSpPr/>
                <p:nvPr/>
              </p:nvSpPr>
              <p:spPr>
                <a:xfrm>
                  <a:off x="-5005222" y="3866911"/>
                  <a:ext cx="291064" cy="297730"/>
                </a:xfrm>
                <a:custGeom>
                  <a:avLst/>
                  <a:gdLst/>
                  <a:ahLst/>
                  <a:cxnLst/>
                  <a:rect l="l" t="t" r="r" b="b"/>
                  <a:pathLst>
                    <a:path w="262" h="268" extrusionOk="0">
                      <a:moveTo>
                        <a:pt x="262" y="90"/>
                      </a:moveTo>
                      <a:lnTo>
                        <a:pt x="262" y="90"/>
                      </a:lnTo>
                      <a:lnTo>
                        <a:pt x="246" y="136"/>
                      </a:lnTo>
                      <a:lnTo>
                        <a:pt x="236" y="160"/>
                      </a:lnTo>
                      <a:lnTo>
                        <a:pt x="224" y="184"/>
                      </a:lnTo>
                      <a:lnTo>
                        <a:pt x="210" y="206"/>
                      </a:lnTo>
                      <a:lnTo>
                        <a:pt x="192" y="226"/>
                      </a:lnTo>
                      <a:lnTo>
                        <a:pt x="172" y="244"/>
                      </a:lnTo>
                      <a:lnTo>
                        <a:pt x="160" y="252"/>
                      </a:lnTo>
                      <a:lnTo>
                        <a:pt x="146" y="260"/>
                      </a:lnTo>
                      <a:lnTo>
                        <a:pt x="146" y="260"/>
                      </a:lnTo>
                      <a:lnTo>
                        <a:pt x="134" y="266"/>
                      </a:lnTo>
                      <a:lnTo>
                        <a:pt x="120" y="268"/>
                      </a:lnTo>
                      <a:lnTo>
                        <a:pt x="120" y="268"/>
                      </a:lnTo>
                      <a:lnTo>
                        <a:pt x="108" y="266"/>
                      </a:lnTo>
                      <a:lnTo>
                        <a:pt x="96" y="264"/>
                      </a:lnTo>
                      <a:lnTo>
                        <a:pt x="86" y="258"/>
                      </a:lnTo>
                      <a:lnTo>
                        <a:pt x="74" y="250"/>
                      </a:lnTo>
                      <a:lnTo>
                        <a:pt x="62" y="240"/>
                      </a:lnTo>
                      <a:lnTo>
                        <a:pt x="52" y="230"/>
                      </a:lnTo>
                      <a:lnTo>
                        <a:pt x="32" y="206"/>
                      </a:lnTo>
                      <a:lnTo>
                        <a:pt x="16" y="178"/>
                      </a:lnTo>
                      <a:lnTo>
                        <a:pt x="10" y="166"/>
                      </a:lnTo>
                      <a:lnTo>
                        <a:pt x="4" y="152"/>
                      </a:lnTo>
                      <a:lnTo>
                        <a:pt x="2" y="138"/>
                      </a:lnTo>
                      <a:lnTo>
                        <a:pt x="0" y="124"/>
                      </a:lnTo>
                      <a:lnTo>
                        <a:pt x="0" y="112"/>
                      </a:lnTo>
                      <a:lnTo>
                        <a:pt x="2" y="102"/>
                      </a:lnTo>
                      <a:lnTo>
                        <a:pt x="2" y="102"/>
                      </a:lnTo>
                      <a:lnTo>
                        <a:pt x="6" y="94"/>
                      </a:lnTo>
                      <a:lnTo>
                        <a:pt x="10" y="88"/>
                      </a:lnTo>
                      <a:lnTo>
                        <a:pt x="20" y="78"/>
                      </a:lnTo>
                      <a:lnTo>
                        <a:pt x="32" y="72"/>
                      </a:lnTo>
                      <a:lnTo>
                        <a:pt x="44" y="66"/>
                      </a:lnTo>
                      <a:lnTo>
                        <a:pt x="44" y="66"/>
                      </a:lnTo>
                      <a:lnTo>
                        <a:pt x="80" y="54"/>
                      </a:lnTo>
                      <a:lnTo>
                        <a:pt x="116" y="42"/>
                      </a:lnTo>
                      <a:lnTo>
                        <a:pt x="150" y="26"/>
                      </a:lnTo>
                      <a:lnTo>
                        <a:pt x="166" y="16"/>
                      </a:lnTo>
                      <a:lnTo>
                        <a:pt x="182" y="6"/>
                      </a:lnTo>
                      <a:lnTo>
                        <a:pt x="182" y="6"/>
                      </a:lnTo>
                      <a:lnTo>
                        <a:pt x="188" y="2"/>
                      </a:lnTo>
                      <a:lnTo>
                        <a:pt x="194" y="0"/>
                      </a:lnTo>
                      <a:lnTo>
                        <a:pt x="198" y="2"/>
                      </a:lnTo>
                      <a:lnTo>
                        <a:pt x="202" y="4"/>
                      </a:lnTo>
                      <a:lnTo>
                        <a:pt x="208" y="12"/>
                      </a:lnTo>
                      <a:lnTo>
                        <a:pt x="212" y="22"/>
                      </a:lnTo>
                      <a:lnTo>
                        <a:pt x="212" y="22"/>
                      </a:lnTo>
                      <a:lnTo>
                        <a:pt x="216" y="32"/>
                      </a:lnTo>
                      <a:lnTo>
                        <a:pt x="220" y="44"/>
                      </a:lnTo>
                      <a:lnTo>
                        <a:pt x="222" y="48"/>
                      </a:lnTo>
                      <a:lnTo>
                        <a:pt x="228" y="48"/>
                      </a:lnTo>
                      <a:lnTo>
                        <a:pt x="234" y="46"/>
                      </a:lnTo>
                      <a:lnTo>
                        <a:pt x="244" y="40"/>
                      </a:lnTo>
                      <a:lnTo>
                        <a:pt x="244" y="40"/>
                      </a:lnTo>
                      <a:lnTo>
                        <a:pt x="248" y="38"/>
                      </a:lnTo>
                      <a:lnTo>
                        <a:pt x="252" y="38"/>
                      </a:lnTo>
                      <a:lnTo>
                        <a:pt x="256" y="40"/>
                      </a:lnTo>
                      <a:lnTo>
                        <a:pt x="258" y="44"/>
                      </a:lnTo>
                      <a:lnTo>
                        <a:pt x="262" y="62"/>
                      </a:lnTo>
                      <a:lnTo>
                        <a:pt x="262" y="90"/>
                      </a:lnTo>
                      <a:lnTo>
                        <a:pt x="262" y="9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17" name="Google Shape;1617;p76"/>
                <p:cNvSpPr/>
                <p:nvPr/>
              </p:nvSpPr>
              <p:spPr>
                <a:xfrm>
                  <a:off x="-5114094" y="4153532"/>
                  <a:ext cx="506585" cy="139977"/>
                </a:xfrm>
                <a:custGeom>
                  <a:avLst/>
                  <a:gdLst/>
                  <a:ahLst/>
                  <a:cxnLst/>
                  <a:rect l="l" t="t" r="r" b="b"/>
                  <a:pathLst>
                    <a:path w="456" h="126" extrusionOk="0">
                      <a:moveTo>
                        <a:pt x="448" y="46"/>
                      </a:moveTo>
                      <a:lnTo>
                        <a:pt x="448" y="46"/>
                      </a:lnTo>
                      <a:lnTo>
                        <a:pt x="438" y="46"/>
                      </a:lnTo>
                      <a:lnTo>
                        <a:pt x="426" y="42"/>
                      </a:lnTo>
                      <a:lnTo>
                        <a:pt x="416" y="38"/>
                      </a:lnTo>
                      <a:lnTo>
                        <a:pt x="408" y="32"/>
                      </a:lnTo>
                      <a:lnTo>
                        <a:pt x="388" y="20"/>
                      </a:lnTo>
                      <a:lnTo>
                        <a:pt x="378" y="16"/>
                      </a:lnTo>
                      <a:lnTo>
                        <a:pt x="368" y="14"/>
                      </a:lnTo>
                      <a:lnTo>
                        <a:pt x="368" y="14"/>
                      </a:lnTo>
                      <a:lnTo>
                        <a:pt x="366" y="16"/>
                      </a:lnTo>
                      <a:lnTo>
                        <a:pt x="366" y="16"/>
                      </a:lnTo>
                      <a:lnTo>
                        <a:pt x="368" y="14"/>
                      </a:lnTo>
                      <a:lnTo>
                        <a:pt x="368" y="14"/>
                      </a:lnTo>
                      <a:lnTo>
                        <a:pt x="364" y="10"/>
                      </a:lnTo>
                      <a:lnTo>
                        <a:pt x="358" y="8"/>
                      </a:lnTo>
                      <a:lnTo>
                        <a:pt x="350" y="6"/>
                      </a:lnTo>
                      <a:lnTo>
                        <a:pt x="340" y="8"/>
                      </a:lnTo>
                      <a:lnTo>
                        <a:pt x="330" y="12"/>
                      </a:lnTo>
                      <a:lnTo>
                        <a:pt x="320" y="14"/>
                      </a:lnTo>
                      <a:lnTo>
                        <a:pt x="310" y="16"/>
                      </a:lnTo>
                      <a:lnTo>
                        <a:pt x="306" y="14"/>
                      </a:lnTo>
                      <a:lnTo>
                        <a:pt x="300" y="12"/>
                      </a:lnTo>
                      <a:lnTo>
                        <a:pt x="296" y="8"/>
                      </a:lnTo>
                      <a:lnTo>
                        <a:pt x="292" y="2"/>
                      </a:lnTo>
                      <a:lnTo>
                        <a:pt x="292" y="2"/>
                      </a:lnTo>
                      <a:lnTo>
                        <a:pt x="282" y="8"/>
                      </a:lnTo>
                      <a:lnTo>
                        <a:pt x="282" y="8"/>
                      </a:lnTo>
                      <a:lnTo>
                        <a:pt x="266" y="20"/>
                      </a:lnTo>
                      <a:lnTo>
                        <a:pt x="250" y="28"/>
                      </a:lnTo>
                      <a:lnTo>
                        <a:pt x="234" y="34"/>
                      </a:lnTo>
                      <a:lnTo>
                        <a:pt x="218" y="36"/>
                      </a:lnTo>
                      <a:lnTo>
                        <a:pt x="202" y="34"/>
                      </a:lnTo>
                      <a:lnTo>
                        <a:pt x="186" y="28"/>
                      </a:lnTo>
                      <a:lnTo>
                        <a:pt x="170" y="20"/>
                      </a:lnTo>
                      <a:lnTo>
                        <a:pt x="154" y="8"/>
                      </a:lnTo>
                      <a:lnTo>
                        <a:pt x="154" y="8"/>
                      </a:lnTo>
                      <a:lnTo>
                        <a:pt x="144" y="2"/>
                      </a:lnTo>
                      <a:lnTo>
                        <a:pt x="138" y="0"/>
                      </a:lnTo>
                      <a:lnTo>
                        <a:pt x="136" y="2"/>
                      </a:lnTo>
                      <a:lnTo>
                        <a:pt x="134" y="4"/>
                      </a:lnTo>
                      <a:lnTo>
                        <a:pt x="134" y="4"/>
                      </a:lnTo>
                      <a:lnTo>
                        <a:pt x="130" y="12"/>
                      </a:lnTo>
                      <a:lnTo>
                        <a:pt x="126" y="18"/>
                      </a:lnTo>
                      <a:lnTo>
                        <a:pt x="122" y="20"/>
                      </a:lnTo>
                      <a:lnTo>
                        <a:pt x="118" y="20"/>
                      </a:lnTo>
                      <a:lnTo>
                        <a:pt x="114" y="18"/>
                      </a:lnTo>
                      <a:lnTo>
                        <a:pt x="110" y="16"/>
                      </a:lnTo>
                      <a:lnTo>
                        <a:pt x="100" y="8"/>
                      </a:lnTo>
                      <a:lnTo>
                        <a:pt x="100" y="8"/>
                      </a:lnTo>
                      <a:lnTo>
                        <a:pt x="96" y="6"/>
                      </a:lnTo>
                      <a:lnTo>
                        <a:pt x="92" y="4"/>
                      </a:lnTo>
                      <a:lnTo>
                        <a:pt x="86" y="4"/>
                      </a:lnTo>
                      <a:lnTo>
                        <a:pt x="78" y="8"/>
                      </a:lnTo>
                      <a:lnTo>
                        <a:pt x="72" y="14"/>
                      </a:lnTo>
                      <a:lnTo>
                        <a:pt x="72" y="14"/>
                      </a:lnTo>
                      <a:lnTo>
                        <a:pt x="62" y="16"/>
                      </a:lnTo>
                      <a:lnTo>
                        <a:pt x="52" y="18"/>
                      </a:lnTo>
                      <a:lnTo>
                        <a:pt x="34" y="28"/>
                      </a:lnTo>
                      <a:lnTo>
                        <a:pt x="18" y="38"/>
                      </a:lnTo>
                      <a:lnTo>
                        <a:pt x="0" y="48"/>
                      </a:lnTo>
                      <a:lnTo>
                        <a:pt x="0" y="48"/>
                      </a:lnTo>
                      <a:lnTo>
                        <a:pt x="8" y="62"/>
                      </a:lnTo>
                      <a:lnTo>
                        <a:pt x="8" y="62"/>
                      </a:lnTo>
                      <a:lnTo>
                        <a:pt x="82" y="24"/>
                      </a:lnTo>
                      <a:lnTo>
                        <a:pt x="82" y="24"/>
                      </a:lnTo>
                      <a:lnTo>
                        <a:pt x="104" y="46"/>
                      </a:lnTo>
                      <a:lnTo>
                        <a:pt x="126" y="68"/>
                      </a:lnTo>
                      <a:lnTo>
                        <a:pt x="150" y="90"/>
                      </a:lnTo>
                      <a:lnTo>
                        <a:pt x="174" y="110"/>
                      </a:lnTo>
                      <a:lnTo>
                        <a:pt x="174" y="110"/>
                      </a:lnTo>
                      <a:lnTo>
                        <a:pt x="186" y="116"/>
                      </a:lnTo>
                      <a:lnTo>
                        <a:pt x="196" y="122"/>
                      </a:lnTo>
                      <a:lnTo>
                        <a:pt x="206" y="124"/>
                      </a:lnTo>
                      <a:lnTo>
                        <a:pt x="216" y="126"/>
                      </a:lnTo>
                      <a:lnTo>
                        <a:pt x="226" y="126"/>
                      </a:lnTo>
                      <a:lnTo>
                        <a:pt x="238" y="122"/>
                      </a:lnTo>
                      <a:lnTo>
                        <a:pt x="248" y="118"/>
                      </a:lnTo>
                      <a:lnTo>
                        <a:pt x="260" y="110"/>
                      </a:lnTo>
                      <a:lnTo>
                        <a:pt x="260" y="110"/>
                      </a:lnTo>
                      <a:lnTo>
                        <a:pt x="284" y="92"/>
                      </a:lnTo>
                      <a:lnTo>
                        <a:pt x="308" y="70"/>
                      </a:lnTo>
                      <a:lnTo>
                        <a:pt x="330" y="48"/>
                      </a:lnTo>
                      <a:lnTo>
                        <a:pt x="350" y="22"/>
                      </a:lnTo>
                      <a:lnTo>
                        <a:pt x="350" y="22"/>
                      </a:lnTo>
                      <a:lnTo>
                        <a:pt x="440" y="70"/>
                      </a:lnTo>
                      <a:lnTo>
                        <a:pt x="440" y="70"/>
                      </a:lnTo>
                      <a:lnTo>
                        <a:pt x="440" y="66"/>
                      </a:lnTo>
                      <a:lnTo>
                        <a:pt x="444" y="64"/>
                      </a:lnTo>
                      <a:lnTo>
                        <a:pt x="452" y="60"/>
                      </a:lnTo>
                      <a:lnTo>
                        <a:pt x="454" y="58"/>
                      </a:lnTo>
                      <a:lnTo>
                        <a:pt x="456" y="54"/>
                      </a:lnTo>
                      <a:lnTo>
                        <a:pt x="454" y="50"/>
                      </a:lnTo>
                      <a:lnTo>
                        <a:pt x="448" y="46"/>
                      </a:lnTo>
                      <a:lnTo>
                        <a:pt x="448" y="4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618" name="Google Shape;1618;p76"/>
              <p:cNvGrpSpPr/>
              <p:nvPr/>
            </p:nvGrpSpPr>
            <p:grpSpPr>
              <a:xfrm>
                <a:off x="4596834" y="5893106"/>
                <a:ext cx="567431" cy="538635"/>
                <a:chOff x="-5242962" y="3709159"/>
                <a:chExt cx="744325" cy="706553"/>
              </a:xfrm>
            </p:grpSpPr>
            <p:sp>
              <p:nvSpPr>
                <p:cNvPr id="1619" name="Google Shape;1619;p76"/>
                <p:cNvSpPr/>
                <p:nvPr/>
              </p:nvSpPr>
              <p:spPr>
                <a:xfrm>
                  <a:off x="-5122981" y="3709159"/>
                  <a:ext cx="506585" cy="504363"/>
                </a:xfrm>
                <a:custGeom>
                  <a:avLst/>
                  <a:gdLst/>
                  <a:ahLst/>
                  <a:cxnLst/>
                  <a:rect l="l" t="t" r="r" b="b"/>
                  <a:pathLst>
                    <a:path w="456" h="454" extrusionOk="0">
                      <a:moveTo>
                        <a:pt x="8" y="448"/>
                      </a:moveTo>
                      <a:lnTo>
                        <a:pt x="8" y="448"/>
                      </a:lnTo>
                      <a:lnTo>
                        <a:pt x="2" y="442"/>
                      </a:lnTo>
                      <a:lnTo>
                        <a:pt x="0" y="440"/>
                      </a:lnTo>
                      <a:lnTo>
                        <a:pt x="2" y="436"/>
                      </a:lnTo>
                      <a:lnTo>
                        <a:pt x="2" y="436"/>
                      </a:lnTo>
                      <a:lnTo>
                        <a:pt x="14" y="408"/>
                      </a:lnTo>
                      <a:lnTo>
                        <a:pt x="24" y="378"/>
                      </a:lnTo>
                      <a:lnTo>
                        <a:pt x="30" y="350"/>
                      </a:lnTo>
                      <a:lnTo>
                        <a:pt x="34" y="320"/>
                      </a:lnTo>
                      <a:lnTo>
                        <a:pt x="38" y="292"/>
                      </a:lnTo>
                      <a:lnTo>
                        <a:pt x="38" y="262"/>
                      </a:lnTo>
                      <a:lnTo>
                        <a:pt x="40" y="202"/>
                      </a:lnTo>
                      <a:lnTo>
                        <a:pt x="40" y="202"/>
                      </a:lnTo>
                      <a:lnTo>
                        <a:pt x="40" y="180"/>
                      </a:lnTo>
                      <a:lnTo>
                        <a:pt x="42" y="158"/>
                      </a:lnTo>
                      <a:lnTo>
                        <a:pt x="46" y="136"/>
                      </a:lnTo>
                      <a:lnTo>
                        <a:pt x="52" y="116"/>
                      </a:lnTo>
                      <a:lnTo>
                        <a:pt x="60" y="96"/>
                      </a:lnTo>
                      <a:lnTo>
                        <a:pt x="70" y="76"/>
                      </a:lnTo>
                      <a:lnTo>
                        <a:pt x="84" y="60"/>
                      </a:lnTo>
                      <a:lnTo>
                        <a:pt x="100" y="44"/>
                      </a:lnTo>
                      <a:lnTo>
                        <a:pt x="100" y="44"/>
                      </a:lnTo>
                      <a:lnTo>
                        <a:pt x="116" y="30"/>
                      </a:lnTo>
                      <a:lnTo>
                        <a:pt x="134" y="20"/>
                      </a:lnTo>
                      <a:lnTo>
                        <a:pt x="152" y="10"/>
                      </a:lnTo>
                      <a:lnTo>
                        <a:pt x="172" y="4"/>
                      </a:lnTo>
                      <a:lnTo>
                        <a:pt x="192" y="0"/>
                      </a:lnTo>
                      <a:lnTo>
                        <a:pt x="212" y="0"/>
                      </a:lnTo>
                      <a:lnTo>
                        <a:pt x="232" y="2"/>
                      </a:lnTo>
                      <a:lnTo>
                        <a:pt x="254" y="10"/>
                      </a:lnTo>
                      <a:lnTo>
                        <a:pt x="254" y="10"/>
                      </a:lnTo>
                      <a:lnTo>
                        <a:pt x="268" y="14"/>
                      </a:lnTo>
                      <a:lnTo>
                        <a:pt x="282" y="14"/>
                      </a:lnTo>
                      <a:lnTo>
                        <a:pt x="296" y="16"/>
                      </a:lnTo>
                      <a:lnTo>
                        <a:pt x="308" y="18"/>
                      </a:lnTo>
                      <a:lnTo>
                        <a:pt x="308" y="18"/>
                      </a:lnTo>
                      <a:lnTo>
                        <a:pt x="332" y="28"/>
                      </a:lnTo>
                      <a:lnTo>
                        <a:pt x="350" y="40"/>
                      </a:lnTo>
                      <a:lnTo>
                        <a:pt x="366" y="54"/>
                      </a:lnTo>
                      <a:lnTo>
                        <a:pt x="380" y="70"/>
                      </a:lnTo>
                      <a:lnTo>
                        <a:pt x="390" y="90"/>
                      </a:lnTo>
                      <a:lnTo>
                        <a:pt x="400" y="110"/>
                      </a:lnTo>
                      <a:lnTo>
                        <a:pt x="404" y="132"/>
                      </a:lnTo>
                      <a:lnTo>
                        <a:pt x="408" y="154"/>
                      </a:lnTo>
                      <a:lnTo>
                        <a:pt x="408" y="154"/>
                      </a:lnTo>
                      <a:lnTo>
                        <a:pt x="412" y="190"/>
                      </a:lnTo>
                      <a:lnTo>
                        <a:pt x="412" y="226"/>
                      </a:lnTo>
                      <a:lnTo>
                        <a:pt x="414" y="298"/>
                      </a:lnTo>
                      <a:lnTo>
                        <a:pt x="414" y="298"/>
                      </a:lnTo>
                      <a:lnTo>
                        <a:pt x="418" y="336"/>
                      </a:lnTo>
                      <a:lnTo>
                        <a:pt x="422" y="356"/>
                      </a:lnTo>
                      <a:lnTo>
                        <a:pt x="426" y="374"/>
                      </a:lnTo>
                      <a:lnTo>
                        <a:pt x="432" y="392"/>
                      </a:lnTo>
                      <a:lnTo>
                        <a:pt x="440" y="410"/>
                      </a:lnTo>
                      <a:lnTo>
                        <a:pt x="448" y="428"/>
                      </a:lnTo>
                      <a:lnTo>
                        <a:pt x="456" y="446"/>
                      </a:lnTo>
                      <a:lnTo>
                        <a:pt x="456" y="446"/>
                      </a:lnTo>
                      <a:lnTo>
                        <a:pt x="446" y="450"/>
                      </a:lnTo>
                      <a:lnTo>
                        <a:pt x="440" y="454"/>
                      </a:lnTo>
                      <a:lnTo>
                        <a:pt x="434" y="452"/>
                      </a:lnTo>
                      <a:lnTo>
                        <a:pt x="426" y="448"/>
                      </a:lnTo>
                      <a:lnTo>
                        <a:pt x="426" y="448"/>
                      </a:lnTo>
                      <a:lnTo>
                        <a:pt x="400" y="434"/>
                      </a:lnTo>
                      <a:lnTo>
                        <a:pt x="388" y="428"/>
                      </a:lnTo>
                      <a:lnTo>
                        <a:pt x="374" y="422"/>
                      </a:lnTo>
                      <a:lnTo>
                        <a:pt x="374" y="422"/>
                      </a:lnTo>
                      <a:lnTo>
                        <a:pt x="360" y="424"/>
                      </a:lnTo>
                      <a:lnTo>
                        <a:pt x="346" y="422"/>
                      </a:lnTo>
                      <a:lnTo>
                        <a:pt x="318" y="422"/>
                      </a:lnTo>
                      <a:lnTo>
                        <a:pt x="304" y="422"/>
                      </a:lnTo>
                      <a:lnTo>
                        <a:pt x="290" y="424"/>
                      </a:lnTo>
                      <a:lnTo>
                        <a:pt x="276" y="428"/>
                      </a:lnTo>
                      <a:lnTo>
                        <a:pt x="262" y="436"/>
                      </a:lnTo>
                      <a:lnTo>
                        <a:pt x="262" y="436"/>
                      </a:lnTo>
                      <a:lnTo>
                        <a:pt x="254" y="440"/>
                      </a:lnTo>
                      <a:lnTo>
                        <a:pt x="246" y="444"/>
                      </a:lnTo>
                      <a:lnTo>
                        <a:pt x="238" y="446"/>
                      </a:lnTo>
                      <a:lnTo>
                        <a:pt x="228" y="448"/>
                      </a:lnTo>
                      <a:lnTo>
                        <a:pt x="220" y="446"/>
                      </a:lnTo>
                      <a:lnTo>
                        <a:pt x="212" y="444"/>
                      </a:lnTo>
                      <a:lnTo>
                        <a:pt x="202" y="442"/>
                      </a:lnTo>
                      <a:lnTo>
                        <a:pt x="194" y="436"/>
                      </a:lnTo>
                      <a:lnTo>
                        <a:pt x="194" y="436"/>
                      </a:lnTo>
                      <a:lnTo>
                        <a:pt x="180" y="430"/>
                      </a:lnTo>
                      <a:lnTo>
                        <a:pt x="166" y="424"/>
                      </a:lnTo>
                      <a:lnTo>
                        <a:pt x="152" y="422"/>
                      </a:lnTo>
                      <a:lnTo>
                        <a:pt x="138" y="422"/>
                      </a:lnTo>
                      <a:lnTo>
                        <a:pt x="110" y="422"/>
                      </a:lnTo>
                      <a:lnTo>
                        <a:pt x="82" y="422"/>
                      </a:lnTo>
                      <a:lnTo>
                        <a:pt x="82" y="422"/>
                      </a:lnTo>
                      <a:lnTo>
                        <a:pt x="72" y="424"/>
                      </a:lnTo>
                      <a:lnTo>
                        <a:pt x="62" y="428"/>
                      </a:lnTo>
                      <a:lnTo>
                        <a:pt x="46" y="438"/>
                      </a:lnTo>
                      <a:lnTo>
                        <a:pt x="36" y="444"/>
                      </a:lnTo>
                      <a:lnTo>
                        <a:pt x="28" y="448"/>
                      </a:lnTo>
                      <a:lnTo>
                        <a:pt x="18" y="448"/>
                      </a:lnTo>
                      <a:lnTo>
                        <a:pt x="8" y="448"/>
                      </a:lnTo>
                      <a:lnTo>
                        <a:pt x="8" y="448"/>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20" name="Google Shape;1620;p76"/>
                <p:cNvSpPr/>
                <p:nvPr/>
              </p:nvSpPr>
              <p:spPr>
                <a:xfrm>
                  <a:off x="-5242962" y="4173529"/>
                  <a:ext cx="744325" cy="242183"/>
                </a:xfrm>
                <a:custGeom>
                  <a:avLst/>
                  <a:gdLst/>
                  <a:ahLst/>
                  <a:cxnLst/>
                  <a:rect l="l" t="t" r="r" b="b"/>
                  <a:pathLst>
                    <a:path w="670" h="218" extrusionOk="0">
                      <a:moveTo>
                        <a:pt x="556" y="52"/>
                      </a:moveTo>
                      <a:lnTo>
                        <a:pt x="556" y="52"/>
                      </a:lnTo>
                      <a:lnTo>
                        <a:pt x="608" y="94"/>
                      </a:lnTo>
                      <a:lnTo>
                        <a:pt x="634" y="116"/>
                      </a:lnTo>
                      <a:lnTo>
                        <a:pt x="658" y="140"/>
                      </a:lnTo>
                      <a:lnTo>
                        <a:pt x="658" y="140"/>
                      </a:lnTo>
                      <a:lnTo>
                        <a:pt x="664" y="148"/>
                      </a:lnTo>
                      <a:lnTo>
                        <a:pt x="668" y="156"/>
                      </a:lnTo>
                      <a:lnTo>
                        <a:pt x="670" y="162"/>
                      </a:lnTo>
                      <a:lnTo>
                        <a:pt x="670" y="166"/>
                      </a:lnTo>
                      <a:lnTo>
                        <a:pt x="666" y="172"/>
                      </a:lnTo>
                      <a:lnTo>
                        <a:pt x="662" y="176"/>
                      </a:lnTo>
                      <a:lnTo>
                        <a:pt x="646" y="182"/>
                      </a:lnTo>
                      <a:lnTo>
                        <a:pt x="646" y="182"/>
                      </a:lnTo>
                      <a:lnTo>
                        <a:pt x="616" y="192"/>
                      </a:lnTo>
                      <a:lnTo>
                        <a:pt x="602" y="196"/>
                      </a:lnTo>
                      <a:lnTo>
                        <a:pt x="586" y="198"/>
                      </a:lnTo>
                      <a:lnTo>
                        <a:pt x="586" y="198"/>
                      </a:lnTo>
                      <a:lnTo>
                        <a:pt x="522" y="208"/>
                      </a:lnTo>
                      <a:lnTo>
                        <a:pt x="458" y="214"/>
                      </a:lnTo>
                      <a:lnTo>
                        <a:pt x="394" y="218"/>
                      </a:lnTo>
                      <a:lnTo>
                        <a:pt x="330" y="218"/>
                      </a:lnTo>
                      <a:lnTo>
                        <a:pt x="266" y="218"/>
                      </a:lnTo>
                      <a:lnTo>
                        <a:pt x="202" y="214"/>
                      </a:lnTo>
                      <a:lnTo>
                        <a:pt x="138" y="206"/>
                      </a:lnTo>
                      <a:lnTo>
                        <a:pt x="74" y="196"/>
                      </a:lnTo>
                      <a:lnTo>
                        <a:pt x="74" y="196"/>
                      </a:lnTo>
                      <a:lnTo>
                        <a:pt x="52" y="194"/>
                      </a:lnTo>
                      <a:lnTo>
                        <a:pt x="30" y="188"/>
                      </a:lnTo>
                      <a:lnTo>
                        <a:pt x="20" y="184"/>
                      </a:lnTo>
                      <a:lnTo>
                        <a:pt x="12" y="180"/>
                      </a:lnTo>
                      <a:lnTo>
                        <a:pt x="4" y="174"/>
                      </a:lnTo>
                      <a:lnTo>
                        <a:pt x="0" y="166"/>
                      </a:lnTo>
                      <a:lnTo>
                        <a:pt x="0" y="166"/>
                      </a:lnTo>
                      <a:lnTo>
                        <a:pt x="0" y="158"/>
                      </a:lnTo>
                      <a:lnTo>
                        <a:pt x="2" y="150"/>
                      </a:lnTo>
                      <a:lnTo>
                        <a:pt x="6" y="142"/>
                      </a:lnTo>
                      <a:lnTo>
                        <a:pt x="14" y="134"/>
                      </a:lnTo>
                      <a:lnTo>
                        <a:pt x="30" y="120"/>
                      </a:lnTo>
                      <a:lnTo>
                        <a:pt x="46" y="106"/>
                      </a:lnTo>
                      <a:lnTo>
                        <a:pt x="46" y="106"/>
                      </a:lnTo>
                      <a:lnTo>
                        <a:pt x="66" y="90"/>
                      </a:lnTo>
                      <a:lnTo>
                        <a:pt x="84" y="74"/>
                      </a:lnTo>
                      <a:lnTo>
                        <a:pt x="124" y="44"/>
                      </a:lnTo>
                      <a:lnTo>
                        <a:pt x="124" y="44"/>
                      </a:lnTo>
                      <a:lnTo>
                        <a:pt x="130" y="36"/>
                      </a:lnTo>
                      <a:lnTo>
                        <a:pt x="138" y="28"/>
                      </a:lnTo>
                      <a:lnTo>
                        <a:pt x="148" y="22"/>
                      </a:lnTo>
                      <a:lnTo>
                        <a:pt x="156" y="16"/>
                      </a:lnTo>
                      <a:lnTo>
                        <a:pt x="176" y="8"/>
                      </a:lnTo>
                      <a:lnTo>
                        <a:pt x="196" y="0"/>
                      </a:lnTo>
                      <a:lnTo>
                        <a:pt x="196" y="0"/>
                      </a:lnTo>
                      <a:lnTo>
                        <a:pt x="206" y="2"/>
                      </a:lnTo>
                      <a:lnTo>
                        <a:pt x="214" y="6"/>
                      </a:lnTo>
                      <a:lnTo>
                        <a:pt x="220" y="14"/>
                      </a:lnTo>
                      <a:lnTo>
                        <a:pt x="226" y="22"/>
                      </a:lnTo>
                      <a:lnTo>
                        <a:pt x="226" y="22"/>
                      </a:lnTo>
                      <a:lnTo>
                        <a:pt x="244" y="42"/>
                      </a:lnTo>
                      <a:lnTo>
                        <a:pt x="262" y="58"/>
                      </a:lnTo>
                      <a:lnTo>
                        <a:pt x="284" y="74"/>
                      </a:lnTo>
                      <a:lnTo>
                        <a:pt x="304" y="88"/>
                      </a:lnTo>
                      <a:lnTo>
                        <a:pt x="304" y="88"/>
                      </a:lnTo>
                      <a:lnTo>
                        <a:pt x="312" y="94"/>
                      </a:lnTo>
                      <a:lnTo>
                        <a:pt x="318" y="96"/>
                      </a:lnTo>
                      <a:lnTo>
                        <a:pt x="326" y="98"/>
                      </a:lnTo>
                      <a:lnTo>
                        <a:pt x="334" y="98"/>
                      </a:lnTo>
                      <a:lnTo>
                        <a:pt x="348" y="96"/>
                      </a:lnTo>
                      <a:lnTo>
                        <a:pt x="362" y="88"/>
                      </a:lnTo>
                      <a:lnTo>
                        <a:pt x="362" y="88"/>
                      </a:lnTo>
                      <a:lnTo>
                        <a:pt x="382" y="76"/>
                      </a:lnTo>
                      <a:lnTo>
                        <a:pt x="400" y="60"/>
                      </a:lnTo>
                      <a:lnTo>
                        <a:pt x="434" y="28"/>
                      </a:lnTo>
                      <a:lnTo>
                        <a:pt x="434" y="28"/>
                      </a:lnTo>
                      <a:lnTo>
                        <a:pt x="448" y="12"/>
                      </a:lnTo>
                      <a:lnTo>
                        <a:pt x="456" y="4"/>
                      </a:lnTo>
                      <a:lnTo>
                        <a:pt x="462" y="2"/>
                      </a:lnTo>
                      <a:lnTo>
                        <a:pt x="468" y="0"/>
                      </a:lnTo>
                      <a:lnTo>
                        <a:pt x="468" y="0"/>
                      </a:lnTo>
                      <a:lnTo>
                        <a:pt x="492" y="10"/>
                      </a:lnTo>
                      <a:lnTo>
                        <a:pt x="514" y="20"/>
                      </a:lnTo>
                      <a:lnTo>
                        <a:pt x="526" y="26"/>
                      </a:lnTo>
                      <a:lnTo>
                        <a:pt x="536" y="34"/>
                      </a:lnTo>
                      <a:lnTo>
                        <a:pt x="546" y="42"/>
                      </a:lnTo>
                      <a:lnTo>
                        <a:pt x="556" y="52"/>
                      </a:lnTo>
                      <a:lnTo>
                        <a:pt x="556" y="5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21" name="Google Shape;1621;p76"/>
                <p:cNvSpPr/>
                <p:nvPr/>
              </p:nvSpPr>
              <p:spPr>
                <a:xfrm>
                  <a:off x="-5005222" y="3866911"/>
                  <a:ext cx="291064" cy="297730"/>
                </a:xfrm>
                <a:custGeom>
                  <a:avLst/>
                  <a:gdLst/>
                  <a:ahLst/>
                  <a:cxnLst/>
                  <a:rect l="l" t="t" r="r" b="b"/>
                  <a:pathLst>
                    <a:path w="262" h="268" extrusionOk="0">
                      <a:moveTo>
                        <a:pt x="262" y="90"/>
                      </a:moveTo>
                      <a:lnTo>
                        <a:pt x="262" y="90"/>
                      </a:lnTo>
                      <a:lnTo>
                        <a:pt x="246" y="136"/>
                      </a:lnTo>
                      <a:lnTo>
                        <a:pt x="236" y="160"/>
                      </a:lnTo>
                      <a:lnTo>
                        <a:pt x="224" y="184"/>
                      </a:lnTo>
                      <a:lnTo>
                        <a:pt x="210" y="206"/>
                      </a:lnTo>
                      <a:lnTo>
                        <a:pt x="192" y="226"/>
                      </a:lnTo>
                      <a:lnTo>
                        <a:pt x="172" y="244"/>
                      </a:lnTo>
                      <a:lnTo>
                        <a:pt x="160" y="252"/>
                      </a:lnTo>
                      <a:lnTo>
                        <a:pt x="146" y="260"/>
                      </a:lnTo>
                      <a:lnTo>
                        <a:pt x="146" y="260"/>
                      </a:lnTo>
                      <a:lnTo>
                        <a:pt x="134" y="266"/>
                      </a:lnTo>
                      <a:lnTo>
                        <a:pt x="120" y="268"/>
                      </a:lnTo>
                      <a:lnTo>
                        <a:pt x="120" y="268"/>
                      </a:lnTo>
                      <a:lnTo>
                        <a:pt x="108" y="266"/>
                      </a:lnTo>
                      <a:lnTo>
                        <a:pt x="96" y="264"/>
                      </a:lnTo>
                      <a:lnTo>
                        <a:pt x="86" y="258"/>
                      </a:lnTo>
                      <a:lnTo>
                        <a:pt x="74" y="250"/>
                      </a:lnTo>
                      <a:lnTo>
                        <a:pt x="62" y="240"/>
                      </a:lnTo>
                      <a:lnTo>
                        <a:pt x="52" y="230"/>
                      </a:lnTo>
                      <a:lnTo>
                        <a:pt x="32" y="206"/>
                      </a:lnTo>
                      <a:lnTo>
                        <a:pt x="16" y="178"/>
                      </a:lnTo>
                      <a:lnTo>
                        <a:pt x="10" y="166"/>
                      </a:lnTo>
                      <a:lnTo>
                        <a:pt x="4" y="152"/>
                      </a:lnTo>
                      <a:lnTo>
                        <a:pt x="2" y="138"/>
                      </a:lnTo>
                      <a:lnTo>
                        <a:pt x="0" y="124"/>
                      </a:lnTo>
                      <a:lnTo>
                        <a:pt x="0" y="112"/>
                      </a:lnTo>
                      <a:lnTo>
                        <a:pt x="2" y="102"/>
                      </a:lnTo>
                      <a:lnTo>
                        <a:pt x="2" y="102"/>
                      </a:lnTo>
                      <a:lnTo>
                        <a:pt x="6" y="94"/>
                      </a:lnTo>
                      <a:lnTo>
                        <a:pt x="10" y="88"/>
                      </a:lnTo>
                      <a:lnTo>
                        <a:pt x="20" y="78"/>
                      </a:lnTo>
                      <a:lnTo>
                        <a:pt x="32" y="72"/>
                      </a:lnTo>
                      <a:lnTo>
                        <a:pt x="44" y="66"/>
                      </a:lnTo>
                      <a:lnTo>
                        <a:pt x="44" y="66"/>
                      </a:lnTo>
                      <a:lnTo>
                        <a:pt x="80" y="54"/>
                      </a:lnTo>
                      <a:lnTo>
                        <a:pt x="116" y="42"/>
                      </a:lnTo>
                      <a:lnTo>
                        <a:pt x="150" y="26"/>
                      </a:lnTo>
                      <a:lnTo>
                        <a:pt x="166" y="16"/>
                      </a:lnTo>
                      <a:lnTo>
                        <a:pt x="182" y="6"/>
                      </a:lnTo>
                      <a:lnTo>
                        <a:pt x="182" y="6"/>
                      </a:lnTo>
                      <a:lnTo>
                        <a:pt x="188" y="2"/>
                      </a:lnTo>
                      <a:lnTo>
                        <a:pt x="194" y="0"/>
                      </a:lnTo>
                      <a:lnTo>
                        <a:pt x="198" y="2"/>
                      </a:lnTo>
                      <a:lnTo>
                        <a:pt x="202" y="4"/>
                      </a:lnTo>
                      <a:lnTo>
                        <a:pt x="208" y="12"/>
                      </a:lnTo>
                      <a:lnTo>
                        <a:pt x="212" y="22"/>
                      </a:lnTo>
                      <a:lnTo>
                        <a:pt x="212" y="22"/>
                      </a:lnTo>
                      <a:lnTo>
                        <a:pt x="216" y="32"/>
                      </a:lnTo>
                      <a:lnTo>
                        <a:pt x="220" y="44"/>
                      </a:lnTo>
                      <a:lnTo>
                        <a:pt x="222" y="48"/>
                      </a:lnTo>
                      <a:lnTo>
                        <a:pt x="228" y="48"/>
                      </a:lnTo>
                      <a:lnTo>
                        <a:pt x="234" y="46"/>
                      </a:lnTo>
                      <a:lnTo>
                        <a:pt x="244" y="40"/>
                      </a:lnTo>
                      <a:lnTo>
                        <a:pt x="244" y="40"/>
                      </a:lnTo>
                      <a:lnTo>
                        <a:pt x="248" y="38"/>
                      </a:lnTo>
                      <a:lnTo>
                        <a:pt x="252" y="38"/>
                      </a:lnTo>
                      <a:lnTo>
                        <a:pt x="256" y="40"/>
                      </a:lnTo>
                      <a:lnTo>
                        <a:pt x="258" y="44"/>
                      </a:lnTo>
                      <a:lnTo>
                        <a:pt x="262" y="62"/>
                      </a:lnTo>
                      <a:lnTo>
                        <a:pt x="262" y="90"/>
                      </a:lnTo>
                      <a:lnTo>
                        <a:pt x="262" y="9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22" name="Google Shape;1622;p76"/>
                <p:cNvSpPr/>
                <p:nvPr/>
              </p:nvSpPr>
              <p:spPr>
                <a:xfrm>
                  <a:off x="-5114094" y="4153532"/>
                  <a:ext cx="506585" cy="139977"/>
                </a:xfrm>
                <a:custGeom>
                  <a:avLst/>
                  <a:gdLst/>
                  <a:ahLst/>
                  <a:cxnLst/>
                  <a:rect l="l" t="t" r="r" b="b"/>
                  <a:pathLst>
                    <a:path w="456" h="126" extrusionOk="0">
                      <a:moveTo>
                        <a:pt x="448" y="46"/>
                      </a:moveTo>
                      <a:lnTo>
                        <a:pt x="448" y="46"/>
                      </a:lnTo>
                      <a:lnTo>
                        <a:pt x="438" y="46"/>
                      </a:lnTo>
                      <a:lnTo>
                        <a:pt x="426" y="42"/>
                      </a:lnTo>
                      <a:lnTo>
                        <a:pt x="416" y="38"/>
                      </a:lnTo>
                      <a:lnTo>
                        <a:pt x="408" y="32"/>
                      </a:lnTo>
                      <a:lnTo>
                        <a:pt x="388" y="20"/>
                      </a:lnTo>
                      <a:lnTo>
                        <a:pt x="378" y="16"/>
                      </a:lnTo>
                      <a:lnTo>
                        <a:pt x="368" y="14"/>
                      </a:lnTo>
                      <a:lnTo>
                        <a:pt x="368" y="14"/>
                      </a:lnTo>
                      <a:lnTo>
                        <a:pt x="366" y="16"/>
                      </a:lnTo>
                      <a:lnTo>
                        <a:pt x="366" y="16"/>
                      </a:lnTo>
                      <a:lnTo>
                        <a:pt x="368" y="14"/>
                      </a:lnTo>
                      <a:lnTo>
                        <a:pt x="368" y="14"/>
                      </a:lnTo>
                      <a:lnTo>
                        <a:pt x="364" y="10"/>
                      </a:lnTo>
                      <a:lnTo>
                        <a:pt x="358" y="8"/>
                      </a:lnTo>
                      <a:lnTo>
                        <a:pt x="350" y="6"/>
                      </a:lnTo>
                      <a:lnTo>
                        <a:pt x="340" y="8"/>
                      </a:lnTo>
                      <a:lnTo>
                        <a:pt x="330" y="12"/>
                      </a:lnTo>
                      <a:lnTo>
                        <a:pt x="320" y="14"/>
                      </a:lnTo>
                      <a:lnTo>
                        <a:pt x="310" y="16"/>
                      </a:lnTo>
                      <a:lnTo>
                        <a:pt x="306" y="14"/>
                      </a:lnTo>
                      <a:lnTo>
                        <a:pt x="300" y="12"/>
                      </a:lnTo>
                      <a:lnTo>
                        <a:pt x="296" y="8"/>
                      </a:lnTo>
                      <a:lnTo>
                        <a:pt x="292" y="2"/>
                      </a:lnTo>
                      <a:lnTo>
                        <a:pt x="292" y="2"/>
                      </a:lnTo>
                      <a:lnTo>
                        <a:pt x="282" y="8"/>
                      </a:lnTo>
                      <a:lnTo>
                        <a:pt x="282" y="8"/>
                      </a:lnTo>
                      <a:lnTo>
                        <a:pt x="266" y="20"/>
                      </a:lnTo>
                      <a:lnTo>
                        <a:pt x="250" y="28"/>
                      </a:lnTo>
                      <a:lnTo>
                        <a:pt x="234" y="34"/>
                      </a:lnTo>
                      <a:lnTo>
                        <a:pt x="218" y="36"/>
                      </a:lnTo>
                      <a:lnTo>
                        <a:pt x="202" y="34"/>
                      </a:lnTo>
                      <a:lnTo>
                        <a:pt x="186" y="28"/>
                      </a:lnTo>
                      <a:lnTo>
                        <a:pt x="170" y="20"/>
                      </a:lnTo>
                      <a:lnTo>
                        <a:pt x="154" y="8"/>
                      </a:lnTo>
                      <a:lnTo>
                        <a:pt x="154" y="8"/>
                      </a:lnTo>
                      <a:lnTo>
                        <a:pt x="144" y="2"/>
                      </a:lnTo>
                      <a:lnTo>
                        <a:pt x="138" y="0"/>
                      </a:lnTo>
                      <a:lnTo>
                        <a:pt x="136" y="2"/>
                      </a:lnTo>
                      <a:lnTo>
                        <a:pt x="134" y="4"/>
                      </a:lnTo>
                      <a:lnTo>
                        <a:pt x="134" y="4"/>
                      </a:lnTo>
                      <a:lnTo>
                        <a:pt x="130" y="12"/>
                      </a:lnTo>
                      <a:lnTo>
                        <a:pt x="126" y="18"/>
                      </a:lnTo>
                      <a:lnTo>
                        <a:pt x="122" y="20"/>
                      </a:lnTo>
                      <a:lnTo>
                        <a:pt x="118" y="20"/>
                      </a:lnTo>
                      <a:lnTo>
                        <a:pt x="114" y="18"/>
                      </a:lnTo>
                      <a:lnTo>
                        <a:pt x="110" y="16"/>
                      </a:lnTo>
                      <a:lnTo>
                        <a:pt x="100" y="8"/>
                      </a:lnTo>
                      <a:lnTo>
                        <a:pt x="100" y="8"/>
                      </a:lnTo>
                      <a:lnTo>
                        <a:pt x="96" y="6"/>
                      </a:lnTo>
                      <a:lnTo>
                        <a:pt x="92" y="4"/>
                      </a:lnTo>
                      <a:lnTo>
                        <a:pt x="86" y="4"/>
                      </a:lnTo>
                      <a:lnTo>
                        <a:pt x="78" y="8"/>
                      </a:lnTo>
                      <a:lnTo>
                        <a:pt x="72" y="14"/>
                      </a:lnTo>
                      <a:lnTo>
                        <a:pt x="72" y="14"/>
                      </a:lnTo>
                      <a:lnTo>
                        <a:pt x="62" y="16"/>
                      </a:lnTo>
                      <a:lnTo>
                        <a:pt x="52" y="18"/>
                      </a:lnTo>
                      <a:lnTo>
                        <a:pt x="34" y="28"/>
                      </a:lnTo>
                      <a:lnTo>
                        <a:pt x="18" y="38"/>
                      </a:lnTo>
                      <a:lnTo>
                        <a:pt x="0" y="48"/>
                      </a:lnTo>
                      <a:lnTo>
                        <a:pt x="0" y="48"/>
                      </a:lnTo>
                      <a:lnTo>
                        <a:pt x="8" y="62"/>
                      </a:lnTo>
                      <a:lnTo>
                        <a:pt x="8" y="62"/>
                      </a:lnTo>
                      <a:lnTo>
                        <a:pt x="82" y="24"/>
                      </a:lnTo>
                      <a:lnTo>
                        <a:pt x="82" y="24"/>
                      </a:lnTo>
                      <a:lnTo>
                        <a:pt x="104" y="46"/>
                      </a:lnTo>
                      <a:lnTo>
                        <a:pt x="126" y="68"/>
                      </a:lnTo>
                      <a:lnTo>
                        <a:pt x="150" y="90"/>
                      </a:lnTo>
                      <a:lnTo>
                        <a:pt x="174" y="110"/>
                      </a:lnTo>
                      <a:lnTo>
                        <a:pt x="174" y="110"/>
                      </a:lnTo>
                      <a:lnTo>
                        <a:pt x="186" y="116"/>
                      </a:lnTo>
                      <a:lnTo>
                        <a:pt x="196" y="122"/>
                      </a:lnTo>
                      <a:lnTo>
                        <a:pt x="206" y="124"/>
                      </a:lnTo>
                      <a:lnTo>
                        <a:pt x="216" y="126"/>
                      </a:lnTo>
                      <a:lnTo>
                        <a:pt x="226" y="126"/>
                      </a:lnTo>
                      <a:lnTo>
                        <a:pt x="238" y="122"/>
                      </a:lnTo>
                      <a:lnTo>
                        <a:pt x="248" y="118"/>
                      </a:lnTo>
                      <a:lnTo>
                        <a:pt x="260" y="110"/>
                      </a:lnTo>
                      <a:lnTo>
                        <a:pt x="260" y="110"/>
                      </a:lnTo>
                      <a:lnTo>
                        <a:pt x="284" y="92"/>
                      </a:lnTo>
                      <a:lnTo>
                        <a:pt x="308" y="70"/>
                      </a:lnTo>
                      <a:lnTo>
                        <a:pt x="330" y="48"/>
                      </a:lnTo>
                      <a:lnTo>
                        <a:pt x="350" y="22"/>
                      </a:lnTo>
                      <a:lnTo>
                        <a:pt x="350" y="22"/>
                      </a:lnTo>
                      <a:lnTo>
                        <a:pt x="440" y="70"/>
                      </a:lnTo>
                      <a:lnTo>
                        <a:pt x="440" y="70"/>
                      </a:lnTo>
                      <a:lnTo>
                        <a:pt x="440" y="66"/>
                      </a:lnTo>
                      <a:lnTo>
                        <a:pt x="444" y="64"/>
                      </a:lnTo>
                      <a:lnTo>
                        <a:pt x="452" y="60"/>
                      </a:lnTo>
                      <a:lnTo>
                        <a:pt x="454" y="58"/>
                      </a:lnTo>
                      <a:lnTo>
                        <a:pt x="456" y="54"/>
                      </a:lnTo>
                      <a:lnTo>
                        <a:pt x="454" y="50"/>
                      </a:lnTo>
                      <a:lnTo>
                        <a:pt x="448" y="46"/>
                      </a:lnTo>
                      <a:lnTo>
                        <a:pt x="448" y="4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623" name="Google Shape;1623;p76"/>
              <p:cNvGrpSpPr/>
              <p:nvPr/>
            </p:nvGrpSpPr>
            <p:grpSpPr>
              <a:xfrm>
                <a:off x="4768020" y="3628074"/>
                <a:ext cx="321239" cy="304937"/>
                <a:chOff x="-5242962" y="3709159"/>
                <a:chExt cx="744325" cy="706553"/>
              </a:xfrm>
            </p:grpSpPr>
            <p:sp>
              <p:nvSpPr>
                <p:cNvPr id="1624" name="Google Shape;1624;p76"/>
                <p:cNvSpPr/>
                <p:nvPr/>
              </p:nvSpPr>
              <p:spPr>
                <a:xfrm>
                  <a:off x="-5122981" y="3709159"/>
                  <a:ext cx="506585" cy="504363"/>
                </a:xfrm>
                <a:custGeom>
                  <a:avLst/>
                  <a:gdLst/>
                  <a:ahLst/>
                  <a:cxnLst/>
                  <a:rect l="l" t="t" r="r" b="b"/>
                  <a:pathLst>
                    <a:path w="456" h="454" extrusionOk="0">
                      <a:moveTo>
                        <a:pt x="8" y="448"/>
                      </a:moveTo>
                      <a:lnTo>
                        <a:pt x="8" y="448"/>
                      </a:lnTo>
                      <a:lnTo>
                        <a:pt x="2" y="442"/>
                      </a:lnTo>
                      <a:lnTo>
                        <a:pt x="0" y="440"/>
                      </a:lnTo>
                      <a:lnTo>
                        <a:pt x="2" y="436"/>
                      </a:lnTo>
                      <a:lnTo>
                        <a:pt x="2" y="436"/>
                      </a:lnTo>
                      <a:lnTo>
                        <a:pt x="14" y="408"/>
                      </a:lnTo>
                      <a:lnTo>
                        <a:pt x="24" y="378"/>
                      </a:lnTo>
                      <a:lnTo>
                        <a:pt x="30" y="350"/>
                      </a:lnTo>
                      <a:lnTo>
                        <a:pt x="34" y="320"/>
                      </a:lnTo>
                      <a:lnTo>
                        <a:pt x="38" y="292"/>
                      </a:lnTo>
                      <a:lnTo>
                        <a:pt x="38" y="262"/>
                      </a:lnTo>
                      <a:lnTo>
                        <a:pt x="40" y="202"/>
                      </a:lnTo>
                      <a:lnTo>
                        <a:pt x="40" y="202"/>
                      </a:lnTo>
                      <a:lnTo>
                        <a:pt x="40" y="180"/>
                      </a:lnTo>
                      <a:lnTo>
                        <a:pt x="42" y="158"/>
                      </a:lnTo>
                      <a:lnTo>
                        <a:pt x="46" y="136"/>
                      </a:lnTo>
                      <a:lnTo>
                        <a:pt x="52" y="116"/>
                      </a:lnTo>
                      <a:lnTo>
                        <a:pt x="60" y="96"/>
                      </a:lnTo>
                      <a:lnTo>
                        <a:pt x="70" y="76"/>
                      </a:lnTo>
                      <a:lnTo>
                        <a:pt x="84" y="60"/>
                      </a:lnTo>
                      <a:lnTo>
                        <a:pt x="100" y="44"/>
                      </a:lnTo>
                      <a:lnTo>
                        <a:pt x="100" y="44"/>
                      </a:lnTo>
                      <a:lnTo>
                        <a:pt x="116" y="30"/>
                      </a:lnTo>
                      <a:lnTo>
                        <a:pt x="134" y="20"/>
                      </a:lnTo>
                      <a:lnTo>
                        <a:pt x="152" y="10"/>
                      </a:lnTo>
                      <a:lnTo>
                        <a:pt x="172" y="4"/>
                      </a:lnTo>
                      <a:lnTo>
                        <a:pt x="192" y="0"/>
                      </a:lnTo>
                      <a:lnTo>
                        <a:pt x="212" y="0"/>
                      </a:lnTo>
                      <a:lnTo>
                        <a:pt x="232" y="2"/>
                      </a:lnTo>
                      <a:lnTo>
                        <a:pt x="254" y="10"/>
                      </a:lnTo>
                      <a:lnTo>
                        <a:pt x="254" y="10"/>
                      </a:lnTo>
                      <a:lnTo>
                        <a:pt x="268" y="14"/>
                      </a:lnTo>
                      <a:lnTo>
                        <a:pt x="282" y="14"/>
                      </a:lnTo>
                      <a:lnTo>
                        <a:pt x="296" y="16"/>
                      </a:lnTo>
                      <a:lnTo>
                        <a:pt x="308" y="18"/>
                      </a:lnTo>
                      <a:lnTo>
                        <a:pt x="308" y="18"/>
                      </a:lnTo>
                      <a:lnTo>
                        <a:pt x="332" y="28"/>
                      </a:lnTo>
                      <a:lnTo>
                        <a:pt x="350" y="40"/>
                      </a:lnTo>
                      <a:lnTo>
                        <a:pt x="366" y="54"/>
                      </a:lnTo>
                      <a:lnTo>
                        <a:pt x="380" y="70"/>
                      </a:lnTo>
                      <a:lnTo>
                        <a:pt x="390" y="90"/>
                      </a:lnTo>
                      <a:lnTo>
                        <a:pt x="400" y="110"/>
                      </a:lnTo>
                      <a:lnTo>
                        <a:pt x="404" y="132"/>
                      </a:lnTo>
                      <a:lnTo>
                        <a:pt x="408" y="154"/>
                      </a:lnTo>
                      <a:lnTo>
                        <a:pt x="408" y="154"/>
                      </a:lnTo>
                      <a:lnTo>
                        <a:pt x="412" y="190"/>
                      </a:lnTo>
                      <a:lnTo>
                        <a:pt x="412" y="226"/>
                      </a:lnTo>
                      <a:lnTo>
                        <a:pt x="414" y="298"/>
                      </a:lnTo>
                      <a:lnTo>
                        <a:pt x="414" y="298"/>
                      </a:lnTo>
                      <a:lnTo>
                        <a:pt x="418" y="336"/>
                      </a:lnTo>
                      <a:lnTo>
                        <a:pt x="422" y="356"/>
                      </a:lnTo>
                      <a:lnTo>
                        <a:pt x="426" y="374"/>
                      </a:lnTo>
                      <a:lnTo>
                        <a:pt x="432" y="392"/>
                      </a:lnTo>
                      <a:lnTo>
                        <a:pt x="440" y="410"/>
                      </a:lnTo>
                      <a:lnTo>
                        <a:pt x="448" y="428"/>
                      </a:lnTo>
                      <a:lnTo>
                        <a:pt x="456" y="446"/>
                      </a:lnTo>
                      <a:lnTo>
                        <a:pt x="456" y="446"/>
                      </a:lnTo>
                      <a:lnTo>
                        <a:pt x="446" y="450"/>
                      </a:lnTo>
                      <a:lnTo>
                        <a:pt x="440" y="454"/>
                      </a:lnTo>
                      <a:lnTo>
                        <a:pt x="434" y="452"/>
                      </a:lnTo>
                      <a:lnTo>
                        <a:pt x="426" y="448"/>
                      </a:lnTo>
                      <a:lnTo>
                        <a:pt x="426" y="448"/>
                      </a:lnTo>
                      <a:lnTo>
                        <a:pt x="400" y="434"/>
                      </a:lnTo>
                      <a:lnTo>
                        <a:pt x="388" y="428"/>
                      </a:lnTo>
                      <a:lnTo>
                        <a:pt x="374" y="422"/>
                      </a:lnTo>
                      <a:lnTo>
                        <a:pt x="374" y="422"/>
                      </a:lnTo>
                      <a:lnTo>
                        <a:pt x="360" y="424"/>
                      </a:lnTo>
                      <a:lnTo>
                        <a:pt x="346" y="422"/>
                      </a:lnTo>
                      <a:lnTo>
                        <a:pt x="318" y="422"/>
                      </a:lnTo>
                      <a:lnTo>
                        <a:pt x="304" y="422"/>
                      </a:lnTo>
                      <a:lnTo>
                        <a:pt x="290" y="424"/>
                      </a:lnTo>
                      <a:lnTo>
                        <a:pt x="276" y="428"/>
                      </a:lnTo>
                      <a:lnTo>
                        <a:pt x="262" y="436"/>
                      </a:lnTo>
                      <a:lnTo>
                        <a:pt x="262" y="436"/>
                      </a:lnTo>
                      <a:lnTo>
                        <a:pt x="254" y="440"/>
                      </a:lnTo>
                      <a:lnTo>
                        <a:pt x="246" y="444"/>
                      </a:lnTo>
                      <a:lnTo>
                        <a:pt x="238" y="446"/>
                      </a:lnTo>
                      <a:lnTo>
                        <a:pt x="228" y="448"/>
                      </a:lnTo>
                      <a:lnTo>
                        <a:pt x="220" y="446"/>
                      </a:lnTo>
                      <a:lnTo>
                        <a:pt x="212" y="444"/>
                      </a:lnTo>
                      <a:lnTo>
                        <a:pt x="202" y="442"/>
                      </a:lnTo>
                      <a:lnTo>
                        <a:pt x="194" y="436"/>
                      </a:lnTo>
                      <a:lnTo>
                        <a:pt x="194" y="436"/>
                      </a:lnTo>
                      <a:lnTo>
                        <a:pt x="180" y="430"/>
                      </a:lnTo>
                      <a:lnTo>
                        <a:pt x="166" y="424"/>
                      </a:lnTo>
                      <a:lnTo>
                        <a:pt x="152" y="422"/>
                      </a:lnTo>
                      <a:lnTo>
                        <a:pt x="138" y="422"/>
                      </a:lnTo>
                      <a:lnTo>
                        <a:pt x="110" y="422"/>
                      </a:lnTo>
                      <a:lnTo>
                        <a:pt x="82" y="422"/>
                      </a:lnTo>
                      <a:lnTo>
                        <a:pt x="82" y="422"/>
                      </a:lnTo>
                      <a:lnTo>
                        <a:pt x="72" y="424"/>
                      </a:lnTo>
                      <a:lnTo>
                        <a:pt x="62" y="428"/>
                      </a:lnTo>
                      <a:lnTo>
                        <a:pt x="46" y="438"/>
                      </a:lnTo>
                      <a:lnTo>
                        <a:pt x="36" y="444"/>
                      </a:lnTo>
                      <a:lnTo>
                        <a:pt x="28" y="448"/>
                      </a:lnTo>
                      <a:lnTo>
                        <a:pt x="18" y="448"/>
                      </a:lnTo>
                      <a:lnTo>
                        <a:pt x="8" y="448"/>
                      </a:lnTo>
                      <a:lnTo>
                        <a:pt x="8" y="448"/>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25" name="Google Shape;1625;p76"/>
                <p:cNvSpPr/>
                <p:nvPr/>
              </p:nvSpPr>
              <p:spPr>
                <a:xfrm>
                  <a:off x="-5242962" y="4173529"/>
                  <a:ext cx="744325" cy="242183"/>
                </a:xfrm>
                <a:custGeom>
                  <a:avLst/>
                  <a:gdLst/>
                  <a:ahLst/>
                  <a:cxnLst/>
                  <a:rect l="l" t="t" r="r" b="b"/>
                  <a:pathLst>
                    <a:path w="670" h="218" extrusionOk="0">
                      <a:moveTo>
                        <a:pt x="556" y="52"/>
                      </a:moveTo>
                      <a:lnTo>
                        <a:pt x="556" y="52"/>
                      </a:lnTo>
                      <a:lnTo>
                        <a:pt x="608" y="94"/>
                      </a:lnTo>
                      <a:lnTo>
                        <a:pt x="634" y="116"/>
                      </a:lnTo>
                      <a:lnTo>
                        <a:pt x="658" y="140"/>
                      </a:lnTo>
                      <a:lnTo>
                        <a:pt x="658" y="140"/>
                      </a:lnTo>
                      <a:lnTo>
                        <a:pt x="664" y="148"/>
                      </a:lnTo>
                      <a:lnTo>
                        <a:pt x="668" y="156"/>
                      </a:lnTo>
                      <a:lnTo>
                        <a:pt x="670" y="162"/>
                      </a:lnTo>
                      <a:lnTo>
                        <a:pt x="670" y="166"/>
                      </a:lnTo>
                      <a:lnTo>
                        <a:pt x="666" y="172"/>
                      </a:lnTo>
                      <a:lnTo>
                        <a:pt x="662" y="176"/>
                      </a:lnTo>
                      <a:lnTo>
                        <a:pt x="646" y="182"/>
                      </a:lnTo>
                      <a:lnTo>
                        <a:pt x="646" y="182"/>
                      </a:lnTo>
                      <a:lnTo>
                        <a:pt x="616" y="192"/>
                      </a:lnTo>
                      <a:lnTo>
                        <a:pt x="602" y="196"/>
                      </a:lnTo>
                      <a:lnTo>
                        <a:pt x="586" y="198"/>
                      </a:lnTo>
                      <a:lnTo>
                        <a:pt x="586" y="198"/>
                      </a:lnTo>
                      <a:lnTo>
                        <a:pt x="522" y="208"/>
                      </a:lnTo>
                      <a:lnTo>
                        <a:pt x="458" y="214"/>
                      </a:lnTo>
                      <a:lnTo>
                        <a:pt x="394" y="218"/>
                      </a:lnTo>
                      <a:lnTo>
                        <a:pt x="330" y="218"/>
                      </a:lnTo>
                      <a:lnTo>
                        <a:pt x="266" y="218"/>
                      </a:lnTo>
                      <a:lnTo>
                        <a:pt x="202" y="214"/>
                      </a:lnTo>
                      <a:lnTo>
                        <a:pt x="138" y="206"/>
                      </a:lnTo>
                      <a:lnTo>
                        <a:pt x="74" y="196"/>
                      </a:lnTo>
                      <a:lnTo>
                        <a:pt x="74" y="196"/>
                      </a:lnTo>
                      <a:lnTo>
                        <a:pt x="52" y="194"/>
                      </a:lnTo>
                      <a:lnTo>
                        <a:pt x="30" y="188"/>
                      </a:lnTo>
                      <a:lnTo>
                        <a:pt x="20" y="184"/>
                      </a:lnTo>
                      <a:lnTo>
                        <a:pt x="12" y="180"/>
                      </a:lnTo>
                      <a:lnTo>
                        <a:pt x="4" y="174"/>
                      </a:lnTo>
                      <a:lnTo>
                        <a:pt x="0" y="166"/>
                      </a:lnTo>
                      <a:lnTo>
                        <a:pt x="0" y="166"/>
                      </a:lnTo>
                      <a:lnTo>
                        <a:pt x="0" y="158"/>
                      </a:lnTo>
                      <a:lnTo>
                        <a:pt x="2" y="150"/>
                      </a:lnTo>
                      <a:lnTo>
                        <a:pt x="6" y="142"/>
                      </a:lnTo>
                      <a:lnTo>
                        <a:pt x="14" y="134"/>
                      </a:lnTo>
                      <a:lnTo>
                        <a:pt x="30" y="120"/>
                      </a:lnTo>
                      <a:lnTo>
                        <a:pt x="46" y="106"/>
                      </a:lnTo>
                      <a:lnTo>
                        <a:pt x="46" y="106"/>
                      </a:lnTo>
                      <a:lnTo>
                        <a:pt x="66" y="90"/>
                      </a:lnTo>
                      <a:lnTo>
                        <a:pt x="84" y="74"/>
                      </a:lnTo>
                      <a:lnTo>
                        <a:pt x="124" y="44"/>
                      </a:lnTo>
                      <a:lnTo>
                        <a:pt x="124" y="44"/>
                      </a:lnTo>
                      <a:lnTo>
                        <a:pt x="130" y="36"/>
                      </a:lnTo>
                      <a:lnTo>
                        <a:pt x="138" y="28"/>
                      </a:lnTo>
                      <a:lnTo>
                        <a:pt x="148" y="22"/>
                      </a:lnTo>
                      <a:lnTo>
                        <a:pt x="156" y="16"/>
                      </a:lnTo>
                      <a:lnTo>
                        <a:pt x="176" y="8"/>
                      </a:lnTo>
                      <a:lnTo>
                        <a:pt x="196" y="0"/>
                      </a:lnTo>
                      <a:lnTo>
                        <a:pt x="196" y="0"/>
                      </a:lnTo>
                      <a:lnTo>
                        <a:pt x="206" y="2"/>
                      </a:lnTo>
                      <a:lnTo>
                        <a:pt x="214" y="6"/>
                      </a:lnTo>
                      <a:lnTo>
                        <a:pt x="220" y="14"/>
                      </a:lnTo>
                      <a:lnTo>
                        <a:pt x="226" y="22"/>
                      </a:lnTo>
                      <a:lnTo>
                        <a:pt x="226" y="22"/>
                      </a:lnTo>
                      <a:lnTo>
                        <a:pt x="244" y="42"/>
                      </a:lnTo>
                      <a:lnTo>
                        <a:pt x="262" y="58"/>
                      </a:lnTo>
                      <a:lnTo>
                        <a:pt x="284" y="74"/>
                      </a:lnTo>
                      <a:lnTo>
                        <a:pt x="304" y="88"/>
                      </a:lnTo>
                      <a:lnTo>
                        <a:pt x="304" y="88"/>
                      </a:lnTo>
                      <a:lnTo>
                        <a:pt x="312" y="94"/>
                      </a:lnTo>
                      <a:lnTo>
                        <a:pt x="318" y="96"/>
                      </a:lnTo>
                      <a:lnTo>
                        <a:pt x="326" y="98"/>
                      </a:lnTo>
                      <a:lnTo>
                        <a:pt x="334" y="98"/>
                      </a:lnTo>
                      <a:lnTo>
                        <a:pt x="348" y="96"/>
                      </a:lnTo>
                      <a:lnTo>
                        <a:pt x="362" y="88"/>
                      </a:lnTo>
                      <a:lnTo>
                        <a:pt x="362" y="88"/>
                      </a:lnTo>
                      <a:lnTo>
                        <a:pt x="382" y="76"/>
                      </a:lnTo>
                      <a:lnTo>
                        <a:pt x="400" y="60"/>
                      </a:lnTo>
                      <a:lnTo>
                        <a:pt x="434" y="28"/>
                      </a:lnTo>
                      <a:lnTo>
                        <a:pt x="434" y="28"/>
                      </a:lnTo>
                      <a:lnTo>
                        <a:pt x="448" y="12"/>
                      </a:lnTo>
                      <a:lnTo>
                        <a:pt x="456" y="4"/>
                      </a:lnTo>
                      <a:lnTo>
                        <a:pt x="462" y="2"/>
                      </a:lnTo>
                      <a:lnTo>
                        <a:pt x="468" y="0"/>
                      </a:lnTo>
                      <a:lnTo>
                        <a:pt x="468" y="0"/>
                      </a:lnTo>
                      <a:lnTo>
                        <a:pt x="492" y="10"/>
                      </a:lnTo>
                      <a:lnTo>
                        <a:pt x="514" y="20"/>
                      </a:lnTo>
                      <a:lnTo>
                        <a:pt x="526" y="26"/>
                      </a:lnTo>
                      <a:lnTo>
                        <a:pt x="536" y="34"/>
                      </a:lnTo>
                      <a:lnTo>
                        <a:pt x="546" y="42"/>
                      </a:lnTo>
                      <a:lnTo>
                        <a:pt x="556" y="52"/>
                      </a:lnTo>
                      <a:lnTo>
                        <a:pt x="556" y="5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26" name="Google Shape;1626;p76"/>
                <p:cNvSpPr/>
                <p:nvPr/>
              </p:nvSpPr>
              <p:spPr>
                <a:xfrm>
                  <a:off x="-5005222" y="3866911"/>
                  <a:ext cx="291064" cy="297730"/>
                </a:xfrm>
                <a:custGeom>
                  <a:avLst/>
                  <a:gdLst/>
                  <a:ahLst/>
                  <a:cxnLst/>
                  <a:rect l="l" t="t" r="r" b="b"/>
                  <a:pathLst>
                    <a:path w="262" h="268" extrusionOk="0">
                      <a:moveTo>
                        <a:pt x="262" y="90"/>
                      </a:moveTo>
                      <a:lnTo>
                        <a:pt x="262" y="90"/>
                      </a:lnTo>
                      <a:lnTo>
                        <a:pt x="246" y="136"/>
                      </a:lnTo>
                      <a:lnTo>
                        <a:pt x="236" y="160"/>
                      </a:lnTo>
                      <a:lnTo>
                        <a:pt x="224" y="184"/>
                      </a:lnTo>
                      <a:lnTo>
                        <a:pt x="210" y="206"/>
                      </a:lnTo>
                      <a:lnTo>
                        <a:pt x="192" y="226"/>
                      </a:lnTo>
                      <a:lnTo>
                        <a:pt x="172" y="244"/>
                      </a:lnTo>
                      <a:lnTo>
                        <a:pt x="160" y="252"/>
                      </a:lnTo>
                      <a:lnTo>
                        <a:pt x="146" y="260"/>
                      </a:lnTo>
                      <a:lnTo>
                        <a:pt x="146" y="260"/>
                      </a:lnTo>
                      <a:lnTo>
                        <a:pt x="134" y="266"/>
                      </a:lnTo>
                      <a:lnTo>
                        <a:pt x="120" y="268"/>
                      </a:lnTo>
                      <a:lnTo>
                        <a:pt x="120" y="268"/>
                      </a:lnTo>
                      <a:lnTo>
                        <a:pt x="108" y="266"/>
                      </a:lnTo>
                      <a:lnTo>
                        <a:pt x="96" y="264"/>
                      </a:lnTo>
                      <a:lnTo>
                        <a:pt x="86" y="258"/>
                      </a:lnTo>
                      <a:lnTo>
                        <a:pt x="74" y="250"/>
                      </a:lnTo>
                      <a:lnTo>
                        <a:pt x="62" y="240"/>
                      </a:lnTo>
                      <a:lnTo>
                        <a:pt x="52" y="230"/>
                      </a:lnTo>
                      <a:lnTo>
                        <a:pt x="32" y="206"/>
                      </a:lnTo>
                      <a:lnTo>
                        <a:pt x="16" y="178"/>
                      </a:lnTo>
                      <a:lnTo>
                        <a:pt x="10" y="166"/>
                      </a:lnTo>
                      <a:lnTo>
                        <a:pt x="4" y="152"/>
                      </a:lnTo>
                      <a:lnTo>
                        <a:pt x="2" y="138"/>
                      </a:lnTo>
                      <a:lnTo>
                        <a:pt x="0" y="124"/>
                      </a:lnTo>
                      <a:lnTo>
                        <a:pt x="0" y="112"/>
                      </a:lnTo>
                      <a:lnTo>
                        <a:pt x="2" y="102"/>
                      </a:lnTo>
                      <a:lnTo>
                        <a:pt x="2" y="102"/>
                      </a:lnTo>
                      <a:lnTo>
                        <a:pt x="6" y="94"/>
                      </a:lnTo>
                      <a:lnTo>
                        <a:pt x="10" y="88"/>
                      </a:lnTo>
                      <a:lnTo>
                        <a:pt x="20" y="78"/>
                      </a:lnTo>
                      <a:lnTo>
                        <a:pt x="32" y="72"/>
                      </a:lnTo>
                      <a:lnTo>
                        <a:pt x="44" y="66"/>
                      </a:lnTo>
                      <a:lnTo>
                        <a:pt x="44" y="66"/>
                      </a:lnTo>
                      <a:lnTo>
                        <a:pt x="80" y="54"/>
                      </a:lnTo>
                      <a:lnTo>
                        <a:pt x="116" y="42"/>
                      </a:lnTo>
                      <a:lnTo>
                        <a:pt x="150" y="26"/>
                      </a:lnTo>
                      <a:lnTo>
                        <a:pt x="166" y="16"/>
                      </a:lnTo>
                      <a:lnTo>
                        <a:pt x="182" y="6"/>
                      </a:lnTo>
                      <a:lnTo>
                        <a:pt x="182" y="6"/>
                      </a:lnTo>
                      <a:lnTo>
                        <a:pt x="188" y="2"/>
                      </a:lnTo>
                      <a:lnTo>
                        <a:pt x="194" y="0"/>
                      </a:lnTo>
                      <a:lnTo>
                        <a:pt x="198" y="2"/>
                      </a:lnTo>
                      <a:lnTo>
                        <a:pt x="202" y="4"/>
                      </a:lnTo>
                      <a:lnTo>
                        <a:pt x="208" y="12"/>
                      </a:lnTo>
                      <a:lnTo>
                        <a:pt x="212" y="22"/>
                      </a:lnTo>
                      <a:lnTo>
                        <a:pt x="212" y="22"/>
                      </a:lnTo>
                      <a:lnTo>
                        <a:pt x="216" y="32"/>
                      </a:lnTo>
                      <a:lnTo>
                        <a:pt x="220" y="44"/>
                      </a:lnTo>
                      <a:lnTo>
                        <a:pt x="222" y="48"/>
                      </a:lnTo>
                      <a:lnTo>
                        <a:pt x="228" y="48"/>
                      </a:lnTo>
                      <a:lnTo>
                        <a:pt x="234" y="46"/>
                      </a:lnTo>
                      <a:lnTo>
                        <a:pt x="244" y="40"/>
                      </a:lnTo>
                      <a:lnTo>
                        <a:pt x="244" y="40"/>
                      </a:lnTo>
                      <a:lnTo>
                        <a:pt x="248" y="38"/>
                      </a:lnTo>
                      <a:lnTo>
                        <a:pt x="252" y="38"/>
                      </a:lnTo>
                      <a:lnTo>
                        <a:pt x="256" y="40"/>
                      </a:lnTo>
                      <a:lnTo>
                        <a:pt x="258" y="44"/>
                      </a:lnTo>
                      <a:lnTo>
                        <a:pt x="262" y="62"/>
                      </a:lnTo>
                      <a:lnTo>
                        <a:pt x="262" y="90"/>
                      </a:lnTo>
                      <a:lnTo>
                        <a:pt x="262" y="9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27" name="Google Shape;1627;p76"/>
                <p:cNvSpPr/>
                <p:nvPr/>
              </p:nvSpPr>
              <p:spPr>
                <a:xfrm>
                  <a:off x="-5114094" y="4153532"/>
                  <a:ext cx="506585" cy="139977"/>
                </a:xfrm>
                <a:custGeom>
                  <a:avLst/>
                  <a:gdLst/>
                  <a:ahLst/>
                  <a:cxnLst/>
                  <a:rect l="l" t="t" r="r" b="b"/>
                  <a:pathLst>
                    <a:path w="456" h="126" extrusionOk="0">
                      <a:moveTo>
                        <a:pt x="448" y="46"/>
                      </a:moveTo>
                      <a:lnTo>
                        <a:pt x="448" y="46"/>
                      </a:lnTo>
                      <a:lnTo>
                        <a:pt x="438" y="46"/>
                      </a:lnTo>
                      <a:lnTo>
                        <a:pt x="426" y="42"/>
                      </a:lnTo>
                      <a:lnTo>
                        <a:pt x="416" y="38"/>
                      </a:lnTo>
                      <a:lnTo>
                        <a:pt x="408" y="32"/>
                      </a:lnTo>
                      <a:lnTo>
                        <a:pt x="388" y="20"/>
                      </a:lnTo>
                      <a:lnTo>
                        <a:pt x="378" y="16"/>
                      </a:lnTo>
                      <a:lnTo>
                        <a:pt x="368" y="14"/>
                      </a:lnTo>
                      <a:lnTo>
                        <a:pt x="368" y="14"/>
                      </a:lnTo>
                      <a:lnTo>
                        <a:pt x="366" y="16"/>
                      </a:lnTo>
                      <a:lnTo>
                        <a:pt x="366" y="16"/>
                      </a:lnTo>
                      <a:lnTo>
                        <a:pt x="368" y="14"/>
                      </a:lnTo>
                      <a:lnTo>
                        <a:pt x="368" y="14"/>
                      </a:lnTo>
                      <a:lnTo>
                        <a:pt x="364" y="10"/>
                      </a:lnTo>
                      <a:lnTo>
                        <a:pt x="358" y="8"/>
                      </a:lnTo>
                      <a:lnTo>
                        <a:pt x="350" y="6"/>
                      </a:lnTo>
                      <a:lnTo>
                        <a:pt x="340" y="8"/>
                      </a:lnTo>
                      <a:lnTo>
                        <a:pt x="330" y="12"/>
                      </a:lnTo>
                      <a:lnTo>
                        <a:pt x="320" y="14"/>
                      </a:lnTo>
                      <a:lnTo>
                        <a:pt x="310" y="16"/>
                      </a:lnTo>
                      <a:lnTo>
                        <a:pt x="306" y="14"/>
                      </a:lnTo>
                      <a:lnTo>
                        <a:pt x="300" y="12"/>
                      </a:lnTo>
                      <a:lnTo>
                        <a:pt x="296" y="8"/>
                      </a:lnTo>
                      <a:lnTo>
                        <a:pt x="292" y="2"/>
                      </a:lnTo>
                      <a:lnTo>
                        <a:pt x="292" y="2"/>
                      </a:lnTo>
                      <a:lnTo>
                        <a:pt x="282" y="8"/>
                      </a:lnTo>
                      <a:lnTo>
                        <a:pt x="282" y="8"/>
                      </a:lnTo>
                      <a:lnTo>
                        <a:pt x="266" y="20"/>
                      </a:lnTo>
                      <a:lnTo>
                        <a:pt x="250" y="28"/>
                      </a:lnTo>
                      <a:lnTo>
                        <a:pt x="234" y="34"/>
                      </a:lnTo>
                      <a:lnTo>
                        <a:pt x="218" y="36"/>
                      </a:lnTo>
                      <a:lnTo>
                        <a:pt x="202" y="34"/>
                      </a:lnTo>
                      <a:lnTo>
                        <a:pt x="186" y="28"/>
                      </a:lnTo>
                      <a:lnTo>
                        <a:pt x="170" y="20"/>
                      </a:lnTo>
                      <a:lnTo>
                        <a:pt x="154" y="8"/>
                      </a:lnTo>
                      <a:lnTo>
                        <a:pt x="154" y="8"/>
                      </a:lnTo>
                      <a:lnTo>
                        <a:pt x="144" y="2"/>
                      </a:lnTo>
                      <a:lnTo>
                        <a:pt x="138" y="0"/>
                      </a:lnTo>
                      <a:lnTo>
                        <a:pt x="136" y="2"/>
                      </a:lnTo>
                      <a:lnTo>
                        <a:pt x="134" y="4"/>
                      </a:lnTo>
                      <a:lnTo>
                        <a:pt x="134" y="4"/>
                      </a:lnTo>
                      <a:lnTo>
                        <a:pt x="130" y="12"/>
                      </a:lnTo>
                      <a:lnTo>
                        <a:pt x="126" y="18"/>
                      </a:lnTo>
                      <a:lnTo>
                        <a:pt x="122" y="20"/>
                      </a:lnTo>
                      <a:lnTo>
                        <a:pt x="118" y="20"/>
                      </a:lnTo>
                      <a:lnTo>
                        <a:pt x="114" y="18"/>
                      </a:lnTo>
                      <a:lnTo>
                        <a:pt x="110" y="16"/>
                      </a:lnTo>
                      <a:lnTo>
                        <a:pt x="100" y="8"/>
                      </a:lnTo>
                      <a:lnTo>
                        <a:pt x="100" y="8"/>
                      </a:lnTo>
                      <a:lnTo>
                        <a:pt x="96" y="6"/>
                      </a:lnTo>
                      <a:lnTo>
                        <a:pt x="92" y="4"/>
                      </a:lnTo>
                      <a:lnTo>
                        <a:pt x="86" y="4"/>
                      </a:lnTo>
                      <a:lnTo>
                        <a:pt x="78" y="8"/>
                      </a:lnTo>
                      <a:lnTo>
                        <a:pt x="72" y="14"/>
                      </a:lnTo>
                      <a:lnTo>
                        <a:pt x="72" y="14"/>
                      </a:lnTo>
                      <a:lnTo>
                        <a:pt x="62" y="16"/>
                      </a:lnTo>
                      <a:lnTo>
                        <a:pt x="52" y="18"/>
                      </a:lnTo>
                      <a:lnTo>
                        <a:pt x="34" y="28"/>
                      </a:lnTo>
                      <a:lnTo>
                        <a:pt x="18" y="38"/>
                      </a:lnTo>
                      <a:lnTo>
                        <a:pt x="0" y="48"/>
                      </a:lnTo>
                      <a:lnTo>
                        <a:pt x="0" y="48"/>
                      </a:lnTo>
                      <a:lnTo>
                        <a:pt x="8" y="62"/>
                      </a:lnTo>
                      <a:lnTo>
                        <a:pt x="8" y="62"/>
                      </a:lnTo>
                      <a:lnTo>
                        <a:pt x="82" y="24"/>
                      </a:lnTo>
                      <a:lnTo>
                        <a:pt x="82" y="24"/>
                      </a:lnTo>
                      <a:lnTo>
                        <a:pt x="104" y="46"/>
                      </a:lnTo>
                      <a:lnTo>
                        <a:pt x="126" y="68"/>
                      </a:lnTo>
                      <a:lnTo>
                        <a:pt x="150" y="90"/>
                      </a:lnTo>
                      <a:lnTo>
                        <a:pt x="174" y="110"/>
                      </a:lnTo>
                      <a:lnTo>
                        <a:pt x="174" y="110"/>
                      </a:lnTo>
                      <a:lnTo>
                        <a:pt x="186" y="116"/>
                      </a:lnTo>
                      <a:lnTo>
                        <a:pt x="196" y="122"/>
                      </a:lnTo>
                      <a:lnTo>
                        <a:pt x="206" y="124"/>
                      </a:lnTo>
                      <a:lnTo>
                        <a:pt x="216" y="126"/>
                      </a:lnTo>
                      <a:lnTo>
                        <a:pt x="226" y="126"/>
                      </a:lnTo>
                      <a:lnTo>
                        <a:pt x="238" y="122"/>
                      </a:lnTo>
                      <a:lnTo>
                        <a:pt x="248" y="118"/>
                      </a:lnTo>
                      <a:lnTo>
                        <a:pt x="260" y="110"/>
                      </a:lnTo>
                      <a:lnTo>
                        <a:pt x="260" y="110"/>
                      </a:lnTo>
                      <a:lnTo>
                        <a:pt x="284" y="92"/>
                      </a:lnTo>
                      <a:lnTo>
                        <a:pt x="308" y="70"/>
                      </a:lnTo>
                      <a:lnTo>
                        <a:pt x="330" y="48"/>
                      </a:lnTo>
                      <a:lnTo>
                        <a:pt x="350" y="22"/>
                      </a:lnTo>
                      <a:lnTo>
                        <a:pt x="350" y="22"/>
                      </a:lnTo>
                      <a:lnTo>
                        <a:pt x="440" y="70"/>
                      </a:lnTo>
                      <a:lnTo>
                        <a:pt x="440" y="70"/>
                      </a:lnTo>
                      <a:lnTo>
                        <a:pt x="440" y="66"/>
                      </a:lnTo>
                      <a:lnTo>
                        <a:pt x="444" y="64"/>
                      </a:lnTo>
                      <a:lnTo>
                        <a:pt x="452" y="60"/>
                      </a:lnTo>
                      <a:lnTo>
                        <a:pt x="454" y="58"/>
                      </a:lnTo>
                      <a:lnTo>
                        <a:pt x="456" y="54"/>
                      </a:lnTo>
                      <a:lnTo>
                        <a:pt x="454" y="50"/>
                      </a:lnTo>
                      <a:lnTo>
                        <a:pt x="448" y="46"/>
                      </a:lnTo>
                      <a:lnTo>
                        <a:pt x="448" y="4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628" name="Google Shape;1628;p76"/>
              <p:cNvGrpSpPr/>
              <p:nvPr/>
            </p:nvGrpSpPr>
            <p:grpSpPr>
              <a:xfrm>
                <a:off x="3658185" y="5955561"/>
                <a:ext cx="546747" cy="499884"/>
                <a:chOff x="15670213" y="3794125"/>
                <a:chExt cx="1111250" cy="1016000"/>
              </a:xfrm>
            </p:grpSpPr>
            <p:sp>
              <p:nvSpPr>
                <p:cNvPr id="1629" name="Google Shape;1629;p76"/>
                <p:cNvSpPr/>
                <p:nvPr/>
              </p:nvSpPr>
              <p:spPr>
                <a:xfrm>
                  <a:off x="15670213" y="4476750"/>
                  <a:ext cx="1111250" cy="333375"/>
                </a:xfrm>
                <a:custGeom>
                  <a:avLst/>
                  <a:gdLst/>
                  <a:ahLst/>
                  <a:cxnLst/>
                  <a:rect l="l" t="t" r="r" b="b"/>
                  <a:pathLst>
                    <a:path w="700" h="210" extrusionOk="0">
                      <a:moveTo>
                        <a:pt x="334" y="210"/>
                      </a:moveTo>
                      <a:lnTo>
                        <a:pt x="334" y="210"/>
                      </a:lnTo>
                      <a:lnTo>
                        <a:pt x="270" y="208"/>
                      </a:lnTo>
                      <a:lnTo>
                        <a:pt x="202" y="202"/>
                      </a:lnTo>
                      <a:lnTo>
                        <a:pt x="168" y="200"/>
                      </a:lnTo>
                      <a:lnTo>
                        <a:pt x="132" y="194"/>
                      </a:lnTo>
                      <a:lnTo>
                        <a:pt x="98" y="188"/>
                      </a:lnTo>
                      <a:lnTo>
                        <a:pt x="62" y="178"/>
                      </a:lnTo>
                      <a:lnTo>
                        <a:pt x="62" y="178"/>
                      </a:lnTo>
                      <a:lnTo>
                        <a:pt x="42" y="172"/>
                      </a:lnTo>
                      <a:lnTo>
                        <a:pt x="24" y="166"/>
                      </a:lnTo>
                      <a:lnTo>
                        <a:pt x="14" y="162"/>
                      </a:lnTo>
                      <a:lnTo>
                        <a:pt x="8" y="154"/>
                      </a:lnTo>
                      <a:lnTo>
                        <a:pt x="2" y="148"/>
                      </a:lnTo>
                      <a:lnTo>
                        <a:pt x="0" y="138"/>
                      </a:lnTo>
                      <a:lnTo>
                        <a:pt x="0" y="138"/>
                      </a:lnTo>
                      <a:lnTo>
                        <a:pt x="0" y="128"/>
                      </a:lnTo>
                      <a:lnTo>
                        <a:pt x="2" y="120"/>
                      </a:lnTo>
                      <a:lnTo>
                        <a:pt x="6" y="112"/>
                      </a:lnTo>
                      <a:lnTo>
                        <a:pt x="12" y="104"/>
                      </a:lnTo>
                      <a:lnTo>
                        <a:pt x="26" y="90"/>
                      </a:lnTo>
                      <a:lnTo>
                        <a:pt x="42" y="78"/>
                      </a:lnTo>
                      <a:lnTo>
                        <a:pt x="42" y="78"/>
                      </a:lnTo>
                      <a:lnTo>
                        <a:pt x="54" y="66"/>
                      </a:lnTo>
                      <a:lnTo>
                        <a:pt x="68" y="58"/>
                      </a:lnTo>
                      <a:lnTo>
                        <a:pt x="82" y="50"/>
                      </a:lnTo>
                      <a:lnTo>
                        <a:pt x="98" y="44"/>
                      </a:lnTo>
                      <a:lnTo>
                        <a:pt x="128" y="34"/>
                      </a:lnTo>
                      <a:lnTo>
                        <a:pt x="160" y="22"/>
                      </a:lnTo>
                      <a:lnTo>
                        <a:pt x="160" y="22"/>
                      </a:lnTo>
                      <a:lnTo>
                        <a:pt x="192" y="12"/>
                      </a:lnTo>
                      <a:lnTo>
                        <a:pt x="206" y="8"/>
                      </a:lnTo>
                      <a:lnTo>
                        <a:pt x="222" y="8"/>
                      </a:lnTo>
                      <a:lnTo>
                        <a:pt x="236" y="10"/>
                      </a:lnTo>
                      <a:lnTo>
                        <a:pt x="252" y="14"/>
                      </a:lnTo>
                      <a:lnTo>
                        <a:pt x="266" y="24"/>
                      </a:lnTo>
                      <a:lnTo>
                        <a:pt x="282" y="38"/>
                      </a:lnTo>
                      <a:lnTo>
                        <a:pt x="282" y="38"/>
                      </a:lnTo>
                      <a:lnTo>
                        <a:pt x="290" y="46"/>
                      </a:lnTo>
                      <a:lnTo>
                        <a:pt x="298" y="52"/>
                      </a:lnTo>
                      <a:lnTo>
                        <a:pt x="308" y="56"/>
                      </a:lnTo>
                      <a:lnTo>
                        <a:pt x="318" y="60"/>
                      </a:lnTo>
                      <a:lnTo>
                        <a:pt x="328" y="62"/>
                      </a:lnTo>
                      <a:lnTo>
                        <a:pt x="338" y="62"/>
                      </a:lnTo>
                      <a:lnTo>
                        <a:pt x="362" y="62"/>
                      </a:lnTo>
                      <a:lnTo>
                        <a:pt x="384" y="56"/>
                      </a:lnTo>
                      <a:lnTo>
                        <a:pt x="406" y="46"/>
                      </a:lnTo>
                      <a:lnTo>
                        <a:pt x="426" y="34"/>
                      </a:lnTo>
                      <a:lnTo>
                        <a:pt x="444" y="18"/>
                      </a:lnTo>
                      <a:lnTo>
                        <a:pt x="444" y="18"/>
                      </a:lnTo>
                      <a:lnTo>
                        <a:pt x="456" y="6"/>
                      </a:lnTo>
                      <a:lnTo>
                        <a:pt x="462" y="2"/>
                      </a:lnTo>
                      <a:lnTo>
                        <a:pt x="468" y="0"/>
                      </a:lnTo>
                      <a:lnTo>
                        <a:pt x="474" y="0"/>
                      </a:lnTo>
                      <a:lnTo>
                        <a:pt x="480" y="0"/>
                      </a:lnTo>
                      <a:lnTo>
                        <a:pt x="496" y="8"/>
                      </a:lnTo>
                      <a:lnTo>
                        <a:pt x="496" y="8"/>
                      </a:lnTo>
                      <a:lnTo>
                        <a:pt x="516" y="16"/>
                      </a:lnTo>
                      <a:lnTo>
                        <a:pt x="536" y="22"/>
                      </a:lnTo>
                      <a:lnTo>
                        <a:pt x="576" y="34"/>
                      </a:lnTo>
                      <a:lnTo>
                        <a:pt x="576" y="34"/>
                      </a:lnTo>
                      <a:lnTo>
                        <a:pt x="592" y="40"/>
                      </a:lnTo>
                      <a:lnTo>
                        <a:pt x="608" y="46"/>
                      </a:lnTo>
                      <a:lnTo>
                        <a:pt x="622" y="54"/>
                      </a:lnTo>
                      <a:lnTo>
                        <a:pt x="636" y="62"/>
                      </a:lnTo>
                      <a:lnTo>
                        <a:pt x="650" y="72"/>
                      </a:lnTo>
                      <a:lnTo>
                        <a:pt x="662" y="84"/>
                      </a:lnTo>
                      <a:lnTo>
                        <a:pt x="686" y="108"/>
                      </a:lnTo>
                      <a:lnTo>
                        <a:pt x="686" y="108"/>
                      </a:lnTo>
                      <a:lnTo>
                        <a:pt x="694" y="118"/>
                      </a:lnTo>
                      <a:lnTo>
                        <a:pt x="698" y="126"/>
                      </a:lnTo>
                      <a:lnTo>
                        <a:pt x="700" y="134"/>
                      </a:lnTo>
                      <a:lnTo>
                        <a:pt x="698" y="140"/>
                      </a:lnTo>
                      <a:lnTo>
                        <a:pt x="696" y="148"/>
                      </a:lnTo>
                      <a:lnTo>
                        <a:pt x="690" y="152"/>
                      </a:lnTo>
                      <a:lnTo>
                        <a:pt x="684" y="158"/>
                      </a:lnTo>
                      <a:lnTo>
                        <a:pt x="674" y="164"/>
                      </a:lnTo>
                      <a:lnTo>
                        <a:pt x="674" y="164"/>
                      </a:lnTo>
                      <a:lnTo>
                        <a:pt x="650" y="174"/>
                      </a:lnTo>
                      <a:lnTo>
                        <a:pt x="626" y="182"/>
                      </a:lnTo>
                      <a:lnTo>
                        <a:pt x="600" y="188"/>
                      </a:lnTo>
                      <a:lnTo>
                        <a:pt x="574" y="192"/>
                      </a:lnTo>
                      <a:lnTo>
                        <a:pt x="574" y="192"/>
                      </a:lnTo>
                      <a:lnTo>
                        <a:pt x="518" y="200"/>
                      </a:lnTo>
                      <a:lnTo>
                        <a:pt x="460" y="206"/>
                      </a:lnTo>
                      <a:lnTo>
                        <a:pt x="400" y="208"/>
                      </a:lnTo>
                      <a:lnTo>
                        <a:pt x="334" y="210"/>
                      </a:lnTo>
                      <a:lnTo>
                        <a:pt x="334" y="21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30" name="Google Shape;1630;p76"/>
                <p:cNvSpPr/>
                <p:nvPr/>
              </p:nvSpPr>
              <p:spPr>
                <a:xfrm>
                  <a:off x="15946438" y="3794125"/>
                  <a:ext cx="552450" cy="701675"/>
                </a:xfrm>
                <a:custGeom>
                  <a:avLst/>
                  <a:gdLst/>
                  <a:ahLst/>
                  <a:cxnLst/>
                  <a:rect l="l" t="t" r="r" b="b"/>
                  <a:pathLst>
                    <a:path w="348" h="442" extrusionOk="0">
                      <a:moveTo>
                        <a:pt x="0" y="212"/>
                      </a:moveTo>
                      <a:lnTo>
                        <a:pt x="0" y="212"/>
                      </a:lnTo>
                      <a:lnTo>
                        <a:pt x="8" y="154"/>
                      </a:lnTo>
                      <a:lnTo>
                        <a:pt x="12" y="122"/>
                      </a:lnTo>
                      <a:lnTo>
                        <a:pt x="20" y="90"/>
                      </a:lnTo>
                      <a:lnTo>
                        <a:pt x="20" y="90"/>
                      </a:lnTo>
                      <a:lnTo>
                        <a:pt x="24" y="78"/>
                      </a:lnTo>
                      <a:lnTo>
                        <a:pt x="30" y="66"/>
                      </a:lnTo>
                      <a:lnTo>
                        <a:pt x="40" y="54"/>
                      </a:lnTo>
                      <a:lnTo>
                        <a:pt x="48" y="44"/>
                      </a:lnTo>
                      <a:lnTo>
                        <a:pt x="60" y="34"/>
                      </a:lnTo>
                      <a:lnTo>
                        <a:pt x="72" y="26"/>
                      </a:lnTo>
                      <a:lnTo>
                        <a:pt x="86" y="18"/>
                      </a:lnTo>
                      <a:lnTo>
                        <a:pt x="100" y="12"/>
                      </a:lnTo>
                      <a:lnTo>
                        <a:pt x="114" y="6"/>
                      </a:lnTo>
                      <a:lnTo>
                        <a:pt x="130" y="4"/>
                      </a:lnTo>
                      <a:lnTo>
                        <a:pt x="146" y="0"/>
                      </a:lnTo>
                      <a:lnTo>
                        <a:pt x="160" y="0"/>
                      </a:lnTo>
                      <a:lnTo>
                        <a:pt x="176" y="0"/>
                      </a:lnTo>
                      <a:lnTo>
                        <a:pt x="192" y="2"/>
                      </a:lnTo>
                      <a:lnTo>
                        <a:pt x="206" y="6"/>
                      </a:lnTo>
                      <a:lnTo>
                        <a:pt x="220" y="12"/>
                      </a:lnTo>
                      <a:lnTo>
                        <a:pt x="220" y="12"/>
                      </a:lnTo>
                      <a:lnTo>
                        <a:pt x="240" y="20"/>
                      </a:lnTo>
                      <a:lnTo>
                        <a:pt x="250" y="24"/>
                      </a:lnTo>
                      <a:lnTo>
                        <a:pt x="260" y="28"/>
                      </a:lnTo>
                      <a:lnTo>
                        <a:pt x="260" y="28"/>
                      </a:lnTo>
                      <a:lnTo>
                        <a:pt x="272" y="30"/>
                      </a:lnTo>
                      <a:lnTo>
                        <a:pt x="284" y="34"/>
                      </a:lnTo>
                      <a:lnTo>
                        <a:pt x="294" y="40"/>
                      </a:lnTo>
                      <a:lnTo>
                        <a:pt x="302" y="48"/>
                      </a:lnTo>
                      <a:lnTo>
                        <a:pt x="310" y="56"/>
                      </a:lnTo>
                      <a:lnTo>
                        <a:pt x="316" y="64"/>
                      </a:lnTo>
                      <a:lnTo>
                        <a:pt x="320" y="76"/>
                      </a:lnTo>
                      <a:lnTo>
                        <a:pt x="324" y="86"/>
                      </a:lnTo>
                      <a:lnTo>
                        <a:pt x="324" y="86"/>
                      </a:lnTo>
                      <a:lnTo>
                        <a:pt x="334" y="120"/>
                      </a:lnTo>
                      <a:lnTo>
                        <a:pt x="342" y="156"/>
                      </a:lnTo>
                      <a:lnTo>
                        <a:pt x="346" y="192"/>
                      </a:lnTo>
                      <a:lnTo>
                        <a:pt x="348" y="210"/>
                      </a:lnTo>
                      <a:lnTo>
                        <a:pt x="346" y="226"/>
                      </a:lnTo>
                      <a:lnTo>
                        <a:pt x="346" y="226"/>
                      </a:lnTo>
                      <a:lnTo>
                        <a:pt x="342" y="258"/>
                      </a:lnTo>
                      <a:lnTo>
                        <a:pt x="334" y="288"/>
                      </a:lnTo>
                      <a:lnTo>
                        <a:pt x="322" y="316"/>
                      </a:lnTo>
                      <a:lnTo>
                        <a:pt x="308" y="342"/>
                      </a:lnTo>
                      <a:lnTo>
                        <a:pt x="292" y="366"/>
                      </a:lnTo>
                      <a:lnTo>
                        <a:pt x="270" y="390"/>
                      </a:lnTo>
                      <a:lnTo>
                        <a:pt x="248" y="410"/>
                      </a:lnTo>
                      <a:lnTo>
                        <a:pt x="222" y="428"/>
                      </a:lnTo>
                      <a:lnTo>
                        <a:pt x="222" y="428"/>
                      </a:lnTo>
                      <a:lnTo>
                        <a:pt x="210" y="436"/>
                      </a:lnTo>
                      <a:lnTo>
                        <a:pt x="198" y="440"/>
                      </a:lnTo>
                      <a:lnTo>
                        <a:pt x="186" y="442"/>
                      </a:lnTo>
                      <a:lnTo>
                        <a:pt x="174" y="442"/>
                      </a:lnTo>
                      <a:lnTo>
                        <a:pt x="162" y="442"/>
                      </a:lnTo>
                      <a:lnTo>
                        <a:pt x="150" y="440"/>
                      </a:lnTo>
                      <a:lnTo>
                        <a:pt x="138" y="436"/>
                      </a:lnTo>
                      <a:lnTo>
                        <a:pt x="126" y="430"/>
                      </a:lnTo>
                      <a:lnTo>
                        <a:pt x="126" y="430"/>
                      </a:lnTo>
                      <a:lnTo>
                        <a:pt x="114" y="422"/>
                      </a:lnTo>
                      <a:lnTo>
                        <a:pt x="102" y="414"/>
                      </a:lnTo>
                      <a:lnTo>
                        <a:pt x="78" y="392"/>
                      </a:lnTo>
                      <a:lnTo>
                        <a:pt x="58" y="368"/>
                      </a:lnTo>
                      <a:lnTo>
                        <a:pt x="38" y="338"/>
                      </a:lnTo>
                      <a:lnTo>
                        <a:pt x="22" y="308"/>
                      </a:lnTo>
                      <a:lnTo>
                        <a:pt x="10" y="276"/>
                      </a:lnTo>
                      <a:lnTo>
                        <a:pt x="2" y="244"/>
                      </a:lnTo>
                      <a:lnTo>
                        <a:pt x="0" y="228"/>
                      </a:lnTo>
                      <a:lnTo>
                        <a:pt x="0" y="212"/>
                      </a:lnTo>
                      <a:lnTo>
                        <a:pt x="0" y="21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31" name="Google Shape;1631;p76"/>
                <p:cNvSpPr/>
                <p:nvPr/>
              </p:nvSpPr>
              <p:spPr>
                <a:xfrm>
                  <a:off x="15984538" y="4010025"/>
                  <a:ext cx="476250" cy="447675"/>
                </a:xfrm>
                <a:custGeom>
                  <a:avLst/>
                  <a:gdLst/>
                  <a:ahLst/>
                  <a:cxnLst/>
                  <a:rect l="l" t="t" r="r" b="b"/>
                  <a:pathLst>
                    <a:path w="300" h="282" extrusionOk="0">
                      <a:moveTo>
                        <a:pt x="40" y="62"/>
                      </a:moveTo>
                      <a:lnTo>
                        <a:pt x="40" y="62"/>
                      </a:lnTo>
                      <a:lnTo>
                        <a:pt x="40" y="44"/>
                      </a:lnTo>
                      <a:lnTo>
                        <a:pt x="42" y="38"/>
                      </a:lnTo>
                      <a:lnTo>
                        <a:pt x="44" y="34"/>
                      </a:lnTo>
                      <a:lnTo>
                        <a:pt x="50" y="30"/>
                      </a:lnTo>
                      <a:lnTo>
                        <a:pt x="56" y="28"/>
                      </a:lnTo>
                      <a:lnTo>
                        <a:pt x="72" y="28"/>
                      </a:lnTo>
                      <a:lnTo>
                        <a:pt x="72" y="28"/>
                      </a:lnTo>
                      <a:lnTo>
                        <a:pt x="110" y="28"/>
                      </a:lnTo>
                      <a:lnTo>
                        <a:pt x="146" y="22"/>
                      </a:lnTo>
                      <a:lnTo>
                        <a:pt x="182" y="14"/>
                      </a:lnTo>
                      <a:lnTo>
                        <a:pt x="218" y="4"/>
                      </a:lnTo>
                      <a:lnTo>
                        <a:pt x="218" y="4"/>
                      </a:lnTo>
                      <a:lnTo>
                        <a:pt x="236" y="0"/>
                      </a:lnTo>
                      <a:lnTo>
                        <a:pt x="242" y="0"/>
                      </a:lnTo>
                      <a:lnTo>
                        <a:pt x="248" y="2"/>
                      </a:lnTo>
                      <a:lnTo>
                        <a:pt x="252" y="6"/>
                      </a:lnTo>
                      <a:lnTo>
                        <a:pt x="256" y="12"/>
                      </a:lnTo>
                      <a:lnTo>
                        <a:pt x="258" y="20"/>
                      </a:lnTo>
                      <a:lnTo>
                        <a:pt x="258" y="30"/>
                      </a:lnTo>
                      <a:lnTo>
                        <a:pt x="258" y="30"/>
                      </a:lnTo>
                      <a:lnTo>
                        <a:pt x="258" y="42"/>
                      </a:lnTo>
                      <a:lnTo>
                        <a:pt x="260" y="52"/>
                      </a:lnTo>
                      <a:lnTo>
                        <a:pt x="262" y="54"/>
                      </a:lnTo>
                      <a:lnTo>
                        <a:pt x="266" y="54"/>
                      </a:lnTo>
                      <a:lnTo>
                        <a:pt x="272" y="52"/>
                      </a:lnTo>
                      <a:lnTo>
                        <a:pt x="282" y="46"/>
                      </a:lnTo>
                      <a:lnTo>
                        <a:pt x="282" y="46"/>
                      </a:lnTo>
                      <a:lnTo>
                        <a:pt x="286" y="44"/>
                      </a:lnTo>
                      <a:lnTo>
                        <a:pt x="288" y="44"/>
                      </a:lnTo>
                      <a:lnTo>
                        <a:pt x="292" y="46"/>
                      </a:lnTo>
                      <a:lnTo>
                        <a:pt x="294" y="48"/>
                      </a:lnTo>
                      <a:lnTo>
                        <a:pt x="296" y="54"/>
                      </a:lnTo>
                      <a:lnTo>
                        <a:pt x="298" y="62"/>
                      </a:lnTo>
                      <a:lnTo>
                        <a:pt x="298" y="62"/>
                      </a:lnTo>
                      <a:lnTo>
                        <a:pt x="300" y="90"/>
                      </a:lnTo>
                      <a:lnTo>
                        <a:pt x="298" y="104"/>
                      </a:lnTo>
                      <a:lnTo>
                        <a:pt x="296" y="118"/>
                      </a:lnTo>
                      <a:lnTo>
                        <a:pt x="296" y="118"/>
                      </a:lnTo>
                      <a:lnTo>
                        <a:pt x="278" y="156"/>
                      </a:lnTo>
                      <a:lnTo>
                        <a:pt x="260" y="192"/>
                      </a:lnTo>
                      <a:lnTo>
                        <a:pt x="250" y="210"/>
                      </a:lnTo>
                      <a:lnTo>
                        <a:pt x="238" y="228"/>
                      </a:lnTo>
                      <a:lnTo>
                        <a:pt x="226" y="242"/>
                      </a:lnTo>
                      <a:lnTo>
                        <a:pt x="210" y="258"/>
                      </a:lnTo>
                      <a:lnTo>
                        <a:pt x="210" y="258"/>
                      </a:lnTo>
                      <a:lnTo>
                        <a:pt x="198" y="266"/>
                      </a:lnTo>
                      <a:lnTo>
                        <a:pt x="184" y="274"/>
                      </a:lnTo>
                      <a:lnTo>
                        <a:pt x="172" y="278"/>
                      </a:lnTo>
                      <a:lnTo>
                        <a:pt x="160" y="282"/>
                      </a:lnTo>
                      <a:lnTo>
                        <a:pt x="146" y="282"/>
                      </a:lnTo>
                      <a:lnTo>
                        <a:pt x="132" y="280"/>
                      </a:lnTo>
                      <a:lnTo>
                        <a:pt x="120" y="276"/>
                      </a:lnTo>
                      <a:lnTo>
                        <a:pt x="106" y="268"/>
                      </a:lnTo>
                      <a:lnTo>
                        <a:pt x="106" y="268"/>
                      </a:lnTo>
                      <a:lnTo>
                        <a:pt x="84" y="250"/>
                      </a:lnTo>
                      <a:lnTo>
                        <a:pt x="64" y="230"/>
                      </a:lnTo>
                      <a:lnTo>
                        <a:pt x="46" y="208"/>
                      </a:lnTo>
                      <a:lnTo>
                        <a:pt x="32" y="184"/>
                      </a:lnTo>
                      <a:lnTo>
                        <a:pt x="20" y="160"/>
                      </a:lnTo>
                      <a:lnTo>
                        <a:pt x="10" y="134"/>
                      </a:lnTo>
                      <a:lnTo>
                        <a:pt x="4" y="106"/>
                      </a:lnTo>
                      <a:lnTo>
                        <a:pt x="0" y="78"/>
                      </a:lnTo>
                      <a:lnTo>
                        <a:pt x="0" y="78"/>
                      </a:lnTo>
                      <a:lnTo>
                        <a:pt x="0" y="60"/>
                      </a:lnTo>
                      <a:lnTo>
                        <a:pt x="2" y="52"/>
                      </a:lnTo>
                      <a:lnTo>
                        <a:pt x="6" y="48"/>
                      </a:lnTo>
                      <a:lnTo>
                        <a:pt x="10" y="46"/>
                      </a:lnTo>
                      <a:lnTo>
                        <a:pt x="18" y="48"/>
                      </a:lnTo>
                      <a:lnTo>
                        <a:pt x="28" y="52"/>
                      </a:lnTo>
                      <a:lnTo>
                        <a:pt x="40" y="62"/>
                      </a:lnTo>
                      <a:lnTo>
                        <a:pt x="40" y="6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632" name="Google Shape;1632;p76"/>
              <p:cNvGrpSpPr/>
              <p:nvPr/>
            </p:nvGrpSpPr>
            <p:grpSpPr>
              <a:xfrm>
                <a:off x="3863345" y="5527491"/>
                <a:ext cx="321239" cy="304937"/>
                <a:chOff x="-5242962" y="3709159"/>
                <a:chExt cx="744325" cy="706553"/>
              </a:xfrm>
            </p:grpSpPr>
            <p:sp>
              <p:nvSpPr>
                <p:cNvPr id="1633" name="Google Shape;1633;p76"/>
                <p:cNvSpPr/>
                <p:nvPr/>
              </p:nvSpPr>
              <p:spPr>
                <a:xfrm>
                  <a:off x="-5122981" y="3709159"/>
                  <a:ext cx="506585" cy="504363"/>
                </a:xfrm>
                <a:custGeom>
                  <a:avLst/>
                  <a:gdLst/>
                  <a:ahLst/>
                  <a:cxnLst/>
                  <a:rect l="l" t="t" r="r" b="b"/>
                  <a:pathLst>
                    <a:path w="456" h="454" extrusionOk="0">
                      <a:moveTo>
                        <a:pt x="8" y="448"/>
                      </a:moveTo>
                      <a:lnTo>
                        <a:pt x="8" y="448"/>
                      </a:lnTo>
                      <a:lnTo>
                        <a:pt x="2" y="442"/>
                      </a:lnTo>
                      <a:lnTo>
                        <a:pt x="0" y="440"/>
                      </a:lnTo>
                      <a:lnTo>
                        <a:pt x="2" y="436"/>
                      </a:lnTo>
                      <a:lnTo>
                        <a:pt x="2" y="436"/>
                      </a:lnTo>
                      <a:lnTo>
                        <a:pt x="14" y="408"/>
                      </a:lnTo>
                      <a:lnTo>
                        <a:pt x="24" y="378"/>
                      </a:lnTo>
                      <a:lnTo>
                        <a:pt x="30" y="350"/>
                      </a:lnTo>
                      <a:lnTo>
                        <a:pt x="34" y="320"/>
                      </a:lnTo>
                      <a:lnTo>
                        <a:pt x="38" y="292"/>
                      </a:lnTo>
                      <a:lnTo>
                        <a:pt x="38" y="262"/>
                      </a:lnTo>
                      <a:lnTo>
                        <a:pt x="40" y="202"/>
                      </a:lnTo>
                      <a:lnTo>
                        <a:pt x="40" y="202"/>
                      </a:lnTo>
                      <a:lnTo>
                        <a:pt x="40" y="180"/>
                      </a:lnTo>
                      <a:lnTo>
                        <a:pt x="42" y="158"/>
                      </a:lnTo>
                      <a:lnTo>
                        <a:pt x="46" y="136"/>
                      </a:lnTo>
                      <a:lnTo>
                        <a:pt x="52" y="116"/>
                      </a:lnTo>
                      <a:lnTo>
                        <a:pt x="60" y="96"/>
                      </a:lnTo>
                      <a:lnTo>
                        <a:pt x="70" y="76"/>
                      </a:lnTo>
                      <a:lnTo>
                        <a:pt x="84" y="60"/>
                      </a:lnTo>
                      <a:lnTo>
                        <a:pt x="100" y="44"/>
                      </a:lnTo>
                      <a:lnTo>
                        <a:pt x="100" y="44"/>
                      </a:lnTo>
                      <a:lnTo>
                        <a:pt x="116" y="30"/>
                      </a:lnTo>
                      <a:lnTo>
                        <a:pt x="134" y="20"/>
                      </a:lnTo>
                      <a:lnTo>
                        <a:pt x="152" y="10"/>
                      </a:lnTo>
                      <a:lnTo>
                        <a:pt x="172" y="4"/>
                      </a:lnTo>
                      <a:lnTo>
                        <a:pt x="192" y="0"/>
                      </a:lnTo>
                      <a:lnTo>
                        <a:pt x="212" y="0"/>
                      </a:lnTo>
                      <a:lnTo>
                        <a:pt x="232" y="2"/>
                      </a:lnTo>
                      <a:lnTo>
                        <a:pt x="254" y="10"/>
                      </a:lnTo>
                      <a:lnTo>
                        <a:pt x="254" y="10"/>
                      </a:lnTo>
                      <a:lnTo>
                        <a:pt x="268" y="14"/>
                      </a:lnTo>
                      <a:lnTo>
                        <a:pt x="282" y="14"/>
                      </a:lnTo>
                      <a:lnTo>
                        <a:pt x="296" y="16"/>
                      </a:lnTo>
                      <a:lnTo>
                        <a:pt x="308" y="18"/>
                      </a:lnTo>
                      <a:lnTo>
                        <a:pt x="308" y="18"/>
                      </a:lnTo>
                      <a:lnTo>
                        <a:pt x="332" y="28"/>
                      </a:lnTo>
                      <a:lnTo>
                        <a:pt x="350" y="40"/>
                      </a:lnTo>
                      <a:lnTo>
                        <a:pt x="366" y="54"/>
                      </a:lnTo>
                      <a:lnTo>
                        <a:pt x="380" y="70"/>
                      </a:lnTo>
                      <a:lnTo>
                        <a:pt x="390" y="90"/>
                      </a:lnTo>
                      <a:lnTo>
                        <a:pt x="400" y="110"/>
                      </a:lnTo>
                      <a:lnTo>
                        <a:pt x="404" y="132"/>
                      </a:lnTo>
                      <a:lnTo>
                        <a:pt x="408" y="154"/>
                      </a:lnTo>
                      <a:lnTo>
                        <a:pt x="408" y="154"/>
                      </a:lnTo>
                      <a:lnTo>
                        <a:pt x="412" y="190"/>
                      </a:lnTo>
                      <a:lnTo>
                        <a:pt x="412" y="226"/>
                      </a:lnTo>
                      <a:lnTo>
                        <a:pt x="414" y="298"/>
                      </a:lnTo>
                      <a:lnTo>
                        <a:pt x="414" y="298"/>
                      </a:lnTo>
                      <a:lnTo>
                        <a:pt x="418" y="336"/>
                      </a:lnTo>
                      <a:lnTo>
                        <a:pt x="422" y="356"/>
                      </a:lnTo>
                      <a:lnTo>
                        <a:pt x="426" y="374"/>
                      </a:lnTo>
                      <a:lnTo>
                        <a:pt x="432" y="392"/>
                      </a:lnTo>
                      <a:lnTo>
                        <a:pt x="440" y="410"/>
                      </a:lnTo>
                      <a:lnTo>
                        <a:pt x="448" y="428"/>
                      </a:lnTo>
                      <a:lnTo>
                        <a:pt x="456" y="446"/>
                      </a:lnTo>
                      <a:lnTo>
                        <a:pt x="456" y="446"/>
                      </a:lnTo>
                      <a:lnTo>
                        <a:pt x="446" y="450"/>
                      </a:lnTo>
                      <a:lnTo>
                        <a:pt x="440" y="454"/>
                      </a:lnTo>
                      <a:lnTo>
                        <a:pt x="434" y="452"/>
                      </a:lnTo>
                      <a:lnTo>
                        <a:pt x="426" y="448"/>
                      </a:lnTo>
                      <a:lnTo>
                        <a:pt x="426" y="448"/>
                      </a:lnTo>
                      <a:lnTo>
                        <a:pt x="400" y="434"/>
                      </a:lnTo>
                      <a:lnTo>
                        <a:pt x="388" y="428"/>
                      </a:lnTo>
                      <a:lnTo>
                        <a:pt x="374" y="422"/>
                      </a:lnTo>
                      <a:lnTo>
                        <a:pt x="374" y="422"/>
                      </a:lnTo>
                      <a:lnTo>
                        <a:pt x="360" y="424"/>
                      </a:lnTo>
                      <a:lnTo>
                        <a:pt x="346" y="422"/>
                      </a:lnTo>
                      <a:lnTo>
                        <a:pt x="318" y="422"/>
                      </a:lnTo>
                      <a:lnTo>
                        <a:pt x="304" y="422"/>
                      </a:lnTo>
                      <a:lnTo>
                        <a:pt x="290" y="424"/>
                      </a:lnTo>
                      <a:lnTo>
                        <a:pt x="276" y="428"/>
                      </a:lnTo>
                      <a:lnTo>
                        <a:pt x="262" y="436"/>
                      </a:lnTo>
                      <a:lnTo>
                        <a:pt x="262" y="436"/>
                      </a:lnTo>
                      <a:lnTo>
                        <a:pt x="254" y="440"/>
                      </a:lnTo>
                      <a:lnTo>
                        <a:pt x="246" y="444"/>
                      </a:lnTo>
                      <a:lnTo>
                        <a:pt x="238" y="446"/>
                      </a:lnTo>
                      <a:lnTo>
                        <a:pt x="228" y="448"/>
                      </a:lnTo>
                      <a:lnTo>
                        <a:pt x="220" y="446"/>
                      </a:lnTo>
                      <a:lnTo>
                        <a:pt x="212" y="444"/>
                      </a:lnTo>
                      <a:lnTo>
                        <a:pt x="202" y="442"/>
                      </a:lnTo>
                      <a:lnTo>
                        <a:pt x="194" y="436"/>
                      </a:lnTo>
                      <a:lnTo>
                        <a:pt x="194" y="436"/>
                      </a:lnTo>
                      <a:lnTo>
                        <a:pt x="180" y="430"/>
                      </a:lnTo>
                      <a:lnTo>
                        <a:pt x="166" y="424"/>
                      </a:lnTo>
                      <a:lnTo>
                        <a:pt x="152" y="422"/>
                      </a:lnTo>
                      <a:lnTo>
                        <a:pt x="138" y="422"/>
                      </a:lnTo>
                      <a:lnTo>
                        <a:pt x="110" y="422"/>
                      </a:lnTo>
                      <a:lnTo>
                        <a:pt x="82" y="422"/>
                      </a:lnTo>
                      <a:lnTo>
                        <a:pt x="82" y="422"/>
                      </a:lnTo>
                      <a:lnTo>
                        <a:pt x="72" y="424"/>
                      </a:lnTo>
                      <a:lnTo>
                        <a:pt x="62" y="428"/>
                      </a:lnTo>
                      <a:lnTo>
                        <a:pt x="46" y="438"/>
                      </a:lnTo>
                      <a:lnTo>
                        <a:pt x="36" y="444"/>
                      </a:lnTo>
                      <a:lnTo>
                        <a:pt x="28" y="448"/>
                      </a:lnTo>
                      <a:lnTo>
                        <a:pt x="18" y="448"/>
                      </a:lnTo>
                      <a:lnTo>
                        <a:pt x="8" y="448"/>
                      </a:lnTo>
                      <a:lnTo>
                        <a:pt x="8" y="448"/>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34" name="Google Shape;1634;p76"/>
                <p:cNvSpPr/>
                <p:nvPr/>
              </p:nvSpPr>
              <p:spPr>
                <a:xfrm>
                  <a:off x="-5242962" y="4173529"/>
                  <a:ext cx="744325" cy="242183"/>
                </a:xfrm>
                <a:custGeom>
                  <a:avLst/>
                  <a:gdLst/>
                  <a:ahLst/>
                  <a:cxnLst/>
                  <a:rect l="l" t="t" r="r" b="b"/>
                  <a:pathLst>
                    <a:path w="670" h="218" extrusionOk="0">
                      <a:moveTo>
                        <a:pt x="556" y="52"/>
                      </a:moveTo>
                      <a:lnTo>
                        <a:pt x="556" y="52"/>
                      </a:lnTo>
                      <a:lnTo>
                        <a:pt x="608" y="94"/>
                      </a:lnTo>
                      <a:lnTo>
                        <a:pt x="634" y="116"/>
                      </a:lnTo>
                      <a:lnTo>
                        <a:pt x="658" y="140"/>
                      </a:lnTo>
                      <a:lnTo>
                        <a:pt x="658" y="140"/>
                      </a:lnTo>
                      <a:lnTo>
                        <a:pt x="664" y="148"/>
                      </a:lnTo>
                      <a:lnTo>
                        <a:pt x="668" y="156"/>
                      </a:lnTo>
                      <a:lnTo>
                        <a:pt x="670" y="162"/>
                      </a:lnTo>
                      <a:lnTo>
                        <a:pt x="670" y="166"/>
                      </a:lnTo>
                      <a:lnTo>
                        <a:pt x="666" y="172"/>
                      </a:lnTo>
                      <a:lnTo>
                        <a:pt x="662" y="176"/>
                      </a:lnTo>
                      <a:lnTo>
                        <a:pt x="646" y="182"/>
                      </a:lnTo>
                      <a:lnTo>
                        <a:pt x="646" y="182"/>
                      </a:lnTo>
                      <a:lnTo>
                        <a:pt x="616" y="192"/>
                      </a:lnTo>
                      <a:lnTo>
                        <a:pt x="602" y="196"/>
                      </a:lnTo>
                      <a:lnTo>
                        <a:pt x="586" y="198"/>
                      </a:lnTo>
                      <a:lnTo>
                        <a:pt x="586" y="198"/>
                      </a:lnTo>
                      <a:lnTo>
                        <a:pt x="522" y="208"/>
                      </a:lnTo>
                      <a:lnTo>
                        <a:pt x="458" y="214"/>
                      </a:lnTo>
                      <a:lnTo>
                        <a:pt x="394" y="218"/>
                      </a:lnTo>
                      <a:lnTo>
                        <a:pt x="330" y="218"/>
                      </a:lnTo>
                      <a:lnTo>
                        <a:pt x="266" y="218"/>
                      </a:lnTo>
                      <a:lnTo>
                        <a:pt x="202" y="214"/>
                      </a:lnTo>
                      <a:lnTo>
                        <a:pt x="138" y="206"/>
                      </a:lnTo>
                      <a:lnTo>
                        <a:pt x="74" y="196"/>
                      </a:lnTo>
                      <a:lnTo>
                        <a:pt x="74" y="196"/>
                      </a:lnTo>
                      <a:lnTo>
                        <a:pt x="52" y="194"/>
                      </a:lnTo>
                      <a:lnTo>
                        <a:pt x="30" y="188"/>
                      </a:lnTo>
                      <a:lnTo>
                        <a:pt x="20" y="184"/>
                      </a:lnTo>
                      <a:lnTo>
                        <a:pt x="12" y="180"/>
                      </a:lnTo>
                      <a:lnTo>
                        <a:pt x="4" y="174"/>
                      </a:lnTo>
                      <a:lnTo>
                        <a:pt x="0" y="166"/>
                      </a:lnTo>
                      <a:lnTo>
                        <a:pt x="0" y="166"/>
                      </a:lnTo>
                      <a:lnTo>
                        <a:pt x="0" y="158"/>
                      </a:lnTo>
                      <a:lnTo>
                        <a:pt x="2" y="150"/>
                      </a:lnTo>
                      <a:lnTo>
                        <a:pt x="6" y="142"/>
                      </a:lnTo>
                      <a:lnTo>
                        <a:pt x="14" y="134"/>
                      </a:lnTo>
                      <a:lnTo>
                        <a:pt x="30" y="120"/>
                      </a:lnTo>
                      <a:lnTo>
                        <a:pt x="46" y="106"/>
                      </a:lnTo>
                      <a:lnTo>
                        <a:pt x="46" y="106"/>
                      </a:lnTo>
                      <a:lnTo>
                        <a:pt x="66" y="90"/>
                      </a:lnTo>
                      <a:lnTo>
                        <a:pt x="84" y="74"/>
                      </a:lnTo>
                      <a:lnTo>
                        <a:pt x="124" y="44"/>
                      </a:lnTo>
                      <a:lnTo>
                        <a:pt x="124" y="44"/>
                      </a:lnTo>
                      <a:lnTo>
                        <a:pt x="130" y="36"/>
                      </a:lnTo>
                      <a:lnTo>
                        <a:pt x="138" y="28"/>
                      </a:lnTo>
                      <a:lnTo>
                        <a:pt x="148" y="22"/>
                      </a:lnTo>
                      <a:lnTo>
                        <a:pt x="156" y="16"/>
                      </a:lnTo>
                      <a:lnTo>
                        <a:pt x="176" y="8"/>
                      </a:lnTo>
                      <a:lnTo>
                        <a:pt x="196" y="0"/>
                      </a:lnTo>
                      <a:lnTo>
                        <a:pt x="196" y="0"/>
                      </a:lnTo>
                      <a:lnTo>
                        <a:pt x="206" y="2"/>
                      </a:lnTo>
                      <a:lnTo>
                        <a:pt x="214" y="6"/>
                      </a:lnTo>
                      <a:lnTo>
                        <a:pt x="220" y="14"/>
                      </a:lnTo>
                      <a:lnTo>
                        <a:pt x="226" y="22"/>
                      </a:lnTo>
                      <a:lnTo>
                        <a:pt x="226" y="22"/>
                      </a:lnTo>
                      <a:lnTo>
                        <a:pt x="244" y="42"/>
                      </a:lnTo>
                      <a:lnTo>
                        <a:pt x="262" y="58"/>
                      </a:lnTo>
                      <a:lnTo>
                        <a:pt x="284" y="74"/>
                      </a:lnTo>
                      <a:lnTo>
                        <a:pt x="304" y="88"/>
                      </a:lnTo>
                      <a:lnTo>
                        <a:pt x="304" y="88"/>
                      </a:lnTo>
                      <a:lnTo>
                        <a:pt x="312" y="94"/>
                      </a:lnTo>
                      <a:lnTo>
                        <a:pt x="318" y="96"/>
                      </a:lnTo>
                      <a:lnTo>
                        <a:pt x="326" y="98"/>
                      </a:lnTo>
                      <a:lnTo>
                        <a:pt x="334" y="98"/>
                      </a:lnTo>
                      <a:lnTo>
                        <a:pt x="348" y="96"/>
                      </a:lnTo>
                      <a:lnTo>
                        <a:pt x="362" y="88"/>
                      </a:lnTo>
                      <a:lnTo>
                        <a:pt x="362" y="88"/>
                      </a:lnTo>
                      <a:lnTo>
                        <a:pt x="382" y="76"/>
                      </a:lnTo>
                      <a:lnTo>
                        <a:pt x="400" y="60"/>
                      </a:lnTo>
                      <a:lnTo>
                        <a:pt x="434" y="28"/>
                      </a:lnTo>
                      <a:lnTo>
                        <a:pt x="434" y="28"/>
                      </a:lnTo>
                      <a:lnTo>
                        <a:pt x="448" y="12"/>
                      </a:lnTo>
                      <a:lnTo>
                        <a:pt x="456" y="4"/>
                      </a:lnTo>
                      <a:lnTo>
                        <a:pt x="462" y="2"/>
                      </a:lnTo>
                      <a:lnTo>
                        <a:pt x="468" y="0"/>
                      </a:lnTo>
                      <a:lnTo>
                        <a:pt x="468" y="0"/>
                      </a:lnTo>
                      <a:lnTo>
                        <a:pt x="492" y="10"/>
                      </a:lnTo>
                      <a:lnTo>
                        <a:pt x="514" y="20"/>
                      </a:lnTo>
                      <a:lnTo>
                        <a:pt x="526" y="26"/>
                      </a:lnTo>
                      <a:lnTo>
                        <a:pt x="536" y="34"/>
                      </a:lnTo>
                      <a:lnTo>
                        <a:pt x="546" y="42"/>
                      </a:lnTo>
                      <a:lnTo>
                        <a:pt x="556" y="52"/>
                      </a:lnTo>
                      <a:lnTo>
                        <a:pt x="556" y="5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35" name="Google Shape;1635;p76"/>
                <p:cNvSpPr/>
                <p:nvPr/>
              </p:nvSpPr>
              <p:spPr>
                <a:xfrm>
                  <a:off x="-5005222" y="3866911"/>
                  <a:ext cx="291064" cy="297730"/>
                </a:xfrm>
                <a:custGeom>
                  <a:avLst/>
                  <a:gdLst/>
                  <a:ahLst/>
                  <a:cxnLst/>
                  <a:rect l="l" t="t" r="r" b="b"/>
                  <a:pathLst>
                    <a:path w="262" h="268" extrusionOk="0">
                      <a:moveTo>
                        <a:pt x="262" y="90"/>
                      </a:moveTo>
                      <a:lnTo>
                        <a:pt x="262" y="90"/>
                      </a:lnTo>
                      <a:lnTo>
                        <a:pt x="246" y="136"/>
                      </a:lnTo>
                      <a:lnTo>
                        <a:pt x="236" y="160"/>
                      </a:lnTo>
                      <a:lnTo>
                        <a:pt x="224" y="184"/>
                      </a:lnTo>
                      <a:lnTo>
                        <a:pt x="210" y="206"/>
                      </a:lnTo>
                      <a:lnTo>
                        <a:pt x="192" y="226"/>
                      </a:lnTo>
                      <a:lnTo>
                        <a:pt x="172" y="244"/>
                      </a:lnTo>
                      <a:lnTo>
                        <a:pt x="160" y="252"/>
                      </a:lnTo>
                      <a:lnTo>
                        <a:pt x="146" y="260"/>
                      </a:lnTo>
                      <a:lnTo>
                        <a:pt x="146" y="260"/>
                      </a:lnTo>
                      <a:lnTo>
                        <a:pt x="134" y="266"/>
                      </a:lnTo>
                      <a:lnTo>
                        <a:pt x="120" y="268"/>
                      </a:lnTo>
                      <a:lnTo>
                        <a:pt x="120" y="268"/>
                      </a:lnTo>
                      <a:lnTo>
                        <a:pt x="108" y="266"/>
                      </a:lnTo>
                      <a:lnTo>
                        <a:pt x="96" y="264"/>
                      </a:lnTo>
                      <a:lnTo>
                        <a:pt x="86" y="258"/>
                      </a:lnTo>
                      <a:lnTo>
                        <a:pt x="74" y="250"/>
                      </a:lnTo>
                      <a:lnTo>
                        <a:pt x="62" y="240"/>
                      </a:lnTo>
                      <a:lnTo>
                        <a:pt x="52" y="230"/>
                      </a:lnTo>
                      <a:lnTo>
                        <a:pt x="32" y="206"/>
                      </a:lnTo>
                      <a:lnTo>
                        <a:pt x="16" y="178"/>
                      </a:lnTo>
                      <a:lnTo>
                        <a:pt x="10" y="166"/>
                      </a:lnTo>
                      <a:lnTo>
                        <a:pt x="4" y="152"/>
                      </a:lnTo>
                      <a:lnTo>
                        <a:pt x="2" y="138"/>
                      </a:lnTo>
                      <a:lnTo>
                        <a:pt x="0" y="124"/>
                      </a:lnTo>
                      <a:lnTo>
                        <a:pt x="0" y="112"/>
                      </a:lnTo>
                      <a:lnTo>
                        <a:pt x="2" y="102"/>
                      </a:lnTo>
                      <a:lnTo>
                        <a:pt x="2" y="102"/>
                      </a:lnTo>
                      <a:lnTo>
                        <a:pt x="6" y="94"/>
                      </a:lnTo>
                      <a:lnTo>
                        <a:pt x="10" y="88"/>
                      </a:lnTo>
                      <a:lnTo>
                        <a:pt x="20" y="78"/>
                      </a:lnTo>
                      <a:lnTo>
                        <a:pt x="32" y="72"/>
                      </a:lnTo>
                      <a:lnTo>
                        <a:pt x="44" y="66"/>
                      </a:lnTo>
                      <a:lnTo>
                        <a:pt x="44" y="66"/>
                      </a:lnTo>
                      <a:lnTo>
                        <a:pt x="80" y="54"/>
                      </a:lnTo>
                      <a:lnTo>
                        <a:pt x="116" y="42"/>
                      </a:lnTo>
                      <a:lnTo>
                        <a:pt x="150" y="26"/>
                      </a:lnTo>
                      <a:lnTo>
                        <a:pt x="166" y="16"/>
                      </a:lnTo>
                      <a:lnTo>
                        <a:pt x="182" y="6"/>
                      </a:lnTo>
                      <a:lnTo>
                        <a:pt x="182" y="6"/>
                      </a:lnTo>
                      <a:lnTo>
                        <a:pt x="188" y="2"/>
                      </a:lnTo>
                      <a:lnTo>
                        <a:pt x="194" y="0"/>
                      </a:lnTo>
                      <a:lnTo>
                        <a:pt x="198" y="2"/>
                      </a:lnTo>
                      <a:lnTo>
                        <a:pt x="202" y="4"/>
                      </a:lnTo>
                      <a:lnTo>
                        <a:pt x="208" y="12"/>
                      </a:lnTo>
                      <a:lnTo>
                        <a:pt x="212" y="22"/>
                      </a:lnTo>
                      <a:lnTo>
                        <a:pt x="212" y="22"/>
                      </a:lnTo>
                      <a:lnTo>
                        <a:pt x="216" y="32"/>
                      </a:lnTo>
                      <a:lnTo>
                        <a:pt x="220" y="44"/>
                      </a:lnTo>
                      <a:lnTo>
                        <a:pt x="222" y="48"/>
                      </a:lnTo>
                      <a:lnTo>
                        <a:pt x="228" y="48"/>
                      </a:lnTo>
                      <a:lnTo>
                        <a:pt x="234" y="46"/>
                      </a:lnTo>
                      <a:lnTo>
                        <a:pt x="244" y="40"/>
                      </a:lnTo>
                      <a:lnTo>
                        <a:pt x="244" y="40"/>
                      </a:lnTo>
                      <a:lnTo>
                        <a:pt x="248" y="38"/>
                      </a:lnTo>
                      <a:lnTo>
                        <a:pt x="252" y="38"/>
                      </a:lnTo>
                      <a:lnTo>
                        <a:pt x="256" y="40"/>
                      </a:lnTo>
                      <a:lnTo>
                        <a:pt x="258" y="44"/>
                      </a:lnTo>
                      <a:lnTo>
                        <a:pt x="262" y="62"/>
                      </a:lnTo>
                      <a:lnTo>
                        <a:pt x="262" y="90"/>
                      </a:lnTo>
                      <a:lnTo>
                        <a:pt x="262" y="9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36" name="Google Shape;1636;p76"/>
                <p:cNvSpPr/>
                <p:nvPr/>
              </p:nvSpPr>
              <p:spPr>
                <a:xfrm>
                  <a:off x="-5114094" y="4153532"/>
                  <a:ext cx="506585" cy="139977"/>
                </a:xfrm>
                <a:custGeom>
                  <a:avLst/>
                  <a:gdLst/>
                  <a:ahLst/>
                  <a:cxnLst/>
                  <a:rect l="l" t="t" r="r" b="b"/>
                  <a:pathLst>
                    <a:path w="456" h="126" extrusionOk="0">
                      <a:moveTo>
                        <a:pt x="448" y="46"/>
                      </a:moveTo>
                      <a:lnTo>
                        <a:pt x="448" y="46"/>
                      </a:lnTo>
                      <a:lnTo>
                        <a:pt x="438" y="46"/>
                      </a:lnTo>
                      <a:lnTo>
                        <a:pt x="426" y="42"/>
                      </a:lnTo>
                      <a:lnTo>
                        <a:pt x="416" y="38"/>
                      </a:lnTo>
                      <a:lnTo>
                        <a:pt x="408" y="32"/>
                      </a:lnTo>
                      <a:lnTo>
                        <a:pt x="388" y="20"/>
                      </a:lnTo>
                      <a:lnTo>
                        <a:pt x="378" y="16"/>
                      </a:lnTo>
                      <a:lnTo>
                        <a:pt x="368" y="14"/>
                      </a:lnTo>
                      <a:lnTo>
                        <a:pt x="368" y="14"/>
                      </a:lnTo>
                      <a:lnTo>
                        <a:pt x="366" y="16"/>
                      </a:lnTo>
                      <a:lnTo>
                        <a:pt x="366" y="16"/>
                      </a:lnTo>
                      <a:lnTo>
                        <a:pt x="368" y="14"/>
                      </a:lnTo>
                      <a:lnTo>
                        <a:pt x="368" y="14"/>
                      </a:lnTo>
                      <a:lnTo>
                        <a:pt x="364" y="10"/>
                      </a:lnTo>
                      <a:lnTo>
                        <a:pt x="358" y="8"/>
                      </a:lnTo>
                      <a:lnTo>
                        <a:pt x="350" y="6"/>
                      </a:lnTo>
                      <a:lnTo>
                        <a:pt x="340" y="8"/>
                      </a:lnTo>
                      <a:lnTo>
                        <a:pt x="330" y="12"/>
                      </a:lnTo>
                      <a:lnTo>
                        <a:pt x="320" y="14"/>
                      </a:lnTo>
                      <a:lnTo>
                        <a:pt x="310" y="16"/>
                      </a:lnTo>
                      <a:lnTo>
                        <a:pt x="306" y="14"/>
                      </a:lnTo>
                      <a:lnTo>
                        <a:pt x="300" y="12"/>
                      </a:lnTo>
                      <a:lnTo>
                        <a:pt x="296" y="8"/>
                      </a:lnTo>
                      <a:lnTo>
                        <a:pt x="292" y="2"/>
                      </a:lnTo>
                      <a:lnTo>
                        <a:pt x="292" y="2"/>
                      </a:lnTo>
                      <a:lnTo>
                        <a:pt x="282" y="8"/>
                      </a:lnTo>
                      <a:lnTo>
                        <a:pt x="282" y="8"/>
                      </a:lnTo>
                      <a:lnTo>
                        <a:pt x="266" y="20"/>
                      </a:lnTo>
                      <a:lnTo>
                        <a:pt x="250" y="28"/>
                      </a:lnTo>
                      <a:lnTo>
                        <a:pt x="234" y="34"/>
                      </a:lnTo>
                      <a:lnTo>
                        <a:pt x="218" y="36"/>
                      </a:lnTo>
                      <a:lnTo>
                        <a:pt x="202" y="34"/>
                      </a:lnTo>
                      <a:lnTo>
                        <a:pt x="186" y="28"/>
                      </a:lnTo>
                      <a:lnTo>
                        <a:pt x="170" y="20"/>
                      </a:lnTo>
                      <a:lnTo>
                        <a:pt x="154" y="8"/>
                      </a:lnTo>
                      <a:lnTo>
                        <a:pt x="154" y="8"/>
                      </a:lnTo>
                      <a:lnTo>
                        <a:pt x="144" y="2"/>
                      </a:lnTo>
                      <a:lnTo>
                        <a:pt x="138" y="0"/>
                      </a:lnTo>
                      <a:lnTo>
                        <a:pt x="136" y="2"/>
                      </a:lnTo>
                      <a:lnTo>
                        <a:pt x="134" y="4"/>
                      </a:lnTo>
                      <a:lnTo>
                        <a:pt x="134" y="4"/>
                      </a:lnTo>
                      <a:lnTo>
                        <a:pt x="130" y="12"/>
                      </a:lnTo>
                      <a:lnTo>
                        <a:pt x="126" y="18"/>
                      </a:lnTo>
                      <a:lnTo>
                        <a:pt x="122" y="20"/>
                      </a:lnTo>
                      <a:lnTo>
                        <a:pt x="118" y="20"/>
                      </a:lnTo>
                      <a:lnTo>
                        <a:pt x="114" y="18"/>
                      </a:lnTo>
                      <a:lnTo>
                        <a:pt x="110" y="16"/>
                      </a:lnTo>
                      <a:lnTo>
                        <a:pt x="100" y="8"/>
                      </a:lnTo>
                      <a:lnTo>
                        <a:pt x="100" y="8"/>
                      </a:lnTo>
                      <a:lnTo>
                        <a:pt x="96" y="6"/>
                      </a:lnTo>
                      <a:lnTo>
                        <a:pt x="92" y="4"/>
                      </a:lnTo>
                      <a:lnTo>
                        <a:pt x="86" y="4"/>
                      </a:lnTo>
                      <a:lnTo>
                        <a:pt x="78" y="8"/>
                      </a:lnTo>
                      <a:lnTo>
                        <a:pt x="72" y="14"/>
                      </a:lnTo>
                      <a:lnTo>
                        <a:pt x="72" y="14"/>
                      </a:lnTo>
                      <a:lnTo>
                        <a:pt x="62" y="16"/>
                      </a:lnTo>
                      <a:lnTo>
                        <a:pt x="52" y="18"/>
                      </a:lnTo>
                      <a:lnTo>
                        <a:pt x="34" y="28"/>
                      </a:lnTo>
                      <a:lnTo>
                        <a:pt x="18" y="38"/>
                      </a:lnTo>
                      <a:lnTo>
                        <a:pt x="0" y="48"/>
                      </a:lnTo>
                      <a:lnTo>
                        <a:pt x="0" y="48"/>
                      </a:lnTo>
                      <a:lnTo>
                        <a:pt x="8" y="62"/>
                      </a:lnTo>
                      <a:lnTo>
                        <a:pt x="8" y="62"/>
                      </a:lnTo>
                      <a:lnTo>
                        <a:pt x="82" y="24"/>
                      </a:lnTo>
                      <a:lnTo>
                        <a:pt x="82" y="24"/>
                      </a:lnTo>
                      <a:lnTo>
                        <a:pt x="104" y="46"/>
                      </a:lnTo>
                      <a:lnTo>
                        <a:pt x="126" y="68"/>
                      </a:lnTo>
                      <a:lnTo>
                        <a:pt x="150" y="90"/>
                      </a:lnTo>
                      <a:lnTo>
                        <a:pt x="174" y="110"/>
                      </a:lnTo>
                      <a:lnTo>
                        <a:pt x="174" y="110"/>
                      </a:lnTo>
                      <a:lnTo>
                        <a:pt x="186" y="116"/>
                      </a:lnTo>
                      <a:lnTo>
                        <a:pt x="196" y="122"/>
                      </a:lnTo>
                      <a:lnTo>
                        <a:pt x="206" y="124"/>
                      </a:lnTo>
                      <a:lnTo>
                        <a:pt x="216" y="126"/>
                      </a:lnTo>
                      <a:lnTo>
                        <a:pt x="226" y="126"/>
                      </a:lnTo>
                      <a:lnTo>
                        <a:pt x="238" y="122"/>
                      </a:lnTo>
                      <a:lnTo>
                        <a:pt x="248" y="118"/>
                      </a:lnTo>
                      <a:lnTo>
                        <a:pt x="260" y="110"/>
                      </a:lnTo>
                      <a:lnTo>
                        <a:pt x="260" y="110"/>
                      </a:lnTo>
                      <a:lnTo>
                        <a:pt x="284" y="92"/>
                      </a:lnTo>
                      <a:lnTo>
                        <a:pt x="308" y="70"/>
                      </a:lnTo>
                      <a:lnTo>
                        <a:pt x="330" y="48"/>
                      </a:lnTo>
                      <a:lnTo>
                        <a:pt x="350" y="22"/>
                      </a:lnTo>
                      <a:lnTo>
                        <a:pt x="350" y="22"/>
                      </a:lnTo>
                      <a:lnTo>
                        <a:pt x="440" y="70"/>
                      </a:lnTo>
                      <a:lnTo>
                        <a:pt x="440" y="70"/>
                      </a:lnTo>
                      <a:lnTo>
                        <a:pt x="440" y="66"/>
                      </a:lnTo>
                      <a:lnTo>
                        <a:pt x="444" y="64"/>
                      </a:lnTo>
                      <a:lnTo>
                        <a:pt x="452" y="60"/>
                      </a:lnTo>
                      <a:lnTo>
                        <a:pt x="454" y="58"/>
                      </a:lnTo>
                      <a:lnTo>
                        <a:pt x="456" y="54"/>
                      </a:lnTo>
                      <a:lnTo>
                        <a:pt x="454" y="50"/>
                      </a:lnTo>
                      <a:lnTo>
                        <a:pt x="448" y="46"/>
                      </a:lnTo>
                      <a:lnTo>
                        <a:pt x="448" y="4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637" name="Google Shape;1637;p76"/>
              <p:cNvGrpSpPr/>
              <p:nvPr/>
            </p:nvGrpSpPr>
            <p:grpSpPr>
              <a:xfrm>
                <a:off x="4317588" y="4973684"/>
                <a:ext cx="297968" cy="282847"/>
                <a:chOff x="-5242962" y="3709159"/>
                <a:chExt cx="744325" cy="706553"/>
              </a:xfrm>
            </p:grpSpPr>
            <p:sp>
              <p:nvSpPr>
                <p:cNvPr id="1638" name="Google Shape;1638;p76"/>
                <p:cNvSpPr/>
                <p:nvPr/>
              </p:nvSpPr>
              <p:spPr>
                <a:xfrm>
                  <a:off x="-5122981" y="3709159"/>
                  <a:ext cx="506585" cy="504363"/>
                </a:xfrm>
                <a:custGeom>
                  <a:avLst/>
                  <a:gdLst/>
                  <a:ahLst/>
                  <a:cxnLst/>
                  <a:rect l="l" t="t" r="r" b="b"/>
                  <a:pathLst>
                    <a:path w="456" h="454" extrusionOk="0">
                      <a:moveTo>
                        <a:pt x="8" y="448"/>
                      </a:moveTo>
                      <a:lnTo>
                        <a:pt x="8" y="448"/>
                      </a:lnTo>
                      <a:lnTo>
                        <a:pt x="2" y="442"/>
                      </a:lnTo>
                      <a:lnTo>
                        <a:pt x="0" y="440"/>
                      </a:lnTo>
                      <a:lnTo>
                        <a:pt x="2" y="436"/>
                      </a:lnTo>
                      <a:lnTo>
                        <a:pt x="2" y="436"/>
                      </a:lnTo>
                      <a:lnTo>
                        <a:pt x="14" y="408"/>
                      </a:lnTo>
                      <a:lnTo>
                        <a:pt x="24" y="378"/>
                      </a:lnTo>
                      <a:lnTo>
                        <a:pt x="30" y="350"/>
                      </a:lnTo>
                      <a:lnTo>
                        <a:pt x="34" y="320"/>
                      </a:lnTo>
                      <a:lnTo>
                        <a:pt x="38" y="292"/>
                      </a:lnTo>
                      <a:lnTo>
                        <a:pt x="38" y="262"/>
                      </a:lnTo>
                      <a:lnTo>
                        <a:pt x="40" y="202"/>
                      </a:lnTo>
                      <a:lnTo>
                        <a:pt x="40" y="202"/>
                      </a:lnTo>
                      <a:lnTo>
                        <a:pt x="40" y="180"/>
                      </a:lnTo>
                      <a:lnTo>
                        <a:pt x="42" y="158"/>
                      </a:lnTo>
                      <a:lnTo>
                        <a:pt x="46" y="136"/>
                      </a:lnTo>
                      <a:lnTo>
                        <a:pt x="52" y="116"/>
                      </a:lnTo>
                      <a:lnTo>
                        <a:pt x="60" y="96"/>
                      </a:lnTo>
                      <a:lnTo>
                        <a:pt x="70" y="76"/>
                      </a:lnTo>
                      <a:lnTo>
                        <a:pt x="84" y="60"/>
                      </a:lnTo>
                      <a:lnTo>
                        <a:pt x="100" y="44"/>
                      </a:lnTo>
                      <a:lnTo>
                        <a:pt x="100" y="44"/>
                      </a:lnTo>
                      <a:lnTo>
                        <a:pt x="116" y="30"/>
                      </a:lnTo>
                      <a:lnTo>
                        <a:pt x="134" y="20"/>
                      </a:lnTo>
                      <a:lnTo>
                        <a:pt x="152" y="10"/>
                      </a:lnTo>
                      <a:lnTo>
                        <a:pt x="172" y="4"/>
                      </a:lnTo>
                      <a:lnTo>
                        <a:pt x="192" y="0"/>
                      </a:lnTo>
                      <a:lnTo>
                        <a:pt x="212" y="0"/>
                      </a:lnTo>
                      <a:lnTo>
                        <a:pt x="232" y="2"/>
                      </a:lnTo>
                      <a:lnTo>
                        <a:pt x="254" y="10"/>
                      </a:lnTo>
                      <a:lnTo>
                        <a:pt x="254" y="10"/>
                      </a:lnTo>
                      <a:lnTo>
                        <a:pt x="268" y="14"/>
                      </a:lnTo>
                      <a:lnTo>
                        <a:pt x="282" y="14"/>
                      </a:lnTo>
                      <a:lnTo>
                        <a:pt x="296" y="16"/>
                      </a:lnTo>
                      <a:lnTo>
                        <a:pt x="308" y="18"/>
                      </a:lnTo>
                      <a:lnTo>
                        <a:pt x="308" y="18"/>
                      </a:lnTo>
                      <a:lnTo>
                        <a:pt x="332" y="28"/>
                      </a:lnTo>
                      <a:lnTo>
                        <a:pt x="350" y="40"/>
                      </a:lnTo>
                      <a:lnTo>
                        <a:pt x="366" y="54"/>
                      </a:lnTo>
                      <a:lnTo>
                        <a:pt x="380" y="70"/>
                      </a:lnTo>
                      <a:lnTo>
                        <a:pt x="390" y="90"/>
                      </a:lnTo>
                      <a:lnTo>
                        <a:pt x="400" y="110"/>
                      </a:lnTo>
                      <a:lnTo>
                        <a:pt x="404" y="132"/>
                      </a:lnTo>
                      <a:lnTo>
                        <a:pt x="408" y="154"/>
                      </a:lnTo>
                      <a:lnTo>
                        <a:pt x="408" y="154"/>
                      </a:lnTo>
                      <a:lnTo>
                        <a:pt x="412" y="190"/>
                      </a:lnTo>
                      <a:lnTo>
                        <a:pt x="412" y="226"/>
                      </a:lnTo>
                      <a:lnTo>
                        <a:pt x="414" y="298"/>
                      </a:lnTo>
                      <a:lnTo>
                        <a:pt x="414" y="298"/>
                      </a:lnTo>
                      <a:lnTo>
                        <a:pt x="418" y="336"/>
                      </a:lnTo>
                      <a:lnTo>
                        <a:pt x="422" y="356"/>
                      </a:lnTo>
                      <a:lnTo>
                        <a:pt x="426" y="374"/>
                      </a:lnTo>
                      <a:lnTo>
                        <a:pt x="432" y="392"/>
                      </a:lnTo>
                      <a:lnTo>
                        <a:pt x="440" y="410"/>
                      </a:lnTo>
                      <a:lnTo>
                        <a:pt x="448" y="428"/>
                      </a:lnTo>
                      <a:lnTo>
                        <a:pt x="456" y="446"/>
                      </a:lnTo>
                      <a:lnTo>
                        <a:pt x="456" y="446"/>
                      </a:lnTo>
                      <a:lnTo>
                        <a:pt x="446" y="450"/>
                      </a:lnTo>
                      <a:lnTo>
                        <a:pt x="440" y="454"/>
                      </a:lnTo>
                      <a:lnTo>
                        <a:pt x="434" y="452"/>
                      </a:lnTo>
                      <a:lnTo>
                        <a:pt x="426" y="448"/>
                      </a:lnTo>
                      <a:lnTo>
                        <a:pt x="426" y="448"/>
                      </a:lnTo>
                      <a:lnTo>
                        <a:pt x="400" y="434"/>
                      </a:lnTo>
                      <a:lnTo>
                        <a:pt x="388" y="428"/>
                      </a:lnTo>
                      <a:lnTo>
                        <a:pt x="374" y="422"/>
                      </a:lnTo>
                      <a:lnTo>
                        <a:pt x="374" y="422"/>
                      </a:lnTo>
                      <a:lnTo>
                        <a:pt x="360" y="424"/>
                      </a:lnTo>
                      <a:lnTo>
                        <a:pt x="346" y="422"/>
                      </a:lnTo>
                      <a:lnTo>
                        <a:pt x="318" y="422"/>
                      </a:lnTo>
                      <a:lnTo>
                        <a:pt x="304" y="422"/>
                      </a:lnTo>
                      <a:lnTo>
                        <a:pt x="290" y="424"/>
                      </a:lnTo>
                      <a:lnTo>
                        <a:pt x="276" y="428"/>
                      </a:lnTo>
                      <a:lnTo>
                        <a:pt x="262" y="436"/>
                      </a:lnTo>
                      <a:lnTo>
                        <a:pt x="262" y="436"/>
                      </a:lnTo>
                      <a:lnTo>
                        <a:pt x="254" y="440"/>
                      </a:lnTo>
                      <a:lnTo>
                        <a:pt x="246" y="444"/>
                      </a:lnTo>
                      <a:lnTo>
                        <a:pt x="238" y="446"/>
                      </a:lnTo>
                      <a:lnTo>
                        <a:pt x="228" y="448"/>
                      </a:lnTo>
                      <a:lnTo>
                        <a:pt x="220" y="446"/>
                      </a:lnTo>
                      <a:lnTo>
                        <a:pt x="212" y="444"/>
                      </a:lnTo>
                      <a:lnTo>
                        <a:pt x="202" y="442"/>
                      </a:lnTo>
                      <a:lnTo>
                        <a:pt x="194" y="436"/>
                      </a:lnTo>
                      <a:lnTo>
                        <a:pt x="194" y="436"/>
                      </a:lnTo>
                      <a:lnTo>
                        <a:pt x="180" y="430"/>
                      </a:lnTo>
                      <a:lnTo>
                        <a:pt x="166" y="424"/>
                      </a:lnTo>
                      <a:lnTo>
                        <a:pt x="152" y="422"/>
                      </a:lnTo>
                      <a:lnTo>
                        <a:pt x="138" y="422"/>
                      </a:lnTo>
                      <a:lnTo>
                        <a:pt x="110" y="422"/>
                      </a:lnTo>
                      <a:lnTo>
                        <a:pt x="82" y="422"/>
                      </a:lnTo>
                      <a:lnTo>
                        <a:pt x="82" y="422"/>
                      </a:lnTo>
                      <a:lnTo>
                        <a:pt x="72" y="424"/>
                      </a:lnTo>
                      <a:lnTo>
                        <a:pt x="62" y="428"/>
                      </a:lnTo>
                      <a:lnTo>
                        <a:pt x="46" y="438"/>
                      </a:lnTo>
                      <a:lnTo>
                        <a:pt x="36" y="444"/>
                      </a:lnTo>
                      <a:lnTo>
                        <a:pt x="28" y="448"/>
                      </a:lnTo>
                      <a:lnTo>
                        <a:pt x="18" y="448"/>
                      </a:lnTo>
                      <a:lnTo>
                        <a:pt x="8" y="448"/>
                      </a:lnTo>
                      <a:lnTo>
                        <a:pt x="8" y="448"/>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39" name="Google Shape;1639;p76"/>
                <p:cNvSpPr/>
                <p:nvPr/>
              </p:nvSpPr>
              <p:spPr>
                <a:xfrm>
                  <a:off x="-5242962" y="4173529"/>
                  <a:ext cx="744325" cy="242183"/>
                </a:xfrm>
                <a:custGeom>
                  <a:avLst/>
                  <a:gdLst/>
                  <a:ahLst/>
                  <a:cxnLst/>
                  <a:rect l="l" t="t" r="r" b="b"/>
                  <a:pathLst>
                    <a:path w="670" h="218" extrusionOk="0">
                      <a:moveTo>
                        <a:pt x="556" y="52"/>
                      </a:moveTo>
                      <a:lnTo>
                        <a:pt x="556" y="52"/>
                      </a:lnTo>
                      <a:lnTo>
                        <a:pt x="608" y="94"/>
                      </a:lnTo>
                      <a:lnTo>
                        <a:pt x="634" y="116"/>
                      </a:lnTo>
                      <a:lnTo>
                        <a:pt x="658" y="140"/>
                      </a:lnTo>
                      <a:lnTo>
                        <a:pt x="658" y="140"/>
                      </a:lnTo>
                      <a:lnTo>
                        <a:pt x="664" y="148"/>
                      </a:lnTo>
                      <a:lnTo>
                        <a:pt x="668" y="156"/>
                      </a:lnTo>
                      <a:lnTo>
                        <a:pt x="670" y="162"/>
                      </a:lnTo>
                      <a:lnTo>
                        <a:pt x="670" y="166"/>
                      </a:lnTo>
                      <a:lnTo>
                        <a:pt x="666" y="172"/>
                      </a:lnTo>
                      <a:lnTo>
                        <a:pt x="662" y="176"/>
                      </a:lnTo>
                      <a:lnTo>
                        <a:pt x="646" y="182"/>
                      </a:lnTo>
                      <a:lnTo>
                        <a:pt x="646" y="182"/>
                      </a:lnTo>
                      <a:lnTo>
                        <a:pt x="616" y="192"/>
                      </a:lnTo>
                      <a:lnTo>
                        <a:pt x="602" y="196"/>
                      </a:lnTo>
                      <a:lnTo>
                        <a:pt x="586" y="198"/>
                      </a:lnTo>
                      <a:lnTo>
                        <a:pt x="586" y="198"/>
                      </a:lnTo>
                      <a:lnTo>
                        <a:pt x="522" y="208"/>
                      </a:lnTo>
                      <a:lnTo>
                        <a:pt x="458" y="214"/>
                      </a:lnTo>
                      <a:lnTo>
                        <a:pt x="394" y="218"/>
                      </a:lnTo>
                      <a:lnTo>
                        <a:pt x="330" y="218"/>
                      </a:lnTo>
                      <a:lnTo>
                        <a:pt x="266" y="218"/>
                      </a:lnTo>
                      <a:lnTo>
                        <a:pt x="202" y="214"/>
                      </a:lnTo>
                      <a:lnTo>
                        <a:pt x="138" y="206"/>
                      </a:lnTo>
                      <a:lnTo>
                        <a:pt x="74" y="196"/>
                      </a:lnTo>
                      <a:lnTo>
                        <a:pt x="74" y="196"/>
                      </a:lnTo>
                      <a:lnTo>
                        <a:pt x="52" y="194"/>
                      </a:lnTo>
                      <a:lnTo>
                        <a:pt x="30" y="188"/>
                      </a:lnTo>
                      <a:lnTo>
                        <a:pt x="20" y="184"/>
                      </a:lnTo>
                      <a:lnTo>
                        <a:pt x="12" y="180"/>
                      </a:lnTo>
                      <a:lnTo>
                        <a:pt x="4" y="174"/>
                      </a:lnTo>
                      <a:lnTo>
                        <a:pt x="0" y="166"/>
                      </a:lnTo>
                      <a:lnTo>
                        <a:pt x="0" y="166"/>
                      </a:lnTo>
                      <a:lnTo>
                        <a:pt x="0" y="158"/>
                      </a:lnTo>
                      <a:lnTo>
                        <a:pt x="2" y="150"/>
                      </a:lnTo>
                      <a:lnTo>
                        <a:pt x="6" y="142"/>
                      </a:lnTo>
                      <a:lnTo>
                        <a:pt x="14" y="134"/>
                      </a:lnTo>
                      <a:lnTo>
                        <a:pt x="30" y="120"/>
                      </a:lnTo>
                      <a:lnTo>
                        <a:pt x="46" y="106"/>
                      </a:lnTo>
                      <a:lnTo>
                        <a:pt x="46" y="106"/>
                      </a:lnTo>
                      <a:lnTo>
                        <a:pt x="66" y="90"/>
                      </a:lnTo>
                      <a:lnTo>
                        <a:pt x="84" y="74"/>
                      </a:lnTo>
                      <a:lnTo>
                        <a:pt x="124" y="44"/>
                      </a:lnTo>
                      <a:lnTo>
                        <a:pt x="124" y="44"/>
                      </a:lnTo>
                      <a:lnTo>
                        <a:pt x="130" y="36"/>
                      </a:lnTo>
                      <a:lnTo>
                        <a:pt x="138" y="28"/>
                      </a:lnTo>
                      <a:lnTo>
                        <a:pt x="148" y="22"/>
                      </a:lnTo>
                      <a:lnTo>
                        <a:pt x="156" y="16"/>
                      </a:lnTo>
                      <a:lnTo>
                        <a:pt x="176" y="8"/>
                      </a:lnTo>
                      <a:lnTo>
                        <a:pt x="196" y="0"/>
                      </a:lnTo>
                      <a:lnTo>
                        <a:pt x="196" y="0"/>
                      </a:lnTo>
                      <a:lnTo>
                        <a:pt x="206" y="2"/>
                      </a:lnTo>
                      <a:lnTo>
                        <a:pt x="214" y="6"/>
                      </a:lnTo>
                      <a:lnTo>
                        <a:pt x="220" y="14"/>
                      </a:lnTo>
                      <a:lnTo>
                        <a:pt x="226" y="22"/>
                      </a:lnTo>
                      <a:lnTo>
                        <a:pt x="226" y="22"/>
                      </a:lnTo>
                      <a:lnTo>
                        <a:pt x="244" y="42"/>
                      </a:lnTo>
                      <a:lnTo>
                        <a:pt x="262" y="58"/>
                      </a:lnTo>
                      <a:lnTo>
                        <a:pt x="284" y="74"/>
                      </a:lnTo>
                      <a:lnTo>
                        <a:pt x="304" y="88"/>
                      </a:lnTo>
                      <a:lnTo>
                        <a:pt x="304" y="88"/>
                      </a:lnTo>
                      <a:lnTo>
                        <a:pt x="312" y="94"/>
                      </a:lnTo>
                      <a:lnTo>
                        <a:pt x="318" y="96"/>
                      </a:lnTo>
                      <a:lnTo>
                        <a:pt x="326" y="98"/>
                      </a:lnTo>
                      <a:lnTo>
                        <a:pt x="334" y="98"/>
                      </a:lnTo>
                      <a:lnTo>
                        <a:pt x="348" y="96"/>
                      </a:lnTo>
                      <a:lnTo>
                        <a:pt x="362" y="88"/>
                      </a:lnTo>
                      <a:lnTo>
                        <a:pt x="362" y="88"/>
                      </a:lnTo>
                      <a:lnTo>
                        <a:pt x="382" y="76"/>
                      </a:lnTo>
                      <a:lnTo>
                        <a:pt x="400" y="60"/>
                      </a:lnTo>
                      <a:lnTo>
                        <a:pt x="434" y="28"/>
                      </a:lnTo>
                      <a:lnTo>
                        <a:pt x="434" y="28"/>
                      </a:lnTo>
                      <a:lnTo>
                        <a:pt x="448" y="12"/>
                      </a:lnTo>
                      <a:lnTo>
                        <a:pt x="456" y="4"/>
                      </a:lnTo>
                      <a:lnTo>
                        <a:pt x="462" y="2"/>
                      </a:lnTo>
                      <a:lnTo>
                        <a:pt x="468" y="0"/>
                      </a:lnTo>
                      <a:lnTo>
                        <a:pt x="468" y="0"/>
                      </a:lnTo>
                      <a:lnTo>
                        <a:pt x="492" y="10"/>
                      </a:lnTo>
                      <a:lnTo>
                        <a:pt x="514" y="20"/>
                      </a:lnTo>
                      <a:lnTo>
                        <a:pt x="526" y="26"/>
                      </a:lnTo>
                      <a:lnTo>
                        <a:pt x="536" y="34"/>
                      </a:lnTo>
                      <a:lnTo>
                        <a:pt x="546" y="42"/>
                      </a:lnTo>
                      <a:lnTo>
                        <a:pt x="556" y="52"/>
                      </a:lnTo>
                      <a:lnTo>
                        <a:pt x="556" y="5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40" name="Google Shape;1640;p76"/>
                <p:cNvSpPr/>
                <p:nvPr/>
              </p:nvSpPr>
              <p:spPr>
                <a:xfrm>
                  <a:off x="-5005222" y="3866911"/>
                  <a:ext cx="291064" cy="297730"/>
                </a:xfrm>
                <a:custGeom>
                  <a:avLst/>
                  <a:gdLst/>
                  <a:ahLst/>
                  <a:cxnLst/>
                  <a:rect l="l" t="t" r="r" b="b"/>
                  <a:pathLst>
                    <a:path w="262" h="268" extrusionOk="0">
                      <a:moveTo>
                        <a:pt x="262" y="90"/>
                      </a:moveTo>
                      <a:lnTo>
                        <a:pt x="262" y="90"/>
                      </a:lnTo>
                      <a:lnTo>
                        <a:pt x="246" y="136"/>
                      </a:lnTo>
                      <a:lnTo>
                        <a:pt x="236" y="160"/>
                      </a:lnTo>
                      <a:lnTo>
                        <a:pt x="224" y="184"/>
                      </a:lnTo>
                      <a:lnTo>
                        <a:pt x="210" y="206"/>
                      </a:lnTo>
                      <a:lnTo>
                        <a:pt x="192" y="226"/>
                      </a:lnTo>
                      <a:lnTo>
                        <a:pt x="172" y="244"/>
                      </a:lnTo>
                      <a:lnTo>
                        <a:pt x="160" y="252"/>
                      </a:lnTo>
                      <a:lnTo>
                        <a:pt x="146" y="260"/>
                      </a:lnTo>
                      <a:lnTo>
                        <a:pt x="146" y="260"/>
                      </a:lnTo>
                      <a:lnTo>
                        <a:pt x="134" y="266"/>
                      </a:lnTo>
                      <a:lnTo>
                        <a:pt x="120" y="268"/>
                      </a:lnTo>
                      <a:lnTo>
                        <a:pt x="120" y="268"/>
                      </a:lnTo>
                      <a:lnTo>
                        <a:pt x="108" y="266"/>
                      </a:lnTo>
                      <a:lnTo>
                        <a:pt x="96" y="264"/>
                      </a:lnTo>
                      <a:lnTo>
                        <a:pt x="86" y="258"/>
                      </a:lnTo>
                      <a:lnTo>
                        <a:pt x="74" y="250"/>
                      </a:lnTo>
                      <a:lnTo>
                        <a:pt x="62" y="240"/>
                      </a:lnTo>
                      <a:lnTo>
                        <a:pt x="52" y="230"/>
                      </a:lnTo>
                      <a:lnTo>
                        <a:pt x="32" y="206"/>
                      </a:lnTo>
                      <a:lnTo>
                        <a:pt x="16" y="178"/>
                      </a:lnTo>
                      <a:lnTo>
                        <a:pt x="10" y="166"/>
                      </a:lnTo>
                      <a:lnTo>
                        <a:pt x="4" y="152"/>
                      </a:lnTo>
                      <a:lnTo>
                        <a:pt x="2" y="138"/>
                      </a:lnTo>
                      <a:lnTo>
                        <a:pt x="0" y="124"/>
                      </a:lnTo>
                      <a:lnTo>
                        <a:pt x="0" y="112"/>
                      </a:lnTo>
                      <a:lnTo>
                        <a:pt x="2" y="102"/>
                      </a:lnTo>
                      <a:lnTo>
                        <a:pt x="2" y="102"/>
                      </a:lnTo>
                      <a:lnTo>
                        <a:pt x="6" y="94"/>
                      </a:lnTo>
                      <a:lnTo>
                        <a:pt x="10" y="88"/>
                      </a:lnTo>
                      <a:lnTo>
                        <a:pt x="20" y="78"/>
                      </a:lnTo>
                      <a:lnTo>
                        <a:pt x="32" y="72"/>
                      </a:lnTo>
                      <a:lnTo>
                        <a:pt x="44" y="66"/>
                      </a:lnTo>
                      <a:lnTo>
                        <a:pt x="44" y="66"/>
                      </a:lnTo>
                      <a:lnTo>
                        <a:pt x="80" y="54"/>
                      </a:lnTo>
                      <a:lnTo>
                        <a:pt x="116" y="42"/>
                      </a:lnTo>
                      <a:lnTo>
                        <a:pt x="150" y="26"/>
                      </a:lnTo>
                      <a:lnTo>
                        <a:pt x="166" y="16"/>
                      </a:lnTo>
                      <a:lnTo>
                        <a:pt x="182" y="6"/>
                      </a:lnTo>
                      <a:lnTo>
                        <a:pt x="182" y="6"/>
                      </a:lnTo>
                      <a:lnTo>
                        <a:pt x="188" y="2"/>
                      </a:lnTo>
                      <a:lnTo>
                        <a:pt x="194" y="0"/>
                      </a:lnTo>
                      <a:lnTo>
                        <a:pt x="198" y="2"/>
                      </a:lnTo>
                      <a:lnTo>
                        <a:pt x="202" y="4"/>
                      </a:lnTo>
                      <a:lnTo>
                        <a:pt x="208" y="12"/>
                      </a:lnTo>
                      <a:lnTo>
                        <a:pt x="212" y="22"/>
                      </a:lnTo>
                      <a:lnTo>
                        <a:pt x="212" y="22"/>
                      </a:lnTo>
                      <a:lnTo>
                        <a:pt x="216" y="32"/>
                      </a:lnTo>
                      <a:lnTo>
                        <a:pt x="220" y="44"/>
                      </a:lnTo>
                      <a:lnTo>
                        <a:pt x="222" y="48"/>
                      </a:lnTo>
                      <a:lnTo>
                        <a:pt x="228" y="48"/>
                      </a:lnTo>
                      <a:lnTo>
                        <a:pt x="234" y="46"/>
                      </a:lnTo>
                      <a:lnTo>
                        <a:pt x="244" y="40"/>
                      </a:lnTo>
                      <a:lnTo>
                        <a:pt x="244" y="40"/>
                      </a:lnTo>
                      <a:lnTo>
                        <a:pt x="248" y="38"/>
                      </a:lnTo>
                      <a:lnTo>
                        <a:pt x="252" y="38"/>
                      </a:lnTo>
                      <a:lnTo>
                        <a:pt x="256" y="40"/>
                      </a:lnTo>
                      <a:lnTo>
                        <a:pt x="258" y="44"/>
                      </a:lnTo>
                      <a:lnTo>
                        <a:pt x="262" y="62"/>
                      </a:lnTo>
                      <a:lnTo>
                        <a:pt x="262" y="90"/>
                      </a:lnTo>
                      <a:lnTo>
                        <a:pt x="262" y="9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41" name="Google Shape;1641;p76"/>
                <p:cNvSpPr/>
                <p:nvPr/>
              </p:nvSpPr>
              <p:spPr>
                <a:xfrm>
                  <a:off x="-5114094" y="4153532"/>
                  <a:ext cx="506585" cy="139977"/>
                </a:xfrm>
                <a:custGeom>
                  <a:avLst/>
                  <a:gdLst/>
                  <a:ahLst/>
                  <a:cxnLst/>
                  <a:rect l="l" t="t" r="r" b="b"/>
                  <a:pathLst>
                    <a:path w="456" h="126" extrusionOk="0">
                      <a:moveTo>
                        <a:pt x="448" y="46"/>
                      </a:moveTo>
                      <a:lnTo>
                        <a:pt x="448" y="46"/>
                      </a:lnTo>
                      <a:lnTo>
                        <a:pt x="438" y="46"/>
                      </a:lnTo>
                      <a:lnTo>
                        <a:pt x="426" y="42"/>
                      </a:lnTo>
                      <a:lnTo>
                        <a:pt x="416" y="38"/>
                      </a:lnTo>
                      <a:lnTo>
                        <a:pt x="408" y="32"/>
                      </a:lnTo>
                      <a:lnTo>
                        <a:pt x="388" y="20"/>
                      </a:lnTo>
                      <a:lnTo>
                        <a:pt x="378" y="16"/>
                      </a:lnTo>
                      <a:lnTo>
                        <a:pt x="368" y="14"/>
                      </a:lnTo>
                      <a:lnTo>
                        <a:pt x="368" y="14"/>
                      </a:lnTo>
                      <a:lnTo>
                        <a:pt x="366" y="16"/>
                      </a:lnTo>
                      <a:lnTo>
                        <a:pt x="366" y="16"/>
                      </a:lnTo>
                      <a:lnTo>
                        <a:pt x="368" y="14"/>
                      </a:lnTo>
                      <a:lnTo>
                        <a:pt x="368" y="14"/>
                      </a:lnTo>
                      <a:lnTo>
                        <a:pt x="364" y="10"/>
                      </a:lnTo>
                      <a:lnTo>
                        <a:pt x="358" y="8"/>
                      </a:lnTo>
                      <a:lnTo>
                        <a:pt x="350" y="6"/>
                      </a:lnTo>
                      <a:lnTo>
                        <a:pt x="340" y="8"/>
                      </a:lnTo>
                      <a:lnTo>
                        <a:pt x="330" y="12"/>
                      </a:lnTo>
                      <a:lnTo>
                        <a:pt x="320" y="14"/>
                      </a:lnTo>
                      <a:lnTo>
                        <a:pt x="310" y="16"/>
                      </a:lnTo>
                      <a:lnTo>
                        <a:pt x="306" y="14"/>
                      </a:lnTo>
                      <a:lnTo>
                        <a:pt x="300" y="12"/>
                      </a:lnTo>
                      <a:lnTo>
                        <a:pt x="296" y="8"/>
                      </a:lnTo>
                      <a:lnTo>
                        <a:pt x="292" y="2"/>
                      </a:lnTo>
                      <a:lnTo>
                        <a:pt x="292" y="2"/>
                      </a:lnTo>
                      <a:lnTo>
                        <a:pt x="282" y="8"/>
                      </a:lnTo>
                      <a:lnTo>
                        <a:pt x="282" y="8"/>
                      </a:lnTo>
                      <a:lnTo>
                        <a:pt x="266" y="20"/>
                      </a:lnTo>
                      <a:lnTo>
                        <a:pt x="250" y="28"/>
                      </a:lnTo>
                      <a:lnTo>
                        <a:pt x="234" y="34"/>
                      </a:lnTo>
                      <a:lnTo>
                        <a:pt x="218" y="36"/>
                      </a:lnTo>
                      <a:lnTo>
                        <a:pt x="202" y="34"/>
                      </a:lnTo>
                      <a:lnTo>
                        <a:pt x="186" y="28"/>
                      </a:lnTo>
                      <a:lnTo>
                        <a:pt x="170" y="20"/>
                      </a:lnTo>
                      <a:lnTo>
                        <a:pt x="154" y="8"/>
                      </a:lnTo>
                      <a:lnTo>
                        <a:pt x="154" y="8"/>
                      </a:lnTo>
                      <a:lnTo>
                        <a:pt x="144" y="2"/>
                      </a:lnTo>
                      <a:lnTo>
                        <a:pt x="138" y="0"/>
                      </a:lnTo>
                      <a:lnTo>
                        <a:pt x="136" y="2"/>
                      </a:lnTo>
                      <a:lnTo>
                        <a:pt x="134" y="4"/>
                      </a:lnTo>
                      <a:lnTo>
                        <a:pt x="134" y="4"/>
                      </a:lnTo>
                      <a:lnTo>
                        <a:pt x="130" y="12"/>
                      </a:lnTo>
                      <a:lnTo>
                        <a:pt x="126" y="18"/>
                      </a:lnTo>
                      <a:lnTo>
                        <a:pt x="122" y="20"/>
                      </a:lnTo>
                      <a:lnTo>
                        <a:pt x="118" y="20"/>
                      </a:lnTo>
                      <a:lnTo>
                        <a:pt x="114" y="18"/>
                      </a:lnTo>
                      <a:lnTo>
                        <a:pt x="110" y="16"/>
                      </a:lnTo>
                      <a:lnTo>
                        <a:pt x="100" y="8"/>
                      </a:lnTo>
                      <a:lnTo>
                        <a:pt x="100" y="8"/>
                      </a:lnTo>
                      <a:lnTo>
                        <a:pt x="96" y="6"/>
                      </a:lnTo>
                      <a:lnTo>
                        <a:pt x="92" y="4"/>
                      </a:lnTo>
                      <a:lnTo>
                        <a:pt x="86" y="4"/>
                      </a:lnTo>
                      <a:lnTo>
                        <a:pt x="78" y="8"/>
                      </a:lnTo>
                      <a:lnTo>
                        <a:pt x="72" y="14"/>
                      </a:lnTo>
                      <a:lnTo>
                        <a:pt x="72" y="14"/>
                      </a:lnTo>
                      <a:lnTo>
                        <a:pt x="62" y="16"/>
                      </a:lnTo>
                      <a:lnTo>
                        <a:pt x="52" y="18"/>
                      </a:lnTo>
                      <a:lnTo>
                        <a:pt x="34" y="28"/>
                      </a:lnTo>
                      <a:lnTo>
                        <a:pt x="18" y="38"/>
                      </a:lnTo>
                      <a:lnTo>
                        <a:pt x="0" y="48"/>
                      </a:lnTo>
                      <a:lnTo>
                        <a:pt x="0" y="48"/>
                      </a:lnTo>
                      <a:lnTo>
                        <a:pt x="8" y="62"/>
                      </a:lnTo>
                      <a:lnTo>
                        <a:pt x="8" y="62"/>
                      </a:lnTo>
                      <a:lnTo>
                        <a:pt x="82" y="24"/>
                      </a:lnTo>
                      <a:lnTo>
                        <a:pt x="82" y="24"/>
                      </a:lnTo>
                      <a:lnTo>
                        <a:pt x="104" y="46"/>
                      </a:lnTo>
                      <a:lnTo>
                        <a:pt x="126" y="68"/>
                      </a:lnTo>
                      <a:lnTo>
                        <a:pt x="150" y="90"/>
                      </a:lnTo>
                      <a:lnTo>
                        <a:pt x="174" y="110"/>
                      </a:lnTo>
                      <a:lnTo>
                        <a:pt x="174" y="110"/>
                      </a:lnTo>
                      <a:lnTo>
                        <a:pt x="186" y="116"/>
                      </a:lnTo>
                      <a:lnTo>
                        <a:pt x="196" y="122"/>
                      </a:lnTo>
                      <a:lnTo>
                        <a:pt x="206" y="124"/>
                      </a:lnTo>
                      <a:lnTo>
                        <a:pt x="216" y="126"/>
                      </a:lnTo>
                      <a:lnTo>
                        <a:pt x="226" y="126"/>
                      </a:lnTo>
                      <a:lnTo>
                        <a:pt x="238" y="122"/>
                      </a:lnTo>
                      <a:lnTo>
                        <a:pt x="248" y="118"/>
                      </a:lnTo>
                      <a:lnTo>
                        <a:pt x="260" y="110"/>
                      </a:lnTo>
                      <a:lnTo>
                        <a:pt x="260" y="110"/>
                      </a:lnTo>
                      <a:lnTo>
                        <a:pt x="284" y="92"/>
                      </a:lnTo>
                      <a:lnTo>
                        <a:pt x="308" y="70"/>
                      </a:lnTo>
                      <a:lnTo>
                        <a:pt x="330" y="48"/>
                      </a:lnTo>
                      <a:lnTo>
                        <a:pt x="350" y="22"/>
                      </a:lnTo>
                      <a:lnTo>
                        <a:pt x="350" y="22"/>
                      </a:lnTo>
                      <a:lnTo>
                        <a:pt x="440" y="70"/>
                      </a:lnTo>
                      <a:lnTo>
                        <a:pt x="440" y="70"/>
                      </a:lnTo>
                      <a:lnTo>
                        <a:pt x="440" y="66"/>
                      </a:lnTo>
                      <a:lnTo>
                        <a:pt x="444" y="64"/>
                      </a:lnTo>
                      <a:lnTo>
                        <a:pt x="452" y="60"/>
                      </a:lnTo>
                      <a:lnTo>
                        <a:pt x="454" y="58"/>
                      </a:lnTo>
                      <a:lnTo>
                        <a:pt x="456" y="54"/>
                      </a:lnTo>
                      <a:lnTo>
                        <a:pt x="454" y="50"/>
                      </a:lnTo>
                      <a:lnTo>
                        <a:pt x="448" y="46"/>
                      </a:lnTo>
                      <a:lnTo>
                        <a:pt x="448" y="4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642" name="Google Shape;1642;p76"/>
              <p:cNvGrpSpPr/>
              <p:nvPr/>
            </p:nvGrpSpPr>
            <p:grpSpPr>
              <a:xfrm>
                <a:off x="4710596" y="5038619"/>
                <a:ext cx="382709" cy="349906"/>
                <a:chOff x="15670213" y="3794125"/>
                <a:chExt cx="1111250" cy="1016000"/>
              </a:xfrm>
            </p:grpSpPr>
            <p:sp>
              <p:nvSpPr>
                <p:cNvPr id="1643" name="Google Shape;1643;p76"/>
                <p:cNvSpPr/>
                <p:nvPr/>
              </p:nvSpPr>
              <p:spPr>
                <a:xfrm>
                  <a:off x="15670213" y="4476750"/>
                  <a:ext cx="1111250" cy="333375"/>
                </a:xfrm>
                <a:custGeom>
                  <a:avLst/>
                  <a:gdLst/>
                  <a:ahLst/>
                  <a:cxnLst/>
                  <a:rect l="l" t="t" r="r" b="b"/>
                  <a:pathLst>
                    <a:path w="700" h="210" extrusionOk="0">
                      <a:moveTo>
                        <a:pt x="334" y="210"/>
                      </a:moveTo>
                      <a:lnTo>
                        <a:pt x="334" y="210"/>
                      </a:lnTo>
                      <a:lnTo>
                        <a:pt x="270" y="208"/>
                      </a:lnTo>
                      <a:lnTo>
                        <a:pt x="202" y="202"/>
                      </a:lnTo>
                      <a:lnTo>
                        <a:pt x="168" y="200"/>
                      </a:lnTo>
                      <a:lnTo>
                        <a:pt x="132" y="194"/>
                      </a:lnTo>
                      <a:lnTo>
                        <a:pt x="98" y="188"/>
                      </a:lnTo>
                      <a:lnTo>
                        <a:pt x="62" y="178"/>
                      </a:lnTo>
                      <a:lnTo>
                        <a:pt x="62" y="178"/>
                      </a:lnTo>
                      <a:lnTo>
                        <a:pt x="42" y="172"/>
                      </a:lnTo>
                      <a:lnTo>
                        <a:pt x="24" y="166"/>
                      </a:lnTo>
                      <a:lnTo>
                        <a:pt x="14" y="162"/>
                      </a:lnTo>
                      <a:lnTo>
                        <a:pt x="8" y="154"/>
                      </a:lnTo>
                      <a:lnTo>
                        <a:pt x="2" y="148"/>
                      </a:lnTo>
                      <a:lnTo>
                        <a:pt x="0" y="138"/>
                      </a:lnTo>
                      <a:lnTo>
                        <a:pt x="0" y="138"/>
                      </a:lnTo>
                      <a:lnTo>
                        <a:pt x="0" y="128"/>
                      </a:lnTo>
                      <a:lnTo>
                        <a:pt x="2" y="120"/>
                      </a:lnTo>
                      <a:lnTo>
                        <a:pt x="6" y="112"/>
                      </a:lnTo>
                      <a:lnTo>
                        <a:pt x="12" y="104"/>
                      </a:lnTo>
                      <a:lnTo>
                        <a:pt x="26" y="90"/>
                      </a:lnTo>
                      <a:lnTo>
                        <a:pt x="42" y="78"/>
                      </a:lnTo>
                      <a:lnTo>
                        <a:pt x="42" y="78"/>
                      </a:lnTo>
                      <a:lnTo>
                        <a:pt x="54" y="66"/>
                      </a:lnTo>
                      <a:lnTo>
                        <a:pt x="68" y="58"/>
                      </a:lnTo>
                      <a:lnTo>
                        <a:pt x="82" y="50"/>
                      </a:lnTo>
                      <a:lnTo>
                        <a:pt x="98" y="44"/>
                      </a:lnTo>
                      <a:lnTo>
                        <a:pt x="128" y="34"/>
                      </a:lnTo>
                      <a:lnTo>
                        <a:pt x="160" y="22"/>
                      </a:lnTo>
                      <a:lnTo>
                        <a:pt x="160" y="22"/>
                      </a:lnTo>
                      <a:lnTo>
                        <a:pt x="192" y="12"/>
                      </a:lnTo>
                      <a:lnTo>
                        <a:pt x="206" y="8"/>
                      </a:lnTo>
                      <a:lnTo>
                        <a:pt x="222" y="8"/>
                      </a:lnTo>
                      <a:lnTo>
                        <a:pt x="236" y="10"/>
                      </a:lnTo>
                      <a:lnTo>
                        <a:pt x="252" y="14"/>
                      </a:lnTo>
                      <a:lnTo>
                        <a:pt x="266" y="24"/>
                      </a:lnTo>
                      <a:lnTo>
                        <a:pt x="282" y="38"/>
                      </a:lnTo>
                      <a:lnTo>
                        <a:pt x="282" y="38"/>
                      </a:lnTo>
                      <a:lnTo>
                        <a:pt x="290" y="46"/>
                      </a:lnTo>
                      <a:lnTo>
                        <a:pt x="298" y="52"/>
                      </a:lnTo>
                      <a:lnTo>
                        <a:pt x="308" y="56"/>
                      </a:lnTo>
                      <a:lnTo>
                        <a:pt x="318" y="60"/>
                      </a:lnTo>
                      <a:lnTo>
                        <a:pt x="328" y="62"/>
                      </a:lnTo>
                      <a:lnTo>
                        <a:pt x="338" y="62"/>
                      </a:lnTo>
                      <a:lnTo>
                        <a:pt x="362" y="62"/>
                      </a:lnTo>
                      <a:lnTo>
                        <a:pt x="384" y="56"/>
                      </a:lnTo>
                      <a:lnTo>
                        <a:pt x="406" y="46"/>
                      </a:lnTo>
                      <a:lnTo>
                        <a:pt x="426" y="34"/>
                      </a:lnTo>
                      <a:lnTo>
                        <a:pt x="444" y="18"/>
                      </a:lnTo>
                      <a:lnTo>
                        <a:pt x="444" y="18"/>
                      </a:lnTo>
                      <a:lnTo>
                        <a:pt x="456" y="6"/>
                      </a:lnTo>
                      <a:lnTo>
                        <a:pt x="462" y="2"/>
                      </a:lnTo>
                      <a:lnTo>
                        <a:pt x="468" y="0"/>
                      </a:lnTo>
                      <a:lnTo>
                        <a:pt x="474" y="0"/>
                      </a:lnTo>
                      <a:lnTo>
                        <a:pt x="480" y="0"/>
                      </a:lnTo>
                      <a:lnTo>
                        <a:pt x="496" y="8"/>
                      </a:lnTo>
                      <a:lnTo>
                        <a:pt x="496" y="8"/>
                      </a:lnTo>
                      <a:lnTo>
                        <a:pt x="516" y="16"/>
                      </a:lnTo>
                      <a:lnTo>
                        <a:pt x="536" y="22"/>
                      </a:lnTo>
                      <a:lnTo>
                        <a:pt x="576" y="34"/>
                      </a:lnTo>
                      <a:lnTo>
                        <a:pt x="576" y="34"/>
                      </a:lnTo>
                      <a:lnTo>
                        <a:pt x="592" y="40"/>
                      </a:lnTo>
                      <a:lnTo>
                        <a:pt x="608" y="46"/>
                      </a:lnTo>
                      <a:lnTo>
                        <a:pt x="622" y="54"/>
                      </a:lnTo>
                      <a:lnTo>
                        <a:pt x="636" y="62"/>
                      </a:lnTo>
                      <a:lnTo>
                        <a:pt x="650" y="72"/>
                      </a:lnTo>
                      <a:lnTo>
                        <a:pt x="662" y="84"/>
                      </a:lnTo>
                      <a:lnTo>
                        <a:pt x="686" y="108"/>
                      </a:lnTo>
                      <a:lnTo>
                        <a:pt x="686" y="108"/>
                      </a:lnTo>
                      <a:lnTo>
                        <a:pt x="694" y="118"/>
                      </a:lnTo>
                      <a:lnTo>
                        <a:pt x="698" y="126"/>
                      </a:lnTo>
                      <a:lnTo>
                        <a:pt x="700" y="134"/>
                      </a:lnTo>
                      <a:lnTo>
                        <a:pt x="698" y="140"/>
                      </a:lnTo>
                      <a:lnTo>
                        <a:pt x="696" y="148"/>
                      </a:lnTo>
                      <a:lnTo>
                        <a:pt x="690" y="152"/>
                      </a:lnTo>
                      <a:lnTo>
                        <a:pt x="684" y="158"/>
                      </a:lnTo>
                      <a:lnTo>
                        <a:pt x="674" y="164"/>
                      </a:lnTo>
                      <a:lnTo>
                        <a:pt x="674" y="164"/>
                      </a:lnTo>
                      <a:lnTo>
                        <a:pt x="650" y="174"/>
                      </a:lnTo>
                      <a:lnTo>
                        <a:pt x="626" y="182"/>
                      </a:lnTo>
                      <a:lnTo>
                        <a:pt x="600" y="188"/>
                      </a:lnTo>
                      <a:lnTo>
                        <a:pt x="574" y="192"/>
                      </a:lnTo>
                      <a:lnTo>
                        <a:pt x="574" y="192"/>
                      </a:lnTo>
                      <a:lnTo>
                        <a:pt x="518" y="200"/>
                      </a:lnTo>
                      <a:lnTo>
                        <a:pt x="460" y="206"/>
                      </a:lnTo>
                      <a:lnTo>
                        <a:pt x="400" y="208"/>
                      </a:lnTo>
                      <a:lnTo>
                        <a:pt x="334" y="210"/>
                      </a:lnTo>
                      <a:lnTo>
                        <a:pt x="334" y="21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44" name="Google Shape;1644;p76"/>
                <p:cNvSpPr/>
                <p:nvPr/>
              </p:nvSpPr>
              <p:spPr>
                <a:xfrm>
                  <a:off x="15946438" y="3794125"/>
                  <a:ext cx="552450" cy="701675"/>
                </a:xfrm>
                <a:custGeom>
                  <a:avLst/>
                  <a:gdLst/>
                  <a:ahLst/>
                  <a:cxnLst/>
                  <a:rect l="l" t="t" r="r" b="b"/>
                  <a:pathLst>
                    <a:path w="348" h="442" extrusionOk="0">
                      <a:moveTo>
                        <a:pt x="0" y="212"/>
                      </a:moveTo>
                      <a:lnTo>
                        <a:pt x="0" y="212"/>
                      </a:lnTo>
                      <a:lnTo>
                        <a:pt x="8" y="154"/>
                      </a:lnTo>
                      <a:lnTo>
                        <a:pt x="12" y="122"/>
                      </a:lnTo>
                      <a:lnTo>
                        <a:pt x="20" y="90"/>
                      </a:lnTo>
                      <a:lnTo>
                        <a:pt x="20" y="90"/>
                      </a:lnTo>
                      <a:lnTo>
                        <a:pt x="24" y="78"/>
                      </a:lnTo>
                      <a:lnTo>
                        <a:pt x="30" y="66"/>
                      </a:lnTo>
                      <a:lnTo>
                        <a:pt x="40" y="54"/>
                      </a:lnTo>
                      <a:lnTo>
                        <a:pt x="48" y="44"/>
                      </a:lnTo>
                      <a:lnTo>
                        <a:pt x="60" y="34"/>
                      </a:lnTo>
                      <a:lnTo>
                        <a:pt x="72" y="26"/>
                      </a:lnTo>
                      <a:lnTo>
                        <a:pt x="86" y="18"/>
                      </a:lnTo>
                      <a:lnTo>
                        <a:pt x="100" y="12"/>
                      </a:lnTo>
                      <a:lnTo>
                        <a:pt x="114" y="6"/>
                      </a:lnTo>
                      <a:lnTo>
                        <a:pt x="130" y="4"/>
                      </a:lnTo>
                      <a:lnTo>
                        <a:pt x="146" y="0"/>
                      </a:lnTo>
                      <a:lnTo>
                        <a:pt x="160" y="0"/>
                      </a:lnTo>
                      <a:lnTo>
                        <a:pt x="176" y="0"/>
                      </a:lnTo>
                      <a:lnTo>
                        <a:pt x="192" y="2"/>
                      </a:lnTo>
                      <a:lnTo>
                        <a:pt x="206" y="6"/>
                      </a:lnTo>
                      <a:lnTo>
                        <a:pt x="220" y="12"/>
                      </a:lnTo>
                      <a:lnTo>
                        <a:pt x="220" y="12"/>
                      </a:lnTo>
                      <a:lnTo>
                        <a:pt x="240" y="20"/>
                      </a:lnTo>
                      <a:lnTo>
                        <a:pt x="250" y="24"/>
                      </a:lnTo>
                      <a:lnTo>
                        <a:pt x="260" y="28"/>
                      </a:lnTo>
                      <a:lnTo>
                        <a:pt x="260" y="28"/>
                      </a:lnTo>
                      <a:lnTo>
                        <a:pt x="272" y="30"/>
                      </a:lnTo>
                      <a:lnTo>
                        <a:pt x="284" y="34"/>
                      </a:lnTo>
                      <a:lnTo>
                        <a:pt x="294" y="40"/>
                      </a:lnTo>
                      <a:lnTo>
                        <a:pt x="302" y="48"/>
                      </a:lnTo>
                      <a:lnTo>
                        <a:pt x="310" y="56"/>
                      </a:lnTo>
                      <a:lnTo>
                        <a:pt x="316" y="64"/>
                      </a:lnTo>
                      <a:lnTo>
                        <a:pt x="320" y="76"/>
                      </a:lnTo>
                      <a:lnTo>
                        <a:pt x="324" y="86"/>
                      </a:lnTo>
                      <a:lnTo>
                        <a:pt x="324" y="86"/>
                      </a:lnTo>
                      <a:lnTo>
                        <a:pt x="334" y="120"/>
                      </a:lnTo>
                      <a:lnTo>
                        <a:pt x="342" y="156"/>
                      </a:lnTo>
                      <a:lnTo>
                        <a:pt x="346" y="192"/>
                      </a:lnTo>
                      <a:lnTo>
                        <a:pt x="348" y="210"/>
                      </a:lnTo>
                      <a:lnTo>
                        <a:pt x="346" y="226"/>
                      </a:lnTo>
                      <a:lnTo>
                        <a:pt x="346" y="226"/>
                      </a:lnTo>
                      <a:lnTo>
                        <a:pt x="342" y="258"/>
                      </a:lnTo>
                      <a:lnTo>
                        <a:pt x="334" y="288"/>
                      </a:lnTo>
                      <a:lnTo>
                        <a:pt x="322" y="316"/>
                      </a:lnTo>
                      <a:lnTo>
                        <a:pt x="308" y="342"/>
                      </a:lnTo>
                      <a:lnTo>
                        <a:pt x="292" y="366"/>
                      </a:lnTo>
                      <a:lnTo>
                        <a:pt x="270" y="390"/>
                      </a:lnTo>
                      <a:lnTo>
                        <a:pt x="248" y="410"/>
                      </a:lnTo>
                      <a:lnTo>
                        <a:pt x="222" y="428"/>
                      </a:lnTo>
                      <a:lnTo>
                        <a:pt x="222" y="428"/>
                      </a:lnTo>
                      <a:lnTo>
                        <a:pt x="210" y="436"/>
                      </a:lnTo>
                      <a:lnTo>
                        <a:pt x="198" y="440"/>
                      </a:lnTo>
                      <a:lnTo>
                        <a:pt x="186" y="442"/>
                      </a:lnTo>
                      <a:lnTo>
                        <a:pt x="174" y="442"/>
                      </a:lnTo>
                      <a:lnTo>
                        <a:pt x="162" y="442"/>
                      </a:lnTo>
                      <a:lnTo>
                        <a:pt x="150" y="440"/>
                      </a:lnTo>
                      <a:lnTo>
                        <a:pt x="138" y="436"/>
                      </a:lnTo>
                      <a:lnTo>
                        <a:pt x="126" y="430"/>
                      </a:lnTo>
                      <a:lnTo>
                        <a:pt x="126" y="430"/>
                      </a:lnTo>
                      <a:lnTo>
                        <a:pt x="114" y="422"/>
                      </a:lnTo>
                      <a:lnTo>
                        <a:pt x="102" y="414"/>
                      </a:lnTo>
                      <a:lnTo>
                        <a:pt x="78" y="392"/>
                      </a:lnTo>
                      <a:lnTo>
                        <a:pt x="58" y="368"/>
                      </a:lnTo>
                      <a:lnTo>
                        <a:pt x="38" y="338"/>
                      </a:lnTo>
                      <a:lnTo>
                        <a:pt x="22" y="308"/>
                      </a:lnTo>
                      <a:lnTo>
                        <a:pt x="10" y="276"/>
                      </a:lnTo>
                      <a:lnTo>
                        <a:pt x="2" y="244"/>
                      </a:lnTo>
                      <a:lnTo>
                        <a:pt x="0" y="228"/>
                      </a:lnTo>
                      <a:lnTo>
                        <a:pt x="0" y="212"/>
                      </a:lnTo>
                      <a:lnTo>
                        <a:pt x="0" y="21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45" name="Google Shape;1645;p76"/>
                <p:cNvSpPr/>
                <p:nvPr/>
              </p:nvSpPr>
              <p:spPr>
                <a:xfrm>
                  <a:off x="15984538" y="4010025"/>
                  <a:ext cx="476250" cy="447675"/>
                </a:xfrm>
                <a:custGeom>
                  <a:avLst/>
                  <a:gdLst/>
                  <a:ahLst/>
                  <a:cxnLst/>
                  <a:rect l="l" t="t" r="r" b="b"/>
                  <a:pathLst>
                    <a:path w="300" h="282" extrusionOk="0">
                      <a:moveTo>
                        <a:pt x="40" y="62"/>
                      </a:moveTo>
                      <a:lnTo>
                        <a:pt x="40" y="62"/>
                      </a:lnTo>
                      <a:lnTo>
                        <a:pt x="40" y="44"/>
                      </a:lnTo>
                      <a:lnTo>
                        <a:pt x="42" y="38"/>
                      </a:lnTo>
                      <a:lnTo>
                        <a:pt x="44" y="34"/>
                      </a:lnTo>
                      <a:lnTo>
                        <a:pt x="50" y="30"/>
                      </a:lnTo>
                      <a:lnTo>
                        <a:pt x="56" y="28"/>
                      </a:lnTo>
                      <a:lnTo>
                        <a:pt x="72" y="28"/>
                      </a:lnTo>
                      <a:lnTo>
                        <a:pt x="72" y="28"/>
                      </a:lnTo>
                      <a:lnTo>
                        <a:pt x="110" y="28"/>
                      </a:lnTo>
                      <a:lnTo>
                        <a:pt x="146" y="22"/>
                      </a:lnTo>
                      <a:lnTo>
                        <a:pt x="182" y="14"/>
                      </a:lnTo>
                      <a:lnTo>
                        <a:pt x="218" y="4"/>
                      </a:lnTo>
                      <a:lnTo>
                        <a:pt x="218" y="4"/>
                      </a:lnTo>
                      <a:lnTo>
                        <a:pt x="236" y="0"/>
                      </a:lnTo>
                      <a:lnTo>
                        <a:pt x="242" y="0"/>
                      </a:lnTo>
                      <a:lnTo>
                        <a:pt x="248" y="2"/>
                      </a:lnTo>
                      <a:lnTo>
                        <a:pt x="252" y="6"/>
                      </a:lnTo>
                      <a:lnTo>
                        <a:pt x="256" y="12"/>
                      </a:lnTo>
                      <a:lnTo>
                        <a:pt x="258" y="20"/>
                      </a:lnTo>
                      <a:lnTo>
                        <a:pt x="258" y="30"/>
                      </a:lnTo>
                      <a:lnTo>
                        <a:pt x="258" y="30"/>
                      </a:lnTo>
                      <a:lnTo>
                        <a:pt x="258" y="42"/>
                      </a:lnTo>
                      <a:lnTo>
                        <a:pt x="260" y="52"/>
                      </a:lnTo>
                      <a:lnTo>
                        <a:pt x="262" y="54"/>
                      </a:lnTo>
                      <a:lnTo>
                        <a:pt x="266" y="54"/>
                      </a:lnTo>
                      <a:lnTo>
                        <a:pt x="272" y="52"/>
                      </a:lnTo>
                      <a:lnTo>
                        <a:pt x="282" y="46"/>
                      </a:lnTo>
                      <a:lnTo>
                        <a:pt x="282" y="46"/>
                      </a:lnTo>
                      <a:lnTo>
                        <a:pt x="286" y="44"/>
                      </a:lnTo>
                      <a:lnTo>
                        <a:pt x="288" y="44"/>
                      </a:lnTo>
                      <a:lnTo>
                        <a:pt x="292" y="46"/>
                      </a:lnTo>
                      <a:lnTo>
                        <a:pt x="294" y="48"/>
                      </a:lnTo>
                      <a:lnTo>
                        <a:pt x="296" y="54"/>
                      </a:lnTo>
                      <a:lnTo>
                        <a:pt x="298" y="62"/>
                      </a:lnTo>
                      <a:lnTo>
                        <a:pt x="298" y="62"/>
                      </a:lnTo>
                      <a:lnTo>
                        <a:pt x="300" y="90"/>
                      </a:lnTo>
                      <a:lnTo>
                        <a:pt x="298" y="104"/>
                      </a:lnTo>
                      <a:lnTo>
                        <a:pt x="296" y="118"/>
                      </a:lnTo>
                      <a:lnTo>
                        <a:pt x="296" y="118"/>
                      </a:lnTo>
                      <a:lnTo>
                        <a:pt x="278" y="156"/>
                      </a:lnTo>
                      <a:lnTo>
                        <a:pt x="260" y="192"/>
                      </a:lnTo>
                      <a:lnTo>
                        <a:pt x="250" y="210"/>
                      </a:lnTo>
                      <a:lnTo>
                        <a:pt x="238" y="228"/>
                      </a:lnTo>
                      <a:lnTo>
                        <a:pt x="226" y="242"/>
                      </a:lnTo>
                      <a:lnTo>
                        <a:pt x="210" y="258"/>
                      </a:lnTo>
                      <a:lnTo>
                        <a:pt x="210" y="258"/>
                      </a:lnTo>
                      <a:lnTo>
                        <a:pt x="198" y="266"/>
                      </a:lnTo>
                      <a:lnTo>
                        <a:pt x="184" y="274"/>
                      </a:lnTo>
                      <a:lnTo>
                        <a:pt x="172" y="278"/>
                      </a:lnTo>
                      <a:lnTo>
                        <a:pt x="160" y="282"/>
                      </a:lnTo>
                      <a:lnTo>
                        <a:pt x="146" y="282"/>
                      </a:lnTo>
                      <a:lnTo>
                        <a:pt x="132" y="280"/>
                      </a:lnTo>
                      <a:lnTo>
                        <a:pt x="120" y="276"/>
                      </a:lnTo>
                      <a:lnTo>
                        <a:pt x="106" y="268"/>
                      </a:lnTo>
                      <a:lnTo>
                        <a:pt x="106" y="268"/>
                      </a:lnTo>
                      <a:lnTo>
                        <a:pt x="84" y="250"/>
                      </a:lnTo>
                      <a:lnTo>
                        <a:pt x="64" y="230"/>
                      </a:lnTo>
                      <a:lnTo>
                        <a:pt x="46" y="208"/>
                      </a:lnTo>
                      <a:lnTo>
                        <a:pt x="32" y="184"/>
                      </a:lnTo>
                      <a:lnTo>
                        <a:pt x="20" y="160"/>
                      </a:lnTo>
                      <a:lnTo>
                        <a:pt x="10" y="134"/>
                      </a:lnTo>
                      <a:lnTo>
                        <a:pt x="4" y="106"/>
                      </a:lnTo>
                      <a:lnTo>
                        <a:pt x="0" y="78"/>
                      </a:lnTo>
                      <a:lnTo>
                        <a:pt x="0" y="78"/>
                      </a:lnTo>
                      <a:lnTo>
                        <a:pt x="0" y="60"/>
                      </a:lnTo>
                      <a:lnTo>
                        <a:pt x="2" y="52"/>
                      </a:lnTo>
                      <a:lnTo>
                        <a:pt x="6" y="48"/>
                      </a:lnTo>
                      <a:lnTo>
                        <a:pt x="10" y="46"/>
                      </a:lnTo>
                      <a:lnTo>
                        <a:pt x="18" y="48"/>
                      </a:lnTo>
                      <a:lnTo>
                        <a:pt x="28" y="52"/>
                      </a:lnTo>
                      <a:lnTo>
                        <a:pt x="40" y="62"/>
                      </a:lnTo>
                      <a:lnTo>
                        <a:pt x="40" y="6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646" name="Google Shape;1646;p76"/>
              <p:cNvGrpSpPr/>
              <p:nvPr/>
            </p:nvGrpSpPr>
            <p:grpSpPr>
              <a:xfrm>
                <a:off x="4267989" y="5981498"/>
                <a:ext cx="297968" cy="282847"/>
                <a:chOff x="-5242962" y="3709159"/>
                <a:chExt cx="744325" cy="706553"/>
              </a:xfrm>
            </p:grpSpPr>
            <p:sp>
              <p:nvSpPr>
                <p:cNvPr id="1647" name="Google Shape;1647;p76"/>
                <p:cNvSpPr/>
                <p:nvPr/>
              </p:nvSpPr>
              <p:spPr>
                <a:xfrm>
                  <a:off x="-5122981" y="3709159"/>
                  <a:ext cx="506585" cy="504363"/>
                </a:xfrm>
                <a:custGeom>
                  <a:avLst/>
                  <a:gdLst/>
                  <a:ahLst/>
                  <a:cxnLst/>
                  <a:rect l="l" t="t" r="r" b="b"/>
                  <a:pathLst>
                    <a:path w="456" h="454" extrusionOk="0">
                      <a:moveTo>
                        <a:pt x="8" y="448"/>
                      </a:moveTo>
                      <a:lnTo>
                        <a:pt x="8" y="448"/>
                      </a:lnTo>
                      <a:lnTo>
                        <a:pt x="2" y="442"/>
                      </a:lnTo>
                      <a:lnTo>
                        <a:pt x="0" y="440"/>
                      </a:lnTo>
                      <a:lnTo>
                        <a:pt x="2" y="436"/>
                      </a:lnTo>
                      <a:lnTo>
                        <a:pt x="2" y="436"/>
                      </a:lnTo>
                      <a:lnTo>
                        <a:pt x="14" y="408"/>
                      </a:lnTo>
                      <a:lnTo>
                        <a:pt x="24" y="378"/>
                      </a:lnTo>
                      <a:lnTo>
                        <a:pt x="30" y="350"/>
                      </a:lnTo>
                      <a:lnTo>
                        <a:pt x="34" y="320"/>
                      </a:lnTo>
                      <a:lnTo>
                        <a:pt x="38" y="292"/>
                      </a:lnTo>
                      <a:lnTo>
                        <a:pt x="38" y="262"/>
                      </a:lnTo>
                      <a:lnTo>
                        <a:pt x="40" y="202"/>
                      </a:lnTo>
                      <a:lnTo>
                        <a:pt x="40" y="202"/>
                      </a:lnTo>
                      <a:lnTo>
                        <a:pt x="40" y="180"/>
                      </a:lnTo>
                      <a:lnTo>
                        <a:pt x="42" y="158"/>
                      </a:lnTo>
                      <a:lnTo>
                        <a:pt x="46" y="136"/>
                      </a:lnTo>
                      <a:lnTo>
                        <a:pt x="52" y="116"/>
                      </a:lnTo>
                      <a:lnTo>
                        <a:pt x="60" y="96"/>
                      </a:lnTo>
                      <a:lnTo>
                        <a:pt x="70" y="76"/>
                      </a:lnTo>
                      <a:lnTo>
                        <a:pt x="84" y="60"/>
                      </a:lnTo>
                      <a:lnTo>
                        <a:pt x="100" y="44"/>
                      </a:lnTo>
                      <a:lnTo>
                        <a:pt x="100" y="44"/>
                      </a:lnTo>
                      <a:lnTo>
                        <a:pt x="116" y="30"/>
                      </a:lnTo>
                      <a:lnTo>
                        <a:pt x="134" y="20"/>
                      </a:lnTo>
                      <a:lnTo>
                        <a:pt x="152" y="10"/>
                      </a:lnTo>
                      <a:lnTo>
                        <a:pt x="172" y="4"/>
                      </a:lnTo>
                      <a:lnTo>
                        <a:pt x="192" y="0"/>
                      </a:lnTo>
                      <a:lnTo>
                        <a:pt x="212" y="0"/>
                      </a:lnTo>
                      <a:lnTo>
                        <a:pt x="232" y="2"/>
                      </a:lnTo>
                      <a:lnTo>
                        <a:pt x="254" y="10"/>
                      </a:lnTo>
                      <a:lnTo>
                        <a:pt x="254" y="10"/>
                      </a:lnTo>
                      <a:lnTo>
                        <a:pt x="268" y="14"/>
                      </a:lnTo>
                      <a:lnTo>
                        <a:pt x="282" y="14"/>
                      </a:lnTo>
                      <a:lnTo>
                        <a:pt x="296" y="16"/>
                      </a:lnTo>
                      <a:lnTo>
                        <a:pt x="308" y="18"/>
                      </a:lnTo>
                      <a:lnTo>
                        <a:pt x="308" y="18"/>
                      </a:lnTo>
                      <a:lnTo>
                        <a:pt x="332" y="28"/>
                      </a:lnTo>
                      <a:lnTo>
                        <a:pt x="350" y="40"/>
                      </a:lnTo>
                      <a:lnTo>
                        <a:pt x="366" y="54"/>
                      </a:lnTo>
                      <a:lnTo>
                        <a:pt x="380" y="70"/>
                      </a:lnTo>
                      <a:lnTo>
                        <a:pt x="390" y="90"/>
                      </a:lnTo>
                      <a:lnTo>
                        <a:pt x="400" y="110"/>
                      </a:lnTo>
                      <a:lnTo>
                        <a:pt x="404" y="132"/>
                      </a:lnTo>
                      <a:lnTo>
                        <a:pt x="408" y="154"/>
                      </a:lnTo>
                      <a:lnTo>
                        <a:pt x="408" y="154"/>
                      </a:lnTo>
                      <a:lnTo>
                        <a:pt x="412" y="190"/>
                      </a:lnTo>
                      <a:lnTo>
                        <a:pt x="412" y="226"/>
                      </a:lnTo>
                      <a:lnTo>
                        <a:pt x="414" y="298"/>
                      </a:lnTo>
                      <a:lnTo>
                        <a:pt x="414" y="298"/>
                      </a:lnTo>
                      <a:lnTo>
                        <a:pt x="418" y="336"/>
                      </a:lnTo>
                      <a:lnTo>
                        <a:pt x="422" y="356"/>
                      </a:lnTo>
                      <a:lnTo>
                        <a:pt x="426" y="374"/>
                      </a:lnTo>
                      <a:lnTo>
                        <a:pt x="432" y="392"/>
                      </a:lnTo>
                      <a:lnTo>
                        <a:pt x="440" y="410"/>
                      </a:lnTo>
                      <a:lnTo>
                        <a:pt x="448" y="428"/>
                      </a:lnTo>
                      <a:lnTo>
                        <a:pt x="456" y="446"/>
                      </a:lnTo>
                      <a:lnTo>
                        <a:pt x="456" y="446"/>
                      </a:lnTo>
                      <a:lnTo>
                        <a:pt x="446" y="450"/>
                      </a:lnTo>
                      <a:lnTo>
                        <a:pt x="440" y="454"/>
                      </a:lnTo>
                      <a:lnTo>
                        <a:pt x="434" y="452"/>
                      </a:lnTo>
                      <a:lnTo>
                        <a:pt x="426" y="448"/>
                      </a:lnTo>
                      <a:lnTo>
                        <a:pt x="426" y="448"/>
                      </a:lnTo>
                      <a:lnTo>
                        <a:pt x="400" y="434"/>
                      </a:lnTo>
                      <a:lnTo>
                        <a:pt x="388" y="428"/>
                      </a:lnTo>
                      <a:lnTo>
                        <a:pt x="374" y="422"/>
                      </a:lnTo>
                      <a:lnTo>
                        <a:pt x="374" y="422"/>
                      </a:lnTo>
                      <a:lnTo>
                        <a:pt x="360" y="424"/>
                      </a:lnTo>
                      <a:lnTo>
                        <a:pt x="346" y="422"/>
                      </a:lnTo>
                      <a:lnTo>
                        <a:pt x="318" y="422"/>
                      </a:lnTo>
                      <a:lnTo>
                        <a:pt x="304" y="422"/>
                      </a:lnTo>
                      <a:lnTo>
                        <a:pt x="290" y="424"/>
                      </a:lnTo>
                      <a:lnTo>
                        <a:pt x="276" y="428"/>
                      </a:lnTo>
                      <a:lnTo>
                        <a:pt x="262" y="436"/>
                      </a:lnTo>
                      <a:lnTo>
                        <a:pt x="262" y="436"/>
                      </a:lnTo>
                      <a:lnTo>
                        <a:pt x="254" y="440"/>
                      </a:lnTo>
                      <a:lnTo>
                        <a:pt x="246" y="444"/>
                      </a:lnTo>
                      <a:lnTo>
                        <a:pt x="238" y="446"/>
                      </a:lnTo>
                      <a:lnTo>
                        <a:pt x="228" y="448"/>
                      </a:lnTo>
                      <a:lnTo>
                        <a:pt x="220" y="446"/>
                      </a:lnTo>
                      <a:lnTo>
                        <a:pt x="212" y="444"/>
                      </a:lnTo>
                      <a:lnTo>
                        <a:pt x="202" y="442"/>
                      </a:lnTo>
                      <a:lnTo>
                        <a:pt x="194" y="436"/>
                      </a:lnTo>
                      <a:lnTo>
                        <a:pt x="194" y="436"/>
                      </a:lnTo>
                      <a:lnTo>
                        <a:pt x="180" y="430"/>
                      </a:lnTo>
                      <a:lnTo>
                        <a:pt x="166" y="424"/>
                      </a:lnTo>
                      <a:lnTo>
                        <a:pt x="152" y="422"/>
                      </a:lnTo>
                      <a:lnTo>
                        <a:pt x="138" y="422"/>
                      </a:lnTo>
                      <a:lnTo>
                        <a:pt x="110" y="422"/>
                      </a:lnTo>
                      <a:lnTo>
                        <a:pt x="82" y="422"/>
                      </a:lnTo>
                      <a:lnTo>
                        <a:pt x="82" y="422"/>
                      </a:lnTo>
                      <a:lnTo>
                        <a:pt x="72" y="424"/>
                      </a:lnTo>
                      <a:lnTo>
                        <a:pt x="62" y="428"/>
                      </a:lnTo>
                      <a:lnTo>
                        <a:pt x="46" y="438"/>
                      </a:lnTo>
                      <a:lnTo>
                        <a:pt x="36" y="444"/>
                      </a:lnTo>
                      <a:lnTo>
                        <a:pt x="28" y="448"/>
                      </a:lnTo>
                      <a:lnTo>
                        <a:pt x="18" y="448"/>
                      </a:lnTo>
                      <a:lnTo>
                        <a:pt x="8" y="448"/>
                      </a:lnTo>
                      <a:lnTo>
                        <a:pt x="8" y="448"/>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48" name="Google Shape;1648;p76"/>
                <p:cNvSpPr/>
                <p:nvPr/>
              </p:nvSpPr>
              <p:spPr>
                <a:xfrm>
                  <a:off x="-5242962" y="4173529"/>
                  <a:ext cx="744325" cy="242183"/>
                </a:xfrm>
                <a:custGeom>
                  <a:avLst/>
                  <a:gdLst/>
                  <a:ahLst/>
                  <a:cxnLst/>
                  <a:rect l="l" t="t" r="r" b="b"/>
                  <a:pathLst>
                    <a:path w="670" h="218" extrusionOk="0">
                      <a:moveTo>
                        <a:pt x="556" y="52"/>
                      </a:moveTo>
                      <a:lnTo>
                        <a:pt x="556" y="52"/>
                      </a:lnTo>
                      <a:lnTo>
                        <a:pt x="608" y="94"/>
                      </a:lnTo>
                      <a:lnTo>
                        <a:pt x="634" y="116"/>
                      </a:lnTo>
                      <a:lnTo>
                        <a:pt x="658" y="140"/>
                      </a:lnTo>
                      <a:lnTo>
                        <a:pt x="658" y="140"/>
                      </a:lnTo>
                      <a:lnTo>
                        <a:pt x="664" y="148"/>
                      </a:lnTo>
                      <a:lnTo>
                        <a:pt x="668" y="156"/>
                      </a:lnTo>
                      <a:lnTo>
                        <a:pt x="670" y="162"/>
                      </a:lnTo>
                      <a:lnTo>
                        <a:pt x="670" y="166"/>
                      </a:lnTo>
                      <a:lnTo>
                        <a:pt x="666" y="172"/>
                      </a:lnTo>
                      <a:lnTo>
                        <a:pt x="662" y="176"/>
                      </a:lnTo>
                      <a:lnTo>
                        <a:pt x="646" y="182"/>
                      </a:lnTo>
                      <a:lnTo>
                        <a:pt x="646" y="182"/>
                      </a:lnTo>
                      <a:lnTo>
                        <a:pt x="616" y="192"/>
                      </a:lnTo>
                      <a:lnTo>
                        <a:pt x="602" y="196"/>
                      </a:lnTo>
                      <a:lnTo>
                        <a:pt x="586" y="198"/>
                      </a:lnTo>
                      <a:lnTo>
                        <a:pt x="586" y="198"/>
                      </a:lnTo>
                      <a:lnTo>
                        <a:pt x="522" y="208"/>
                      </a:lnTo>
                      <a:lnTo>
                        <a:pt x="458" y="214"/>
                      </a:lnTo>
                      <a:lnTo>
                        <a:pt x="394" y="218"/>
                      </a:lnTo>
                      <a:lnTo>
                        <a:pt x="330" y="218"/>
                      </a:lnTo>
                      <a:lnTo>
                        <a:pt x="266" y="218"/>
                      </a:lnTo>
                      <a:lnTo>
                        <a:pt x="202" y="214"/>
                      </a:lnTo>
                      <a:lnTo>
                        <a:pt x="138" y="206"/>
                      </a:lnTo>
                      <a:lnTo>
                        <a:pt x="74" y="196"/>
                      </a:lnTo>
                      <a:lnTo>
                        <a:pt x="74" y="196"/>
                      </a:lnTo>
                      <a:lnTo>
                        <a:pt x="52" y="194"/>
                      </a:lnTo>
                      <a:lnTo>
                        <a:pt x="30" y="188"/>
                      </a:lnTo>
                      <a:lnTo>
                        <a:pt x="20" y="184"/>
                      </a:lnTo>
                      <a:lnTo>
                        <a:pt x="12" y="180"/>
                      </a:lnTo>
                      <a:lnTo>
                        <a:pt x="4" y="174"/>
                      </a:lnTo>
                      <a:lnTo>
                        <a:pt x="0" y="166"/>
                      </a:lnTo>
                      <a:lnTo>
                        <a:pt x="0" y="166"/>
                      </a:lnTo>
                      <a:lnTo>
                        <a:pt x="0" y="158"/>
                      </a:lnTo>
                      <a:lnTo>
                        <a:pt x="2" y="150"/>
                      </a:lnTo>
                      <a:lnTo>
                        <a:pt x="6" y="142"/>
                      </a:lnTo>
                      <a:lnTo>
                        <a:pt x="14" y="134"/>
                      </a:lnTo>
                      <a:lnTo>
                        <a:pt x="30" y="120"/>
                      </a:lnTo>
                      <a:lnTo>
                        <a:pt x="46" y="106"/>
                      </a:lnTo>
                      <a:lnTo>
                        <a:pt x="46" y="106"/>
                      </a:lnTo>
                      <a:lnTo>
                        <a:pt x="66" y="90"/>
                      </a:lnTo>
                      <a:lnTo>
                        <a:pt x="84" y="74"/>
                      </a:lnTo>
                      <a:lnTo>
                        <a:pt x="124" y="44"/>
                      </a:lnTo>
                      <a:lnTo>
                        <a:pt x="124" y="44"/>
                      </a:lnTo>
                      <a:lnTo>
                        <a:pt x="130" y="36"/>
                      </a:lnTo>
                      <a:lnTo>
                        <a:pt x="138" y="28"/>
                      </a:lnTo>
                      <a:lnTo>
                        <a:pt x="148" y="22"/>
                      </a:lnTo>
                      <a:lnTo>
                        <a:pt x="156" y="16"/>
                      </a:lnTo>
                      <a:lnTo>
                        <a:pt x="176" y="8"/>
                      </a:lnTo>
                      <a:lnTo>
                        <a:pt x="196" y="0"/>
                      </a:lnTo>
                      <a:lnTo>
                        <a:pt x="196" y="0"/>
                      </a:lnTo>
                      <a:lnTo>
                        <a:pt x="206" y="2"/>
                      </a:lnTo>
                      <a:lnTo>
                        <a:pt x="214" y="6"/>
                      </a:lnTo>
                      <a:lnTo>
                        <a:pt x="220" y="14"/>
                      </a:lnTo>
                      <a:lnTo>
                        <a:pt x="226" y="22"/>
                      </a:lnTo>
                      <a:lnTo>
                        <a:pt x="226" y="22"/>
                      </a:lnTo>
                      <a:lnTo>
                        <a:pt x="244" y="42"/>
                      </a:lnTo>
                      <a:lnTo>
                        <a:pt x="262" y="58"/>
                      </a:lnTo>
                      <a:lnTo>
                        <a:pt x="284" y="74"/>
                      </a:lnTo>
                      <a:lnTo>
                        <a:pt x="304" y="88"/>
                      </a:lnTo>
                      <a:lnTo>
                        <a:pt x="304" y="88"/>
                      </a:lnTo>
                      <a:lnTo>
                        <a:pt x="312" y="94"/>
                      </a:lnTo>
                      <a:lnTo>
                        <a:pt x="318" y="96"/>
                      </a:lnTo>
                      <a:lnTo>
                        <a:pt x="326" y="98"/>
                      </a:lnTo>
                      <a:lnTo>
                        <a:pt x="334" y="98"/>
                      </a:lnTo>
                      <a:lnTo>
                        <a:pt x="348" y="96"/>
                      </a:lnTo>
                      <a:lnTo>
                        <a:pt x="362" y="88"/>
                      </a:lnTo>
                      <a:lnTo>
                        <a:pt x="362" y="88"/>
                      </a:lnTo>
                      <a:lnTo>
                        <a:pt x="382" y="76"/>
                      </a:lnTo>
                      <a:lnTo>
                        <a:pt x="400" y="60"/>
                      </a:lnTo>
                      <a:lnTo>
                        <a:pt x="434" y="28"/>
                      </a:lnTo>
                      <a:lnTo>
                        <a:pt x="434" y="28"/>
                      </a:lnTo>
                      <a:lnTo>
                        <a:pt x="448" y="12"/>
                      </a:lnTo>
                      <a:lnTo>
                        <a:pt x="456" y="4"/>
                      </a:lnTo>
                      <a:lnTo>
                        <a:pt x="462" y="2"/>
                      </a:lnTo>
                      <a:lnTo>
                        <a:pt x="468" y="0"/>
                      </a:lnTo>
                      <a:lnTo>
                        <a:pt x="468" y="0"/>
                      </a:lnTo>
                      <a:lnTo>
                        <a:pt x="492" y="10"/>
                      </a:lnTo>
                      <a:lnTo>
                        <a:pt x="514" y="20"/>
                      </a:lnTo>
                      <a:lnTo>
                        <a:pt x="526" y="26"/>
                      </a:lnTo>
                      <a:lnTo>
                        <a:pt x="536" y="34"/>
                      </a:lnTo>
                      <a:lnTo>
                        <a:pt x="546" y="42"/>
                      </a:lnTo>
                      <a:lnTo>
                        <a:pt x="556" y="52"/>
                      </a:lnTo>
                      <a:lnTo>
                        <a:pt x="556" y="5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49" name="Google Shape;1649;p76"/>
                <p:cNvSpPr/>
                <p:nvPr/>
              </p:nvSpPr>
              <p:spPr>
                <a:xfrm>
                  <a:off x="-5005222" y="3866911"/>
                  <a:ext cx="291064" cy="297730"/>
                </a:xfrm>
                <a:custGeom>
                  <a:avLst/>
                  <a:gdLst/>
                  <a:ahLst/>
                  <a:cxnLst/>
                  <a:rect l="l" t="t" r="r" b="b"/>
                  <a:pathLst>
                    <a:path w="262" h="268" extrusionOk="0">
                      <a:moveTo>
                        <a:pt x="262" y="90"/>
                      </a:moveTo>
                      <a:lnTo>
                        <a:pt x="262" y="90"/>
                      </a:lnTo>
                      <a:lnTo>
                        <a:pt x="246" y="136"/>
                      </a:lnTo>
                      <a:lnTo>
                        <a:pt x="236" y="160"/>
                      </a:lnTo>
                      <a:lnTo>
                        <a:pt x="224" y="184"/>
                      </a:lnTo>
                      <a:lnTo>
                        <a:pt x="210" y="206"/>
                      </a:lnTo>
                      <a:lnTo>
                        <a:pt x="192" y="226"/>
                      </a:lnTo>
                      <a:lnTo>
                        <a:pt x="172" y="244"/>
                      </a:lnTo>
                      <a:lnTo>
                        <a:pt x="160" y="252"/>
                      </a:lnTo>
                      <a:lnTo>
                        <a:pt x="146" y="260"/>
                      </a:lnTo>
                      <a:lnTo>
                        <a:pt x="146" y="260"/>
                      </a:lnTo>
                      <a:lnTo>
                        <a:pt x="134" y="266"/>
                      </a:lnTo>
                      <a:lnTo>
                        <a:pt x="120" y="268"/>
                      </a:lnTo>
                      <a:lnTo>
                        <a:pt x="120" y="268"/>
                      </a:lnTo>
                      <a:lnTo>
                        <a:pt x="108" y="266"/>
                      </a:lnTo>
                      <a:lnTo>
                        <a:pt x="96" y="264"/>
                      </a:lnTo>
                      <a:lnTo>
                        <a:pt x="86" y="258"/>
                      </a:lnTo>
                      <a:lnTo>
                        <a:pt x="74" y="250"/>
                      </a:lnTo>
                      <a:lnTo>
                        <a:pt x="62" y="240"/>
                      </a:lnTo>
                      <a:lnTo>
                        <a:pt x="52" y="230"/>
                      </a:lnTo>
                      <a:lnTo>
                        <a:pt x="32" y="206"/>
                      </a:lnTo>
                      <a:lnTo>
                        <a:pt x="16" y="178"/>
                      </a:lnTo>
                      <a:lnTo>
                        <a:pt x="10" y="166"/>
                      </a:lnTo>
                      <a:lnTo>
                        <a:pt x="4" y="152"/>
                      </a:lnTo>
                      <a:lnTo>
                        <a:pt x="2" y="138"/>
                      </a:lnTo>
                      <a:lnTo>
                        <a:pt x="0" y="124"/>
                      </a:lnTo>
                      <a:lnTo>
                        <a:pt x="0" y="112"/>
                      </a:lnTo>
                      <a:lnTo>
                        <a:pt x="2" y="102"/>
                      </a:lnTo>
                      <a:lnTo>
                        <a:pt x="2" y="102"/>
                      </a:lnTo>
                      <a:lnTo>
                        <a:pt x="6" y="94"/>
                      </a:lnTo>
                      <a:lnTo>
                        <a:pt x="10" y="88"/>
                      </a:lnTo>
                      <a:lnTo>
                        <a:pt x="20" y="78"/>
                      </a:lnTo>
                      <a:lnTo>
                        <a:pt x="32" y="72"/>
                      </a:lnTo>
                      <a:lnTo>
                        <a:pt x="44" y="66"/>
                      </a:lnTo>
                      <a:lnTo>
                        <a:pt x="44" y="66"/>
                      </a:lnTo>
                      <a:lnTo>
                        <a:pt x="80" y="54"/>
                      </a:lnTo>
                      <a:lnTo>
                        <a:pt x="116" y="42"/>
                      </a:lnTo>
                      <a:lnTo>
                        <a:pt x="150" y="26"/>
                      </a:lnTo>
                      <a:lnTo>
                        <a:pt x="166" y="16"/>
                      </a:lnTo>
                      <a:lnTo>
                        <a:pt x="182" y="6"/>
                      </a:lnTo>
                      <a:lnTo>
                        <a:pt x="182" y="6"/>
                      </a:lnTo>
                      <a:lnTo>
                        <a:pt x="188" y="2"/>
                      </a:lnTo>
                      <a:lnTo>
                        <a:pt x="194" y="0"/>
                      </a:lnTo>
                      <a:lnTo>
                        <a:pt x="198" y="2"/>
                      </a:lnTo>
                      <a:lnTo>
                        <a:pt x="202" y="4"/>
                      </a:lnTo>
                      <a:lnTo>
                        <a:pt x="208" y="12"/>
                      </a:lnTo>
                      <a:lnTo>
                        <a:pt x="212" y="22"/>
                      </a:lnTo>
                      <a:lnTo>
                        <a:pt x="212" y="22"/>
                      </a:lnTo>
                      <a:lnTo>
                        <a:pt x="216" y="32"/>
                      </a:lnTo>
                      <a:lnTo>
                        <a:pt x="220" y="44"/>
                      </a:lnTo>
                      <a:lnTo>
                        <a:pt x="222" y="48"/>
                      </a:lnTo>
                      <a:lnTo>
                        <a:pt x="228" y="48"/>
                      </a:lnTo>
                      <a:lnTo>
                        <a:pt x="234" y="46"/>
                      </a:lnTo>
                      <a:lnTo>
                        <a:pt x="244" y="40"/>
                      </a:lnTo>
                      <a:lnTo>
                        <a:pt x="244" y="40"/>
                      </a:lnTo>
                      <a:lnTo>
                        <a:pt x="248" y="38"/>
                      </a:lnTo>
                      <a:lnTo>
                        <a:pt x="252" y="38"/>
                      </a:lnTo>
                      <a:lnTo>
                        <a:pt x="256" y="40"/>
                      </a:lnTo>
                      <a:lnTo>
                        <a:pt x="258" y="44"/>
                      </a:lnTo>
                      <a:lnTo>
                        <a:pt x="262" y="62"/>
                      </a:lnTo>
                      <a:lnTo>
                        <a:pt x="262" y="90"/>
                      </a:lnTo>
                      <a:lnTo>
                        <a:pt x="262" y="9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50" name="Google Shape;1650;p76"/>
                <p:cNvSpPr/>
                <p:nvPr/>
              </p:nvSpPr>
              <p:spPr>
                <a:xfrm>
                  <a:off x="-5114094" y="4153532"/>
                  <a:ext cx="506585" cy="139977"/>
                </a:xfrm>
                <a:custGeom>
                  <a:avLst/>
                  <a:gdLst/>
                  <a:ahLst/>
                  <a:cxnLst/>
                  <a:rect l="l" t="t" r="r" b="b"/>
                  <a:pathLst>
                    <a:path w="456" h="126" extrusionOk="0">
                      <a:moveTo>
                        <a:pt x="448" y="46"/>
                      </a:moveTo>
                      <a:lnTo>
                        <a:pt x="448" y="46"/>
                      </a:lnTo>
                      <a:lnTo>
                        <a:pt x="438" y="46"/>
                      </a:lnTo>
                      <a:lnTo>
                        <a:pt x="426" y="42"/>
                      </a:lnTo>
                      <a:lnTo>
                        <a:pt x="416" y="38"/>
                      </a:lnTo>
                      <a:lnTo>
                        <a:pt x="408" y="32"/>
                      </a:lnTo>
                      <a:lnTo>
                        <a:pt x="388" y="20"/>
                      </a:lnTo>
                      <a:lnTo>
                        <a:pt x="378" y="16"/>
                      </a:lnTo>
                      <a:lnTo>
                        <a:pt x="368" y="14"/>
                      </a:lnTo>
                      <a:lnTo>
                        <a:pt x="368" y="14"/>
                      </a:lnTo>
                      <a:lnTo>
                        <a:pt x="366" y="16"/>
                      </a:lnTo>
                      <a:lnTo>
                        <a:pt x="366" y="16"/>
                      </a:lnTo>
                      <a:lnTo>
                        <a:pt x="368" y="14"/>
                      </a:lnTo>
                      <a:lnTo>
                        <a:pt x="368" y="14"/>
                      </a:lnTo>
                      <a:lnTo>
                        <a:pt x="364" y="10"/>
                      </a:lnTo>
                      <a:lnTo>
                        <a:pt x="358" y="8"/>
                      </a:lnTo>
                      <a:lnTo>
                        <a:pt x="350" y="6"/>
                      </a:lnTo>
                      <a:lnTo>
                        <a:pt x="340" y="8"/>
                      </a:lnTo>
                      <a:lnTo>
                        <a:pt x="330" y="12"/>
                      </a:lnTo>
                      <a:lnTo>
                        <a:pt x="320" y="14"/>
                      </a:lnTo>
                      <a:lnTo>
                        <a:pt x="310" y="16"/>
                      </a:lnTo>
                      <a:lnTo>
                        <a:pt x="306" y="14"/>
                      </a:lnTo>
                      <a:lnTo>
                        <a:pt x="300" y="12"/>
                      </a:lnTo>
                      <a:lnTo>
                        <a:pt x="296" y="8"/>
                      </a:lnTo>
                      <a:lnTo>
                        <a:pt x="292" y="2"/>
                      </a:lnTo>
                      <a:lnTo>
                        <a:pt x="292" y="2"/>
                      </a:lnTo>
                      <a:lnTo>
                        <a:pt x="282" y="8"/>
                      </a:lnTo>
                      <a:lnTo>
                        <a:pt x="282" y="8"/>
                      </a:lnTo>
                      <a:lnTo>
                        <a:pt x="266" y="20"/>
                      </a:lnTo>
                      <a:lnTo>
                        <a:pt x="250" y="28"/>
                      </a:lnTo>
                      <a:lnTo>
                        <a:pt x="234" y="34"/>
                      </a:lnTo>
                      <a:lnTo>
                        <a:pt x="218" y="36"/>
                      </a:lnTo>
                      <a:lnTo>
                        <a:pt x="202" y="34"/>
                      </a:lnTo>
                      <a:lnTo>
                        <a:pt x="186" y="28"/>
                      </a:lnTo>
                      <a:lnTo>
                        <a:pt x="170" y="20"/>
                      </a:lnTo>
                      <a:lnTo>
                        <a:pt x="154" y="8"/>
                      </a:lnTo>
                      <a:lnTo>
                        <a:pt x="154" y="8"/>
                      </a:lnTo>
                      <a:lnTo>
                        <a:pt x="144" y="2"/>
                      </a:lnTo>
                      <a:lnTo>
                        <a:pt x="138" y="0"/>
                      </a:lnTo>
                      <a:lnTo>
                        <a:pt x="136" y="2"/>
                      </a:lnTo>
                      <a:lnTo>
                        <a:pt x="134" y="4"/>
                      </a:lnTo>
                      <a:lnTo>
                        <a:pt x="134" y="4"/>
                      </a:lnTo>
                      <a:lnTo>
                        <a:pt x="130" y="12"/>
                      </a:lnTo>
                      <a:lnTo>
                        <a:pt x="126" y="18"/>
                      </a:lnTo>
                      <a:lnTo>
                        <a:pt x="122" y="20"/>
                      </a:lnTo>
                      <a:lnTo>
                        <a:pt x="118" y="20"/>
                      </a:lnTo>
                      <a:lnTo>
                        <a:pt x="114" y="18"/>
                      </a:lnTo>
                      <a:lnTo>
                        <a:pt x="110" y="16"/>
                      </a:lnTo>
                      <a:lnTo>
                        <a:pt x="100" y="8"/>
                      </a:lnTo>
                      <a:lnTo>
                        <a:pt x="100" y="8"/>
                      </a:lnTo>
                      <a:lnTo>
                        <a:pt x="96" y="6"/>
                      </a:lnTo>
                      <a:lnTo>
                        <a:pt x="92" y="4"/>
                      </a:lnTo>
                      <a:lnTo>
                        <a:pt x="86" y="4"/>
                      </a:lnTo>
                      <a:lnTo>
                        <a:pt x="78" y="8"/>
                      </a:lnTo>
                      <a:lnTo>
                        <a:pt x="72" y="14"/>
                      </a:lnTo>
                      <a:lnTo>
                        <a:pt x="72" y="14"/>
                      </a:lnTo>
                      <a:lnTo>
                        <a:pt x="62" y="16"/>
                      </a:lnTo>
                      <a:lnTo>
                        <a:pt x="52" y="18"/>
                      </a:lnTo>
                      <a:lnTo>
                        <a:pt x="34" y="28"/>
                      </a:lnTo>
                      <a:lnTo>
                        <a:pt x="18" y="38"/>
                      </a:lnTo>
                      <a:lnTo>
                        <a:pt x="0" y="48"/>
                      </a:lnTo>
                      <a:lnTo>
                        <a:pt x="0" y="48"/>
                      </a:lnTo>
                      <a:lnTo>
                        <a:pt x="8" y="62"/>
                      </a:lnTo>
                      <a:lnTo>
                        <a:pt x="8" y="62"/>
                      </a:lnTo>
                      <a:lnTo>
                        <a:pt x="82" y="24"/>
                      </a:lnTo>
                      <a:lnTo>
                        <a:pt x="82" y="24"/>
                      </a:lnTo>
                      <a:lnTo>
                        <a:pt x="104" y="46"/>
                      </a:lnTo>
                      <a:lnTo>
                        <a:pt x="126" y="68"/>
                      </a:lnTo>
                      <a:lnTo>
                        <a:pt x="150" y="90"/>
                      </a:lnTo>
                      <a:lnTo>
                        <a:pt x="174" y="110"/>
                      </a:lnTo>
                      <a:lnTo>
                        <a:pt x="174" y="110"/>
                      </a:lnTo>
                      <a:lnTo>
                        <a:pt x="186" y="116"/>
                      </a:lnTo>
                      <a:lnTo>
                        <a:pt x="196" y="122"/>
                      </a:lnTo>
                      <a:lnTo>
                        <a:pt x="206" y="124"/>
                      </a:lnTo>
                      <a:lnTo>
                        <a:pt x="216" y="126"/>
                      </a:lnTo>
                      <a:lnTo>
                        <a:pt x="226" y="126"/>
                      </a:lnTo>
                      <a:lnTo>
                        <a:pt x="238" y="122"/>
                      </a:lnTo>
                      <a:lnTo>
                        <a:pt x="248" y="118"/>
                      </a:lnTo>
                      <a:lnTo>
                        <a:pt x="260" y="110"/>
                      </a:lnTo>
                      <a:lnTo>
                        <a:pt x="260" y="110"/>
                      </a:lnTo>
                      <a:lnTo>
                        <a:pt x="284" y="92"/>
                      </a:lnTo>
                      <a:lnTo>
                        <a:pt x="308" y="70"/>
                      </a:lnTo>
                      <a:lnTo>
                        <a:pt x="330" y="48"/>
                      </a:lnTo>
                      <a:lnTo>
                        <a:pt x="350" y="22"/>
                      </a:lnTo>
                      <a:lnTo>
                        <a:pt x="350" y="22"/>
                      </a:lnTo>
                      <a:lnTo>
                        <a:pt x="440" y="70"/>
                      </a:lnTo>
                      <a:lnTo>
                        <a:pt x="440" y="70"/>
                      </a:lnTo>
                      <a:lnTo>
                        <a:pt x="440" y="66"/>
                      </a:lnTo>
                      <a:lnTo>
                        <a:pt x="444" y="64"/>
                      </a:lnTo>
                      <a:lnTo>
                        <a:pt x="452" y="60"/>
                      </a:lnTo>
                      <a:lnTo>
                        <a:pt x="454" y="58"/>
                      </a:lnTo>
                      <a:lnTo>
                        <a:pt x="456" y="54"/>
                      </a:lnTo>
                      <a:lnTo>
                        <a:pt x="454" y="50"/>
                      </a:lnTo>
                      <a:lnTo>
                        <a:pt x="448" y="46"/>
                      </a:lnTo>
                      <a:lnTo>
                        <a:pt x="448" y="4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651" name="Google Shape;1651;p76"/>
              <p:cNvGrpSpPr/>
              <p:nvPr/>
            </p:nvGrpSpPr>
            <p:grpSpPr>
              <a:xfrm>
                <a:off x="2181452" y="5907498"/>
                <a:ext cx="382709" cy="349906"/>
                <a:chOff x="15670213" y="3794125"/>
                <a:chExt cx="1111250" cy="1016000"/>
              </a:xfrm>
            </p:grpSpPr>
            <p:sp>
              <p:nvSpPr>
                <p:cNvPr id="1652" name="Google Shape;1652;p76"/>
                <p:cNvSpPr/>
                <p:nvPr/>
              </p:nvSpPr>
              <p:spPr>
                <a:xfrm>
                  <a:off x="15670213" y="4476750"/>
                  <a:ext cx="1111250" cy="333375"/>
                </a:xfrm>
                <a:custGeom>
                  <a:avLst/>
                  <a:gdLst/>
                  <a:ahLst/>
                  <a:cxnLst/>
                  <a:rect l="l" t="t" r="r" b="b"/>
                  <a:pathLst>
                    <a:path w="700" h="210" extrusionOk="0">
                      <a:moveTo>
                        <a:pt x="334" y="210"/>
                      </a:moveTo>
                      <a:lnTo>
                        <a:pt x="334" y="210"/>
                      </a:lnTo>
                      <a:lnTo>
                        <a:pt x="270" y="208"/>
                      </a:lnTo>
                      <a:lnTo>
                        <a:pt x="202" y="202"/>
                      </a:lnTo>
                      <a:lnTo>
                        <a:pt x="168" y="200"/>
                      </a:lnTo>
                      <a:lnTo>
                        <a:pt x="132" y="194"/>
                      </a:lnTo>
                      <a:lnTo>
                        <a:pt x="98" y="188"/>
                      </a:lnTo>
                      <a:lnTo>
                        <a:pt x="62" y="178"/>
                      </a:lnTo>
                      <a:lnTo>
                        <a:pt x="62" y="178"/>
                      </a:lnTo>
                      <a:lnTo>
                        <a:pt x="42" y="172"/>
                      </a:lnTo>
                      <a:lnTo>
                        <a:pt x="24" y="166"/>
                      </a:lnTo>
                      <a:lnTo>
                        <a:pt x="14" y="162"/>
                      </a:lnTo>
                      <a:lnTo>
                        <a:pt x="8" y="154"/>
                      </a:lnTo>
                      <a:lnTo>
                        <a:pt x="2" y="148"/>
                      </a:lnTo>
                      <a:lnTo>
                        <a:pt x="0" y="138"/>
                      </a:lnTo>
                      <a:lnTo>
                        <a:pt x="0" y="138"/>
                      </a:lnTo>
                      <a:lnTo>
                        <a:pt x="0" y="128"/>
                      </a:lnTo>
                      <a:lnTo>
                        <a:pt x="2" y="120"/>
                      </a:lnTo>
                      <a:lnTo>
                        <a:pt x="6" y="112"/>
                      </a:lnTo>
                      <a:lnTo>
                        <a:pt x="12" y="104"/>
                      </a:lnTo>
                      <a:lnTo>
                        <a:pt x="26" y="90"/>
                      </a:lnTo>
                      <a:lnTo>
                        <a:pt x="42" y="78"/>
                      </a:lnTo>
                      <a:lnTo>
                        <a:pt x="42" y="78"/>
                      </a:lnTo>
                      <a:lnTo>
                        <a:pt x="54" y="66"/>
                      </a:lnTo>
                      <a:lnTo>
                        <a:pt x="68" y="58"/>
                      </a:lnTo>
                      <a:lnTo>
                        <a:pt x="82" y="50"/>
                      </a:lnTo>
                      <a:lnTo>
                        <a:pt x="98" y="44"/>
                      </a:lnTo>
                      <a:lnTo>
                        <a:pt x="128" y="34"/>
                      </a:lnTo>
                      <a:lnTo>
                        <a:pt x="160" y="22"/>
                      </a:lnTo>
                      <a:lnTo>
                        <a:pt x="160" y="22"/>
                      </a:lnTo>
                      <a:lnTo>
                        <a:pt x="192" y="12"/>
                      </a:lnTo>
                      <a:lnTo>
                        <a:pt x="206" y="8"/>
                      </a:lnTo>
                      <a:lnTo>
                        <a:pt x="222" y="8"/>
                      </a:lnTo>
                      <a:lnTo>
                        <a:pt x="236" y="10"/>
                      </a:lnTo>
                      <a:lnTo>
                        <a:pt x="252" y="14"/>
                      </a:lnTo>
                      <a:lnTo>
                        <a:pt x="266" y="24"/>
                      </a:lnTo>
                      <a:lnTo>
                        <a:pt x="282" y="38"/>
                      </a:lnTo>
                      <a:lnTo>
                        <a:pt x="282" y="38"/>
                      </a:lnTo>
                      <a:lnTo>
                        <a:pt x="290" y="46"/>
                      </a:lnTo>
                      <a:lnTo>
                        <a:pt x="298" y="52"/>
                      </a:lnTo>
                      <a:lnTo>
                        <a:pt x="308" y="56"/>
                      </a:lnTo>
                      <a:lnTo>
                        <a:pt x="318" y="60"/>
                      </a:lnTo>
                      <a:lnTo>
                        <a:pt x="328" y="62"/>
                      </a:lnTo>
                      <a:lnTo>
                        <a:pt x="338" y="62"/>
                      </a:lnTo>
                      <a:lnTo>
                        <a:pt x="362" y="62"/>
                      </a:lnTo>
                      <a:lnTo>
                        <a:pt x="384" y="56"/>
                      </a:lnTo>
                      <a:lnTo>
                        <a:pt x="406" y="46"/>
                      </a:lnTo>
                      <a:lnTo>
                        <a:pt x="426" y="34"/>
                      </a:lnTo>
                      <a:lnTo>
                        <a:pt x="444" y="18"/>
                      </a:lnTo>
                      <a:lnTo>
                        <a:pt x="444" y="18"/>
                      </a:lnTo>
                      <a:lnTo>
                        <a:pt x="456" y="6"/>
                      </a:lnTo>
                      <a:lnTo>
                        <a:pt x="462" y="2"/>
                      </a:lnTo>
                      <a:lnTo>
                        <a:pt x="468" y="0"/>
                      </a:lnTo>
                      <a:lnTo>
                        <a:pt x="474" y="0"/>
                      </a:lnTo>
                      <a:lnTo>
                        <a:pt x="480" y="0"/>
                      </a:lnTo>
                      <a:lnTo>
                        <a:pt x="496" y="8"/>
                      </a:lnTo>
                      <a:lnTo>
                        <a:pt x="496" y="8"/>
                      </a:lnTo>
                      <a:lnTo>
                        <a:pt x="516" y="16"/>
                      </a:lnTo>
                      <a:lnTo>
                        <a:pt x="536" y="22"/>
                      </a:lnTo>
                      <a:lnTo>
                        <a:pt x="576" y="34"/>
                      </a:lnTo>
                      <a:lnTo>
                        <a:pt x="576" y="34"/>
                      </a:lnTo>
                      <a:lnTo>
                        <a:pt x="592" y="40"/>
                      </a:lnTo>
                      <a:lnTo>
                        <a:pt x="608" y="46"/>
                      </a:lnTo>
                      <a:lnTo>
                        <a:pt x="622" y="54"/>
                      </a:lnTo>
                      <a:lnTo>
                        <a:pt x="636" y="62"/>
                      </a:lnTo>
                      <a:lnTo>
                        <a:pt x="650" y="72"/>
                      </a:lnTo>
                      <a:lnTo>
                        <a:pt x="662" y="84"/>
                      </a:lnTo>
                      <a:lnTo>
                        <a:pt x="686" y="108"/>
                      </a:lnTo>
                      <a:lnTo>
                        <a:pt x="686" y="108"/>
                      </a:lnTo>
                      <a:lnTo>
                        <a:pt x="694" y="118"/>
                      </a:lnTo>
                      <a:lnTo>
                        <a:pt x="698" y="126"/>
                      </a:lnTo>
                      <a:lnTo>
                        <a:pt x="700" y="134"/>
                      </a:lnTo>
                      <a:lnTo>
                        <a:pt x="698" y="140"/>
                      </a:lnTo>
                      <a:lnTo>
                        <a:pt x="696" y="148"/>
                      </a:lnTo>
                      <a:lnTo>
                        <a:pt x="690" y="152"/>
                      </a:lnTo>
                      <a:lnTo>
                        <a:pt x="684" y="158"/>
                      </a:lnTo>
                      <a:lnTo>
                        <a:pt x="674" y="164"/>
                      </a:lnTo>
                      <a:lnTo>
                        <a:pt x="674" y="164"/>
                      </a:lnTo>
                      <a:lnTo>
                        <a:pt x="650" y="174"/>
                      </a:lnTo>
                      <a:lnTo>
                        <a:pt x="626" y="182"/>
                      </a:lnTo>
                      <a:lnTo>
                        <a:pt x="600" y="188"/>
                      </a:lnTo>
                      <a:lnTo>
                        <a:pt x="574" y="192"/>
                      </a:lnTo>
                      <a:lnTo>
                        <a:pt x="574" y="192"/>
                      </a:lnTo>
                      <a:lnTo>
                        <a:pt x="518" y="200"/>
                      </a:lnTo>
                      <a:lnTo>
                        <a:pt x="460" y="206"/>
                      </a:lnTo>
                      <a:lnTo>
                        <a:pt x="400" y="208"/>
                      </a:lnTo>
                      <a:lnTo>
                        <a:pt x="334" y="210"/>
                      </a:lnTo>
                      <a:lnTo>
                        <a:pt x="334" y="21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53" name="Google Shape;1653;p76"/>
                <p:cNvSpPr/>
                <p:nvPr/>
              </p:nvSpPr>
              <p:spPr>
                <a:xfrm>
                  <a:off x="15946438" y="3794125"/>
                  <a:ext cx="552450" cy="701675"/>
                </a:xfrm>
                <a:custGeom>
                  <a:avLst/>
                  <a:gdLst/>
                  <a:ahLst/>
                  <a:cxnLst/>
                  <a:rect l="l" t="t" r="r" b="b"/>
                  <a:pathLst>
                    <a:path w="348" h="442" extrusionOk="0">
                      <a:moveTo>
                        <a:pt x="0" y="212"/>
                      </a:moveTo>
                      <a:lnTo>
                        <a:pt x="0" y="212"/>
                      </a:lnTo>
                      <a:lnTo>
                        <a:pt x="8" y="154"/>
                      </a:lnTo>
                      <a:lnTo>
                        <a:pt x="12" y="122"/>
                      </a:lnTo>
                      <a:lnTo>
                        <a:pt x="20" y="90"/>
                      </a:lnTo>
                      <a:lnTo>
                        <a:pt x="20" y="90"/>
                      </a:lnTo>
                      <a:lnTo>
                        <a:pt x="24" y="78"/>
                      </a:lnTo>
                      <a:lnTo>
                        <a:pt x="30" y="66"/>
                      </a:lnTo>
                      <a:lnTo>
                        <a:pt x="40" y="54"/>
                      </a:lnTo>
                      <a:lnTo>
                        <a:pt x="48" y="44"/>
                      </a:lnTo>
                      <a:lnTo>
                        <a:pt x="60" y="34"/>
                      </a:lnTo>
                      <a:lnTo>
                        <a:pt x="72" y="26"/>
                      </a:lnTo>
                      <a:lnTo>
                        <a:pt x="86" y="18"/>
                      </a:lnTo>
                      <a:lnTo>
                        <a:pt x="100" y="12"/>
                      </a:lnTo>
                      <a:lnTo>
                        <a:pt x="114" y="6"/>
                      </a:lnTo>
                      <a:lnTo>
                        <a:pt x="130" y="4"/>
                      </a:lnTo>
                      <a:lnTo>
                        <a:pt x="146" y="0"/>
                      </a:lnTo>
                      <a:lnTo>
                        <a:pt x="160" y="0"/>
                      </a:lnTo>
                      <a:lnTo>
                        <a:pt x="176" y="0"/>
                      </a:lnTo>
                      <a:lnTo>
                        <a:pt x="192" y="2"/>
                      </a:lnTo>
                      <a:lnTo>
                        <a:pt x="206" y="6"/>
                      </a:lnTo>
                      <a:lnTo>
                        <a:pt x="220" y="12"/>
                      </a:lnTo>
                      <a:lnTo>
                        <a:pt x="220" y="12"/>
                      </a:lnTo>
                      <a:lnTo>
                        <a:pt x="240" y="20"/>
                      </a:lnTo>
                      <a:lnTo>
                        <a:pt x="250" y="24"/>
                      </a:lnTo>
                      <a:lnTo>
                        <a:pt x="260" y="28"/>
                      </a:lnTo>
                      <a:lnTo>
                        <a:pt x="260" y="28"/>
                      </a:lnTo>
                      <a:lnTo>
                        <a:pt x="272" y="30"/>
                      </a:lnTo>
                      <a:lnTo>
                        <a:pt x="284" y="34"/>
                      </a:lnTo>
                      <a:lnTo>
                        <a:pt x="294" y="40"/>
                      </a:lnTo>
                      <a:lnTo>
                        <a:pt x="302" y="48"/>
                      </a:lnTo>
                      <a:lnTo>
                        <a:pt x="310" y="56"/>
                      </a:lnTo>
                      <a:lnTo>
                        <a:pt x="316" y="64"/>
                      </a:lnTo>
                      <a:lnTo>
                        <a:pt x="320" y="76"/>
                      </a:lnTo>
                      <a:lnTo>
                        <a:pt x="324" y="86"/>
                      </a:lnTo>
                      <a:lnTo>
                        <a:pt x="324" y="86"/>
                      </a:lnTo>
                      <a:lnTo>
                        <a:pt x="334" y="120"/>
                      </a:lnTo>
                      <a:lnTo>
                        <a:pt x="342" y="156"/>
                      </a:lnTo>
                      <a:lnTo>
                        <a:pt x="346" y="192"/>
                      </a:lnTo>
                      <a:lnTo>
                        <a:pt x="348" y="210"/>
                      </a:lnTo>
                      <a:lnTo>
                        <a:pt x="346" y="226"/>
                      </a:lnTo>
                      <a:lnTo>
                        <a:pt x="346" y="226"/>
                      </a:lnTo>
                      <a:lnTo>
                        <a:pt x="342" y="258"/>
                      </a:lnTo>
                      <a:lnTo>
                        <a:pt x="334" y="288"/>
                      </a:lnTo>
                      <a:lnTo>
                        <a:pt x="322" y="316"/>
                      </a:lnTo>
                      <a:lnTo>
                        <a:pt x="308" y="342"/>
                      </a:lnTo>
                      <a:lnTo>
                        <a:pt x="292" y="366"/>
                      </a:lnTo>
                      <a:lnTo>
                        <a:pt x="270" y="390"/>
                      </a:lnTo>
                      <a:lnTo>
                        <a:pt x="248" y="410"/>
                      </a:lnTo>
                      <a:lnTo>
                        <a:pt x="222" y="428"/>
                      </a:lnTo>
                      <a:lnTo>
                        <a:pt x="222" y="428"/>
                      </a:lnTo>
                      <a:lnTo>
                        <a:pt x="210" y="436"/>
                      </a:lnTo>
                      <a:lnTo>
                        <a:pt x="198" y="440"/>
                      </a:lnTo>
                      <a:lnTo>
                        <a:pt x="186" y="442"/>
                      </a:lnTo>
                      <a:lnTo>
                        <a:pt x="174" y="442"/>
                      </a:lnTo>
                      <a:lnTo>
                        <a:pt x="162" y="442"/>
                      </a:lnTo>
                      <a:lnTo>
                        <a:pt x="150" y="440"/>
                      </a:lnTo>
                      <a:lnTo>
                        <a:pt x="138" y="436"/>
                      </a:lnTo>
                      <a:lnTo>
                        <a:pt x="126" y="430"/>
                      </a:lnTo>
                      <a:lnTo>
                        <a:pt x="126" y="430"/>
                      </a:lnTo>
                      <a:lnTo>
                        <a:pt x="114" y="422"/>
                      </a:lnTo>
                      <a:lnTo>
                        <a:pt x="102" y="414"/>
                      </a:lnTo>
                      <a:lnTo>
                        <a:pt x="78" y="392"/>
                      </a:lnTo>
                      <a:lnTo>
                        <a:pt x="58" y="368"/>
                      </a:lnTo>
                      <a:lnTo>
                        <a:pt x="38" y="338"/>
                      </a:lnTo>
                      <a:lnTo>
                        <a:pt x="22" y="308"/>
                      </a:lnTo>
                      <a:lnTo>
                        <a:pt x="10" y="276"/>
                      </a:lnTo>
                      <a:lnTo>
                        <a:pt x="2" y="244"/>
                      </a:lnTo>
                      <a:lnTo>
                        <a:pt x="0" y="228"/>
                      </a:lnTo>
                      <a:lnTo>
                        <a:pt x="0" y="212"/>
                      </a:lnTo>
                      <a:lnTo>
                        <a:pt x="0" y="21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54" name="Google Shape;1654;p76"/>
                <p:cNvSpPr/>
                <p:nvPr/>
              </p:nvSpPr>
              <p:spPr>
                <a:xfrm>
                  <a:off x="15984538" y="4010025"/>
                  <a:ext cx="476250" cy="447675"/>
                </a:xfrm>
                <a:custGeom>
                  <a:avLst/>
                  <a:gdLst/>
                  <a:ahLst/>
                  <a:cxnLst/>
                  <a:rect l="l" t="t" r="r" b="b"/>
                  <a:pathLst>
                    <a:path w="300" h="282" extrusionOk="0">
                      <a:moveTo>
                        <a:pt x="40" y="62"/>
                      </a:moveTo>
                      <a:lnTo>
                        <a:pt x="40" y="62"/>
                      </a:lnTo>
                      <a:lnTo>
                        <a:pt x="40" y="44"/>
                      </a:lnTo>
                      <a:lnTo>
                        <a:pt x="42" y="38"/>
                      </a:lnTo>
                      <a:lnTo>
                        <a:pt x="44" y="34"/>
                      </a:lnTo>
                      <a:lnTo>
                        <a:pt x="50" y="30"/>
                      </a:lnTo>
                      <a:lnTo>
                        <a:pt x="56" y="28"/>
                      </a:lnTo>
                      <a:lnTo>
                        <a:pt x="72" y="28"/>
                      </a:lnTo>
                      <a:lnTo>
                        <a:pt x="72" y="28"/>
                      </a:lnTo>
                      <a:lnTo>
                        <a:pt x="110" y="28"/>
                      </a:lnTo>
                      <a:lnTo>
                        <a:pt x="146" y="22"/>
                      </a:lnTo>
                      <a:lnTo>
                        <a:pt x="182" y="14"/>
                      </a:lnTo>
                      <a:lnTo>
                        <a:pt x="218" y="4"/>
                      </a:lnTo>
                      <a:lnTo>
                        <a:pt x="218" y="4"/>
                      </a:lnTo>
                      <a:lnTo>
                        <a:pt x="236" y="0"/>
                      </a:lnTo>
                      <a:lnTo>
                        <a:pt x="242" y="0"/>
                      </a:lnTo>
                      <a:lnTo>
                        <a:pt x="248" y="2"/>
                      </a:lnTo>
                      <a:lnTo>
                        <a:pt x="252" y="6"/>
                      </a:lnTo>
                      <a:lnTo>
                        <a:pt x="256" y="12"/>
                      </a:lnTo>
                      <a:lnTo>
                        <a:pt x="258" y="20"/>
                      </a:lnTo>
                      <a:lnTo>
                        <a:pt x="258" y="30"/>
                      </a:lnTo>
                      <a:lnTo>
                        <a:pt x="258" y="30"/>
                      </a:lnTo>
                      <a:lnTo>
                        <a:pt x="258" y="42"/>
                      </a:lnTo>
                      <a:lnTo>
                        <a:pt x="260" y="52"/>
                      </a:lnTo>
                      <a:lnTo>
                        <a:pt x="262" y="54"/>
                      </a:lnTo>
                      <a:lnTo>
                        <a:pt x="266" y="54"/>
                      </a:lnTo>
                      <a:lnTo>
                        <a:pt x="272" y="52"/>
                      </a:lnTo>
                      <a:lnTo>
                        <a:pt x="282" y="46"/>
                      </a:lnTo>
                      <a:lnTo>
                        <a:pt x="282" y="46"/>
                      </a:lnTo>
                      <a:lnTo>
                        <a:pt x="286" y="44"/>
                      </a:lnTo>
                      <a:lnTo>
                        <a:pt x="288" y="44"/>
                      </a:lnTo>
                      <a:lnTo>
                        <a:pt x="292" y="46"/>
                      </a:lnTo>
                      <a:lnTo>
                        <a:pt x="294" y="48"/>
                      </a:lnTo>
                      <a:lnTo>
                        <a:pt x="296" y="54"/>
                      </a:lnTo>
                      <a:lnTo>
                        <a:pt x="298" y="62"/>
                      </a:lnTo>
                      <a:lnTo>
                        <a:pt x="298" y="62"/>
                      </a:lnTo>
                      <a:lnTo>
                        <a:pt x="300" y="90"/>
                      </a:lnTo>
                      <a:lnTo>
                        <a:pt x="298" y="104"/>
                      </a:lnTo>
                      <a:lnTo>
                        <a:pt x="296" y="118"/>
                      </a:lnTo>
                      <a:lnTo>
                        <a:pt x="296" y="118"/>
                      </a:lnTo>
                      <a:lnTo>
                        <a:pt x="278" y="156"/>
                      </a:lnTo>
                      <a:lnTo>
                        <a:pt x="260" y="192"/>
                      </a:lnTo>
                      <a:lnTo>
                        <a:pt x="250" y="210"/>
                      </a:lnTo>
                      <a:lnTo>
                        <a:pt x="238" y="228"/>
                      </a:lnTo>
                      <a:lnTo>
                        <a:pt x="226" y="242"/>
                      </a:lnTo>
                      <a:lnTo>
                        <a:pt x="210" y="258"/>
                      </a:lnTo>
                      <a:lnTo>
                        <a:pt x="210" y="258"/>
                      </a:lnTo>
                      <a:lnTo>
                        <a:pt x="198" y="266"/>
                      </a:lnTo>
                      <a:lnTo>
                        <a:pt x="184" y="274"/>
                      </a:lnTo>
                      <a:lnTo>
                        <a:pt x="172" y="278"/>
                      </a:lnTo>
                      <a:lnTo>
                        <a:pt x="160" y="282"/>
                      </a:lnTo>
                      <a:lnTo>
                        <a:pt x="146" y="282"/>
                      </a:lnTo>
                      <a:lnTo>
                        <a:pt x="132" y="280"/>
                      </a:lnTo>
                      <a:lnTo>
                        <a:pt x="120" y="276"/>
                      </a:lnTo>
                      <a:lnTo>
                        <a:pt x="106" y="268"/>
                      </a:lnTo>
                      <a:lnTo>
                        <a:pt x="106" y="268"/>
                      </a:lnTo>
                      <a:lnTo>
                        <a:pt x="84" y="250"/>
                      </a:lnTo>
                      <a:lnTo>
                        <a:pt x="64" y="230"/>
                      </a:lnTo>
                      <a:lnTo>
                        <a:pt x="46" y="208"/>
                      </a:lnTo>
                      <a:lnTo>
                        <a:pt x="32" y="184"/>
                      </a:lnTo>
                      <a:lnTo>
                        <a:pt x="20" y="160"/>
                      </a:lnTo>
                      <a:lnTo>
                        <a:pt x="10" y="134"/>
                      </a:lnTo>
                      <a:lnTo>
                        <a:pt x="4" y="106"/>
                      </a:lnTo>
                      <a:lnTo>
                        <a:pt x="0" y="78"/>
                      </a:lnTo>
                      <a:lnTo>
                        <a:pt x="0" y="78"/>
                      </a:lnTo>
                      <a:lnTo>
                        <a:pt x="0" y="60"/>
                      </a:lnTo>
                      <a:lnTo>
                        <a:pt x="2" y="52"/>
                      </a:lnTo>
                      <a:lnTo>
                        <a:pt x="6" y="48"/>
                      </a:lnTo>
                      <a:lnTo>
                        <a:pt x="10" y="46"/>
                      </a:lnTo>
                      <a:lnTo>
                        <a:pt x="18" y="48"/>
                      </a:lnTo>
                      <a:lnTo>
                        <a:pt x="28" y="52"/>
                      </a:lnTo>
                      <a:lnTo>
                        <a:pt x="40" y="62"/>
                      </a:lnTo>
                      <a:lnTo>
                        <a:pt x="40" y="6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655" name="Google Shape;1655;p76"/>
              <p:cNvGrpSpPr/>
              <p:nvPr/>
            </p:nvGrpSpPr>
            <p:grpSpPr>
              <a:xfrm>
                <a:off x="4777718" y="5488876"/>
                <a:ext cx="297968" cy="282847"/>
                <a:chOff x="-5242962" y="3709159"/>
                <a:chExt cx="744325" cy="706553"/>
              </a:xfrm>
            </p:grpSpPr>
            <p:sp>
              <p:nvSpPr>
                <p:cNvPr id="1656" name="Google Shape;1656;p76"/>
                <p:cNvSpPr/>
                <p:nvPr/>
              </p:nvSpPr>
              <p:spPr>
                <a:xfrm>
                  <a:off x="-5122981" y="3709159"/>
                  <a:ext cx="506585" cy="504363"/>
                </a:xfrm>
                <a:custGeom>
                  <a:avLst/>
                  <a:gdLst/>
                  <a:ahLst/>
                  <a:cxnLst/>
                  <a:rect l="l" t="t" r="r" b="b"/>
                  <a:pathLst>
                    <a:path w="456" h="454" extrusionOk="0">
                      <a:moveTo>
                        <a:pt x="8" y="448"/>
                      </a:moveTo>
                      <a:lnTo>
                        <a:pt x="8" y="448"/>
                      </a:lnTo>
                      <a:lnTo>
                        <a:pt x="2" y="442"/>
                      </a:lnTo>
                      <a:lnTo>
                        <a:pt x="0" y="440"/>
                      </a:lnTo>
                      <a:lnTo>
                        <a:pt x="2" y="436"/>
                      </a:lnTo>
                      <a:lnTo>
                        <a:pt x="2" y="436"/>
                      </a:lnTo>
                      <a:lnTo>
                        <a:pt x="14" y="408"/>
                      </a:lnTo>
                      <a:lnTo>
                        <a:pt x="24" y="378"/>
                      </a:lnTo>
                      <a:lnTo>
                        <a:pt x="30" y="350"/>
                      </a:lnTo>
                      <a:lnTo>
                        <a:pt x="34" y="320"/>
                      </a:lnTo>
                      <a:lnTo>
                        <a:pt x="38" y="292"/>
                      </a:lnTo>
                      <a:lnTo>
                        <a:pt x="38" y="262"/>
                      </a:lnTo>
                      <a:lnTo>
                        <a:pt x="40" y="202"/>
                      </a:lnTo>
                      <a:lnTo>
                        <a:pt x="40" y="202"/>
                      </a:lnTo>
                      <a:lnTo>
                        <a:pt x="40" y="180"/>
                      </a:lnTo>
                      <a:lnTo>
                        <a:pt x="42" y="158"/>
                      </a:lnTo>
                      <a:lnTo>
                        <a:pt x="46" y="136"/>
                      </a:lnTo>
                      <a:lnTo>
                        <a:pt x="52" y="116"/>
                      </a:lnTo>
                      <a:lnTo>
                        <a:pt x="60" y="96"/>
                      </a:lnTo>
                      <a:lnTo>
                        <a:pt x="70" y="76"/>
                      </a:lnTo>
                      <a:lnTo>
                        <a:pt x="84" y="60"/>
                      </a:lnTo>
                      <a:lnTo>
                        <a:pt x="100" y="44"/>
                      </a:lnTo>
                      <a:lnTo>
                        <a:pt x="100" y="44"/>
                      </a:lnTo>
                      <a:lnTo>
                        <a:pt x="116" y="30"/>
                      </a:lnTo>
                      <a:lnTo>
                        <a:pt x="134" y="20"/>
                      </a:lnTo>
                      <a:lnTo>
                        <a:pt x="152" y="10"/>
                      </a:lnTo>
                      <a:lnTo>
                        <a:pt x="172" y="4"/>
                      </a:lnTo>
                      <a:lnTo>
                        <a:pt x="192" y="0"/>
                      </a:lnTo>
                      <a:lnTo>
                        <a:pt x="212" y="0"/>
                      </a:lnTo>
                      <a:lnTo>
                        <a:pt x="232" y="2"/>
                      </a:lnTo>
                      <a:lnTo>
                        <a:pt x="254" y="10"/>
                      </a:lnTo>
                      <a:lnTo>
                        <a:pt x="254" y="10"/>
                      </a:lnTo>
                      <a:lnTo>
                        <a:pt x="268" y="14"/>
                      </a:lnTo>
                      <a:lnTo>
                        <a:pt x="282" y="14"/>
                      </a:lnTo>
                      <a:lnTo>
                        <a:pt x="296" y="16"/>
                      </a:lnTo>
                      <a:lnTo>
                        <a:pt x="308" y="18"/>
                      </a:lnTo>
                      <a:lnTo>
                        <a:pt x="308" y="18"/>
                      </a:lnTo>
                      <a:lnTo>
                        <a:pt x="332" y="28"/>
                      </a:lnTo>
                      <a:lnTo>
                        <a:pt x="350" y="40"/>
                      </a:lnTo>
                      <a:lnTo>
                        <a:pt x="366" y="54"/>
                      </a:lnTo>
                      <a:lnTo>
                        <a:pt x="380" y="70"/>
                      </a:lnTo>
                      <a:lnTo>
                        <a:pt x="390" y="90"/>
                      </a:lnTo>
                      <a:lnTo>
                        <a:pt x="400" y="110"/>
                      </a:lnTo>
                      <a:lnTo>
                        <a:pt x="404" y="132"/>
                      </a:lnTo>
                      <a:lnTo>
                        <a:pt x="408" y="154"/>
                      </a:lnTo>
                      <a:lnTo>
                        <a:pt x="408" y="154"/>
                      </a:lnTo>
                      <a:lnTo>
                        <a:pt x="412" y="190"/>
                      </a:lnTo>
                      <a:lnTo>
                        <a:pt x="412" y="226"/>
                      </a:lnTo>
                      <a:lnTo>
                        <a:pt x="414" y="298"/>
                      </a:lnTo>
                      <a:lnTo>
                        <a:pt x="414" y="298"/>
                      </a:lnTo>
                      <a:lnTo>
                        <a:pt x="418" y="336"/>
                      </a:lnTo>
                      <a:lnTo>
                        <a:pt x="422" y="356"/>
                      </a:lnTo>
                      <a:lnTo>
                        <a:pt x="426" y="374"/>
                      </a:lnTo>
                      <a:lnTo>
                        <a:pt x="432" y="392"/>
                      </a:lnTo>
                      <a:lnTo>
                        <a:pt x="440" y="410"/>
                      </a:lnTo>
                      <a:lnTo>
                        <a:pt x="448" y="428"/>
                      </a:lnTo>
                      <a:lnTo>
                        <a:pt x="456" y="446"/>
                      </a:lnTo>
                      <a:lnTo>
                        <a:pt x="456" y="446"/>
                      </a:lnTo>
                      <a:lnTo>
                        <a:pt x="446" y="450"/>
                      </a:lnTo>
                      <a:lnTo>
                        <a:pt x="440" y="454"/>
                      </a:lnTo>
                      <a:lnTo>
                        <a:pt x="434" y="452"/>
                      </a:lnTo>
                      <a:lnTo>
                        <a:pt x="426" y="448"/>
                      </a:lnTo>
                      <a:lnTo>
                        <a:pt x="426" y="448"/>
                      </a:lnTo>
                      <a:lnTo>
                        <a:pt x="400" y="434"/>
                      </a:lnTo>
                      <a:lnTo>
                        <a:pt x="388" y="428"/>
                      </a:lnTo>
                      <a:lnTo>
                        <a:pt x="374" y="422"/>
                      </a:lnTo>
                      <a:lnTo>
                        <a:pt x="374" y="422"/>
                      </a:lnTo>
                      <a:lnTo>
                        <a:pt x="360" y="424"/>
                      </a:lnTo>
                      <a:lnTo>
                        <a:pt x="346" y="422"/>
                      </a:lnTo>
                      <a:lnTo>
                        <a:pt x="318" y="422"/>
                      </a:lnTo>
                      <a:lnTo>
                        <a:pt x="304" y="422"/>
                      </a:lnTo>
                      <a:lnTo>
                        <a:pt x="290" y="424"/>
                      </a:lnTo>
                      <a:lnTo>
                        <a:pt x="276" y="428"/>
                      </a:lnTo>
                      <a:lnTo>
                        <a:pt x="262" y="436"/>
                      </a:lnTo>
                      <a:lnTo>
                        <a:pt x="262" y="436"/>
                      </a:lnTo>
                      <a:lnTo>
                        <a:pt x="254" y="440"/>
                      </a:lnTo>
                      <a:lnTo>
                        <a:pt x="246" y="444"/>
                      </a:lnTo>
                      <a:lnTo>
                        <a:pt x="238" y="446"/>
                      </a:lnTo>
                      <a:lnTo>
                        <a:pt x="228" y="448"/>
                      </a:lnTo>
                      <a:lnTo>
                        <a:pt x="220" y="446"/>
                      </a:lnTo>
                      <a:lnTo>
                        <a:pt x="212" y="444"/>
                      </a:lnTo>
                      <a:lnTo>
                        <a:pt x="202" y="442"/>
                      </a:lnTo>
                      <a:lnTo>
                        <a:pt x="194" y="436"/>
                      </a:lnTo>
                      <a:lnTo>
                        <a:pt x="194" y="436"/>
                      </a:lnTo>
                      <a:lnTo>
                        <a:pt x="180" y="430"/>
                      </a:lnTo>
                      <a:lnTo>
                        <a:pt x="166" y="424"/>
                      </a:lnTo>
                      <a:lnTo>
                        <a:pt x="152" y="422"/>
                      </a:lnTo>
                      <a:lnTo>
                        <a:pt x="138" y="422"/>
                      </a:lnTo>
                      <a:lnTo>
                        <a:pt x="110" y="422"/>
                      </a:lnTo>
                      <a:lnTo>
                        <a:pt x="82" y="422"/>
                      </a:lnTo>
                      <a:lnTo>
                        <a:pt x="82" y="422"/>
                      </a:lnTo>
                      <a:lnTo>
                        <a:pt x="72" y="424"/>
                      </a:lnTo>
                      <a:lnTo>
                        <a:pt x="62" y="428"/>
                      </a:lnTo>
                      <a:lnTo>
                        <a:pt x="46" y="438"/>
                      </a:lnTo>
                      <a:lnTo>
                        <a:pt x="36" y="444"/>
                      </a:lnTo>
                      <a:lnTo>
                        <a:pt x="28" y="448"/>
                      </a:lnTo>
                      <a:lnTo>
                        <a:pt x="18" y="448"/>
                      </a:lnTo>
                      <a:lnTo>
                        <a:pt x="8" y="448"/>
                      </a:lnTo>
                      <a:lnTo>
                        <a:pt x="8" y="448"/>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57" name="Google Shape;1657;p76"/>
                <p:cNvSpPr/>
                <p:nvPr/>
              </p:nvSpPr>
              <p:spPr>
                <a:xfrm>
                  <a:off x="-5242962" y="4173529"/>
                  <a:ext cx="744325" cy="242183"/>
                </a:xfrm>
                <a:custGeom>
                  <a:avLst/>
                  <a:gdLst/>
                  <a:ahLst/>
                  <a:cxnLst/>
                  <a:rect l="l" t="t" r="r" b="b"/>
                  <a:pathLst>
                    <a:path w="670" h="218" extrusionOk="0">
                      <a:moveTo>
                        <a:pt x="556" y="52"/>
                      </a:moveTo>
                      <a:lnTo>
                        <a:pt x="556" y="52"/>
                      </a:lnTo>
                      <a:lnTo>
                        <a:pt x="608" y="94"/>
                      </a:lnTo>
                      <a:lnTo>
                        <a:pt x="634" y="116"/>
                      </a:lnTo>
                      <a:lnTo>
                        <a:pt x="658" y="140"/>
                      </a:lnTo>
                      <a:lnTo>
                        <a:pt x="658" y="140"/>
                      </a:lnTo>
                      <a:lnTo>
                        <a:pt x="664" y="148"/>
                      </a:lnTo>
                      <a:lnTo>
                        <a:pt x="668" y="156"/>
                      </a:lnTo>
                      <a:lnTo>
                        <a:pt x="670" y="162"/>
                      </a:lnTo>
                      <a:lnTo>
                        <a:pt x="670" y="166"/>
                      </a:lnTo>
                      <a:lnTo>
                        <a:pt x="666" y="172"/>
                      </a:lnTo>
                      <a:lnTo>
                        <a:pt x="662" y="176"/>
                      </a:lnTo>
                      <a:lnTo>
                        <a:pt x="646" y="182"/>
                      </a:lnTo>
                      <a:lnTo>
                        <a:pt x="646" y="182"/>
                      </a:lnTo>
                      <a:lnTo>
                        <a:pt x="616" y="192"/>
                      </a:lnTo>
                      <a:lnTo>
                        <a:pt x="602" y="196"/>
                      </a:lnTo>
                      <a:lnTo>
                        <a:pt x="586" y="198"/>
                      </a:lnTo>
                      <a:lnTo>
                        <a:pt x="586" y="198"/>
                      </a:lnTo>
                      <a:lnTo>
                        <a:pt x="522" y="208"/>
                      </a:lnTo>
                      <a:lnTo>
                        <a:pt x="458" y="214"/>
                      </a:lnTo>
                      <a:lnTo>
                        <a:pt x="394" y="218"/>
                      </a:lnTo>
                      <a:lnTo>
                        <a:pt x="330" y="218"/>
                      </a:lnTo>
                      <a:lnTo>
                        <a:pt x="266" y="218"/>
                      </a:lnTo>
                      <a:lnTo>
                        <a:pt x="202" y="214"/>
                      </a:lnTo>
                      <a:lnTo>
                        <a:pt x="138" y="206"/>
                      </a:lnTo>
                      <a:lnTo>
                        <a:pt x="74" y="196"/>
                      </a:lnTo>
                      <a:lnTo>
                        <a:pt x="74" y="196"/>
                      </a:lnTo>
                      <a:lnTo>
                        <a:pt x="52" y="194"/>
                      </a:lnTo>
                      <a:lnTo>
                        <a:pt x="30" y="188"/>
                      </a:lnTo>
                      <a:lnTo>
                        <a:pt x="20" y="184"/>
                      </a:lnTo>
                      <a:lnTo>
                        <a:pt x="12" y="180"/>
                      </a:lnTo>
                      <a:lnTo>
                        <a:pt x="4" y="174"/>
                      </a:lnTo>
                      <a:lnTo>
                        <a:pt x="0" y="166"/>
                      </a:lnTo>
                      <a:lnTo>
                        <a:pt x="0" y="166"/>
                      </a:lnTo>
                      <a:lnTo>
                        <a:pt x="0" y="158"/>
                      </a:lnTo>
                      <a:lnTo>
                        <a:pt x="2" y="150"/>
                      </a:lnTo>
                      <a:lnTo>
                        <a:pt x="6" y="142"/>
                      </a:lnTo>
                      <a:lnTo>
                        <a:pt x="14" y="134"/>
                      </a:lnTo>
                      <a:lnTo>
                        <a:pt x="30" y="120"/>
                      </a:lnTo>
                      <a:lnTo>
                        <a:pt x="46" y="106"/>
                      </a:lnTo>
                      <a:lnTo>
                        <a:pt x="46" y="106"/>
                      </a:lnTo>
                      <a:lnTo>
                        <a:pt x="66" y="90"/>
                      </a:lnTo>
                      <a:lnTo>
                        <a:pt x="84" y="74"/>
                      </a:lnTo>
                      <a:lnTo>
                        <a:pt x="124" y="44"/>
                      </a:lnTo>
                      <a:lnTo>
                        <a:pt x="124" y="44"/>
                      </a:lnTo>
                      <a:lnTo>
                        <a:pt x="130" y="36"/>
                      </a:lnTo>
                      <a:lnTo>
                        <a:pt x="138" y="28"/>
                      </a:lnTo>
                      <a:lnTo>
                        <a:pt x="148" y="22"/>
                      </a:lnTo>
                      <a:lnTo>
                        <a:pt x="156" y="16"/>
                      </a:lnTo>
                      <a:lnTo>
                        <a:pt x="176" y="8"/>
                      </a:lnTo>
                      <a:lnTo>
                        <a:pt x="196" y="0"/>
                      </a:lnTo>
                      <a:lnTo>
                        <a:pt x="196" y="0"/>
                      </a:lnTo>
                      <a:lnTo>
                        <a:pt x="206" y="2"/>
                      </a:lnTo>
                      <a:lnTo>
                        <a:pt x="214" y="6"/>
                      </a:lnTo>
                      <a:lnTo>
                        <a:pt x="220" y="14"/>
                      </a:lnTo>
                      <a:lnTo>
                        <a:pt x="226" y="22"/>
                      </a:lnTo>
                      <a:lnTo>
                        <a:pt x="226" y="22"/>
                      </a:lnTo>
                      <a:lnTo>
                        <a:pt x="244" y="42"/>
                      </a:lnTo>
                      <a:lnTo>
                        <a:pt x="262" y="58"/>
                      </a:lnTo>
                      <a:lnTo>
                        <a:pt x="284" y="74"/>
                      </a:lnTo>
                      <a:lnTo>
                        <a:pt x="304" y="88"/>
                      </a:lnTo>
                      <a:lnTo>
                        <a:pt x="304" y="88"/>
                      </a:lnTo>
                      <a:lnTo>
                        <a:pt x="312" y="94"/>
                      </a:lnTo>
                      <a:lnTo>
                        <a:pt x="318" y="96"/>
                      </a:lnTo>
                      <a:lnTo>
                        <a:pt x="326" y="98"/>
                      </a:lnTo>
                      <a:lnTo>
                        <a:pt x="334" y="98"/>
                      </a:lnTo>
                      <a:lnTo>
                        <a:pt x="348" y="96"/>
                      </a:lnTo>
                      <a:lnTo>
                        <a:pt x="362" y="88"/>
                      </a:lnTo>
                      <a:lnTo>
                        <a:pt x="362" y="88"/>
                      </a:lnTo>
                      <a:lnTo>
                        <a:pt x="382" y="76"/>
                      </a:lnTo>
                      <a:lnTo>
                        <a:pt x="400" y="60"/>
                      </a:lnTo>
                      <a:lnTo>
                        <a:pt x="434" y="28"/>
                      </a:lnTo>
                      <a:lnTo>
                        <a:pt x="434" y="28"/>
                      </a:lnTo>
                      <a:lnTo>
                        <a:pt x="448" y="12"/>
                      </a:lnTo>
                      <a:lnTo>
                        <a:pt x="456" y="4"/>
                      </a:lnTo>
                      <a:lnTo>
                        <a:pt x="462" y="2"/>
                      </a:lnTo>
                      <a:lnTo>
                        <a:pt x="468" y="0"/>
                      </a:lnTo>
                      <a:lnTo>
                        <a:pt x="468" y="0"/>
                      </a:lnTo>
                      <a:lnTo>
                        <a:pt x="492" y="10"/>
                      </a:lnTo>
                      <a:lnTo>
                        <a:pt x="514" y="20"/>
                      </a:lnTo>
                      <a:lnTo>
                        <a:pt x="526" y="26"/>
                      </a:lnTo>
                      <a:lnTo>
                        <a:pt x="536" y="34"/>
                      </a:lnTo>
                      <a:lnTo>
                        <a:pt x="546" y="42"/>
                      </a:lnTo>
                      <a:lnTo>
                        <a:pt x="556" y="52"/>
                      </a:lnTo>
                      <a:lnTo>
                        <a:pt x="556" y="5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58" name="Google Shape;1658;p76"/>
                <p:cNvSpPr/>
                <p:nvPr/>
              </p:nvSpPr>
              <p:spPr>
                <a:xfrm>
                  <a:off x="-5005222" y="3866911"/>
                  <a:ext cx="291064" cy="297730"/>
                </a:xfrm>
                <a:custGeom>
                  <a:avLst/>
                  <a:gdLst/>
                  <a:ahLst/>
                  <a:cxnLst/>
                  <a:rect l="l" t="t" r="r" b="b"/>
                  <a:pathLst>
                    <a:path w="262" h="268" extrusionOk="0">
                      <a:moveTo>
                        <a:pt x="262" y="90"/>
                      </a:moveTo>
                      <a:lnTo>
                        <a:pt x="262" y="90"/>
                      </a:lnTo>
                      <a:lnTo>
                        <a:pt x="246" y="136"/>
                      </a:lnTo>
                      <a:lnTo>
                        <a:pt x="236" y="160"/>
                      </a:lnTo>
                      <a:lnTo>
                        <a:pt x="224" y="184"/>
                      </a:lnTo>
                      <a:lnTo>
                        <a:pt x="210" y="206"/>
                      </a:lnTo>
                      <a:lnTo>
                        <a:pt x="192" y="226"/>
                      </a:lnTo>
                      <a:lnTo>
                        <a:pt x="172" y="244"/>
                      </a:lnTo>
                      <a:lnTo>
                        <a:pt x="160" y="252"/>
                      </a:lnTo>
                      <a:lnTo>
                        <a:pt x="146" y="260"/>
                      </a:lnTo>
                      <a:lnTo>
                        <a:pt x="146" y="260"/>
                      </a:lnTo>
                      <a:lnTo>
                        <a:pt x="134" y="266"/>
                      </a:lnTo>
                      <a:lnTo>
                        <a:pt x="120" y="268"/>
                      </a:lnTo>
                      <a:lnTo>
                        <a:pt x="120" y="268"/>
                      </a:lnTo>
                      <a:lnTo>
                        <a:pt x="108" y="266"/>
                      </a:lnTo>
                      <a:lnTo>
                        <a:pt x="96" y="264"/>
                      </a:lnTo>
                      <a:lnTo>
                        <a:pt x="86" y="258"/>
                      </a:lnTo>
                      <a:lnTo>
                        <a:pt x="74" y="250"/>
                      </a:lnTo>
                      <a:lnTo>
                        <a:pt x="62" y="240"/>
                      </a:lnTo>
                      <a:lnTo>
                        <a:pt x="52" y="230"/>
                      </a:lnTo>
                      <a:lnTo>
                        <a:pt x="32" y="206"/>
                      </a:lnTo>
                      <a:lnTo>
                        <a:pt x="16" y="178"/>
                      </a:lnTo>
                      <a:lnTo>
                        <a:pt x="10" y="166"/>
                      </a:lnTo>
                      <a:lnTo>
                        <a:pt x="4" y="152"/>
                      </a:lnTo>
                      <a:lnTo>
                        <a:pt x="2" y="138"/>
                      </a:lnTo>
                      <a:lnTo>
                        <a:pt x="0" y="124"/>
                      </a:lnTo>
                      <a:lnTo>
                        <a:pt x="0" y="112"/>
                      </a:lnTo>
                      <a:lnTo>
                        <a:pt x="2" y="102"/>
                      </a:lnTo>
                      <a:lnTo>
                        <a:pt x="2" y="102"/>
                      </a:lnTo>
                      <a:lnTo>
                        <a:pt x="6" y="94"/>
                      </a:lnTo>
                      <a:lnTo>
                        <a:pt x="10" y="88"/>
                      </a:lnTo>
                      <a:lnTo>
                        <a:pt x="20" y="78"/>
                      </a:lnTo>
                      <a:lnTo>
                        <a:pt x="32" y="72"/>
                      </a:lnTo>
                      <a:lnTo>
                        <a:pt x="44" y="66"/>
                      </a:lnTo>
                      <a:lnTo>
                        <a:pt x="44" y="66"/>
                      </a:lnTo>
                      <a:lnTo>
                        <a:pt x="80" y="54"/>
                      </a:lnTo>
                      <a:lnTo>
                        <a:pt x="116" y="42"/>
                      </a:lnTo>
                      <a:lnTo>
                        <a:pt x="150" y="26"/>
                      </a:lnTo>
                      <a:lnTo>
                        <a:pt x="166" y="16"/>
                      </a:lnTo>
                      <a:lnTo>
                        <a:pt x="182" y="6"/>
                      </a:lnTo>
                      <a:lnTo>
                        <a:pt x="182" y="6"/>
                      </a:lnTo>
                      <a:lnTo>
                        <a:pt x="188" y="2"/>
                      </a:lnTo>
                      <a:lnTo>
                        <a:pt x="194" y="0"/>
                      </a:lnTo>
                      <a:lnTo>
                        <a:pt x="198" y="2"/>
                      </a:lnTo>
                      <a:lnTo>
                        <a:pt x="202" y="4"/>
                      </a:lnTo>
                      <a:lnTo>
                        <a:pt x="208" y="12"/>
                      </a:lnTo>
                      <a:lnTo>
                        <a:pt x="212" y="22"/>
                      </a:lnTo>
                      <a:lnTo>
                        <a:pt x="212" y="22"/>
                      </a:lnTo>
                      <a:lnTo>
                        <a:pt x="216" y="32"/>
                      </a:lnTo>
                      <a:lnTo>
                        <a:pt x="220" y="44"/>
                      </a:lnTo>
                      <a:lnTo>
                        <a:pt x="222" y="48"/>
                      </a:lnTo>
                      <a:lnTo>
                        <a:pt x="228" y="48"/>
                      </a:lnTo>
                      <a:lnTo>
                        <a:pt x="234" y="46"/>
                      </a:lnTo>
                      <a:lnTo>
                        <a:pt x="244" y="40"/>
                      </a:lnTo>
                      <a:lnTo>
                        <a:pt x="244" y="40"/>
                      </a:lnTo>
                      <a:lnTo>
                        <a:pt x="248" y="38"/>
                      </a:lnTo>
                      <a:lnTo>
                        <a:pt x="252" y="38"/>
                      </a:lnTo>
                      <a:lnTo>
                        <a:pt x="256" y="40"/>
                      </a:lnTo>
                      <a:lnTo>
                        <a:pt x="258" y="44"/>
                      </a:lnTo>
                      <a:lnTo>
                        <a:pt x="262" y="62"/>
                      </a:lnTo>
                      <a:lnTo>
                        <a:pt x="262" y="90"/>
                      </a:lnTo>
                      <a:lnTo>
                        <a:pt x="262" y="9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59" name="Google Shape;1659;p76"/>
                <p:cNvSpPr/>
                <p:nvPr/>
              </p:nvSpPr>
              <p:spPr>
                <a:xfrm>
                  <a:off x="-5114094" y="4153532"/>
                  <a:ext cx="506585" cy="139977"/>
                </a:xfrm>
                <a:custGeom>
                  <a:avLst/>
                  <a:gdLst/>
                  <a:ahLst/>
                  <a:cxnLst/>
                  <a:rect l="l" t="t" r="r" b="b"/>
                  <a:pathLst>
                    <a:path w="456" h="126" extrusionOk="0">
                      <a:moveTo>
                        <a:pt x="448" y="46"/>
                      </a:moveTo>
                      <a:lnTo>
                        <a:pt x="448" y="46"/>
                      </a:lnTo>
                      <a:lnTo>
                        <a:pt x="438" y="46"/>
                      </a:lnTo>
                      <a:lnTo>
                        <a:pt x="426" y="42"/>
                      </a:lnTo>
                      <a:lnTo>
                        <a:pt x="416" y="38"/>
                      </a:lnTo>
                      <a:lnTo>
                        <a:pt x="408" y="32"/>
                      </a:lnTo>
                      <a:lnTo>
                        <a:pt x="388" y="20"/>
                      </a:lnTo>
                      <a:lnTo>
                        <a:pt x="378" y="16"/>
                      </a:lnTo>
                      <a:lnTo>
                        <a:pt x="368" y="14"/>
                      </a:lnTo>
                      <a:lnTo>
                        <a:pt x="368" y="14"/>
                      </a:lnTo>
                      <a:lnTo>
                        <a:pt x="366" y="16"/>
                      </a:lnTo>
                      <a:lnTo>
                        <a:pt x="366" y="16"/>
                      </a:lnTo>
                      <a:lnTo>
                        <a:pt x="368" y="14"/>
                      </a:lnTo>
                      <a:lnTo>
                        <a:pt x="368" y="14"/>
                      </a:lnTo>
                      <a:lnTo>
                        <a:pt x="364" y="10"/>
                      </a:lnTo>
                      <a:lnTo>
                        <a:pt x="358" y="8"/>
                      </a:lnTo>
                      <a:lnTo>
                        <a:pt x="350" y="6"/>
                      </a:lnTo>
                      <a:lnTo>
                        <a:pt x="340" y="8"/>
                      </a:lnTo>
                      <a:lnTo>
                        <a:pt x="330" y="12"/>
                      </a:lnTo>
                      <a:lnTo>
                        <a:pt x="320" y="14"/>
                      </a:lnTo>
                      <a:lnTo>
                        <a:pt x="310" y="16"/>
                      </a:lnTo>
                      <a:lnTo>
                        <a:pt x="306" y="14"/>
                      </a:lnTo>
                      <a:lnTo>
                        <a:pt x="300" y="12"/>
                      </a:lnTo>
                      <a:lnTo>
                        <a:pt x="296" y="8"/>
                      </a:lnTo>
                      <a:lnTo>
                        <a:pt x="292" y="2"/>
                      </a:lnTo>
                      <a:lnTo>
                        <a:pt x="292" y="2"/>
                      </a:lnTo>
                      <a:lnTo>
                        <a:pt x="282" y="8"/>
                      </a:lnTo>
                      <a:lnTo>
                        <a:pt x="282" y="8"/>
                      </a:lnTo>
                      <a:lnTo>
                        <a:pt x="266" y="20"/>
                      </a:lnTo>
                      <a:lnTo>
                        <a:pt x="250" y="28"/>
                      </a:lnTo>
                      <a:lnTo>
                        <a:pt x="234" y="34"/>
                      </a:lnTo>
                      <a:lnTo>
                        <a:pt x="218" y="36"/>
                      </a:lnTo>
                      <a:lnTo>
                        <a:pt x="202" y="34"/>
                      </a:lnTo>
                      <a:lnTo>
                        <a:pt x="186" y="28"/>
                      </a:lnTo>
                      <a:lnTo>
                        <a:pt x="170" y="20"/>
                      </a:lnTo>
                      <a:lnTo>
                        <a:pt x="154" y="8"/>
                      </a:lnTo>
                      <a:lnTo>
                        <a:pt x="154" y="8"/>
                      </a:lnTo>
                      <a:lnTo>
                        <a:pt x="144" y="2"/>
                      </a:lnTo>
                      <a:lnTo>
                        <a:pt x="138" y="0"/>
                      </a:lnTo>
                      <a:lnTo>
                        <a:pt x="136" y="2"/>
                      </a:lnTo>
                      <a:lnTo>
                        <a:pt x="134" y="4"/>
                      </a:lnTo>
                      <a:lnTo>
                        <a:pt x="134" y="4"/>
                      </a:lnTo>
                      <a:lnTo>
                        <a:pt x="130" y="12"/>
                      </a:lnTo>
                      <a:lnTo>
                        <a:pt x="126" y="18"/>
                      </a:lnTo>
                      <a:lnTo>
                        <a:pt x="122" y="20"/>
                      </a:lnTo>
                      <a:lnTo>
                        <a:pt x="118" y="20"/>
                      </a:lnTo>
                      <a:lnTo>
                        <a:pt x="114" y="18"/>
                      </a:lnTo>
                      <a:lnTo>
                        <a:pt x="110" y="16"/>
                      </a:lnTo>
                      <a:lnTo>
                        <a:pt x="100" y="8"/>
                      </a:lnTo>
                      <a:lnTo>
                        <a:pt x="100" y="8"/>
                      </a:lnTo>
                      <a:lnTo>
                        <a:pt x="96" y="6"/>
                      </a:lnTo>
                      <a:lnTo>
                        <a:pt x="92" y="4"/>
                      </a:lnTo>
                      <a:lnTo>
                        <a:pt x="86" y="4"/>
                      </a:lnTo>
                      <a:lnTo>
                        <a:pt x="78" y="8"/>
                      </a:lnTo>
                      <a:lnTo>
                        <a:pt x="72" y="14"/>
                      </a:lnTo>
                      <a:lnTo>
                        <a:pt x="72" y="14"/>
                      </a:lnTo>
                      <a:lnTo>
                        <a:pt x="62" y="16"/>
                      </a:lnTo>
                      <a:lnTo>
                        <a:pt x="52" y="18"/>
                      </a:lnTo>
                      <a:lnTo>
                        <a:pt x="34" y="28"/>
                      </a:lnTo>
                      <a:lnTo>
                        <a:pt x="18" y="38"/>
                      </a:lnTo>
                      <a:lnTo>
                        <a:pt x="0" y="48"/>
                      </a:lnTo>
                      <a:lnTo>
                        <a:pt x="0" y="48"/>
                      </a:lnTo>
                      <a:lnTo>
                        <a:pt x="8" y="62"/>
                      </a:lnTo>
                      <a:lnTo>
                        <a:pt x="8" y="62"/>
                      </a:lnTo>
                      <a:lnTo>
                        <a:pt x="82" y="24"/>
                      </a:lnTo>
                      <a:lnTo>
                        <a:pt x="82" y="24"/>
                      </a:lnTo>
                      <a:lnTo>
                        <a:pt x="104" y="46"/>
                      </a:lnTo>
                      <a:lnTo>
                        <a:pt x="126" y="68"/>
                      </a:lnTo>
                      <a:lnTo>
                        <a:pt x="150" y="90"/>
                      </a:lnTo>
                      <a:lnTo>
                        <a:pt x="174" y="110"/>
                      </a:lnTo>
                      <a:lnTo>
                        <a:pt x="174" y="110"/>
                      </a:lnTo>
                      <a:lnTo>
                        <a:pt x="186" y="116"/>
                      </a:lnTo>
                      <a:lnTo>
                        <a:pt x="196" y="122"/>
                      </a:lnTo>
                      <a:lnTo>
                        <a:pt x="206" y="124"/>
                      </a:lnTo>
                      <a:lnTo>
                        <a:pt x="216" y="126"/>
                      </a:lnTo>
                      <a:lnTo>
                        <a:pt x="226" y="126"/>
                      </a:lnTo>
                      <a:lnTo>
                        <a:pt x="238" y="122"/>
                      </a:lnTo>
                      <a:lnTo>
                        <a:pt x="248" y="118"/>
                      </a:lnTo>
                      <a:lnTo>
                        <a:pt x="260" y="110"/>
                      </a:lnTo>
                      <a:lnTo>
                        <a:pt x="260" y="110"/>
                      </a:lnTo>
                      <a:lnTo>
                        <a:pt x="284" y="92"/>
                      </a:lnTo>
                      <a:lnTo>
                        <a:pt x="308" y="70"/>
                      </a:lnTo>
                      <a:lnTo>
                        <a:pt x="330" y="48"/>
                      </a:lnTo>
                      <a:lnTo>
                        <a:pt x="350" y="22"/>
                      </a:lnTo>
                      <a:lnTo>
                        <a:pt x="350" y="22"/>
                      </a:lnTo>
                      <a:lnTo>
                        <a:pt x="440" y="70"/>
                      </a:lnTo>
                      <a:lnTo>
                        <a:pt x="440" y="70"/>
                      </a:lnTo>
                      <a:lnTo>
                        <a:pt x="440" y="66"/>
                      </a:lnTo>
                      <a:lnTo>
                        <a:pt x="444" y="64"/>
                      </a:lnTo>
                      <a:lnTo>
                        <a:pt x="452" y="60"/>
                      </a:lnTo>
                      <a:lnTo>
                        <a:pt x="454" y="58"/>
                      </a:lnTo>
                      <a:lnTo>
                        <a:pt x="456" y="54"/>
                      </a:lnTo>
                      <a:lnTo>
                        <a:pt x="454" y="50"/>
                      </a:lnTo>
                      <a:lnTo>
                        <a:pt x="448" y="46"/>
                      </a:lnTo>
                      <a:lnTo>
                        <a:pt x="448" y="4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grpSp>
      <p:pic>
        <p:nvPicPr>
          <p:cNvPr id="1660" name="Google Shape;1660;p76"/>
          <p:cNvPicPr preferRelativeResize="0"/>
          <p:nvPr/>
        </p:nvPicPr>
        <p:blipFill rotWithShape="1">
          <a:blip r:embed="rId3">
            <a:alphaModFix/>
          </a:blip>
          <a:srcRect/>
          <a:stretch/>
        </p:blipFill>
        <p:spPr>
          <a:xfrm>
            <a:off x="4983713" y="665849"/>
            <a:ext cx="6214669" cy="3657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33"/>
                                        </p:tgtEl>
                                        <p:attrNameLst>
                                          <p:attrName>style.visibility</p:attrName>
                                        </p:attrNameLst>
                                      </p:cBhvr>
                                      <p:to>
                                        <p:strVal val="visible"/>
                                      </p:to>
                                    </p:set>
                                    <p:animEffect transition="in" filter="fade">
                                      <p:cBhvr>
                                        <p:cTn id="7" dur="500"/>
                                        <p:tgtEl>
                                          <p:spTgt spid="1533"/>
                                        </p:tgtEl>
                                      </p:cBhvr>
                                    </p:animEffect>
                                  </p:childTnLst>
                                </p:cTn>
                              </p:par>
                              <p:par>
                                <p:cTn id="8" presetID="10" presetClass="entr" presetSubtype="0" fill="hold" nodeType="withEffect">
                                  <p:stCondLst>
                                    <p:cond delay="13180"/>
                                  </p:stCondLst>
                                  <p:childTnLst>
                                    <p:set>
                                      <p:cBhvr>
                                        <p:cTn id="9" dur="1" fill="hold">
                                          <p:stCondLst>
                                            <p:cond delay="0"/>
                                          </p:stCondLst>
                                        </p:cTn>
                                        <p:tgtEl>
                                          <p:spTgt spid="1531"/>
                                        </p:tgtEl>
                                        <p:attrNameLst>
                                          <p:attrName>style.visibility</p:attrName>
                                        </p:attrNameLst>
                                      </p:cBhvr>
                                      <p:to>
                                        <p:strVal val="visible"/>
                                      </p:to>
                                    </p:set>
                                    <p:animEffect transition="in" filter="fade">
                                      <p:cBhvr>
                                        <p:cTn id="10" dur="500"/>
                                        <p:tgtEl>
                                          <p:spTgt spid="1531"/>
                                        </p:tgtEl>
                                      </p:cBhvr>
                                    </p:animEffect>
                                  </p:childTnLst>
                                </p:cTn>
                              </p:par>
                              <p:par>
                                <p:cTn id="11" presetID="10" presetClass="entr" presetSubtype="0" fill="hold" nodeType="withEffect">
                                  <p:stCondLst>
                                    <p:cond delay="30270"/>
                                  </p:stCondLst>
                                  <p:childTnLst>
                                    <p:set>
                                      <p:cBhvr>
                                        <p:cTn id="12" dur="1" fill="hold">
                                          <p:stCondLst>
                                            <p:cond delay="0"/>
                                          </p:stCondLst>
                                        </p:cTn>
                                        <p:tgtEl>
                                          <p:spTgt spid="1532"/>
                                        </p:tgtEl>
                                        <p:attrNameLst>
                                          <p:attrName>style.visibility</p:attrName>
                                        </p:attrNameLst>
                                      </p:cBhvr>
                                      <p:to>
                                        <p:strVal val="visible"/>
                                      </p:to>
                                    </p:set>
                                    <p:animEffect transition="in" filter="fade">
                                      <p:cBhvr>
                                        <p:cTn id="13" dur="500"/>
                                        <p:tgtEl>
                                          <p:spTgt spid="1532"/>
                                        </p:tgtEl>
                                      </p:cBhvr>
                                    </p:animEffect>
                                  </p:childTnLst>
                                </p:cTn>
                              </p:par>
                              <p:par>
                                <p:cTn id="14" presetID="10" presetClass="entr" presetSubtype="0" fill="hold" nodeType="withEffect">
                                  <p:stCondLst>
                                    <p:cond delay="13180"/>
                                  </p:stCondLst>
                                  <p:childTnLst>
                                    <p:set>
                                      <p:cBhvr>
                                        <p:cTn id="15" dur="1" fill="hold">
                                          <p:stCondLst>
                                            <p:cond delay="0"/>
                                          </p:stCondLst>
                                        </p:cTn>
                                        <p:tgtEl>
                                          <p:spTgt spid="1531">
                                            <p:txEl>
                                              <p:pRg st="0" end="0"/>
                                            </p:txEl>
                                          </p:spTgt>
                                        </p:tgtEl>
                                        <p:attrNameLst>
                                          <p:attrName>style.visibility</p:attrName>
                                        </p:attrNameLst>
                                      </p:cBhvr>
                                      <p:to>
                                        <p:strVal val="visible"/>
                                      </p:to>
                                    </p:set>
                                    <p:animEffect transition="in" filter="fade">
                                      <p:cBhvr>
                                        <p:cTn id="16" dur="500"/>
                                        <p:tgtEl>
                                          <p:spTgt spid="1531">
                                            <p:txEl>
                                              <p:pRg st="0" end="0"/>
                                            </p:txEl>
                                          </p:spTgt>
                                        </p:tgtEl>
                                      </p:cBhvr>
                                    </p:animEffect>
                                  </p:childTnLst>
                                </p:cTn>
                              </p:par>
                              <p:par>
                                <p:cTn id="17" presetID="10" presetClass="entr" presetSubtype="0" fill="hold" nodeType="withEffect">
                                  <p:stCondLst>
                                    <p:cond delay="13180"/>
                                  </p:stCondLst>
                                  <p:childTnLst>
                                    <p:set>
                                      <p:cBhvr>
                                        <p:cTn id="18" dur="1" fill="hold">
                                          <p:stCondLst>
                                            <p:cond delay="0"/>
                                          </p:stCondLst>
                                        </p:cTn>
                                        <p:tgtEl>
                                          <p:spTgt spid="1531">
                                            <p:txEl>
                                              <p:pRg st="1" end="1"/>
                                            </p:txEl>
                                          </p:spTgt>
                                        </p:tgtEl>
                                        <p:attrNameLst>
                                          <p:attrName>style.visibility</p:attrName>
                                        </p:attrNameLst>
                                      </p:cBhvr>
                                      <p:to>
                                        <p:strVal val="visible"/>
                                      </p:to>
                                    </p:set>
                                    <p:animEffect transition="in" filter="fade">
                                      <p:cBhvr>
                                        <p:cTn id="19" dur="500"/>
                                        <p:tgtEl>
                                          <p:spTgt spid="1531">
                                            <p:txEl>
                                              <p:pRg st="1" end="1"/>
                                            </p:txEl>
                                          </p:spTgt>
                                        </p:tgtEl>
                                      </p:cBhvr>
                                    </p:animEffect>
                                  </p:childTnLst>
                                </p:cTn>
                              </p:par>
                              <p:par>
                                <p:cTn id="20" presetID="10" presetClass="entr" presetSubtype="0" fill="hold" nodeType="withEffect">
                                  <p:stCondLst>
                                    <p:cond delay="13180"/>
                                  </p:stCondLst>
                                  <p:childTnLst>
                                    <p:set>
                                      <p:cBhvr>
                                        <p:cTn id="21" dur="1" fill="hold">
                                          <p:stCondLst>
                                            <p:cond delay="0"/>
                                          </p:stCondLst>
                                        </p:cTn>
                                        <p:tgtEl>
                                          <p:spTgt spid="1531">
                                            <p:txEl>
                                              <p:pRg st="2" end="2"/>
                                            </p:txEl>
                                          </p:spTgt>
                                        </p:tgtEl>
                                        <p:attrNameLst>
                                          <p:attrName>style.visibility</p:attrName>
                                        </p:attrNameLst>
                                      </p:cBhvr>
                                      <p:to>
                                        <p:strVal val="visible"/>
                                      </p:to>
                                    </p:set>
                                    <p:animEffect transition="in" filter="fade">
                                      <p:cBhvr>
                                        <p:cTn id="22" dur="500"/>
                                        <p:tgtEl>
                                          <p:spTgt spid="1531">
                                            <p:txEl>
                                              <p:pRg st="2" end="2"/>
                                            </p:txEl>
                                          </p:spTgt>
                                        </p:tgtEl>
                                      </p:cBhvr>
                                    </p:animEffect>
                                  </p:childTnLst>
                                </p:cTn>
                              </p:par>
                              <p:par>
                                <p:cTn id="23" presetID="10" presetClass="entr" presetSubtype="0" fill="hold" nodeType="withEffect">
                                  <p:stCondLst>
                                    <p:cond delay="13180"/>
                                  </p:stCondLst>
                                  <p:childTnLst>
                                    <p:set>
                                      <p:cBhvr>
                                        <p:cTn id="24" dur="1" fill="hold">
                                          <p:stCondLst>
                                            <p:cond delay="0"/>
                                          </p:stCondLst>
                                        </p:cTn>
                                        <p:tgtEl>
                                          <p:spTgt spid="1531">
                                            <p:txEl>
                                              <p:pRg st="3" end="3"/>
                                            </p:txEl>
                                          </p:spTgt>
                                        </p:tgtEl>
                                        <p:attrNameLst>
                                          <p:attrName>style.visibility</p:attrName>
                                        </p:attrNameLst>
                                      </p:cBhvr>
                                      <p:to>
                                        <p:strVal val="visible"/>
                                      </p:to>
                                    </p:set>
                                    <p:animEffect transition="in" filter="fade">
                                      <p:cBhvr>
                                        <p:cTn id="25" dur="500"/>
                                        <p:tgtEl>
                                          <p:spTgt spid="1531">
                                            <p:txEl>
                                              <p:pRg st="3" end="3"/>
                                            </p:txEl>
                                          </p:spTgt>
                                        </p:tgtEl>
                                      </p:cBhvr>
                                    </p:animEffect>
                                  </p:childTnLst>
                                </p:cTn>
                              </p:par>
                              <p:par>
                                <p:cTn id="26" presetID="10" presetClass="entr" presetSubtype="0" fill="hold" nodeType="withEffect">
                                  <p:stCondLst>
                                    <p:cond delay="30270"/>
                                  </p:stCondLst>
                                  <p:childTnLst>
                                    <p:set>
                                      <p:cBhvr>
                                        <p:cTn id="27" dur="1" fill="hold">
                                          <p:stCondLst>
                                            <p:cond delay="0"/>
                                          </p:stCondLst>
                                        </p:cTn>
                                        <p:tgtEl>
                                          <p:spTgt spid="1532">
                                            <p:txEl>
                                              <p:pRg st="0" end="0"/>
                                            </p:txEl>
                                          </p:spTgt>
                                        </p:tgtEl>
                                        <p:attrNameLst>
                                          <p:attrName>style.visibility</p:attrName>
                                        </p:attrNameLst>
                                      </p:cBhvr>
                                      <p:to>
                                        <p:strVal val="visible"/>
                                      </p:to>
                                    </p:set>
                                    <p:animEffect transition="in" filter="fade">
                                      <p:cBhvr>
                                        <p:cTn id="28" dur="500"/>
                                        <p:tgtEl>
                                          <p:spTgt spid="1532">
                                            <p:txEl>
                                              <p:pRg st="0" end="0"/>
                                            </p:txEl>
                                          </p:spTgt>
                                        </p:tgtEl>
                                      </p:cBhvr>
                                    </p:animEffect>
                                  </p:childTnLst>
                                </p:cTn>
                              </p:par>
                              <p:par>
                                <p:cTn id="29" presetID="10" presetClass="entr" presetSubtype="0" fill="hold" nodeType="withEffect">
                                  <p:stCondLst>
                                    <p:cond delay="30270"/>
                                  </p:stCondLst>
                                  <p:childTnLst>
                                    <p:set>
                                      <p:cBhvr>
                                        <p:cTn id="30" dur="1" fill="hold">
                                          <p:stCondLst>
                                            <p:cond delay="0"/>
                                          </p:stCondLst>
                                        </p:cTn>
                                        <p:tgtEl>
                                          <p:spTgt spid="1532">
                                            <p:txEl>
                                              <p:pRg st="1" end="1"/>
                                            </p:txEl>
                                          </p:spTgt>
                                        </p:tgtEl>
                                        <p:attrNameLst>
                                          <p:attrName>style.visibility</p:attrName>
                                        </p:attrNameLst>
                                      </p:cBhvr>
                                      <p:to>
                                        <p:strVal val="visible"/>
                                      </p:to>
                                    </p:set>
                                    <p:animEffect transition="in" filter="fade">
                                      <p:cBhvr>
                                        <p:cTn id="31" dur="500"/>
                                        <p:tgtEl>
                                          <p:spTgt spid="1532">
                                            <p:txEl>
                                              <p:pRg st="1" end="1"/>
                                            </p:txEl>
                                          </p:spTgt>
                                        </p:tgtEl>
                                      </p:cBhvr>
                                    </p:animEffect>
                                  </p:childTnLst>
                                </p:cTn>
                              </p:par>
                              <p:par>
                                <p:cTn id="32" presetID="10" presetClass="entr" presetSubtype="0" fill="hold" nodeType="withEffect">
                                  <p:stCondLst>
                                    <p:cond delay="30270"/>
                                  </p:stCondLst>
                                  <p:childTnLst>
                                    <p:set>
                                      <p:cBhvr>
                                        <p:cTn id="33" dur="1" fill="hold">
                                          <p:stCondLst>
                                            <p:cond delay="0"/>
                                          </p:stCondLst>
                                        </p:cTn>
                                        <p:tgtEl>
                                          <p:spTgt spid="1532">
                                            <p:txEl>
                                              <p:pRg st="2" end="2"/>
                                            </p:txEl>
                                          </p:spTgt>
                                        </p:tgtEl>
                                        <p:attrNameLst>
                                          <p:attrName>style.visibility</p:attrName>
                                        </p:attrNameLst>
                                      </p:cBhvr>
                                      <p:to>
                                        <p:strVal val="visible"/>
                                      </p:to>
                                    </p:set>
                                    <p:animEffect transition="in" filter="fade">
                                      <p:cBhvr>
                                        <p:cTn id="34" dur="500"/>
                                        <p:tgtEl>
                                          <p:spTgt spid="15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675"/>
        <p:cNvGrpSpPr/>
        <p:nvPr/>
      </p:nvGrpSpPr>
      <p:grpSpPr>
        <a:xfrm>
          <a:off x="0" y="0"/>
          <a:ext cx="0" cy="0"/>
          <a:chOff x="0" y="0"/>
          <a:chExt cx="0" cy="0"/>
        </a:xfrm>
      </p:grpSpPr>
      <p:sp>
        <p:nvSpPr>
          <p:cNvPr id="676" name="Google Shape;676;p51"/>
          <p:cNvSpPr txBox="1">
            <a:spLocks noGrp="1"/>
          </p:cNvSpPr>
          <p:nvPr>
            <p:ph type="title"/>
          </p:nvPr>
        </p:nvSpPr>
        <p:spPr>
          <a:xfrm>
            <a:off x="1117600" y="486834"/>
            <a:ext cx="14020801" cy="1767417"/>
          </a:xfrm>
        </p:spPr>
        <p:txBody>
          <a:bodyPr spcFirstLastPara="1" wrap="square" lIns="91425" tIns="45700" rIns="91425" bIns="45700" anchor="ctr" anchorCtr="0">
            <a:normAutofit/>
          </a:bodyPr>
          <a:lstStyle/>
          <a:p>
            <a:pPr marL="457200" marR="0" lvl="0" indent="-228600" rtl="0">
              <a:spcBef>
                <a:spcPts val="1000"/>
              </a:spcBef>
              <a:spcAft>
                <a:spcPts val="0"/>
              </a:spcAft>
              <a:buClr>
                <a:srgbClr val="FFFFFF"/>
              </a:buClr>
              <a:buSzPts val="2800"/>
              <a:buFont typeface="Arial"/>
              <a:buNone/>
            </a:pPr>
            <a:r>
              <a:rPr lang="en-US"/>
              <a:t>Data Distribution</a:t>
            </a:r>
          </a:p>
        </p:txBody>
      </p:sp>
      <p:pic>
        <p:nvPicPr>
          <p:cNvPr id="678" name="Picture 677" descr="Illuminated server room panel">
            <a:extLst>
              <a:ext uri="{FF2B5EF4-FFF2-40B4-BE49-F238E27FC236}">
                <a16:creationId xmlns:a16="http://schemas.microsoft.com/office/drawing/2014/main" id="{A3A60F5C-F0DA-AE9C-1D3B-71E12A65D9C2}"/>
              </a:ext>
            </a:extLst>
          </p:cNvPr>
          <p:cNvPicPr>
            <a:picLocks noChangeAspect="1"/>
          </p:cNvPicPr>
          <p:nvPr/>
        </p:nvPicPr>
        <p:blipFill rotWithShape="1">
          <a:blip r:embed="rId3"/>
          <a:srcRect t="33546" b="15394"/>
          <a:stretch/>
        </p:blipFill>
        <p:spPr>
          <a:xfrm>
            <a:off x="1033230" y="2970671"/>
            <a:ext cx="14204004" cy="484106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681"/>
        <p:cNvGrpSpPr/>
        <p:nvPr/>
      </p:nvGrpSpPr>
      <p:grpSpPr>
        <a:xfrm>
          <a:off x="0" y="0"/>
          <a:ext cx="0" cy="0"/>
          <a:chOff x="0" y="0"/>
          <a:chExt cx="0" cy="0"/>
        </a:xfrm>
      </p:grpSpPr>
      <p:sp>
        <p:nvSpPr>
          <p:cNvPr id="682" name="Google Shape;682;p52"/>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Data Distribution</a:t>
            </a:r>
            <a:endParaRPr/>
          </a:p>
        </p:txBody>
      </p:sp>
      <p:sp>
        <p:nvSpPr>
          <p:cNvPr id="683" name="Google Shape;683;p52"/>
          <p:cNvSpPr txBox="1">
            <a:spLocks noGrp="1"/>
          </p:cNvSpPr>
          <p:nvPr>
            <p:ph type="body" idx="1"/>
          </p:nvPr>
        </p:nvSpPr>
        <p:spPr>
          <a:xfrm>
            <a:off x="400309" y="1176207"/>
            <a:ext cx="15609909"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The collection of data values arranged in a sequence according to their relative frequency and occurrences.</a:t>
            </a:r>
            <a:endParaRPr sz="2200"/>
          </a:p>
        </p:txBody>
      </p:sp>
      <p:sp>
        <p:nvSpPr>
          <p:cNvPr id="684" name="Google Shape;684;p52"/>
          <p:cNvSpPr/>
          <p:nvPr/>
        </p:nvSpPr>
        <p:spPr>
          <a:xfrm>
            <a:off x="1589019" y="6561169"/>
            <a:ext cx="8283388" cy="188259"/>
          </a:xfrm>
          <a:prstGeom prst="lef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685" name="Google Shape;685;p52"/>
          <p:cNvSpPr/>
          <p:nvPr/>
        </p:nvSpPr>
        <p:spPr>
          <a:xfrm>
            <a:off x="1182767" y="2554941"/>
            <a:ext cx="198165" cy="3711388"/>
          </a:xfrm>
          <a:prstGeom prst="up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686" name="Google Shape;686;p52"/>
          <p:cNvSpPr txBox="1"/>
          <p:nvPr/>
        </p:nvSpPr>
        <p:spPr>
          <a:xfrm>
            <a:off x="10757647" y="2554941"/>
            <a:ext cx="5002306" cy="387349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404040"/>
                </a:solidFill>
                <a:latin typeface="Open Sans"/>
                <a:ea typeface="Open Sans"/>
                <a:cs typeface="Open Sans"/>
                <a:sym typeface="Open Sans"/>
              </a:rPr>
              <a:t>Range</a:t>
            </a:r>
            <a:r>
              <a:rPr lang="en-US" sz="2200" b="0" i="0" u="none" strike="noStrike" cap="none">
                <a:solidFill>
                  <a:srgbClr val="404040"/>
                </a:solidFill>
                <a:latin typeface="Open Sans"/>
                <a:ea typeface="Open Sans"/>
                <a:cs typeface="Open Sans"/>
                <a:sym typeface="Open Sans"/>
              </a:rPr>
              <a:t> of the data refers to minimum and maximum values.</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404040"/>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404040"/>
                </a:solidFill>
                <a:latin typeface="Open Sans"/>
                <a:ea typeface="Open Sans"/>
                <a:cs typeface="Open Sans"/>
                <a:sym typeface="Open Sans"/>
              </a:rPr>
              <a:t>Frequency</a:t>
            </a:r>
            <a:r>
              <a:rPr lang="en-US" sz="2200" b="0" i="0" u="none" strike="noStrike" cap="none">
                <a:solidFill>
                  <a:srgbClr val="404040"/>
                </a:solidFill>
                <a:latin typeface="Open Sans"/>
                <a:ea typeface="Open Sans"/>
                <a:cs typeface="Open Sans"/>
                <a:sym typeface="Open Sans"/>
              </a:rPr>
              <a:t> indicates the number of occurrences of a data value.</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404040"/>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404040"/>
                </a:solidFill>
                <a:latin typeface="Open Sans"/>
                <a:ea typeface="Open Sans"/>
                <a:cs typeface="Open Sans"/>
                <a:sym typeface="Open Sans"/>
              </a:rPr>
              <a:t>Central tendency</a:t>
            </a:r>
            <a:r>
              <a:rPr lang="en-US" sz="2200" b="0" i="0" u="none" strike="noStrike" cap="none">
                <a:solidFill>
                  <a:srgbClr val="404040"/>
                </a:solidFill>
                <a:latin typeface="Open Sans"/>
                <a:ea typeface="Open Sans"/>
                <a:cs typeface="Open Sans"/>
                <a:sym typeface="Open Sans"/>
              </a:rPr>
              <a:t> indicates data accumulation toward the middle of the distribution or toward the end.</a:t>
            </a:r>
            <a:endParaRPr sz="2200" b="0" i="0" u="none" strike="noStrike" cap="none">
              <a:solidFill>
                <a:srgbClr val="000000"/>
              </a:solidFill>
              <a:latin typeface="Arial"/>
              <a:ea typeface="Arial"/>
              <a:cs typeface="Arial"/>
              <a:sym typeface="Arial"/>
            </a:endParaRPr>
          </a:p>
        </p:txBody>
      </p:sp>
      <p:grpSp>
        <p:nvGrpSpPr>
          <p:cNvPr id="687" name="Google Shape;687;p52"/>
          <p:cNvGrpSpPr/>
          <p:nvPr/>
        </p:nvGrpSpPr>
        <p:grpSpPr>
          <a:xfrm>
            <a:off x="1267432" y="2775973"/>
            <a:ext cx="8511102" cy="3673091"/>
            <a:chOff x="7684895" y="2851703"/>
            <a:chExt cx="7735083" cy="3338190"/>
          </a:xfrm>
        </p:grpSpPr>
        <p:sp>
          <p:nvSpPr>
            <p:cNvPr id="688" name="Google Shape;688;p52"/>
            <p:cNvSpPr/>
            <p:nvPr/>
          </p:nvSpPr>
          <p:spPr>
            <a:xfrm>
              <a:off x="8487194" y="5715071"/>
              <a:ext cx="498220" cy="136549"/>
            </a:xfrm>
            <a:custGeom>
              <a:avLst/>
              <a:gdLst/>
              <a:ahLst/>
              <a:cxnLst/>
              <a:rect l="l" t="t" r="r" b="b"/>
              <a:pathLst>
                <a:path w="498220" h="136549" extrusionOk="0">
                  <a:moveTo>
                    <a:pt x="189" y="116661"/>
                  </a:moveTo>
                  <a:cubicBezTo>
                    <a:pt x="6674" y="106933"/>
                    <a:pt x="198796" y="87477"/>
                    <a:pt x="267700" y="72886"/>
                  </a:cubicBezTo>
                  <a:cubicBezTo>
                    <a:pt x="336604" y="58295"/>
                    <a:pt x="380379" y="40461"/>
                    <a:pt x="413615" y="29112"/>
                  </a:cubicBezTo>
                  <a:cubicBezTo>
                    <a:pt x="446851" y="17763"/>
                    <a:pt x="455768" y="-11420"/>
                    <a:pt x="467117" y="4793"/>
                  </a:cubicBezTo>
                  <a:cubicBezTo>
                    <a:pt x="478466" y="21006"/>
                    <a:pt x="521429" y="105312"/>
                    <a:pt x="481708" y="126389"/>
                  </a:cubicBezTo>
                  <a:cubicBezTo>
                    <a:pt x="441987" y="147466"/>
                    <a:pt x="302557" y="128820"/>
                    <a:pt x="228789" y="131252"/>
                  </a:cubicBezTo>
                  <a:cubicBezTo>
                    <a:pt x="155021" y="133684"/>
                    <a:pt x="-6296" y="126389"/>
                    <a:pt x="189" y="116661"/>
                  </a:cubicBezTo>
                  <a:close/>
                </a:path>
              </a:pathLst>
            </a:custGeom>
            <a:solidFill>
              <a:srgbClr val="2C70A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689" name="Google Shape;689;p52"/>
            <p:cNvSpPr/>
            <p:nvPr/>
          </p:nvSpPr>
          <p:spPr>
            <a:xfrm>
              <a:off x="10003773" y="4153803"/>
              <a:ext cx="538390" cy="1699651"/>
            </a:xfrm>
            <a:custGeom>
              <a:avLst/>
              <a:gdLst/>
              <a:ahLst/>
              <a:cxnLst/>
              <a:rect l="l" t="t" r="r" b="b"/>
              <a:pathLst>
                <a:path w="200" h="630" extrusionOk="0">
                  <a:moveTo>
                    <a:pt x="0" y="273"/>
                  </a:moveTo>
                  <a:lnTo>
                    <a:pt x="0" y="630"/>
                  </a:lnTo>
                  <a:lnTo>
                    <a:pt x="200" y="630"/>
                  </a:lnTo>
                  <a:lnTo>
                    <a:pt x="200" y="0"/>
                  </a:lnTo>
                  <a:lnTo>
                    <a:pt x="200" y="0"/>
                  </a:lnTo>
                  <a:lnTo>
                    <a:pt x="174" y="40"/>
                  </a:lnTo>
                  <a:lnTo>
                    <a:pt x="149" y="77"/>
                  </a:lnTo>
                  <a:lnTo>
                    <a:pt x="123" y="114"/>
                  </a:lnTo>
                  <a:lnTo>
                    <a:pt x="99" y="149"/>
                  </a:lnTo>
                  <a:lnTo>
                    <a:pt x="73" y="183"/>
                  </a:lnTo>
                  <a:lnTo>
                    <a:pt x="49" y="214"/>
                  </a:lnTo>
                  <a:lnTo>
                    <a:pt x="25" y="245"/>
                  </a:lnTo>
                  <a:lnTo>
                    <a:pt x="0" y="273"/>
                  </a:lnTo>
                  <a:lnTo>
                    <a:pt x="0" y="273"/>
                  </a:lnTo>
                  <a:close/>
                </a:path>
              </a:pathLst>
            </a:custGeom>
            <a:solidFill>
              <a:srgbClr val="95BE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690" name="Google Shape;690;p52"/>
            <p:cNvSpPr/>
            <p:nvPr/>
          </p:nvSpPr>
          <p:spPr>
            <a:xfrm>
              <a:off x="9468075" y="4890320"/>
              <a:ext cx="535699" cy="963136"/>
            </a:xfrm>
            <a:custGeom>
              <a:avLst/>
              <a:gdLst/>
              <a:ahLst/>
              <a:cxnLst/>
              <a:rect l="l" t="t" r="r" b="b"/>
              <a:pathLst>
                <a:path w="199" h="357" extrusionOk="0">
                  <a:moveTo>
                    <a:pt x="0" y="191"/>
                  </a:moveTo>
                  <a:lnTo>
                    <a:pt x="0" y="357"/>
                  </a:lnTo>
                  <a:lnTo>
                    <a:pt x="199" y="357"/>
                  </a:lnTo>
                  <a:lnTo>
                    <a:pt x="199" y="0"/>
                  </a:lnTo>
                  <a:lnTo>
                    <a:pt x="199" y="0"/>
                  </a:lnTo>
                  <a:lnTo>
                    <a:pt x="174" y="29"/>
                  </a:lnTo>
                  <a:lnTo>
                    <a:pt x="147" y="57"/>
                  </a:lnTo>
                  <a:lnTo>
                    <a:pt x="122" y="83"/>
                  </a:lnTo>
                  <a:lnTo>
                    <a:pt x="97" y="108"/>
                  </a:lnTo>
                  <a:lnTo>
                    <a:pt x="72" y="130"/>
                  </a:lnTo>
                  <a:lnTo>
                    <a:pt x="48" y="152"/>
                  </a:lnTo>
                  <a:lnTo>
                    <a:pt x="23" y="172"/>
                  </a:lnTo>
                  <a:lnTo>
                    <a:pt x="0" y="191"/>
                  </a:lnTo>
                  <a:lnTo>
                    <a:pt x="0" y="191"/>
                  </a:lnTo>
                  <a:close/>
                </a:path>
              </a:pathLst>
            </a:custGeom>
            <a:solidFill>
              <a:srgbClr val="7CAF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691" name="Google Shape;691;p52"/>
            <p:cNvSpPr/>
            <p:nvPr/>
          </p:nvSpPr>
          <p:spPr>
            <a:xfrm>
              <a:off x="10542163" y="3336353"/>
              <a:ext cx="535699" cy="2517103"/>
            </a:xfrm>
            <a:custGeom>
              <a:avLst/>
              <a:gdLst/>
              <a:ahLst/>
              <a:cxnLst/>
              <a:rect l="l" t="t" r="r" b="b"/>
              <a:pathLst>
                <a:path w="199" h="933" extrusionOk="0">
                  <a:moveTo>
                    <a:pt x="26" y="261"/>
                  </a:moveTo>
                  <a:lnTo>
                    <a:pt x="26" y="261"/>
                  </a:lnTo>
                  <a:lnTo>
                    <a:pt x="0" y="303"/>
                  </a:lnTo>
                  <a:lnTo>
                    <a:pt x="0" y="933"/>
                  </a:lnTo>
                  <a:lnTo>
                    <a:pt x="199" y="933"/>
                  </a:lnTo>
                  <a:lnTo>
                    <a:pt x="199" y="0"/>
                  </a:lnTo>
                  <a:lnTo>
                    <a:pt x="199" y="0"/>
                  </a:lnTo>
                  <a:lnTo>
                    <a:pt x="178" y="26"/>
                  </a:lnTo>
                  <a:lnTo>
                    <a:pt x="157" y="56"/>
                  </a:lnTo>
                  <a:lnTo>
                    <a:pt x="115" y="119"/>
                  </a:lnTo>
                  <a:lnTo>
                    <a:pt x="70" y="187"/>
                  </a:lnTo>
                  <a:lnTo>
                    <a:pt x="26" y="261"/>
                  </a:lnTo>
                  <a:lnTo>
                    <a:pt x="26" y="261"/>
                  </a:lnTo>
                  <a:close/>
                </a:path>
              </a:pathLst>
            </a:custGeom>
            <a:solidFill>
              <a:srgbClr val="BBD6E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692" name="Google Shape;692;p52"/>
            <p:cNvSpPr/>
            <p:nvPr/>
          </p:nvSpPr>
          <p:spPr>
            <a:xfrm>
              <a:off x="11077862" y="2934371"/>
              <a:ext cx="535699" cy="2921782"/>
            </a:xfrm>
            <a:custGeom>
              <a:avLst/>
              <a:gdLst/>
              <a:ahLst/>
              <a:cxnLst/>
              <a:rect l="l" t="t" r="r" b="b"/>
              <a:pathLst>
                <a:path w="199" h="1083" extrusionOk="0">
                  <a:moveTo>
                    <a:pt x="198" y="0"/>
                  </a:moveTo>
                  <a:lnTo>
                    <a:pt x="198" y="0"/>
                  </a:lnTo>
                  <a:lnTo>
                    <a:pt x="187" y="2"/>
                  </a:lnTo>
                  <a:lnTo>
                    <a:pt x="175" y="4"/>
                  </a:lnTo>
                  <a:lnTo>
                    <a:pt x="164" y="7"/>
                  </a:lnTo>
                  <a:lnTo>
                    <a:pt x="151" y="11"/>
                  </a:lnTo>
                  <a:lnTo>
                    <a:pt x="139" y="17"/>
                  </a:lnTo>
                  <a:lnTo>
                    <a:pt x="127" y="24"/>
                  </a:lnTo>
                  <a:lnTo>
                    <a:pt x="115" y="31"/>
                  </a:lnTo>
                  <a:lnTo>
                    <a:pt x="103" y="40"/>
                  </a:lnTo>
                  <a:lnTo>
                    <a:pt x="89" y="50"/>
                  </a:lnTo>
                  <a:lnTo>
                    <a:pt x="77" y="61"/>
                  </a:lnTo>
                  <a:lnTo>
                    <a:pt x="52" y="87"/>
                  </a:lnTo>
                  <a:lnTo>
                    <a:pt x="26" y="116"/>
                  </a:lnTo>
                  <a:lnTo>
                    <a:pt x="0" y="149"/>
                  </a:lnTo>
                  <a:lnTo>
                    <a:pt x="0" y="1082"/>
                  </a:lnTo>
                  <a:lnTo>
                    <a:pt x="199" y="1083"/>
                  </a:lnTo>
                  <a:lnTo>
                    <a:pt x="199" y="0"/>
                  </a:lnTo>
                  <a:lnTo>
                    <a:pt x="199" y="0"/>
                  </a:lnTo>
                  <a:lnTo>
                    <a:pt x="198" y="0"/>
                  </a:lnTo>
                  <a:lnTo>
                    <a:pt x="198" y="0"/>
                  </a:lnTo>
                  <a:close/>
                </a:path>
              </a:pathLst>
            </a:custGeom>
            <a:solidFill>
              <a:srgbClr val="DDEEF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693" name="Google Shape;693;p52"/>
            <p:cNvSpPr/>
            <p:nvPr/>
          </p:nvSpPr>
          <p:spPr>
            <a:xfrm>
              <a:off x="8932376" y="5405610"/>
              <a:ext cx="535699" cy="447845"/>
            </a:xfrm>
            <a:custGeom>
              <a:avLst/>
              <a:gdLst/>
              <a:ahLst/>
              <a:cxnLst/>
              <a:rect l="l" t="t" r="r" b="b"/>
              <a:pathLst>
                <a:path w="199" h="166" extrusionOk="0">
                  <a:moveTo>
                    <a:pt x="0" y="117"/>
                  </a:moveTo>
                  <a:lnTo>
                    <a:pt x="0" y="166"/>
                  </a:lnTo>
                  <a:lnTo>
                    <a:pt x="199" y="166"/>
                  </a:lnTo>
                  <a:lnTo>
                    <a:pt x="199" y="0"/>
                  </a:lnTo>
                  <a:lnTo>
                    <a:pt x="199" y="0"/>
                  </a:lnTo>
                  <a:lnTo>
                    <a:pt x="172" y="20"/>
                  </a:lnTo>
                  <a:lnTo>
                    <a:pt x="146" y="37"/>
                  </a:lnTo>
                  <a:lnTo>
                    <a:pt x="120" y="55"/>
                  </a:lnTo>
                  <a:lnTo>
                    <a:pt x="95" y="69"/>
                  </a:lnTo>
                  <a:lnTo>
                    <a:pt x="71" y="84"/>
                  </a:lnTo>
                  <a:lnTo>
                    <a:pt x="46" y="96"/>
                  </a:lnTo>
                  <a:lnTo>
                    <a:pt x="23" y="107"/>
                  </a:lnTo>
                  <a:lnTo>
                    <a:pt x="0" y="117"/>
                  </a:lnTo>
                  <a:lnTo>
                    <a:pt x="0" y="11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694" name="Google Shape;694;p52"/>
            <p:cNvSpPr/>
            <p:nvPr/>
          </p:nvSpPr>
          <p:spPr>
            <a:xfrm>
              <a:off x="13759044" y="5405610"/>
              <a:ext cx="535699" cy="453240"/>
            </a:xfrm>
            <a:custGeom>
              <a:avLst/>
              <a:gdLst/>
              <a:ahLst/>
              <a:cxnLst/>
              <a:rect l="l" t="t" r="r" b="b"/>
              <a:pathLst>
                <a:path w="199" h="168" extrusionOk="0">
                  <a:moveTo>
                    <a:pt x="0" y="0"/>
                  </a:moveTo>
                  <a:lnTo>
                    <a:pt x="0" y="167"/>
                  </a:lnTo>
                  <a:lnTo>
                    <a:pt x="199" y="168"/>
                  </a:lnTo>
                  <a:lnTo>
                    <a:pt x="199" y="112"/>
                  </a:lnTo>
                  <a:lnTo>
                    <a:pt x="199" y="112"/>
                  </a:lnTo>
                  <a:lnTo>
                    <a:pt x="173" y="100"/>
                  </a:lnTo>
                  <a:lnTo>
                    <a:pt x="147" y="88"/>
                  </a:lnTo>
                  <a:lnTo>
                    <a:pt x="122" y="76"/>
                  </a:lnTo>
                  <a:lnTo>
                    <a:pt x="96" y="63"/>
                  </a:lnTo>
                  <a:lnTo>
                    <a:pt x="72" y="48"/>
                  </a:lnTo>
                  <a:lnTo>
                    <a:pt x="48" y="33"/>
                  </a:lnTo>
                  <a:lnTo>
                    <a:pt x="23" y="16"/>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695" name="Google Shape;695;p52"/>
            <p:cNvSpPr/>
            <p:nvPr/>
          </p:nvSpPr>
          <p:spPr>
            <a:xfrm>
              <a:off x="11613559" y="2934371"/>
              <a:ext cx="535699" cy="2921782"/>
            </a:xfrm>
            <a:custGeom>
              <a:avLst/>
              <a:gdLst/>
              <a:ahLst/>
              <a:cxnLst/>
              <a:rect l="l" t="t" r="r" b="b"/>
              <a:pathLst>
                <a:path w="199" h="1083" extrusionOk="0">
                  <a:moveTo>
                    <a:pt x="0" y="0"/>
                  </a:moveTo>
                  <a:lnTo>
                    <a:pt x="0" y="1083"/>
                  </a:lnTo>
                  <a:lnTo>
                    <a:pt x="199" y="1083"/>
                  </a:lnTo>
                  <a:lnTo>
                    <a:pt x="199" y="148"/>
                  </a:lnTo>
                  <a:lnTo>
                    <a:pt x="199" y="148"/>
                  </a:lnTo>
                  <a:lnTo>
                    <a:pt x="169" y="110"/>
                  </a:lnTo>
                  <a:lnTo>
                    <a:pt x="142" y="78"/>
                  </a:lnTo>
                  <a:lnTo>
                    <a:pt x="128" y="65"/>
                  </a:lnTo>
                  <a:lnTo>
                    <a:pt x="116" y="54"/>
                  </a:lnTo>
                  <a:lnTo>
                    <a:pt x="104" y="42"/>
                  </a:lnTo>
                  <a:lnTo>
                    <a:pt x="92" y="34"/>
                  </a:lnTo>
                  <a:lnTo>
                    <a:pt x="81" y="25"/>
                  </a:lnTo>
                  <a:lnTo>
                    <a:pt x="69" y="18"/>
                  </a:lnTo>
                  <a:lnTo>
                    <a:pt x="58" y="13"/>
                  </a:lnTo>
                  <a:lnTo>
                    <a:pt x="46" y="8"/>
                  </a:lnTo>
                  <a:lnTo>
                    <a:pt x="34" y="5"/>
                  </a:lnTo>
                  <a:lnTo>
                    <a:pt x="23" y="3"/>
                  </a:lnTo>
                  <a:lnTo>
                    <a:pt x="12" y="2"/>
                  </a:lnTo>
                  <a:lnTo>
                    <a:pt x="0" y="0"/>
                  </a:lnTo>
                  <a:lnTo>
                    <a:pt x="0" y="0"/>
                  </a:lnTo>
                  <a:close/>
                </a:path>
              </a:pathLst>
            </a:custGeom>
            <a:solidFill>
              <a:srgbClr val="DDEEF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696" name="Google Shape;696;p52"/>
            <p:cNvSpPr/>
            <p:nvPr/>
          </p:nvSpPr>
          <p:spPr>
            <a:xfrm>
              <a:off x="14294741" y="5707770"/>
              <a:ext cx="500703" cy="151080"/>
            </a:xfrm>
            <a:custGeom>
              <a:avLst/>
              <a:gdLst/>
              <a:ahLst/>
              <a:cxnLst/>
              <a:rect l="l" t="t" r="r" b="b"/>
              <a:pathLst>
                <a:path w="186" h="56" extrusionOk="0">
                  <a:moveTo>
                    <a:pt x="0" y="0"/>
                  </a:moveTo>
                  <a:lnTo>
                    <a:pt x="0" y="56"/>
                  </a:lnTo>
                  <a:lnTo>
                    <a:pt x="186" y="56"/>
                  </a:lnTo>
                  <a:lnTo>
                    <a:pt x="186" y="44"/>
                  </a:lnTo>
                  <a:lnTo>
                    <a:pt x="186" y="44"/>
                  </a:lnTo>
                  <a:lnTo>
                    <a:pt x="162" y="40"/>
                  </a:lnTo>
                  <a:lnTo>
                    <a:pt x="137" y="37"/>
                  </a:lnTo>
                  <a:lnTo>
                    <a:pt x="113" y="33"/>
                  </a:lnTo>
                  <a:lnTo>
                    <a:pt x="90" y="27"/>
                  </a:lnTo>
                  <a:lnTo>
                    <a:pt x="68" y="21"/>
                  </a:lnTo>
                  <a:lnTo>
                    <a:pt x="45" y="14"/>
                  </a:lnTo>
                  <a:lnTo>
                    <a:pt x="22" y="7"/>
                  </a:lnTo>
                  <a:lnTo>
                    <a:pt x="0" y="0"/>
                  </a:lnTo>
                  <a:lnTo>
                    <a:pt x="0" y="0"/>
                  </a:lnTo>
                  <a:close/>
                </a:path>
              </a:pathLst>
            </a:custGeom>
            <a:solidFill>
              <a:srgbClr val="2E75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697" name="Google Shape;697;p52"/>
            <p:cNvSpPr/>
            <p:nvPr/>
          </p:nvSpPr>
          <p:spPr>
            <a:xfrm>
              <a:off x="13223345" y="4882225"/>
              <a:ext cx="535699" cy="973928"/>
            </a:xfrm>
            <a:custGeom>
              <a:avLst/>
              <a:gdLst/>
              <a:ahLst/>
              <a:cxnLst/>
              <a:rect l="l" t="t" r="r" b="b"/>
              <a:pathLst>
                <a:path w="199" h="361" extrusionOk="0">
                  <a:moveTo>
                    <a:pt x="0" y="0"/>
                  </a:moveTo>
                  <a:lnTo>
                    <a:pt x="0" y="361"/>
                  </a:lnTo>
                  <a:lnTo>
                    <a:pt x="199" y="361"/>
                  </a:lnTo>
                  <a:lnTo>
                    <a:pt x="199" y="194"/>
                  </a:lnTo>
                  <a:lnTo>
                    <a:pt x="199" y="194"/>
                  </a:lnTo>
                  <a:lnTo>
                    <a:pt x="172" y="173"/>
                  </a:lnTo>
                  <a:lnTo>
                    <a:pt x="147" y="152"/>
                  </a:lnTo>
                  <a:lnTo>
                    <a:pt x="121" y="130"/>
                  </a:lnTo>
                  <a:lnTo>
                    <a:pt x="97" y="105"/>
                  </a:lnTo>
                  <a:lnTo>
                    <a:pt x="73" y="81"/>
                  </a:lnTo>
                  <a:lnTo>
                    <a:pt x="47" y="55"/>
                  </a:lnTo>
                  <a:lnTo>
                    <a:pt x="24" y="28"/>
                  </a:lnTo>
                  <a:lnTo>
                    <a:pt x="0" y="0"/>
                  </a:lnTo>
                  <a:lnTo>
                    <a:pt x="0" y="0"/>
                  </a:lnTo>
                  <a:close/>
                </a:path>
              </a:pathLst>
            </a:custGeom>
            <a:solidFill>
              <a:srgbClr val="7CAF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698" name="Google Shape;698;p52"/>
            <p:cNvSpPr/>
            <p:nvPr/>
          </p:nvSpPr>
          <p:spPr>
            <a:xfrm>
              <a:off x="12149258" y="3333654"/>
              <a:ext cx="535699" cy="2522499"/>
            </a:xfrm>
            <a:custGeom>
              <a:avLst/>
              <a:gdLst/>
              <a:ahLst/>
              <a:cxnLst/>
              <a:rect l="l" t="t" r="r" b="b"/>
              <a:pathLst>
                <a:path w="199" h="935" extrusionOk="0">
                  <a:moveTo>
                    <a:pt x="0" y="0"/>
                  </a:moveTo>
                  <a:lnTo>
                    <a:pt x="0" y="935"/>
                  </a:lnTo>
                  <a:lnTo>
                    <a:pt x="199" y="935"/>
                  </a:lnTo>
                  <a:lnTo>
                    <a:pt x="199" y="296"/>
                  </a:lnTo>
                  <a:lnTo>
                    <a:pt x="199" y="296"/>
                  </a:lnTo>
                  <a:lnTo>
                    <a:pt x="140" y="203"/>
                  </a:lnTo>
                  <a:lnTo>
                    <a:pt x="88" y="124"/>
                  </a:lnTo>
                  <a:lnTo>
                    <a:pt x="41" y="56"/>
                  </a:lnTo>
                  <a:lnTo>
                    <a:pt x="0" y="0"/>
                  </a:lnTo>
                  <a:lnTo>
                    <a:pt x="0" y="0"/>
                  </a:lnTo>
                  <a:close/>
                </a:path>
              </a:pathLst>
            </a:custGeom>
            <a:solidFill>
              <a:srgbClr val="BBD6E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699" name="Google Shape;699;p52"/>
            <p:cNvSpPr/>
            <p:nvPr/>
          </p:nvSpPr>
          <p:spPr>
            <a:xfrm>
              <a:off x="12684955" y="4132220"/>
              <a:ext cx="538390" cy="1723933"/>
            </a:xfrm>
            <a:custGeom>
              <a:avLst/>
              <a:gdLst/>
              <a:ahLst/>
              <a:cxnLst/>
              <a:rect l="l" t="t" r="r" b="b"/>
              <a:pathLst>
                <a:path w="200" h="639" extrusionOk="0">
                  <a:moveTo>
                    <a:pt x="6" y="8"/>
                  </a:moveTo>
                  <a:lnTo>
                    <a:pt x="6" y="8"/>
                  </a:lnTo>
                  <a:lnTo>
                    <a:pt x="0" y="0"/>
                  </a:lnTo>
                  <a:lnTo>
                    <a:pt x="0" y="639"/>
                  </a:lnTo>
                  <a:lnTo>
                    <a:pt x="200" y="639"/>
                  </a:lnTo>
                  <a:lnTo>
                    <a:pt x="200" y="278"/>
                  </a:lnTo>
                  <a:lnTo>
                    <a:pt x="200" y="278"/>
                  </a:lnTo>
                  <a:lnTo>
                    <a:pt x="175" y="248"/>
                  </a:lnTo>
                  <a:lnTo>
                    <a:pt x="151" y="217"/>
                  </a:lnTo>
                  <a:lnTo>
                    <a:pt x="127" y="185"/>
                  </a:lnTo>
                  <a:lnTo>
                    <a:pt x="102" y="152"/>
                  </a:lnTo>
                  <a:lnTo>
                    <a:pt x="54" y="82"/>
                  </a:lnTo>
                  <a:lnTo>
                    <a:pt x="6" y="8"/>
                  </a:lnTo>
                  <a:lnTo>
                    <a:pt x="6" y="8"/>
                  </a:lnTo>
                  <a:close/>
                </a:path>
              </a:pathLst>
            </a:custGeom>
            <a:solidFill>
              <a:srgbClr val="95BE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700" name="Google Shape;700;p52"/>
            <p:cNvSpPr/>
            <p:nvPr/>
          </p:nvSpPr>
          <p:spPr>
            <a:xfrm>
              <a:off x="8186707" y="5842663"/>
              <a:ext cx="231508" cy="8094"/>
            </a:xfrm>
            <a:custGeom>
              <a:avLst/>
              <a:gdLst/>
              <a:ahLst/>
              <a:cxnLst/>
              <a:rect l="l" t="t" r="r" b="b"/>
              <a:pathLst>
                <a:path w="86" h="3" extrusionOk="0">
                  <a:moveTo>
                    <a:pt x="32" y="3"/>
                  </a:moveTo>
                  <a:lnTo>
                    <a:pt x="32" y="3"/>
                  </a:lnTo>
                  <a:lnTo>
                    <a:pt x="0" y="3"/>
                  </a:lnTo>
                  <a:lnTo>
                    <a:pt x="4" y="3"/>
                  </a:lnTo>
                  <a:lnTo>
                    <a:pt x="86" y="3"/>
                  </a:lnTo>
                  <a:lnTo>
                    <a:pt x="86" y="0"/>
                  </a:lnTo>
                  <a:lnTo>
                    <a:pt x="86" y="0"/>
                  </a:lnTo>
                  <a:lnTo>
                    <a:pt x="58" y="3"/>
                  </a:lnTo>
                  <a:lnTo>
                    <a:pt x="32" y="3"/>
                  </a:lnTo>
                  <a:lnTo>
                    <a:pt x="32" y="3"/>
                  </a:lnTo>
                  <a:close/>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701" name="Google Shape;701;p52"/>
            <p:cNvSpPr/>
            <p:nvPr/>
          </p:nvSpPr>
          <p:spPr>
            <a:xfrm>
              <a:off x="8418215" y="5721260"/>
              <a:ext cx="514163" cy="132196"/>
            </a:xfrm>
            <a:custGeom>
              <a:avLst/>
              <a:gdLst/>
              <a:ahLst/>
              <a:cxnLst/>
              <a:rect l="l" t="t" r="r" b="b"/>
              <a:pathLst>
                <a:path w="191" h="49" extrusionOk="0">
                  <a:moveTo>
                    <a:pt x="0" y="45"/>
                  </a:moveTo>
                  <a:lnTo>
                    <a:pt x="0" y="48"/>
                  </a:lnTo>
                  <a:lnTo>
                    <a:pt x="191" y="49"/>
                  </a:lnTo>
                  <a:lnTo>
                    <a:pt x="191" y="0"/>
                  </a:lnTo>
                  <a:lnTo>
                    <a:pt x="191" y="0"/>
                  </a:lnTo>
                  <a:lnTo>
                    <a:pt x="163" y="10"/>
                  </a:lnTo>
                  <a:lnTo>
                    <a:pt x="137" y="19"/>
                  </a:lnTo>
                  <a:lnTo>
                    <a:pt x="111" y="27"/>
                  </a:lnTo>
                  <a:lnTo>
                    <a:pt x="87" y="32"/>
                  </a:lnTo>
                  <a:lnTo>
                    <a:pt x="63" y="38"/>
                  </a:lnTo>
                  <a:lnTo>
                    <a:pt x="41" y="41"/>
                  </a:lnTo>
                  <a:lnTo>
                    <a:pt x="20" y="44"/>
                  </a:lnTo>
                  <a:lnTo>
                    <a:pt x="0" y="45"/>
                  </a:lnTo>
                  <a:lnTo>
                    <a:pt x="0" y="45"/>
                  </a:lnTo>
                  <a:close/>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702" name="Google Shape;702;p52"/>
            <p:cNvSpPr/>
            <p:nvPr/>
          </p:nvSpPr>
          <p:spPr>
            <a:xfrm>
              <a:off x="15245000" y="5858850"/>
              <a:ext cx="174978" cy="0"/>
            </a:xfrm>
            <a:custGeom>
              <a:avLst/>
              <a:gdLst/>
              <a:ahLst/>
              <a:cxnLst/>
              <a:rect l="l" t="t" r="r" b="b"/>
              <a:pathLst>
                <a:path w="65" h="120000" extrusionOk="0">
                  <a:moveTo>
                    <a:pt x="65" y="0"/>
                  </a:moveTo>
                  <a:lnTo>
                    <a:pt x="0" y="0"/>
                  </a:lnTo>
                  <a:lnTo>
                    <a:pt x="0" y="0"/>
                  </a:lnTo>
                  <a:lnTo>
                    <a:pt x="36" y="0"/>
                  </a:lnTo>
                  <a:lnTo>
                    <a:pt x="65" y="0"/>
                  </a:lnTo>
                  <a:lnTo>
                    <a:pt x="65" y="0"/>
                  </a:lnTo>
                  <a:close/>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703" name="Google Shape;703;p52"/>
            <p:cNvSpPr/>
            <p:nvPr/>
          </p:nvSpPr>
          <p:spPr>
            <a:xfrm>
              <a:off x="14795444" y="5826476"/>
              <a:ext cx="449557" cy="32374"/>
            </a:xfrm>
            <a:custGeom>
              <a:avLst/>
              <a:gdLst/>
              <a:ahLst/>
              <a:cxnLst/>
              <a:rect l="l" t="t" r="r" b="b"/>
              <a:pathLst>
                <a:path w="167" h="12" extrusionOk="0">
                  <a:moveTo>
                    <a:pt x="1" y="0"/>
                  </a:moveTo>
                  <a:lnTo>
                    <a:pt x="1" y="0"/>
                  </a:lnTo>
                  <a:lnTo>
                    <a:pt x="0" y="0"/>
                  </a:lnTo>
                  <a:lnTo>
                    <a:pt x="0" y="12"/>
                  </a:lnTo>
                  <a:lnTo>
                    <a:pt x="167" y="12"/>
                  </a:lnTo>
                  <a:lnTo>
                    <a:pt x="167" y="12"/>
                  </a:lnTo>
                  <a:lnTo>
                    <a:pt x="133" y="11"/>
                  </a:lnTo>
                  <a:lnTo>
                    <a:pt x="94" y="9"/>
                  </a:lnTo>
                  <a:lnTo>
                    <a:pt x="50" y="5"/>
                  </a:lnTo>
                  <a:lnTo>
                    <a:pt x="1" y="0"/>
                  </a:lnTo>
                  <a:lnTo>
                    <a:pt x="1" y="0"/>
                  </a:lnTo>
                  <a:close/>
                </a:path>
              </a:pathLst>
            </a:custGeom>
            <a:solidFill>
              <a:srgbClr val="F5F7F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nvGrpSpPr>
            <p:cNvPr id="704" name="Google Shape;704;p52"/>
            <p:cNvGrpSpPr/>
            <p:nvPr/>
          </p:nvGrpSpPr>
          <p:grpSpPr>
            <a:xfrm>
              <a:off x="7684895" y="2851703"/>
              <a:ext cx="7726128" cy="3338190"/>
              <a:chOff x="6268590" y="3267996"/>
              <a:chExt cx="8328861" cy="3598608"/>
            </a:xfrm>
          </p:grpSpPr>
          <p:cxnSp>
            <p:nvCxnSpPr>
              <p:cNvPr id="705" name="Google Shape;705;p52"/>
              <p:cNvCxnSpPr/>
              <p:nvPr/>
            </p:nvCxnSpPr>
            <p:spPr>
              <a:xfrm rot="10800000">
                <a:off x="10503612" y="3358286"/>
                <a:ext cx="0" cy="3135302"/>
              </a:xfrm>
              <a:prstGeom prst="straightConnector1">
                <a:avLst/>
              </a:prstGeom>
              <a:noFill/>
              <a:ln w="9525" cap="flat" cmpd="sng">
                <a:solidFill>
                  <a:schemeClr val="accent1"/>
                </a:solidFill>
                <a:prstDash val="solid"/>
                <a:miter lim="800000"/>
                <a:headEnd type="none" w="sm" len="sm"/>
                <a:tailEnd type="none" w="sm" len="sm"/>
              </a:ln>
            </p:spPr>
          </p:cxnSp>
          <p:sp>
            <p:nvSpPr>
              <p:cNvPr id="706" name="Google Shape;706;p52"/>
              <p:cNvSpPr txBox="1"/>
              <p:nvPr/>
            </p:nvSpPr>
            <p:spPr>
              <a:xfrm>
                <a:off x="6891259" y="6528050"/>
                <a:ext cx="36740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-3</a:t>
                </a:r>
                <a:endParaRPr sz="1400" b="0" i="0" u="none" strike="noStrike" cap="none">
                  <a:solidFill>
                    <a:srgbClr val="000000"/>
                  </a:solidFill>
                  <a:latin typeface="Arial"/>
                  <a:ea typeface="Arial"/>
                  <a:cs typeface="Arial"/>
                  <a:sym typeface="Arial"/>
                </a:endParaRPr>
              </a:p>
            </p:txBody>
          </p:sp>
          <p:sp>
            <p:nvSpPr>
              <p:cNvPr id="707" name="Google Shape;707;p52"/>
              <p:cNvSpPr txBox="1"/>
              <p:nvPr/>
            </p:nvSpPr>
            <p:spPr>
              <a:xfrm>
                <a:off x="7344379" y="6528050"/>
                <a:ext cx="53893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-2.5</a:t>
                </a:r>
                <a:endParaRPr sz="1400" b="0" i="0" u="none" strike="noStrike" cap="none">
                  <a:solidFill>
                    <a:srgbClr val="000000"/>
                  </a:solidFill>
                  <a:latin typeface="Arial"/>
                  <a:ea typeface="Arial"/>
                  <a:cs typeface="Arial"/>
                  <a:sym typeface="Arial"/>
                </a:endParaRPr>
              </a:p>
            </p:txBody>
          </p:sp>
          <p:sp>
            <p:nvSpPr>
              <p:cNvPr id="708" name="Google Shape;708;p52"/>
              <p:cNvSpPr txBox="1"/>
              <p:nvPr/>
            </p:nvSpPr>
            <p:spPr>
              <a:xfrm>
                <a:off x="8002052" y="6528050"/>
                <a:ext cx="36740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-2</a:t>
                </a:r>
                <a:endParaRPr sz="1400" b="0" i="0" u="none" strike="noStrike" cap="none">
                  <a:solidFill>
                    <a:srgbClr val="000000"/>
                  </a:solidFill>
                  <a:latin typeface="Arial"/>
                  <a:ea typeface="Arial"/>
                  <a:cs typeface="Arial"/>
                  <a:sym typeface="Arial"/>
                </a:endParaRPr>
              </a:p>
            </p:txBody>
          </p:sp>
          <p:sp>
            <p:nvSpPr>
              <p:cNvPr id="709" name="Google Shape;709;p52"/>
              <p:cNvSpPr txBox="1"/>
              <p:nvPr/>
            </p:nvSpPr>
            <p:spPr>
              <a:xfrm>
                <a:off x="8491748" y="6528050"/>
                <a:ext cx="53893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-1.5</a:t>
                </a:r>
                <a:endParaRPr sz="1400" b="0" i="0" u="none" strike="noStrike" cap="none">
                  <a:solidFill>
                    <a:srgbClr val="000000"/>
                  </a:solidFill>
                  <a:latin typeface="Arial"/>
                  <a:ea typeface="Arial"/>
                  <a:cs typeface="Arial"/>
                  <a:sym typeface="Arial"/>
                </a:endParaRPr>
              </a:p>
            </p:txBody>
          </p:sp>
          <p:sp>
            <p:nvSpPr>
              <p:cNvPr id="710" name="Google Shape;710;p52"/>
              <p:cNvSpPr txBox="1"/>
              <p:nvPr/>
            </p:nvSpPr>
            <p:spPr>
              <a:xfrm>
                <a:off x="9161613" y="6528050"/>
                <a:ext cx="36740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-1</a:t>
                </a:r>
                <a:endParaRPr sz="1400" b="0" i="0" u="none" strike="noStrike" cap="none">
                  <a:solidFill>
                    <a:srgbClr val="000000"/>
                  </a:solidFill>
                  <a:latin typeface="Arial"/>
                  <a:ea typeface="Arial"/>
                  <a:cs typeface="Arial"/>
                  <a:sym typeface="Arial"/>
                </a:endParaRPr>
              </a:p>
            </p:txBody>
          </p:sp>
          <p:sp>
            <p:nvSpPr>
              <p:cNvPr id="711" name="Google Shape;711;p52"/>
              <p:cNvSpPr txBox="1"/>
              <p:nvPr/>
            </p:nvSpPr>
            <p:spPr>
              <a:xfrm>
                <a:off x="9639117" y="6528050"/>
                <a:ext cx="53893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-0.5</a:t>
                </a:r>
                <a:endParaRPr sz="1400" b="0" i="0" u="none" strike="noStrike" cap="none">
                  <a:solidFill>
                    <a:srgbClr val="000000"/>
                  </a:solidFill>
                  <a:latin typeface="Arial"/>
                  <a:ea typeface="Arial"/>
                  <a:cs typeface="Arial"/>
                  <a:sym typeface="Arial"/>
                </a:endParaRPr>
              </a:p>
            </p:txBody>
          </p:sp>
          <p:sp>
            <p:nvSpPr>
              <p:cNvPr id="712" name="Google Shape;712;p52"/>
              <p:cNvSpPr txBox="1"/>
              <p:nvPr/>
            </p:nvSpPr>
            <p:spPr>
              <a:xfrm>
                <a:off x="10834668" y="6528050"/>
                <a:ext cx="47320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0.5</a:t>
                </a:r>
                <a:endParaRPr sz="1400" b="0" i="0" u="none" strike="noStrike" cap="none">
                  <a:solidFill>
                    <a:srgbClr val="000000"/>
                  </a:solidFill>
                  <a:latin typeface="Arial"/>
                  <a:ea typeface="Arial"/>
                  <a:cs typeface="Arial"/>
                  <a:sym typeface="Arial"/>
                </a:endParaRPr>
              </a:p>
            </p:txBody>
          </p:sp>
          <p:sp>
            <p:nvSpPr>
              <p:cNvPr id="713" name="Google Shape;713;p52"/>
              <p:cNvSpPr txBox="1"/>
              <p:nvPr/>
            </p:nvSpPr>
            <p:spPr>
              <a:xfrm>
                <a:off x="11968673" y="6528050"/>
                <a:ext cx="47320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1.5</a:t>
                </a:r>
                <a:endParaRPr sz="1400" b="0" i="0" u="none" strike="noStrike" cap="none">
                  <a:solidFill>
                    <a:srgbClr val="000000"/>
                  </a:solidFill>
                  <a:latin typeface="Arial"/>
                  <a:ea typeface="Arial"/>
                  <a:cs typeface="Arial"/>
                  <a:sym typeface="Arial"/>
                </a:endParaRPr>
              </a:p>
            </p:txBody>
          </p:sp>
          <p:sp>
            <p:nvSpPr>
              <p:cNvPr id="714" name="Google Shape;714;p52"/>
              <p:cNvSpPr txBox="1"/>
              <p:nvPr/>
            </p:nvSpPr>
            <p:spPr>
              <a:xfrm>
                <a:off x="12650144" y="6528050"/>
                <a:ext cx="30168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2</a:t>
                </a:r>
                <a:endParaRPr sz="1400" b="0" i="0" u="none" strike="noStrike" cap="none">
                  <a:solidFill>
                    <a:srgbClr val="000000"/>
                  </a:solidFill>
                  <a:latin typeface="Arial"/>
                  <a:ea typeface="Arial"/>
                  <a:cs typeface="Arial"/>
                  <a:sym typeface="Arial"/>
                </a:endParaRPr>
              </a:p>
            </p:txBody>
          </p:sp>
          <p:sp>
            <p:nvSpPr>
              <p:cNvPr id="715" name="Google Shape;715;p52"/>
              <p:cNvSpPr txBox="1"/>
              <p:nvPr/>
            </p:nvSpPr>
            <p:spPr>
              <a:xfrm>
                <a:off x="13127063" y="6528050"/>
                <a:ext cx="47320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2.5</a:t>
                </a:r>
                <a:endParaRPr sz="1400" b="0" i="0" u="none" strike="noStrike" cap="none">
                  <a:solidFill>
                    <a:srgbClr val="000000"/>
                  </a:solidFill>
                  <a:latin typeface="Arial"/>
                  <a:ea typeface="Arial"/>
                  <a:cs typeface="Arial"/>
                  <a:sym typeface="Arial"/>
                </a:endParaRPr>
              </a:p>
            </p:txBody>
          </p:sp>
          <p:sp>
            <p:nvSpPr>
              <p:cNvPr id="716" name="Google Shape;716;p52"/>
              <p:cNvSpPr txBox="1"/>
              <p:nvPr/>
            </p:nvSpPr>
            <p:spPr>
              <a:xfrm>
                <a:off x="13759761" y="6528050"/>
                <a:ext cx="30168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3</a:t>
                </a:r>
                <a:endParaRPr sz="1400" b="0" i="0" u="none" strike="noStrike" cap="none">
                  <a:solidFill>
                    <a:srgbClr val="000000"/>
                  </a:solidFill>
                  <a:latin typeface="Arial"/>
                  <a:ea typeface="Arial"/>
                  <a:cs typeface="Arial"/>
                  <a:sym typeface="Arial"/>
                </a:endParaRPr>
              </a:p>
            </p:txBody>
          </p:sp>
          <p:sp>
            <p:nvSpPr>
              <p:cNvPr id="717" name="Google Shape;717;p52"/>
              <p:cNvSpPr txBox="1"/>
              <p:nvPr/>
            </p:nvSpPr>
            <p:spPr>
              <a:xfrm>
                <a:off x="10357750" y="6528050"/>
                <a:ext cx="30168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0</a:t>
                </a:r>
                <a:endParaRPr sz="1400" b="0" i="0" u="none" strike="noStrike" cap="none">
                  <a:solidFill>
                    <a:srgbClr val="000000"/>
                  </a:solidFill>
                  <a:latin typeface="Arial"/>
                  <a:ea typeface="Arial"/>
                  <a:cs typeface="Arial"/>
                  <a:sym typeface="Arial"/>
                </a:endParaRPr>
              </a:p>
            </p:txBody>
          </p:sp>
          <p:sp>
            <p:nvSpPr>
              <p:cNvPr id="718" name="Google Shape;718;p52"/>
              <p:cNvSpPr txBox="1"/>
              <p:nvPr/>
            </p:nvSpPr>
            <p:spPr>
              <a:xfrm>
                <a:off x="11503947" y="6528050"/>
                <a:ext cx="30168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1</a:t>
                </a:r>
                <a:endParaRPr sz="1400" b="0" i="0" u="none" strike="noStrike" cap="none">
                  <a:solidFill>
                    <a:srgbClr val="000000"/>
                  </a:solidFill>
                  <a:latin typeface="Arial"/>
                  <a:ea typeface="Arial"/>
                  <a:cs typeface="Arial"/>
                  <a:sym typeface="Arial"/>
                </a:endParaRPr>
              </a:p>
            </p:txBody>
          </p:sp>
          <p:sp>
            <p:nvSpPr>
              <p:cNvPr id="719" name="Google Shape;719;p52"/>
              <p:cNvSpPr txBox="1"/>
              <p:nvPr/>
            </p:nvSpPr>
            <p:spPr>
              <a:xfrm>
                <a:off x="9971756" y="4724405"/>
                <a:ext cx="469920"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19.1%</a:t>
                </a:r>
                <a:endParaRPr sz="1400" b="0" i="0" u="none" strike="noStrike" cap="none">
                  <a:solidFill>
                    <a:srgbClr val="000000"/>
                  </a:solidFill>
                  <a:latin typeface="Arial"/>
                  <a:ea typeface="Arial"/>
                  <a:cs typeface="Arial"/>
                  <a:sym typeface="Arial"/>
                </a:endParaRPr>
              </a:p>
            </p:txBody>
          </p:sp>
          <p:sp>
            <p:nvSpPr>
              <p:cNvPr id="720" name="Google Shape;720;p52"/>
              <p:cNvSpPr txBox="1"/>
              <p:nvPr/>
            </p:nvSpPr>
            <p:spPr>
              <a:xfrm>
                <a:off x="10549855" y="4724405"/>
                <a:ext cx="469920"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19.1%</a:t>
                </a:r>
                <a:endParaRPr sz="1400" b="0" i="0" u="none" strike="noStrike" cap="none">
                  <a:solidFill>
                    <a:srgbClr val="000000"/>
                  </a:solidFill>
                  <a:latin typeface="Arial"/>
                  <a:ea typeface="Arial"/>
                  <a:cs typeface="Arial"/>
                  <a:sym typeface="Arial"/>
                </a:endParaRPr>
              </a:p>
            </p:txBody>
          </p:sp>
          <p:sp>
            <p:nvSpPr>
              <p:cNvPr id="721" name="Google Shape;721;p52"/>
              <p:cNvSpPr txBox="1"/>
              <p:nvPr/>
            </p:nvSpPr>
            <p:spPr>
              <a:xfrm>
                <a:off x="11009645" y="5291415"/>
                <a:ext cx="688009"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15.0%</a:t>
                </a:r>
                <a:endParaRPr sz="1400" b="0" i="0" u="none" strike="noStrike" cap="none">
                  <a:solidFill>
                    <a:srgbClr val="000000"/>
                  </a:solidFill>
                  <a:latin typeface="Arial"/>
                  <a:ea typeface="Arial"/>
                  <a:cs typeface="Arial"/>
                  <a:sym typeface="Arial"/>
                </a:endParaRPr>
              </a:p>
            </p:txBody>
          </p:sp>
          <p:sp>
            <p:nvSpPr>
              <p:cNvPr id="722" name="Google Shape;722;p52"/>
              <p:cNvSpPr txBox="1"/>
              <p:nvPr/>
            </p:nvSpPr>
            <p:spPr>
              <a:xfrm>
                <a:off x="11632919" y="5760889"/>
                <a:ext cx="585418"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9.2%</a:t>
                </a:r>
                <a:endParaRPr sz="1400" b="0" i="0" u="none" strike="noStrike" cap="none">
                  <a:solidFill>
                    <a:srgbClr val="000000"/>
                  </a:solidFill>
                  <a:latin typeface="Arial"/>
                  <a:ea typeface="Arial"/>
                  <a:cs typeface="Arial"/>
                  <a:sym typeface="Arial"/>
                </a:endParaRPr>
              </a:p>
            </p:txBody>
          </p:sp>
          <p:sp>
            <p:nvSpPr>
              <p:cNvPr id="723" name="Google Shape;723;p52"/>
              <p:cNvSpPr txBox="1"/>
              <p:nvPr/>
            </p:nvSpPr>
            <p:spPr>
              <a:xfrm>
                <a:off x="12236025" y="6048926"/>
                <a:ext cx="585418"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4.4%</a:t>
                </a:r>
                <a:endParaRPr sz="1400" b="0" i="0" u="none" strike="noStrike" cap="none">
                  <a:solidFill>
                    <a:srgbClr val="000000"/>
                  </a:solidFill>
                  <a:latin typeface="Arial"/>
                  <a:ea typeface="Arial"/>
                  <a:cs typeface="Arial"/>
                  <a:sym typeface="Arial"/>
                </a:endParaRPr>
              </a:p>
            </p:txBody>
          </p:sp>
          <p:sp>
            <p:nvSpPr>
              <p:cNvPr id="724" name="Google Shape;724;p52"/>
              <p:cNvSpPr txBox="1"/>
              <p:nvPr/>
            </p:nvSpPr>
            <p:spPr>
              <a:xfrm>
                <a:off x="12773032" y="6224284"/>
                <a:ext cx="585418"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1.7%</a:t>
                </a:r>
                <a:endParaRPr sz="1400" b="0" i="0" u="none" strike="noStrike" cap="none">
                  <a:solidFill>
                    <a:srgbClr val="000000"/>
                  </a:solidFill>
                  <a:latin typeface="Arial"/>
                  <a:ea typeface="Arial"/>
                  <a:cs typeface="Arial"/>
                  <a:sym typeface="Arial"/>
                </a:endParaRPr>
              </a:p>
            </p:txBody>
          </p:sp>
          <p:sp>
            <p:nvSpPr>
              <p:cNvPr id="725" name="Google Shape;725;p52"/>
              <p:cNvSpPr txBox="1"/>
              <p:nvPr/>
            </p:nvSpPr>
            <p:spPr>
              <a:xfrm>
                <a:off x="9274031" y="5291415"/>
                <a:ext cx="688009"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15.0%</a:t>
                </a:r>
                <a:endParaRPr sz="1400" b="0" i="0" u="none" strike="noStrike" cap="none">
                  <a:solidFill>
                    <a:srgbClr val="000000"/>
                  </a:solidFill>
                  <a:latin typeface="Arial"/>
                  <a:ea typeface="Arial"/>
                  <a:cs typeface="Arial"/>
                  <a:sym typeface="Arial"/>
                </a:endParaRPr>
              </a:p>
            </p:txBody>
          </p:sp>
          <p:sp>
            <p:nvSpPr>
              <p:cNvPr id="726" name="Google Shape;726;p52"/>
              <p:cNvSpPr txBox="1"/>
              <p:nvPr/>
            </p:nvSpPr>
            <p:spPr>
              <a:xfrm>
                <a:off x="8775844" y="5760889"/>
                <a:ext cx="585418"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9.2%</a:t>
                </a:r>
                <a:endParaRPr sz="1400" b="0" i="0" u="none" strike="noStrike" cap="none">
                  <a:solidFill>
                    <a:srgbClr val="000000"/>
                  </a:solidFill>
                  <a:latin typeface="Arial"/>
                  <a:ea typeface="Arial"/>
                  <a:cs typeface="Arial"/>
                  <a:sym typeface="Arial"/>
                </a:endParaRPr>
              </a:p>
            </p:txBody>
          </p:sp>
          <p:sp>
            <p:nvSpPr>
              <p:cNvPr id="727" name="Google Shape;727;p52"/>
              <p:cNvSpPr txBox="1"/>
              <p:nvPr/>
            </p:nvSpPr>
            <p:spPr>
              <a:xfrm>
                <a:off x="8230049" y="6048926"/>
                <a:ext cx="585418"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4.4%</a:t>
                </a:r>
                <a:endParaRPr sz="1400" b="0" i="0" u="none" strike="noStrike" cap="none">
                  <a:solidFill>
                    <a:srgbClr val="000000"/>
                  </a:solidFill>
                  <a:latin typeface="Arial"/>
                  <a:ea typeface="Arial"/>
                  <a:cs typeface="Arial"/>
                  <a:sym typeface="Arial"/>
                </a:endParaRPr>
              </a:p>
            </p:txBody>
          </p:sp>
          <p:sp>
            <p:nvSpPr>
              <p:cNvPr id="728" name="Google Shape;728;p52"/>
              <p:cNvSpPr txBox="1"/>
              <p:nvPr/>
            </p:nvSpPr>
            <p:spPr>
              <a:xfrm>
                <a:off x="7658267" y="6216915"/>
                <a:ext cx="585418"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1.7%</a:t>
                </a:r>
                <a:endParaRPr sz="1400" b="0" i="0" u="none" strike="noStrike" cap="none">
                  <a:solidFill>
                    <a:srgbClr val="000000"/>
                  </a:solidFill>
                  <a:latin typeface="Arial"/>
                  <a:ea typeface="Arial"/>
                  <a:cs typeface="Arial"/>
                  <a:sym typeface="Arial"/>
                </a:endParaRPr>
              </a:p>
            </p:txBody>
          </p:sp>
          <p:cxnSp>
            <p:nvCxnSpPr>
              <p:cNvPr id="729" name="Google Shape;729;p52"/>
              <p:cNvCxnSpPr/>
              <p:nvPr/>
            </p:nvCxnSpPr>
            <p:spPr>
              <a:xfrm>
                <a:off x="6781178" y="6506505"/>
                <a:ext cx="7816273" cy="0"/>
              </a:xfrm>
              <a:prstGeom prst="straightConnector1">
                <a:avLst/>
              </a:prstGeom>
              <a:noFill/>
              <a:ln w="22225" cap="flat" cmpd="sng">
                <a:solidFill>
                  <a:srgbClr val="000000"/>
                </a:solidFill>
                <a:prstDash val="solid"/>
                <a:round/>
                <a:headEnd type="none" w="sm" len="sm"/>
                <a:tailEnd type="none" w="sm" len="sm"/>
              </a:ln>
            </p:spPr>
          </p:cxnSp>
          <p:sp>
            <p:nvSpPr>
              <p:cNvPr id="730" name="Google Shape;730;p52"/>
              <p:cNvSpPr txBox="1"/>
              <p:nvPr/>
            </p:nvSpPr>
            <p:spPr>
              <a:xfrm>
                <a:off x="6442457" y="4368688"/>
                <a:ext cx="30168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0</a:t>
                </a:r>
                <a:endParaRPr sz="1400" b="0" i="0" u="none" strike="noStrike" cap="none">
                  <a:solidFill>
                    <a:srgbClr val="000000"/>
                  </a:solidFill>
                  <a:latin typeface="Arial"/>
                  <a:ea typeface="Arial"/>
                  <a:cs typeface="Arial"/>
                  <a:sym typeface="Arial"/>
                </a:endParaRPr>
              </a:p>
            </p:txBody>
          </p:sp>
          <p:sp>
            <p:nvSpPr>
              <p:cNvPr id="731" name="Google Shape;731;p52"/>
              <p:cNvSpPr txBox="1"/>
              <p:nvPr/>
            </p:nvSpPr>
            <p:spPr>
              <a:xfrm>
                <a:off x="6374573" y="5469379"/>
                <a:ext cx="36740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-1</a:t>
                </a:r>
                <a:endParaRPr sz="1400" b="0" i="0" u="none" strike="noStrike" cap="none">
                  <a:solidFill>
                    <a:srgbClr val="000000"/>
                  </a:solidFill>
                  <a:latin typeface="Arial"/>
                  <a:ea typeface="Arial"/>
                  <a:cs typeface="Arial"/>
                  <a:sym typeface="Arial"/>
                </a:endParaRPr>
              </a:p>
            </p:txBody>
          </p:sp>
          <p:sp>
            <p:nvSpPr>
              <p:cNvPr id="732" name="Google Shape;732;p52"/>
              <p:cNvSpPr txBox="1"/>
              <p:nvPr/>
            </p:nvSpPr>
            <p:spPr>
              <a:xfrm>
                <a:off x="6279029" y="4919033"/>
                <a:ext cx="53893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-0.5</a:t>
                </a:r>
                <a:endParaRPr sz="1400" b="0" i="0" u="none" strike="noStrike" cap="none">
                  <a:solidFill>
                    <a:srgbClr val="000000"/>
                  </a:solidFill>
                  <a:latin typeface="Arial"/>
                  <a:ea typeface="Arial"/>
                  <a:cs typeface="Arial"/>
                  <a:sym typeface="Arial"/>
                </a:endParaRPr>
              </a:p>
            </p:txBody>
          </p:sp>
          <p:sp>
            <p:nvSpPr>
              <p:cNvPr id="733" name="Google Shape;733;p52"/>
              <p:cNvSpPr txBox="1"/>
              <p:nvPr/>
            </p:nvSpPr>
            <p:spPr>
              <a:xfrm>
                <a:off x="6268590" y="6019724"/>
                <a:ext cx="53893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-1.5</a:t>
                </a:r>
                <a:endParaRPr sz="1400" b="0" i="0" u="none" strike="noStrike" cap="none">
                  <a:solidFill>
                    <a:srgbClr val="000000"/>
                  </a:solidFill>
                  <a:latin typeface="Arial"/>
                  <a:ea typeface="Arial"/>
                  <a:cs typeface="Arial"/>
                  <a:sym typeface="Arial"/>
                </a:endParaRPr>
              </a:p>
            </p:txBody>
          </p:sp>
          <p:sp>
            <p:nvSpPr>
              <p:cNvPr id="734" name="Google Shape;734;p52"/>
              <p:cNvSpPr txBox="1"/>
              <p:nvPr/>
            </p:nvSpPr>
            <p:spPr>
              <a:xfrm>
                <a:off x="6430073" y="3818342"/>
                <a:ext cx="30168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1</a:t>
                </a:r>
                <a:endParaRPr sz="1400" b="0" i="0" u="none" strike="noStrike" cap="none">
                  <a:solidFill>
                    <a:srgbClr val="000000"/>
                  </a:solidFill>
                  <a:latin typeface="Arial"/>
                  <a:ea typeface="Arial"/>
                  <a:cs typeface="Arial"/>
                  <a:sym typeface="Arial"/>
                </a:endParaRPr>
              </a:p>
            </p:txBody>
          </p:sp>
          <p:sp>
            <p:nvSpPr>
              <p:cNvPr id="735" name="Google Shape;735;p52"/>
              <p:cNvSpPr txBox="1"/>
              <p:nvPr/>
            </p:nvSpPr>
            <p:spPr>
              <a:xfrm>
                <a:off x="6357511" y="3267996"/>
                <a:ext cx="47320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1.5</a:t>
                </a:r>
                <a:endParaRPr sz="1400" b="0" i="0" u="none" strike="noStrike" cap="none">
                  <a:solidFill>
                    <a:srgbClr val="000000"/>
                  </a:solidFill>
                  <a:latin typeface="Arial"/>
                  <a:ea typeface="Arial"/>
                  <a:cs typeface="Arial"/>
                  <a:sym typeface="Arial"/>
                </a:endParaRPr>
              </a:p>
            </p:txBody>
          </p:sp>
        </p:grpSp>
        <p:sp>
          <p:nvSpPr>
            <p:cNvPr id="736" name="Google Shape;736;p52"/>
            <p:cNvSpPr/>
            <p:nvPr/>
          </p:nvSpPr>
          <p:spPr>
            <a:xfrm>
              <a:off x="8237441" y="2943546"/>
              <a:ext cx="7007560" cy="2908268"/>
            </a:xfrm>
            <a:custGeom>
              <a:avLst/>
              <a:gdLst/>
              <a:ahLst/>
              <a:cxnLst/>
              <a:rect l="l" t="t" r="r" b="b"/>
              <a:pathLst>
                <a:path w="9985" h="10000" extrusionOk="0">
                  <a:moveTo>
                    <a:pt x="0" y="9972"/>
                  </a:moveTo>
                  <a:lnTo>
                    <a:pt x="0" y="9972"/>
                  </a:lnTo>
                  <a:lnTo>
                    <a:pt x="110" y="9963"/>
                  </a:lnTo>
                  <a:lnTo>
                    <a:pt x="110" y="9963"/>
                  </a:lnTo>
                  <a:lnTo>
                    <a:pt x="224" y="9963"/>
                  </a:lnTo>
                  <a:lnTo>
                    <a:pt x="348" y="9935"/>
                  </a:lnTo>
                  <a:lnTo>
                    <a:pt x="496" y="9889"/>
                  </a:lnTo>
                  <a:cubicBezTo>
                    <a:pt x="522" y="9877"/>
                    <a:pt x="548" y="9864"/>
                    <a:pt x="575" y="9852"/>
                  </a:cubicBezTo>
                  <a:lnTo>
                    <a:pt x="654" y="9815"/>
                  </a:lnTo>
                  <a:cubicBezTo>
                    <a:pt x="682" y="9797"/>
                    <a:pt x="709" y="9778"/>
                    <a:pt x="737" y="9760"/>
                  </a:cubicBezTo>
                  <a:cubicBezTo>
                    <a:pt x="767" y="9742"/>
                    <a:pt x="795" y="9723"/>
                    <a:pt x="825" y="9705"/>
                  </a:cubicBezTo>
                  <a:cubicBezTo>
                    <a:pt x="856" y="9677"/>
                    <a:pt x="887" y="9650"/>
                    <a:pt x="919" y="9622"/>
                  </a:cubicBezTo>
                  <a:cubicBezTo>
                    <a:pt x="950" y="9594"/>
                    <a:pt x="982" y="9567"/>
                    <a:pt x="1013" y="9539"/>
                  </a:cubicBezTo>
                  <a:lnTo>
                    <a:pt x="1112" y="9437"/>
                  </a:lnTo>
                  <a:cubicBezTo>
                    <a:pt x="1144" y="9400"/>
                    <a:pt x="1178" y="9364"/>
                    <a:pt x="1210" y="9327"/>
                  </a:cubicBezTo>
                  <a:lnTo>
                    <a:pt x="1312" y="9197"/>
                  </a:lnTo>
                  <a:cubicBezTo>
                    <a:pt x="1347" y="9148"/>
                    <a:pt x="1383" y="9099"/>
                    <a:pt x="1418" y="9050"/>
                  </a:cubicBezTo>
                  <a:cubicBezTo>
                    <a:pt x="1455" y="8995"/>
                    <a:pt x="1491" y="8939"/>
                    <a:pt x="1528" y="8884"/>
                  </a:cubicBezTo>
                  <a:lnTo>
                    <a:pt x="1638" y="8699"/>
                  </a:lnTo>
                  <a:lnTo>
                    <a:pt x="1750" y="8506"/>
                  </a:lnTo>
                  <a:cubicBezTo>
                    <a:pt x="1790" y="8432"/>
                    <a:pt x="1828" y="8358"/>
                    <a:pt x="1868" y="8284"/>
                  </a:cubicBezTo>
                  <a:lnTo>
                    <a:pt x="1985" y="8054"/>
                  </a:lnTo>
                  <a:cubicBezTo>
                    <a:pt x="2024" y="7965"/>
                    <a:pt x="2063" y="7875"/>
                    <a:pt x="2103" y="7786"/>
                  </a:cubicBezTo>
                  <a:lnTo>
                    <a:pt x="2223" y="7500"/>
                  </a:lnTo>
                  <a:cubicBezTo>
                    <a:pt x="2265" y="7399"/>
                    <a:pt x="2306" y="7297"/>
                    <a:pt x="2348" y="7196"/>
                  </a:cubicBezTo>
                  <a:cubicBezTo>
                    <a:pt x="2390" y="7082"/>
                    <a:pt x="2431" y="6968"/>
                    <a:pt x="2473" y="6854"/>
                  </a:cubicBezTo>
                  <a:cubicBezTo>
                    <a:pt x="2515" y="6734"/>
                    <a:pt x="2556" y="6614"/>
                    <a:pt x="2598" y="6494"/>
                  </a:cubicBezTo>
                  <a:lnTo>
                    <a:pt x="2730" y="6116"/>
                  </a:lnTo>
                  <a:lnTo>
                    <a:pt x="2859" y="5710"/>
                  </a:lnTo>
                  <a:cubicBezTo>
                    <a:pt x="2902" y="5566"/>
                    <a:pt x="2944" y="5421"/>
                    <a:pt x="2987" y="5277"/>
                  </a:cubicBezTo>
                  <a:cubicBezTo>
                    <a:pt x="3032" y="5120"/>
                    <a:pt x="3077" y="4963"/>
                    <a:pt x="3123" y="4806"/>
                  </a:cubicBezTo>
                  <a:cubicBezTo>
                    <a:pt x="3167" y="4637"/>
                    <a:pt x="3211" y="4468"/>
                    <a:pt x="3256" y="4299"/>
                  </a:cubicBezTo>
                  <a:cubicBezTo>
                    <a:pt x="3299" y="4124"/>
                    <a:pt x="3344" y="3948"/>
                    <a:pt x="3388" y="3773"/>
                  </a:cubicBezTo>
                  <a:lnTo>
                    <a:pt x="3388" y="3773"/>
                  </a:lnTo>
                  <a:cubicBezTo>
                    <a:pt x="3452" y="3518"/>
                    <a:pt x="3517" y="3262"/>
                    <a:pt x="3581" y="3007"/>
                  </a:cubicBezTo>
                  <a:cubicBezTo>
                    <a:pt x="3613" y="2884"/>
                    <a:pt x="3647" y="2761"/>
                    <a:pt x="3679" y="2638"/>
                  </a:cubicBezTo>
                  <a:cubicBezTo>
                    <a:pt x="3709" y="2521"/>
                    <a:pt x="3739" y="2405"/>
                    <a:pt x="3769" y="2288"/>
                  </a:cubicBezTo>
                  <a:cubicBezTo>
                    <a:pt x="3802" y="2177"/>
                    <a:pt x="3835" y="2067"/>
                    <a:pt x="3868" y="1956"/>
                  </a:cubicBezTo>
                  <a:cubicBezTo>
                    <a:pt x="3897" y="1854"/>
                    <a:pt x="3926" y="1753"/>
                    <a:pt x="3955" y="1651"/>
                  </a:cubicBezTo>
                  <a:cubicBezTo>
                    <a:pt x="3986" y="1556"/>
                    <a:pt x="4015" y="1460"/>
                    <a:pt x="4046" y="1365"/>
                  </a:cubicBezTo>
                  <a:cubicBezTo>
                    <a:pt x="4075" y="1273"/>
                    <a:pt x="4103" y="1181"/>
                    <a:pt x="4133" y="1089"/>
                  </a:cubicBezTo>
                  <a:lnTo>
                    <a:pt x="4223" y="849"/>
                  </a:lnTo>
                  <a:cubicBezTo>
                    <a:pt x="4251" y="778"/>
                    <a:pt x="4279" y="708"/>
                    <a:pt x="4306" y="637"/>
                  </a:cubicBezTo>
                  <a:cubicBezTo>
                    <a:pt x="4334" y="575"/>
                    <a:pt x="4362" y="514"/>
                    <a:pt x="4390" y="452"/>
                  </a:cubicBezTo>
                  <a:cubicBezTo>
                    <a:pt x="4417" y="397"/>
                    <a:pt x="4445" y="341"/>
                    <a:pt x="4473" y="286"/>
                  </a:cubicBezTo>
                  <a:cubicBezTo>
                    <a:pt x="4487" y="268"/>
                    <a:pt x="4500" y="249"/>
                    <a:pt x="4514" y="231"/>
                  </a:cubicBezTo>
                  <a:cubicBezTo>
                    <a:pt x="4529" y="209"/>
                    <a:pt x="4542" y="188"/>
                    <a:pt x="4556" y="166"/>
                  </a:cubicBezTo>
                  <a:cubicBezTo>
                    <a:pt x="4569" y="151"/>
                    <a:pt x="4581" y="135"/>
                    <a:pt x="4594" y="120"/>
                  </a:cubicBezTo>
                  <a:cubicBezTo>
                    <a:pt x="4608" y="105"/>
                    <a:pt x="4621" y="89"/>
                    <a:pt x="4635" y="74"/>
                  </a:cubicBezTo>
                  <a:cubicBezTo>
                    <a:pt x="4648" y="65"/>
                    <a:pt x="4660" y="55"/>
                    <a:pt x="4673" y="46"/>
                  </a:cubicBezTo>
                  <a:cubicBezTo>
                    <a:pt x="4687" y="40"/>
                    <a:pt x="4700" y="34"/>
                    <a:pt x="4714" y="28"/>
                  </a:cubicBezTo>
                  <a:cubicBezTo>
                    <a:pt x="4727" y="19"/>
                    <a:pt x="4739" y="9"/>
                    <a:pt x="4752" y="0"/>
                  </a:cubicBezTo>
                  <a:lnTo>
                    <a:pt x="4794" y="0"/>
                  </a:lnTo>
                  <a:lnTo>
                    <a:pt x="4794" y="0"/>
                  </a:lnTo>
                  <a:lnTo>
                    <a:pt x="4866" y="18"/>
                  </a:lnTo>
                  <a:cubicBezTo>
                    <a:pt x="4877" y="21"/>
                    <a:pt x="4889" y="25"/>
                    <a:pt x="4900" y="28"/>
                  </a:cubicBezTo>
                  <a:cubicBezTo>
                    <a:pt x="4912" y="34"/>
                    <a:pt x="4926" y="40"/>
                    <a:pt x="4938" y="46"/>
                  </a:cubicBezTo>
                  <a:cubicBezTo>
                    <a:pt x="4949" y="55"/>
                    <a:pt x="4960" y="65"/>
                    <a:pt x="4971" y="74"/>
                  </a:cubicBezTo>
                  <a:cubicBezTo>
                    <a:pt x="4984" y="86"/>
                    <a:pt x="4997" y="99"/>
                    <a:pt x="5010" y="111"/>
                  </a:cubicBezTo>
                  <a:cubicBezTo>
                    <a:pt x="5020" y="123"/>
                    <a:pt x="5030" y="136"/>
                    <a:pt x="5040" y="148"/>
                  </a:cubicBezTo>
                  <a:cubicBezTo>
                    <a:pt x="5053" y="160"/>
                    <a:pt x="5065" y="173"/>
                    <a:pt x="5078" y="185"/>
                  </a:cubicBezTo>
                  <a:lnTo>
                    <a:pt x="5150" y="314"/>
                  </a:lnTo>
                  <a:lnTo>
                    <a:pt x="5225" y="452"/>
                  </a:lnTo>
                  <a:cubicBezTo>
                    <a:pt x="5250" y="514"/>
                    <a:pt x="5275" y="575"/>
                    <a:pt x="5300" y="637"/>
                  </a:cubicBezTo>
                  <a:cubicBezTo>
                    <a:pt x="5328" y="711"/>
                    <a:pt x="5356" y="784"/>
                    <a:pt x="5383" y="858"/>
                  </a:cubicBezTo>
                  <a:cubicBezTo>
                    <a:pt x="5413" y="944"/>
                    <a:pt x="5441" y="1030"/>
                    <a:pt x="5471" y="1116"/>
                  </a:cubicBezTo>
                  <a:cubicBezTo>
                    <a:pt x="5503" y="1214"/>
                    <a:pt x="5537" y="1313"/>
                    <a:pt x="5569" y="1411"/>
                  </a:cubicBezTo>
                  <a:lnTo>
                    <a:pt x="5668" y="1753"/>
                  </a:lnTo>
                  <a:cubicBezTo>
                    <a:pt x="5704" y="1882"/>
                    <a:pt x="5741" y="2011"/>
                    <a:pt x="5777" y="2140"/>
                  </a:cubicBezTo>
                  <a:cubicBezTo>
                    <a:pt x="5818" y="2282"/>
                    <a:pt x="5858" y="2423"/>
                    <a:pt x="5898" y="2565"/>
                  </a:cubicBezTo>
                  <a:lnTo>
                    <a:pt x="6027" y="3044"/>
                  </a:lnTo>
                  <a:lnTo>
                    <a:pt x="6321" y="4170"/>
                  </a:lnTo>
                  <a:lnTo>
                    <a:pt x="6321" y="4170"/>
                  </a:lnTo>
                  <a:cubicBezTo>
                    <a:pt x="6375" y="4370"/>
                    <a:pt x="6430" y="4569"/>
                    <a:pt x="6484" y="4769"/>
                  </a:cubicBezTo>
                  <a:lnTo>
                    <a:pt x="6643" y="5341"/>
                  </a:lnTo>
                  <a:cubicBezTo>
                    <a:pt x="6697" y="5523"/>
                    <a:pt x="6752" y="5704"/>
                    <a:pt x="6806" y="5886"/>
                  </a:cubicBezTo>
                  <a:cubicBezTo>
                    <a:pt x="6859" y="6055"/>
                    <a:pt x="6914" y="6224"/>
                    <a:pt x="6968" y="6393"/>
                  </a:cubicBezTo>
                  <a:cubicBezTo>
                    <a:pt x="6994" y="6476"/>
                    <a:pt x="7021" y="6559"/>
                    <a:pt x="7047" y="6642"/>
                  </a:cubicBezTo>
                  <a:cubicBezTo>
                    <a:pt x="7075" y="6722"/>
                    <a:pt x="7103" y="6802"/>
                    <a:pt x="7130" y="6882"/>
                  </a:cubicBezTo>
                  <a:cubicBezTo>
                    <a:pt x="7160" y="6959"/>
                    <a:pt x="7188" y="7036"/>
                    <a:pt x="7218" y="7113"/>
                  </a:cubicBezTo>
                  <a:cubicBezTo>
                    <a:pt x="7245" y="7187"/>
                    <a:pt x="7274" y="7260"/>
                    <a:pt x="7301" y="7334"/>
                  </a:cubicBezTo>
                  <a:cubicBezTo>
                    <a:pt x="7329" y="7402"/>
                    <a:pt x="7359" y="7469"/>
                    <a:pt x="7387" y="7537"/>
                  </a:cubicBezTo>
                  <a:cubicBezTo>
                    <a:pt x="7415" y="7605"/>
                    <a:pt x="7443" y="7672"/>
                    <a:pt x="7471" y="7740"/>
                  </a:cubicBezTo>
                  <a:cubicBezTo>
                    <a:pt x="7500" y="7805"/>
                    <a:pt x="7528" y="7869"/>
                    <a:pt x="7558" y="7934"/>
                  </a:cubicBezTo>
                  <a:cubicBezTo>
                    <a:pt x="7588" y="7998"/>
                    <a:pt x="7618" y="8063"/>
                    <a:pt x="7648" y="8127"/>
                  </a:cubicBezTo>
                  <a:cubicBezTo>
                    <a:pt x="7678" y="8186"/>
                    <a:pt x="7706" y="8244"/>
                    <a:pt x="7735" y="8303"/>
                  </a:cubicBezTo>
                  <a:cubicBezTo>
                    <a:pt x="7766" y="8361"/>
                    <a:pt x="7795" y="8420"/>
                    <a:pt x="7826" y="8478"/>
                  </a:cubicBezTo>
                  <a:lnTo>
                    <a:pt x="7917" y="8635"/>
                  </a:lnTo>
                  <a:cubicBezTo>
                    <a:pt x="7949" y="8684"/>
                    <a:pt x="7980" y="8733"/>
                    <a:pt x="8012" y="8782"/>
                  </a:cubicBezTo>
                  <a:lnTo>
                    <a:pt x="8106" y="8930"/>
                  </a:lnTo>
                  <a:cubicBezTo>
                    <a:pt x="8138" y="8973"/>
                    <a:pt x="8172" y="9016"/>
                    <a:pt x="8204" y="9059"/>
                  </a:cubicBezTo>
                  <a:cubicBezTo>
                    <a:pt x="8236" y="9105"/>
                    <a:pt x="8267" y="9151"/>
                    <a:pt x="8299" y="9197"/>
                  </a:cubicBezTo>
                  <a:lnTo>
                    <a:pt x="8401" y="9308"/>
                  </a:lnTo>
                  <a:cubicBezTo>
                    <a:pt x="8434" y="9342"/>
                    <a:pt x="8466" y="9376"/>
                    <a:pt x="8499" y="9410"/>
                  </a:cubicBezTo>
                  <a:cubicBezTo>
                    <a:pt x="8534" y="9444"/>
                    <a:pt x="8570" y="9477"/>
                    <a:pt x="8605" y="9511"/>
                  </a:cubicBezTo>
                  <a:lnTo>
                    <a:pt x="8707" y="9594"/>
                  </a:lnTo>
                  <a:cubicBezTo>
                    <a:pt x="8742" y="9622"/>
                    <a:pt x="8778" y="9649"/>
                    <a:pt x="8813" y="9677"/>
                  </a:cubicBezTo>
                  <a:cubicBezTo>
                    <a:pt x="8850" y="9699"/>
                    <a:pt x="8889" y="9720"/>
                    <a:pt x="8926" y="9742"/>
                  </a:cubicBezTo>
                  <a:cubicBezTo>
                    <a:pt x="8963" y="9760"/>
                    <a:pt x="8999" y="9779"/>
                    <a:pt x="9036" y="9797"/>
                  </a:cubicBezTo>
                  <a:lnTo>
                    <a:pt x="9150" y="9843"/>
                  </a:lnTo>
                  <a:cubicBezTo>
                    <a:pt x="9189" y="9858"/>
                    <a:pt x="9227" y="9874"/>
                    <a:pt x="9266" y="9889"/>
                  </a:cubicBezTo>
                  <a:lnTo>
                    <a:pt x="9266" y="9889"/>
                  </a:lnTo>
                  <a:lnTo>
                    <a:pt x="9414" y="9926"/>
                  </a:lnTo>
                  <a:lnTo>
                    <a:pt x="9554" y="9945"/>
                  </a:lnTo>
                  <a:lnTo>
                    <a:pt x="9792" y="9991"/>
                  </a:lnTo>
                  <a:lnTo>
                    <a:pt x="9985" y="10000"/>
                  </a:lnTo>
                </a:path>
              </a:pathLst>
            </a:custGeom>
            <a:noFill/>
            <a:ln w="222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cxnSp>
          <p:nvCxnSpPr>
            <p:cNvPr id="737" name="Google Shape;737;p52"/>
            <p:cNvCxnSpPr/>
            <p:nvPr/>
          </p:nvCxnSpPr>
          <p:spPr>
            <a:xfrm>
              <a:off x="11076959" y="3340525"/>
              <a:ext cx="903" cy="2518325"/>
            </a:xfrm>
            <a:prstGeom prst="straightConnector1">
              <a:avLst/>
            </a:prstGeom>
            <a:noFill/>
            <a:ln w="9525" cap="flat" cmpd="sng">
              <a:solidFill>
                <a:schemeClr val="accent1"/>
              </a:solidFill>
              <a:prstDash val="solid"/>
              <a:miter lim="800000"/>
              <a:headEnd type="none" w="sm" len="sm"/>
              <a:tailEnd type="none" w="sm" len="sm"/>
            </a:ln>
          </p:spPr>
        </p:cxnSp>
        <p:cxnSp>
          <p:nvCxnSpPr>
            <p:cNvPr id="738" name="Google Shape;738;p52"/>
            <p:cNvCxnSpPr/>
            <p:nvPr/>
          </p:nvCxnSpPr>
          <p:spPr>
            <a:xfrm>
              <a:off x="12144288" y="3340525"/>
              <a:ext cx="903" cy="2518325"/>
            </a:xfrm>
            <a:prstGeom prst="straightConnector1">
              <a:avLst/>
            </a:prstGeom>
            <a:noFill/>
            <a:ln w="9525" cap="flat" cmpd="sng">
              <a:solidFill>
                <a:schemeClr val="accent1"/>
              </a:solidFill>
              <a:prstDash val="solid"/>
              <a:miter lim="800000"/>
              <a:headEnd type="none" w="sm" len="sm"/>
              <a:tailEnd type="none" w="sm" len="sm"/>
            </a:ln>
          </p:spPr>
        </p:cxnSp>
        <p:cxnSp>
          <p:nvCxnSpPr>
            <p:cNvPr id="739" name="Google Shape;739;p52"/>
            <p:cNvCxnSpPr/>
            <p:nvPr/>
          </p:nvCxnSpPr>
          <p:spPr>
            <a:xfrm>
              <a:off x="10549671" y="4167924"/>
              <a:ext cx="0" cy="1678786"/>
            </a:xfrm>
            <a:prstGeom prst="straightConnector1">
              <a:avLst/>
            </a:prstGeom>
            <a:noFill/>
            <a:ln w="9525" cap="flat" cmpd="sng">
              <a:solidFill>
                <a:schemeClr val="accent1"/>
              </a:solidFill>
              <a:prstDash val="solid"/>
              <a:miter lim="800000"/>
              <a:headEnd type="none" w="sm" len="sm"/>
              <a:tailEnd type="none" w="sm" len="sm"/>
            </a:ln>
          </p:spPr>
        </p:cxnSp>
        <p:cxnSp>
          <p:nvCxnSpPr>
            <p:cNvPr id="740" name="Google Shape;740;p52"/>
            <p:cNvCxnSpPr/>
            <p:nvPr/>
          </p:nvCxnSpPr>
          <p:spPr>
            <a:xfrm>
              <a:off x="12678933" y="4167924"/>
              <a:ext cx="0" cy="1678786"/>
            </a:xfrm>
            <a:prstGeom prst="straightConnector1">
              <a:avLst/>
            </a:prstGeom>
            <a:noFill/>
            <a:ln w="9525" cap="flat" cmpd="sng">
              <a:solidFill>
                <a:schemeClr val="accent1"/>
              </a:solidFill>
              <a:prstDash val="solid"/>
              <a:miter lim="800000"/>
              <a:headEnd type="none" w="sm" len="sm"/>
              <a:tailEnd type="none" w="sm" len="sm"/>
            </a:ln>
          </p:spPr>
        </p:cxnSp>
        <p:cxnSp>
          <p:nvCxnSpPr>
            <p:cNvPr id="741" name="Google Shape;741;p52"/>
            <p:cNvCxnSpPr/>
            <p:nvPr/>
          </p:nvCxnSpPr>
          <p:spPr>
            <a:xfrm>
              <a:off x="9997128" y="4897406"/>
              <a:ext cx="0" cy="956048"/>
            </a:xfrm>
            <a:prstGeom prst="straightConnector1">
              <a:avLst/>
            </a:prstGeom>
            <a:noFill/>
            <a:ln w="9525" cap="flat" cmpd="sng">
              <a:solidFill>
                <a:schemeClr val="accent1"/>
              </a:solidFill>
              <a:prstDash val="solid"/>
              <a:miter lim="800000"/>
              <a:headEnd type="none" w="sm" len="sm"/>
              <a:tailEnd type="none" w="sm" len="sm"/>
            </a:ln>
          </p:spPr>
        </p:cxnSp>
        <p:cxnSp>
          <p:nvCxnSpPr>
            <p:cNvPr id="742" name="Google Shape;742;p52"/>
            <p:cNvCxnSpPr/>
            <p:nvPr/>
          </p:nvCxnSpPr>
          <p:spPr>
            <a:xfrm>
              <a:off x="13220477" y="4897406"/>
              <a:ext cx="0" cy="956048"/>
            </a:xfrm>
            <a:prstGeom prst="straightConnector1">
              <a:avLst/>
            </a:prstGeom>
            <a:noFill/>
            <a:ln w="9525" cap="flat" cmpd="sng">
              <a:solidFill>
                <a:schemeClr val="accent1"/>
              </a:solidFill>
              <a:prstDash val="solid"/>
              <a:miter lim="800000"/>
              <a:headEnd type="none" w="sm" len="sm"/>
              <a:tailEnd type="none" w="sm" len="sm"/>
            </a:ln>
          </p:spPr>
        </p:cxnSp>
      </p:grpSp>
      <p:sp>
        <p:nvSpPr>
          <p:cNvPr id="743" name="Google Shape;743;p52"/>
          <p:cNvSpPr/>
          <p:nvPr/>
        </p:nvSpPr>
        <p:spPr>
          <a:xfrm>
            <a:off x="5002429" y="2777067"/>
            <a:ext cx="1175566" cy="3310054"/>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cxnSp>
        <p:nvCxnSpPr>
          <p:cNvPr id="744" name="Google Shape;744;p52"/>
          <p:cNvCxnSpPr/>
          <p:nvPr/>
        </p:nvCxnSpPr>
        <p:spPr>
          <a:xfrm rot="5400000">
            <a:off x="33137" y="4303591"/>
            <a:ext cx="3571985" cy="0"/>
          </a:xfrm>
          <a:prstGeom prst="straightConnector1">
            <a:avLst/>
          </a:prstGeom>
          <a:noFill/>
          <a:ln w="22225" cap="flat" cmpd="sng">
            <a:solidFill>
              <a:srgbClr val="000000"/>
            </a:solidFill>
            <a:prstDash val="solid"/>
            <a:round/>
            <a:headEnd type="none" w="sm" len="sm"/>
            <a:tailEnd type="none" w="sm" len="sm"/>
          </a:ln>
        </p:spPr>
      </p:cxnSp>
      <p:cxnSp>
        <p:nvCxnSpPr>
          <p:cNvPr id="745" name="Google Shape;745;p52"/>
          <p:cNvCxnSpPr/>
          <p:nvPr/>
        </p:nvCxnSpPr>
        <p:spPr>
          <a:xfrm>
            <a:off x="1746605" y="2939227"/>
            <a:ext cx="81565" cy="0"/>
          </a:xfrm>
          <a:prstGeom prst="straightConnector1">
            <a:avLst/>
          </a:prstGeom>
          <a:noFill/>
          <a:ln w="22225" cap="flat" cmpd="sng">
            <a:solidFill>
              <a:srgbClr val="000000"/>
            </a:solidFill>
            <a:prstDash val="solid"/>
            <a:round/>
            <a:headEnd type="none" w="sm" len="sm"/>
            <a:tailEnd type="none" w="sm" len="sm"/>
          </a:ln>
        </p:spPr>
      </p:cxnSp>
      <p:cxnSp>
        <p:nvCxnSpPr>
          <p:cNvPr id="746" name="Google Shape;746;p52"/>
          <p:cNvCxnSpPr/>
          <p:nvPr/>
        </p:nvCxnSpPr>
        <p:spPr>
          <a:xfrm>
            <a:off x="1746605" y="3510490"/>
            <a:ext cx="81565" cy="0"/>
          </a:xfrm>
          <a:prstGeom prst="straightConnector1">
            <a:avLst/>
          </a:prstGeom>
          <a:noFill/>
          <a:ln w="22225" cap="flat" cmpd="sng">
            <a:solidFill>
              <a:srgbClr val="000000"/>
            </a:solidFill>
            <a:prstDash val="solid"/>
            <a:round/>
            <a:headEnd type="none" w="sm" len="sm"/>
            <a:tailEnd type="none" w="sm" len="sm"/>
          </a:ln>
        </p:spPr>
      </p:cxnSp>
      <p:cxnSp>
        <p:nvCxnSpPr>
          <p:cNvPr id="747" name="Google Shape;747;p52"/>
          <p:cNvCxnSpPr/>
          <p:nvPr/>
        </p:nvCxnSpPr>
        <p:spPr>
          <a:xfrm>
            <a:off x="1746605" y="4058467"/>
            <a:ext cx="81565" cy="0"/>
          </a:xfrm>
          <a:prstGeom prst="straightConnector1">
            <a:avLst/>
          </a:prstGeom>
          <a:noFill/>
          <a:ln w="22225" cap="flat" cmpd="sng">
            <a:solidFill>
              <a:srgbClr val="000000"/>
            </a:solidFill>
            <a:prstDash val="solid"/>
            <a:round/>
            <a:headEnd type="none" w="sm" len="sm"/>
            <a:tailEnd type="none" w="sm" len="sm"/>
          </a:ln>
        </p:spPr>
      </p:cxnSp>
      <p:cxnSp>
        <p:nvCxnSpPr>
          <p:cNvPr id="748" name="Google Shape;748;p52"/>
          <p:cNvCxnSpPr/>
          <p:nvPr/>
        </p:nvCxnSpPr>
        <p:spPr>
          <a:xfrm>
            <a:off x="1746605" y="4633963"/>
            <a:ext cx="81565" cy="0"/>
          </a:xfrm>
          <a:prstGeom prst="straightConnector1">
            <a:avLst/>
          </a:prstGeom>
          <a:noFill/>
          <a:ln w="22225" cap="flat" cmpd="sng">
            <a:solidFill>
              <a:srgbClr val="000000"/>
            </a:solidFill>
            <a:prstDash val="solid"/>
            <a:round/>
            <a:headEnd type="none" w="sm" len="sm"/>
            <a:tailEnd type="none" w="sm" len="sm"/>
          </a:ln>
        </p:spPr>
      </p:cxnSp>
      <p:cxnSp>
        <p:nvCxnSpPr>
          <p:cNvPr id="749" name="Google Shape;749;p52"/>
          <p:cNvCxnSpPr/>
          <p:nvPr/>
        </p:nvCxnSpPr>
        <p:spPr>
          <a:xfrm>
            <a:off x="1746605" y="5195700"/>
            <a:ext cx="81565" cy="0"/>
          </a:xfrm>
          <a:prstGeom prst="straightConnector1">
            <a:avLst/>
          </a:prstGeom>
          <a:noFill/>
          <a:ln w="22225" cap="flat" cmpd="sng">
            <a:solidFill>
              <a:srgbClr val="000000"/>
            </a:solidFill>
            <a:prstDash val="solid"/>
            <a:round/>
            <a:headEnd type="none" w="sm" len="sm"/>
            <a:tailEnd type="none" w="sm" len="sm"/>
          </a:ln>
        </p:spPr>
      </p:cxnSp>
      <p:cxnSp>
        <p:nvCxnSpPr>
          <p:cNvPr id="750" name="Google Shape;750;p52"/>
          <p:cNvCxnSpPr/>
          <p:nvPr/>
        </p:nvCxnSpPr>
        <p:spPr>
          <a:xfrm>
            <a:off x="1746605" y="5757436"/>
            <a:ext cx="81565" cy="0"/>
          </a:xfrm>
          <a:prstGeom prst="straightConnector1">
            <a:avLst/>
          </a:prstGeom>
          <a:noFill/>
          <a:ln w="22225" cap="flat" cmpd="sng">
            <a:solidFill>
              <a:srgbClr val="000000"/>
            </a:solidFill>
            <a:prstDash val="solid"/>
            <a:round/>
            <a:headEnd type="none" w="sm" len="sm"/>
            <a:tailEnd type="none" w="sm" len="sm"/>
          </a:ln>
        </p:spPr>
      </p:cxnSp>
      <p:cxnSp>
        <p:nvCxnSpPr>
          <p:cNvPr id="751" name="Google Shape;751;p52"/>
          <p:cNvCxnSpPr/>
          <p:nvPr/>
        </p:nvCxnSpPr>
        <p:spPr>
          <a:xfrm rot="5400000">
            <a:off x="2071765" y="6117133"/>
            <a:ext cx="81565" cy="0"/>
          </a:xfrm>
          <a:prstGeom prst="straightConnector1">
            <a:avLst/>
          </a:prstGeom>
          <a:noFill/>
          <a:ln w="22225" cap="flat" cmpd="sng">
            <a:solidFill>
              <a:srgbClr val="000000"/>
            </a:solidFill>
            <a:prstDash val="solid"/>
            <a:round/>
            <a:headEnd type="none" w="sm" len="sm"/>
            <a:tailEnd type="none" w="sm" len="sm"/>
          </a:ln>
        </p:spPr>
      </p:cxnSp>
      <p:cxnSp>
        <p:nvCxnSpPr>
          <p:cNvPr id="752" name="Google Shape;752;p52"/>
          <p:cNvCxnSpPr/>
          <p:nvPr/>
        </p:nvCxnSpPr>
        <p:spPr>
          <a:xfrm rot="5400000">
            <a:off x="2650770" y="6117133"/>
            <a:ext cx="81565" cy="0"/>
          </a:xfrm>
          <a:prstGeom prst="straightConnector1">
            <a:avLst/>
          </a:prstGeom>
          <a:noFill/>
          <a:ln w="22225" cap="flat" cmpd="sng">
            <a:solidFill>
              <a:srgbClr val="000000"/>
            </a:solidFill>
            <a:prstDash val="solid"/>
            <a:round/>
            <a:headEnd type="none" w="sm" len="sm"/>
            <a:tailEnd type="none" w="sm" len="sm"/>
          </a:ln>
        </p:spPr>
      </p:cxnSp>
      <p:cxnSp>
        <p:nvCxnSpPr>
          <p:cNvPr id="753" name="Google Shape;753;p52"/>
          <p:cNvCxnSpPr/>
          <p:nvPr/>
        </p:nvCxnSpPr>
        <p:spPr>
          <a:xfrm rot="5400000">
            <a:off x="3229775" y="6117133"/>
            <a:ext cx="81565" cy="0"/>
          </a:xfrm>
          <a:prstGeom prst="straightConnector1">
            <a:avLst/>
          </a:prstGeom>
          <a:noFill/>
          <a:ln w="22225" cap="flat" cmpd="sng">
            <a:solidFill>
              <a:srgbClr val="000000"/>
            </a:solidFill>
            <a:prstDash val="solid"/>
            <a:round/>
            <a:headEnd type="none" w="sm" len="sm"/>
            <a:tailEnd type="none" w="sm" len="sm"/>
          </a:ln>
        </p:spPr>
      </p:cxnSp>
      <p:cxnSp>
        <p:nvCxnSpPr>
          <p:cNvPr id="754" name="Google Shape;754;p52"/>
          <p:cNvCxnSpPr/>
          <p:nvPr/>
        </p:nvCxnSpPr>
        <p:spPr>
          <a:xfrm rot="5400000">
            <a:off x="3808780" y="6117133"/>
            <a:ext cx="81565" cy="0"/>
          </a:xfrm>
          <a:prstGeom prst="straightConnector1">
            <a:avLst/>
          </a:prstGeom>
          <a:noFill/>
          <a:ln w="22225" cap="flat" cmpd="sng">
            <a:solidFill>
              <a:srgbClr val="000000"/>
            </a:solidFill>
            <a:prstDash val="solid"/>
            <a:round/>
            <a:headEnd type="none" w="sm" len="sm"/>
            <a:tailEnd type="none" w="sm" len="sm"/>
          </a:ln>
        </p:spPr>
      </p:cxnSp>
      <p:cxnSp>
        <p:nvCxnSpPr>
          <p:cNvPr id="755" name="Google Shape;755;p52"/>
          <p:cNvCxnSpPr/>
          <p:nvPr/>
        </p:nvCxnSpPr>
        <p:spPr>
          <a:xfrm rot="5400000">
            <a:off x="4387785" y="6117133"/>
            <a:ext cx="81565" cy="0"/>
          </a:xfrm>
          <a:prstGeom prst="straightConnector1">
            <a:avLst/>
          </a:prstGeom>
          <a:noFill/>
          <a:ln w="22225" cap="flat" cmpd="sng">
            <a:solidFill>
              <a:srgbClr val="000000"/>
            </a:solidFill>
            <a:prstDash val="solid"/>
            <a:round/>
            <a:headEnd type="none" w="sm" len="sm"/>
            <a:tailEnd type="none" w="sm" len="sm"/>
          </a:ln>
        </p:spPr>
      </p:cxnSp>
      <p:cxnSp>
        <p:nvCxnSpPr>
          <p:cNvPr id="756" name="Google Shape;756;p52"/>
          <p:cNvCxnSpPr/>
          <p:nvPr/>
        </p:nvCxnSpPr>
        <p:spPr>
          <a:xfrm rot="5400000">
            <a:off x="4966790" y="6117133"/>
            <a:ext cx="81565" cy="0"/>
          </a:xfrm>
          <a:prstGeom prst="straightConnector1">
            <a:avLst/>
          </a:prstGeom>
          <a:noFill/>
          <a:ln w="22225" cap="flat" cmpd="sng">
            <a:solidFill>
              <a:srgbClr val="000000"/>
            </a:solidFill>
            <a:prstDash val="solid"/>
            <a:round/>
            <a:headEnd type="none" w="sm" len="sm"/>
            <a:tailEnd type="none" w="sm" len="sm"/>
          </a:ln>
        </p:spPr>
      </p:cxnSp>
      <p:cxnSp>
        <p:nvCxnSpPr>
          <p:cNvPr id="757" name="Google Shape;757;p52"/>
          <p:cNvCxnSpPr/>
          <p:nvPr/>
        </p:nvCxnSpPr>
        <p:spPr>
          <a:xfrm rot="5400000">
            <a:off x="5545795" y="6117133"/>
            <a:ext cx="81565" cy="0"/>
          </a:xfrm>
          <a:prstGeom prst="straightConnector1">
            <a:avLst/>
          </a:prstGeom>
          <a:noFill/>
          <a:ln w="22225" cap="flat" cmpd="sng">
            <a:solidFill>
              <a:srgbClr val="000000"/>
            </a:solidFill>
            <a:prstDash val="solid"/>
            <a:round/>
            <a:headEnd type="none" w="sm" len="sm"/>
            <a:tailEnd type="none" w="sm" len="sm"/>
          </a:ln>
        </p:spPr>
      </p:cxnSp>
      <p:cxnSp>
        <p:nvCxnSpPr>
          <p:cNvPr id="758" name="Google Shape;758;p52"/>
          <p:cNvCxnSpPr/>
          <p:nvPr/>
        </p:nvCxnSpPr>
        <p:spPr>
          <a:xfrm rot="5400000">
            <a:off x="6124800" y="6117133"/>
            <a:ext cx="81565" cy="0"/>
          </a:xfrm>
          <a:prstGeom prst="straightConnector1">
            <a:avLst/>
          </a:prstGeom>
          <a:noFill/>
          <a:ln w="22225" cap="flat" cmpd="sng">
            <a:solidFill>
              <a:srgbClr val="000000"/>
            </a:solidFill>
            <a:prstDash val="solid"/>
            <a:round/>
            <a:headEnd type="none" w="sm" len="sm"/>
            <a:tailEnd type="none" w="sm" len="sm"/>
          </a:ln>
        </p:spPr>
      </p:cxnSp>
      <p:cxnSp>
        <p:nvCxnSpPr>
          <p:cNvPr id="759" name="Google Shape;759;p52"/>
          <p:cNvCxnSpPr/>
          <p:nvPr/>
        </p:nvCxnSpPr>
        <p:spPr>
          <a:xfrm rot="5400000">
            <a:off x="6722855" y="6117133"/>
            <a:ext cx="81565" cy="0"/>
          </a:xfrm>
          <a:prstGeom prst="straightConnector1">
            <a:avLst/>
          </a:prstGeom>
          <a:noFill/>
          <a:ln w="22225" cap="flat" cmpd="sng">
            <a:solidFill>
              <a:srgbClr val="000000"/>
            </a:solidFill>
            <a:prstDash val="solid"/>
            <a:round/>
            <a:headEnd type="none" w="sm" len="sm"/>
            <a:tailEnd type="none" w="sm" len="sm"/>
          </a:ln>
        </p:spPr>
      </p:cxnSp>
      <p:cxnSp>
        <p:nvCxnSpPr>
          <p:cNvPr id="760" name="Google Shape;760;p52"/>
          <p:cNvCxnSpPr/>
          <p:nvPr/>
        </p:nvCxnSpPr>
        <p:spPr>
          <a:xfrm rot="5400000">
            <a:off x="7282810" y="6117133"/>
            <a:ext cx="81565" cy="0"/>
          </a:xfrm>
          <a:prstGeom prst="straightConnector1">
            <a:avLst/>
          </a:prstGeom>
          <a:noFill/>
          <a:ln w="22225" cap="flat" cmpd="sng">
            <a:solidFill>
              <a:srgbClr val="000000"/>
            </a:solidFill>
            <a:prstDash val="solid"/>
            <a:round/>
            <a:headEnd type="none" w="sm" len="sm"/>
            <a:tailEnd type="none" w="sm" len="sm"/>
          </a:ln>
        </p:spPr>
      </p:cxnSp>
      <p:cxnSp>
        <p:nvCxnSpPr>
          <p:cNvPr id="761" name="Google Shape;761;p52"/>
          <p:cNvCxnSpPr/>
          <p:nvPr/>
        </p:nvCxnSpPr>
        <p:spPr>
          <a:xfrm rot="5400000">
            <a:off x="7880865" y="6117133"/>
            <a:ext cx="81565" cy="0"/>
          </a:xfrm>
          <a:prstGeom prst="straightConnector1">
            <a:avLst/>
          </a:prstGeom>
          <a:noFill/>
          <a:ln w="22225" cap="flat" cmpd="sng">
            <a:solidFill>
              <a:srgbClr val="000000"/>
            </a:solidFill>
            <a:prstDash val="solid"/>
            <a:round/>
            <a:headEnd type="none" w="sm" len="sm"/>
            <a:tailEnd type="none" w="sm" len="sm"/>
          </a:ln>
        </p:spPr>
      </p:cxnSp>
      <p:cxnSp>
        <p:nvCxnSpPr>
          <p:cNvPr id="762" name="Google Shape;762;p52"/>
          <p:cNvCxnSpPr/>
          <p:nvPr/>
        </p:nvCxnSpPr>
        <p:spPr>
          <a:xfrm rot="5400000">
            <a:off x="8458757" y="6123582"/>
            <a:ext cx="81565" cy="0"/>
          </a:xfrm>
          <a:prstGeom prst="straightConnector1">
            <a:avLst/>
          </a:prstGeom>
          <a:noFill/>
          <a:ln w="22225" cap="flat" cmpd="sng">
            <a:solidFill>
              <a:srgbClr val="000000"/>
            </a:solidFill>
            <a:prstDash val="solid"/>
            <a:round/>
            <a:headEnd type="none" w="sm" len="sm"/>
            <a:tailEnd type="none" w="sm" len="sm"/>
          </a:ln>
        </p:spPr>
      </p:cxnSp>
      <p:cxnSp>
        <p:nvCxnSpPr>
          <p:cNvPr id="763" name="Google Shape;763;p52"/>
          <p:cNvCxnSpPr/>
          <p:nvPr/>
        </p:nvCxnSpPr>
        <p:spPr>
          <a:xfrm rot="5400000">
            <a:off x="9019820" y="6117133"/>
            <a:ext cx="81565" cy="0"/>
          </a:xfrm>
          <a:prstGeom prst="straightConnector1">
            <a:avLst/>
          </a:prstGeom>
          <a:noFill/>
          <a:ln w="22225" cap="flat" cmpd="sng">
            <a:solidFill>
              <a:srgbClr val="000000"/>
            </a:solidFill>
            <a:prstDash val="solid"/>
            <a:round/>
            <a:headEnd type="none" w="sm" len="sm"/>
            <a:tailEnd type="none" w="sm" len="sm"/>
          </a:ln>
        </p:spPr>
      </p:cxnSp>
      <p:pic>
        <p:nvPicPr>
          <p:cNvPr id="764" name="Google Shape;764;p52"/>
          <p:cNvPicPr preferRelativeResize="0"/>
          <p:nvPr/>
        </p:nvPicPr>
        <p:blipFill rotWithShape="1">
          <a:blip r:embed="rId3">
            <a:alphaModFix/>
          </a:blip>
          <a:srcRect/>
          <a:stretch/>
        </p:blipFill>
        <p:spPr>
          <a:xfrm>
            <a:off x="5523002" y="665849"/>
            <a:ext cx="5136090" cy="3657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6100"/>
                                  </p:stCondLst>
                                  <p:childTnLst>
                                    <p:set>
                                      <p:cBhvr>
                                        <p:cTn id="6" dur="1" fill="hold">
                                          <p:stCondLst>
                                            <p:cond delay="0"/>
                                          </p:stCondLst>
                                        </p:cTn>
                                        <p:tgtEl>
                                          <p:spTgt spid="686">
                                            <p:txEl>
                                              <p:pRg st="0" end="0"/>
                                            </p:txEl>
                                          </p:spTgt>
                                        </p:tgtEl>
                                        <p:attrNameLst>
                                          <p:attrName>style.visibility</p:attrName>
                                        </p:attrNameLst>
                                      </p:cBhvr>
                                      <p:to>
                                        <p:strVal val="visible"/>
                                      </p:to>
                                    </p:set>
                                    <p:animEffect transition="in" filter="fade">
                                      <p:cBhvr>
                                        <p:cTn id="7" dur="500"/>
                                        <p:tgtEl>
                                          <p:spTgt spid="686">
                                            <p:txEl>
                                              <p:pRg st="0" end="0"/>
                                            </p:txEl>
                                          </p:spTgt>
                                        </p:tgtEl>
                                      </p:cBhvr>
                                    </p:animEffect>
                                  </p:childTnLst>
                                </p:cTn>
                              </p:par>
                              <p:par>
                                <p:cTn id="8" presetID="10" presetClass="entr" presetSubtype="0" fill="hold" nodeType="withEffect">
                                  <p:stCondLst>
                                    <p:cond delay="16100"/>
                                  </p:stCondLst>
                                  <p:childTnLst>
                                    <p:set>
                                      <p:cBhvr>
                                        <p:cTn id="9" dur="1" fill="hold">
                                          <p:stCondLst>
                                            <p:cond delay="0"/>
                                          </p:stCondLst>
                                        </p:cTn>
                                        <p:tgtEl>
                                          <p:spTgt spid="686">
                                            <p:txEl>
                                              <p:pRg st="1" end="1"/>
                                            </p:txEl>
                                          </p:spTgt>
                                        </p:tgtEl>
                                        <p:attrNameLst>
                                          <p:attrName>style.visibility</p:attrName>
                                        </p:attrNameLst>
                                      </p:cBhvr>
                                      <p:to>
                                        <p:strVal val="visible"/>
                                      </p:to>
                                    </p:set>
                                    <p:animEffect transition="in" filter="fade">
                                      <p:cBhvr>
                                        <p:cTn id="10" dur="500"/>
                                        <p:tgtEl>
                                          <p:spTgt spid="686">
                                            <p:txEl>
                                              <p:pRg st="1" end="1"/>
                                            </p:txEl>
                                          </p:spTgt>
                                        </p:tgtEl>
                                      </p:cBhvr>
                                    </p:animEffect>
                                  </p:childTnLst>
                                </p:cTn>
                              </p:par>
                              <p:par>
                                <p:cTn id="11" presetID="10" presetClass="entr" presetSubtype="0" fill="hold" nodeType="withEffect">
                                  <p:stCondLst>
                                    <p:cond delay="16100"/>
                                  </p:stCondLst>
                                  <p:childTnLst>
                                    <p:set>
                                      <p:cBhvr>
                                        <p:cTn id="12" dur="1" fill="hold">
                                          <p:stCondLst>
                                            <p:cond delay="0"/>
                                          </p:stCondLst>
                                        </p:cTn>
                                        <p:tgtEl>
                                          <p:spTgt spid="686">
                                            <p:txEl>
                                              <p:pRg st="2" end="2"/>
                                            </p:txEl>
                                          </p:spTgt>
                                        </p:tgtEl>
                                        <p:attrNameLst>
                                          <p:attrName>style.visibility</p:attrName>
                                        </p:attrNameLst>
                                      </p:cBhvr>
                                      <p:to>
                                        <p:strVal val="visible"/>
                                      </p:to>
                                    </p:set>
                                    <p:animEffect transition="in" filter="fade">
                                      <p:cBhvr>
                                        <p:cTn id="13" dur="500"/>
                                        <p:tgtEl>
                                          <p:spTgt spid="686">
                                            <p:txEl>
                                              <p:pRg st="2" end="2"/>
                                            </p:txEl>
                                          </p:spTgt>
                                        </p:tgtEl>
                                      </p:cBhvr>
                                    </p:animEffect>
                                  </p:childTnLst>
                                </p:cTn>
                              </p:par>
                              <p:par>
                                <p:cTn id="14" presetID="10" presetClass="entr" presetSubtype="0" fill="hold" nodeType="withEffect">
                                  <p:stCondLst>
                                    <p:cond delay="16100"/>
                                  </p:stCondLst>
                                  <p:childTnLst>
                                    <p:set>
                                      <p:cBhvr>
                                        <p:cTn id="15" dur="1" fill="hold">
                                          <p:stCondLst>
                                            <p:cond delay="0"/>
                                          </p:stCondLst>
                                        </p:cTn>
                                        <p:tgtEl>
                                          <p:spTgt spid="686">
                                            <p:txEl>
                                              <p:pRg st="3" end="3"/>
                                            </p:txEl>
                                          </p:spTgt>
                                        </p:tgtEl>
                                        <p:attrNameLst>
                                          <p:attrName>style.visibility</p:attrName>
                                        </p:attrNameLst>
                                      </p:cBhvr>
                                      <p:to>
                                        <p:strVal val="visible"/>
                                      </p:to>
                                    </p:set>
                                    <p:animEffect transition="in" filter="fade">
                                      <p:cBhvr>
                                        <p:cTn id="16" dur="500"/>
                                        <p:tgtEl>
                                          <p:spTgt spid="686">
                                            <p:txEl>
                                              <p:pRg st="3" end="3"/>
                                            </p:txEl>
                                          </p:spTgt>
                                        </p:tgtEl>
                                      </p:cBhvr>
                                    </p:animEffect>
                                  </p:childTnLst>
                                </p:cTn>
                              </p:par>
                              <p:par>
                                <p:cTn id="17" presetID="10" presetClass="entr" presetSubtype="0" fill="hold" nodeType="withEffect">
                                  <p:stCondLst>
                                    <p:cond delay="16100"/>
                                  </p:stCondLst>
                                  <p:childTnLst>
                                    <p:set>
                                      <p:cBhvr>
                                        <p:cTn id="18" dur="1" fill="hold">
                                          <p:stCondLst>
                                            <p:cond delay="0"/>
                                          </p:stCondLst>
                                        </p:cTn>
                                        <p:tgtEl>
                                          <p:spTgt spid="686">
                                            <p:txEl>
                                              <p:pRg st="4" end="4"/>
                                            </p:txEl>
                                          </p:spTgt>
                                        </p:tgtEl>
                                        <p:attrNameLst>
                                          <p:attrName>style.visibility</p:attrName>
                                        </p:attrNameLst>
                                      </p:cBhvr>
                                      <p:to>
                                        <p:strVal val="visible"/>
                                      </p:to>
                                    </p:set>
                                    <p:animEffect transition="in" filter="fade">
                                      <p:cBhvr>
                                        <p:cTn id="19" dur="500"/>
                                        <p:tgtEl>
                                          <p:spTgt spid="68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769"/>
        <p:cNvGrpSpPr/>
        <p:nvPr/>
      </p:nvGrpSpPr>
      <p:grpSpPr>
        <a:xfrm>
          <a:off x="0" y="0"/>
          <a:ext cx="0" cy="0"/>
          <a:chOff x="0" y="0"/>
          <a:chExt cx="0" cy="0"/>
        </a:xfrm>
      </p:grpSpPr>
      <p:sp>
        <p:nvSpPr>
          <p:cNvPr id="770" name="Google Shape;770;p53"/>
          <p:cNvSpPr txBox="1">
            <a:spLocks noGrp="1"/>
          </p:cNvSpPr>
          <p:nvPr>
            <p:ph type="body" idx="1"/>
          </p:nvPr>
        </p:nvSpPr>
        <p:spPr>
          <a:xfrm>
            <a:off x="888529" y="1150488"/>
            <a:ext cx="14478942"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The measures of central tendency are Mean, Median, and Mode.</a:t>
            </a:r>
            <a:endParaRPr sz="2200"/>
          </a:p>
        </p:txBody>
      </p:sp>
      <p:sp>
        <p:nvSpPr>
          <p:cNvPr id="771" name="Google Shape;771;p53"/>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Measures of Central Tendency</a:t>
            </a:r>
            <a:endParaRPr/>
          </a:p>
        </p:txBody>
      </p:sp>
      <p:sp>
        <p:nvSpPr>
          <p:cNvPr id="772" name="Google Shape;772;p53"/>
          <p:cNvSpPr txBox="1"/>
          <p:nvPr/>
        </p:nvSpPr>
        <p:spPr>
          <a:xfrm>
            <a:off x="1623161" y="2226113"/>
            <a:ext cx="7324697" cy="5007846"/>
          </a:xfrm>
          <a:prstGeom prst="rect">
            <a:avLst/>
          </a:prstGeom>
          <a:solidFill>
            <a:srgbClr val="F8CEB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404040"/>
                </a:solidFill>
                <a:latin typeface="Open Sans"/>
                <a:ea typeface="Open Sans"/>
                <a:cs typeface="Open Sans"/>
                <a:sym typeface="Open Sans"/>
              </a:rPr>
              <a:t>Mean</a:t>
            </a:r>
            <a:r>
              <a:rPr lang="en-US" sz="2200" b="0" i="0" u="none" strike="noStrike" cap="none">
                <a:solidFill>
                  <a:srgbClr val="404040"/>
                </a:solidFill>
                <a:latin typeface="Open Sans"/>
                <a:ea typeface="Open Sans"/>
                <a:cs typeface="Open Sans"/>
                <a:sym typeface="Open Sans"/>
              </a:rPr>
              <a:t> is the average.</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Determine the mean score of these Math scores.</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1. 80</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2. 70</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3. 75</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4. 90</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5. 80</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6. 78</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7. 55</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8. 60</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9. 80</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Ʃ [80+70+75+90+80+78+55+60+80]/9</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404040"/>
                </a:solidFill>
                <a:latin typeface="Open Sans"/>
                <a:ea typeface="Open Sans"/>
                <a:cs typeface="Open Sans"/>
                <a:sym typeface="Open Sans"/>
              </a:rPr>
              <a:t>Mean</a:t>
            </a:r>
            <a:r>
              <a:rPr lang="en-US" sz="2200" b="0" i="0" u="none" strike="noStrike" cap="none">
                <a:solidFill>
                  <a:srgbClr val="404040"/>
                </a:solidFill>
                <a:latin typeface="Open Sans"/>
                <a:ea typeface="Open Sans"/>
                <a:cs typeface="Open Sans"/>
                <a:sym typeface="Open Sans"/>
              </a:rPr>
              <a:t> =  74.22</a:t>
            </a:r>
            <a:endParaRPr sz="2200" b="0" i="0" u="none" strike="noStrike" cap="none">
              <a:solidFill>
                <a:srgbClr val="000000"/>
              </a:solidFill>
              <a:latin typeface="Arial"/>
              <a:ea typeface="Arial"/>
              <a:cs typeface="Arial"/>
              <a:sym typeface="Arial"/>
            </a:endParaRPr>
          </a:p>
        </p:txBody>
      </p:sp>
      <p:sp>
        <p:nvSpPr>
          <p:cNvPr id="773" name="Google Shape;773;p53"/>
          <p:cNvSpPr txBox="1"/>
          <p:nvPr/>
        </p:nvSpPr>
        <p:spPr>
          <a:xfrm>
            <a:off x="9304817" y="2610924"/>
            <a:ext cx="5065939" cy="3495380"/>
          </a:xfrm>
          <a:prstGeom prst="rect">
            <a:avLst/>
          </a:prstGeom>
          <a:solidFill>
            <a:srgbClr val="FFEFB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385623"/>
                </a:solidFill>
                <a:latin typeface="Open Sans"/>
                <a:ea typeface="Open Sans"/>
                <a:cs typeface="Open Sans"/>
                <a:sym typeface="Open Sans"/>
              </a:rPr>
              <a:t>Median</a:t>
            </a:r>
            <a:r>
              <a:rPr lang="en-US" sz="2200" b="0" i="0" u="none" strike="noStrike" cap="none">
                <a:solidFill>
                  <a:schemeClr val="dk1"/>
                </a:solidFill>
                <a:latin typeface="Open Sans"/>
                <a:ea typeface="Open Sans"/>
                <a:cs typeface="Open Sans"/>
                <a:sym typeface="Open Sans"/>
              </a:rPr>
              <a:t> </a:t>
            </a:r>
            <a:r>
              <a:rPr lang="en-US" sz="2200" b="0" i="0" u="none" strike="noStrike" cap="none">
                <a:solidFill>
                  <a:srgbClr val="404040"/>
                </a:solidFill>
                <a:latin typeface="Open Sans"/>
                <a:ea typeface="Open Sans"/>
                <a:cs typeface="Open Sans"/>
                <a:sym typeface="Open Sans"/>
              </a:rPr>
              <a:t>is the 50</a:t>
            </a:r>
            <a:r>
              <a:rPr lang="en-US" sz="2200" b="0" i="0" u="none" strike="noStrike" cap="none" baseline="30000">
                <a:solidFill>
                  <a:srgbClr val="404040"/>
                </a:solidFill>
                <a:latin typeface="Open Sans"/>
                <a:ea typeface="Open Sans"/>
                <a:cs typeface="Open Sans"/>
                <a:sym typeface="Open Sans"/>
              </a:rPr>
              <a:t>th</a:t>
            </a:r>
            <a:r>
              <a:rPr lang="en-US" sz="2200" b="0" i="0" u="none" strike="noStrike" cap="none">
                <a:solidFill>
                  <a:srgbClr val="404040"/>
                </a:solidFill>
                <a:latin typeface="Open Sans"/>
                <a:ea typeface="Open Sans"/>
                <a:cs typeface="Open Sans"/>
                <a:sym typeface="Open Sans"/>
              </a:rPr>
              <a:t> percentile.</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55 60 70 75 78 80 80 80 90</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385623"/>
                </a:solidFill>
                <a:latin typeface="Open Sans"/>
                <a:ea typeface="Open Sans"/>
                <a:cs typeface="Open Sans"/>
                <a:sym typeface="Open Sans"/>
              </a:rPr>
              <a:t>Median</a:t>
            </a:r>
            <a:r>
              <a:rPr lang="en-US" sz="2200" b="0" i="0" u="none" strike="noStrike" cap="none">
                <a:solidFill>
                  <a:srgbClr val="385623"/>
                </a:solidFill>
                <a:latin typeface="Open Sans"/>
                <a:ea typeface="Open Sans"/>
                <a:cs typeface="Open Sans"/>
                <a:sym typeface="Open Sans"/>
              </a:rPr>
              <a:t> </a:t>
            </a:r>
            <a:r>
              <a:rPr lang="en-US" sz="2200" b="0" i="0" u="none" strike="noStrike" cap="none">
                <a:solidFill>
                  <a:schemeClr val="dk1"/>
                </a:solidFill>
                <a:latin typeface="Open Sans"/>
                <a:ea typeface="Open Sans"/>
                <a:cs typeface="Open Sans"/>
                <a:sym typeface="Open Sans"/>
              </a:rPr>
              <a:t>= </a:t>
            </a:r>
            <a:r>
              <a:rPr lang="en-US" sz="2200" b="0" i="0" u="none" strike="noStrike" cap="none">
                <a:solidFill>
                  <a:srgbClr val="404040"/>
                </a:solidFill>
                <a:latin typeface="Open Sans"/>
                <a:ea typeface="Open Sans"/>
                <a:cs typeface="Open Sans"/>
                <a:sym typeface="Open Sans"/>
              </a:rPr>
              <a:t>78</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444443"/>
                </a:solidFill>
                <a:latin typeface="Open Sans"/>
                <a:ea typeface="Open Sans"/>
                <a:cs typeface="Open Sans"/>
                <a:sym typeface="Open Sans"/>
              </a:rPr>
              <a:t>Mode</a:t>
            </a:r>
            <a:r>
              <a:rPr lang="en-US" sz="2200" b="0" i="0" u="none" strike="noStrike" cap="none">
                <a:solidFill>
                  <a:srgbClr val="FF0000"/>
                </a:solidFill>
                <a:latin typeface="Open Sans"/>
                <a:ea typeface="Open Sans"/>
                <a:cs typeface="Open Sans"/>
                <a:sym typeface="Open Sans"/>
              </a:rPr>
              <a:t> </a:t>
            </a:r>
            <a:r>
              <a:rPr lang="en-US" sz="2200" b="0" i="0" u="none" strike="noStrike" cap="none">
                <a:solidFill>
                  <a:srgbClr val="404040"/>
                </a:solidFill>
                <a:latin typeface="Open Sans"/>
                <a:ea typeface="Open Sans"/>
                <a:cs typeface="Open Sans"/>
                <a:sym typeface="Open Sans"/>
              </a:rPr>
              <a:t>is the most frequent value.</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55 60 70 75 78 80 80 80 90</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444443"/>
                </a:solidFill>
                <a:latin typeface="Open Sans"/>
                <a:ea typeface="Open Sans"/>
                <a:cs typeface="Open Sans"/>
                <a:sym typeface="Open Sans"/>
              </a:rPr>
              <a:t>Mode</a:t>
            </a:r>
            <a:r>
              <a:rPr lang="en-US" sz="2200" b="0" i="0" u="none" strike="noStrike" cap="none">
                <a:solidFill>
                  <a:srgbClr val="FF0000"/>
                </a:solidFill>
                <a:latin typeface="Open Sans"/>
                <a:ea typeface="Open Sans"/>
                <a:cs typeface="Open Sans"/>
                <a:sym typeface="Open Sans"/>
              </a:rPr>
              <a:t> </a:t>
            </a:r>
            <a:r>
              <a:rPr lang="en-US" sz="2200" b="0" i="0" u="none" strike="noStrike" cap="none">
                <a:solidFill>
                  <a:srgbClr val="52504C"/>
                </a:solidFill>
                <a:latin typeface="Open Sans"/>
                <a:ea typeface="Open Sans"/>
                <a:cs typeface="Open Sans"/>
                <a:sym typeface="Open Sans"/>
              </a:rPr>
              <a:t>= 80</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Calibri"/>
              <a:ea typeface="Calibri"/>
              <a:cs typeface="Calibri"/>
              <a:sym typeface="Calibri"/>
            </a:endParaRPr>
          </a:p>
        </p:txBody>
      </p:sp>
      <p:sp>
        <p:nvSpPr>
          <p:cNvPr id="774" name="Google Shape;774;p53"/>
          <p:cNvSpPr/>
          <p:nvPr/>
        </p:nvSpPr>
        <p:spPr>
          <a:xfrm>
            <a:off x="1623161" y="6321321"/>
            <a:ext cx="5019211" cy="357304"/>
          </a:xfrm>
          <a:prstGeom prst="rect">
            <a:avLst/>
          </a:prstGeom>
          <a:noFill/>
          <a:ln w="28575" cap="flat" cmpd="sng">
            <a:solidFill>
              <a:srgbClr val="FF191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grpSp>
        <p:nvGrpSpPr>
          <p:cNvPr id="775" name="Google Shape;775;p53"/>
          <p:cNvGrpSpPr/>
          <p:nvPr/>
        </p:nvGrpSpPr>
        <p:grpSpPr>
          <a:xfrm>
            <a:off x="10928764" y="2937178"/>
            <a:ext cx="3493236" cy="768821"/>
            <a:chOff x="10984112" y="2903845"/>
            <a:chExt cx="3458647" cy="761208"/>
          </a:xfrm>
        </p:grpSpPr>
        <p:sp>
          <p:nvSpPr>
            <p:cNvPr id="776" name="Google Shape;776;p53"/>
            <p:cNvSpPr/>
            <p:nvPr/>
          </p:nvSpPr>
          <p:spPr>
            <a:xfrm>
              <a:off x="10984112" y="2903845"/>
              <a:ext cx="432549" cy="437403"/>
            </a:xfrm>
            <a:prstGeom prst="ellipse">
              <a:avLst/>
            </a:prstGeom>
            <a:no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grpSp>
          <p:nvGrpSpPr>
            <p:cNvPr id="777" name="Google Shape;777;p53"/>
            <p:cNvGrpSpPr/>
            <p:nvPr/>
          </p:nvGrpSpPr>
          <p:grpSpPr>
            <a:xfrm>
              <a:off x="11212477" y="3341249"/>
              <a:ext cx="3230282" cy="323804"/>
              <a:chOff x="11592966" y="3168882"/>
              <a:chExt cx="4038146" cy="323804"/>
            </a:xfrm>
          </p:grpSpPr>
          <p:cxnSp>
            <p:nvCxnSpPr>
              <p:cNvPr id="778" name="Google Shape;778;p53"/>
              <p:cNvCxnSpPr/>
              <p:nvPr/>
            </p:nvCxnSpPr>
            <p:spPr>
              <a:xfrm>
                <a:off x="11756673" y="3492686"/>
                <a:ext cx="3874440" cy="0"/>
              </a:xfrm>
              <a:prstGeom prst="straightConnector1">
                <a:avLst/>
              </a:prstGeom>
              <a:noFill/>
              <a:ln w="38100" cap="flat" cmpd="sng">
                <a:solidFill>
                  <a:schemeClr val="accent2"/>
                </a:solidFill>
                <a:prstDash val="solid"/>
                <a:miter lim="800000"/>
                <a:headEnd type="none" w="sm" len="sm"/>
                <a:tailEnd type="none" w="sm" len="sm"/>
              </a:ln>
            </p:spPr>
          </p:cxnSp>
          <p:cxnSp>
            <p:nvCxnSpPr>
              <p:cNvPr id="779" name="Google Shape;779;p53"/>
              <p:cNvCxnSpPr/>
              <p:nvPr/>
            </p:nvCxnSpPr>
            <p:spPr>
              <a:xfrm rot="10800000">
                <a:off x="11592966" y="3168882"/>
                <a:ext cx="182361" cy="323618"/>
              </a:xfrm>
              <a:prstGeom prst="straightConnector1">
                <a:avLst/>
              </a:prstGeom>
              <a:noFill/>
              <a:ln w="38100" cap="flat" cmpd="sng">
                <a:solidFill>
                  <a:schemeClr val="accent2"/>
                </a:solidFill>
                <a:prstDash val="solid"/>
                <a:miter lim="800000"/>
                <a:headEnd type="none" w="sm" len="sm"/>
                <a:tailEnd type="oval" w="med" len="med"/>
              </a:ln>
            </p:spPr>
          </p:cxnSp>
        </p:grpSp>
      </p:grpSp>
      <p:grpSp>
        <p:nvGrpSpPr>
          <p:cNvPr id="780" name="Google Shape;780;p53"/>
          <p:cNvGrpSpPr/>
          <p:nvPr/>
        </p:nvGrpSpPr>
        <p:grpSpPr>
          <a:xfrm>
            <a:off x="11318631" y="4655391"/>
            <a:ext cx="3076413" cy="730534"/>
            <a:chOff x="11526370" y="4867834"/>
            <a:chExt cx="2767595" cy="625304"/>
          </a:xfrm>
        </p:grpSpPr>
        <p:sp>
          <p:nvSpPr>
            <p:cNvPr id="781" name="Google Shape;781;p53"/>
            <p:cNvSpPr/>
            <p:nvPr/>
          </p:nvSpPr>
          <p:spPr>
            <a:xfrm>
              <a:off x="11526370" y="4867834"/>
              <a:ext cx="1099075" cy="313108"/>
            </a:xfrm>
            <a:prstGeom prst="rect">
              <a:avLst/>
            </a:prstGeom>
            <a:no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grpSp>
          <p:nvGrpSpPr>
            <p:cNvPr id="782" name="Google Shape;782;p53"/>
            <p:cNvGrpSpPr/>
            <p:nvPr/>
          </p:nvGrpSpPr>
          <p:grpSpPr>
            <a:xfrm>
              <a:off x="11700911" y="5290498"/>
              <a:ext cx="2593054" cy="202640"/>
              <a:chOff x="11234590" y="3290046"/>
              <a:chExt cx="3241552" cy="202640"/>
            </a:xfrm>
          </p:grpSpPr>
          <p:cxnSp>
            <p:nvCxnSpPr>
              <p:cNvPr id="783" name="Google Shape;783;p53"/>
              <p:cNvCxnSpPr/>
              <p:nvPr/>
            </p:nvCxnSpPr>
            <p:spPr>
              <a:xfrm rot="10800000" flipH="1">
                <a:off x="11234590" y="3492499"/>
                <a:ext cx="3241552" cy="187"/>
              </a:xfrm>
              <a:prstGeom prst="straightConnector1">
                <a:avLst/>
              </a:prstGeom>
              <a:noFill/>
              <a:ln w="38100" cap="flat" cmpd="sng">
                <a:solidFill>
                  <a:schemeClr val="accent2"/>
                </a:solidFill>
                <a:prstDash val="solid"/>
                <a:miter lim="800000"/>
                <a:headEnd type="none" w="sm" len="sm"/>
                <a:tailEnd type="none" w="sm" len="sm"/>
              </a:ln>
            </p:spPr>
          </p:cxnSp>
          <p:cxnSp>
            <p:nvCxnSpPr>
              <p:cNvPr id="784" name="Google Shape;784;p53"/>
              <p:cNvCxnSpPr/>
              <p:nvPr/>
            </p:nvCxnSpPr>
            <p:spPr>
              <a:xfrm rot="10800000">
                <a:off x="11775327" y="3290047"/>
                <a:ext cx="0" cy="202453"/>
              </a:xfrm>
              <a:prstGeom prst="straightConnector1">
                <a:avLst/>
              </a:prstGeom>
              <a:noFill/>
              <a:ln w="38100" cap="flat" cmpd="sng">
                <a:solidFill>
                  <a:schemeClr val="accent2"/>
                </a:solidFill>
                <a:prstDash val="solid"/>
                <a:miter lim="800000"/>
                <a:headEnd type="none" w="sm" len="sm"/>
                <a:tailEnd type="oval" w="med" len="med"/>
              </a:ln>
            </p:spPr>
          </p:cxnSp>
          <p:cxnSp>
            <p:nvCxnSpPr>
              <p:cNvPr id="785" name="Google Shape;785;p53"/>
              <p:cNvCxnSpPr/>
              <p:nvPr/>
            </p:nvCxnSpPr>
            <p:spPr>
              <a:xfrm rot="10800000">
                <a:off x="12232560" y="3290233"/>
                <a:ext cx="0" cy="202453"/>
              </a:xfrm>
              <a:prstGeom prst="straightConnector1">
                <a:avLst/>
              </a:prstGeom>
              <a:noFill/>
              <a:ln w="38100" cap="flat" cmpd="sng">
                <a:solidFill>
                  <a:schemeClr val="accent2"/>
                </a:solidFill>
                <a:prstDash val="solid"/>
                <a:miter lim="800000"/>
                <a:headEnd type="none" w="sm" len="sm"/>
                <a:tailEnd type="oval" w="med" len="med"/>
              </a:ln>
            </p:spPr>
          </p:cxnSp>
          <p:cxnSp>
            <p:nvCxnSpPr>
              <p:cNvPr id="786" name="Google Shape;786;p53"/>
              <p:cNvCxnSpPr/>
              <p:nvPr/>
            </p:nvCxnSpPr>
            <p:spPr>
              <a:xfrm rot="10800000">
                <a:off x="11261376" y="3290046"/>
                <a:ext cx="0" cy="202453"/>
              </a:xfrm>
              <a:prstGeom prst="straightConnector1">
                <a:avLst/>
              </a:prstGeom>
              <a:noFill/>
              <a:ln w="38100" cap="flat" cmpd="sng">
                <a:solidFill>
                  <a:schemeClr val="accent2"/>
                </a:solidFill>
                <a:prstDash val="solid"/>
                <a:miter lim="800000"/>
                <a:headEnd type="none" w="sm" len="sm"/>
                <a:tailEnd type="oval" w="med" len="med"/>
              </a:ln>
            </p:spPr>
          </p:cxnSp>
        </p:grpSp>
      </p:grpSp>
      <p:pic>
        <p:nvPicPr>
          <p:cNvPr id="787" name="Google Shape;787;p53"/>
          <p:cNvPicPr preferRelativeResize="0"/>
          <p:nvPr/>
        </p:nvPicPr>
        <p:blipFill rotWithShape="1">
          <a:blip r:embed="rId3">
            <a:alphaModFix/>
          </a:blip>
          <a:srcRect/>
          <a:stretch/>
        </p:blipFill>
        <p:spPr>
          <a:xfrm>
            <a:off x="3955185" y="665849"/>
            <a:ext cx="8271725" cy="3657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9830"/>
                                  </p:stCondLst>
                                  <p:childTnLst>
                                    <p:set>
                                      <p:cBhvr>
                                        <p:cTn id="6" dur="1" fill="hold">
                                          <p:stCondLst>
                                            <p:cond delay="0"/>
                                          </p:stCondLst>
                                        </p:cTn>
                                        <p:tgtEl>
                                          <p:spTgt spid="775"/>
                                        </p:tgtEl>
                                        <p:attrNameLst>
                                          <p:attrName>style.visibility</p:attrName>
                                        </p:attrNameLst>
                                      </p:cBhvr>
                                      <p:to>
                                        <p:strVal val="visible"/>
                                      </p:to>
                                    </p:set>
                                    <p:animEffect transition="in" filter="fade">
                                      <p:cBhvr>
                                        <p:cTn id="7" dur="500"/>
                                        <p:tgtEl>
                                          <p:spTgt spid="775"/>
                                        </p:tgtEl>
                                      </p:cBhvr>
                                    </p:animEffect>
                                  </p:childTnLst>
                                </p:cTn>
                              </p:par>
                              <p:par>
                                <p:cTn id="8" presetID="10" presetClass="entr" presetSubtype="0" fill="hold" nodeType="withEffect">
                                  <p:stCondLst>
                                    <p:cond delay="3540"/>
                                  </p:stCondLst>
                                  <p:childTnLst>
                                    <p:set>
                                      <p:cBhvr>
                                        <p:cTn id="9" dur="1" fill="hold">
                                          <p:stCondLst>
                                            <p:cond delay="0"/>
                                          </p:stCondLst>
                                        </p:cTn>
                                        <p:tgtEl>
                                          <p:spTgt spid="774"/>
                                        </p:tgtEl>
                                        <p:attrNameLst>
                                          <p:attrName>style.visibility</p:attrName>
                                        </p:attrNameLst>
                                      </p:cBhvr>
                                      <p:to>
                                        <p:strVal val="visible"/>
                                      </p:to>
                                    </p:set>
                                    <p:animEffect transition="in" filter="fade">
                                      <p:cBhvr>
                                        <p:cTn id="10" dur="500"/>
                                        <p:tgtEl>
                                          <p:spTgt spid="774"/>
                                        </p:tgtEl>
                                      </p:cBhvr>
                                    </p:animEffect>
                                  </p:childTnLst>
                                </p:cTn>
                              </p:par>
                              <p:par>
                                <p:cTn id="11" presetID="10" presetClass="entr" presetSubtype="0" fill="hold" nodeType="withEffect">
                                  <p:stCondLst>
                                    <p:cond delay="16750"/>
                                  </p:stCondLst>
                                  <p:childTnLst>
                                    <p:set>
                                      <p:cBhvr>
                                        <p:cTn id="12" dur="1" fill="hold">
                                          <p:stCondLst>
                                            <p:cond delay="0"/>
                                          </p:stCondLst>
                                        </p:cTn>
                                        <p:tgtEl>
                                          <p:spTgt spid="780"/>
                                        </p:tgtEl>
                                        <p:attrNameLst>
                                          <p:attrName>style.visibility</p:attrName>
                                        </p:attrNameLst>
                                      </p:cBhvr>
                                      <p:to>
                                        <p:strVal val="visible"/>
                                      </p:to>
                                    </p:set>
                                    <p:animEffect transition="in" filter="fade">
                                      <p:cBhvr>
                                        <p:cTn id="13" dur="500"/>
                                        <p:tgtEl>
                                          <p:spTgt spid="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Statistics</a:t>
            </a:r>
          </a:p>
        </p:txBody>
      </p:sp>
      <p:sp>
        <p:nvSpPr>
          <p:cNvPr id="3" name="Content Placeholder 2"/>
          <p:cNvSpPr>
            <a:spLocks noGrp="1"/>
          </p:cNvSpPr>
          <p:nvPr>
            <p:ph sz="quarter" idx="1"/>
          </p:nvPr>
        </p:nvSpPr>
        <p:spPr/>
        <p:txBody>
          <a:bodyPr>
            <a:normAutofit fontScale="92500" lnSpcReduction="10000"/>
          </a:bodyPr>
          <a:lstStyle/>
          <a:p>
            <a:r>
              <a:rPr lang="en-US" sz="3556" dirty="0"/>
              <a:t>Describing and Summarizing Data: Central Measure, Spread, Skew </a:t>
            </a:r>
          </a:p>
          <a:p>
            <a:r>
              <a:rPr lang="en-US" sz="3556" dirty="0"/>
              <a:t>Detecting and correcting Outliers </a:t>
            </a:r>
          </a:p>
          <a:p>
            <a:r>
              <a:rPr lang="en-US" sz="3556" dirty="0"/>
              <a:t>Finding Statistical relationship between two sets of data </a:t>
            </a:r>
          </a:p>
          <a:p>
            <a:r>
              <a:rPr lang="en-US" sz="3556" dirty="0"/>
              <a:t>Inferential statistics - sample vs population</a:t>
            </a:r>
          </a:p>
          <a:p>
            <a:r>
              <a:rPr lang="en-US" sz="3556" dirty="0"/>
              <a:t>Estimation Technique </a:t>
            </a:r>
          </a:p>
          <a:p>
            <a:r>
              <a:rPr lang="en-US" sz="3556" dirty="0"/>
              <a:t>Hypothesis Testing </a:t>
            </a:r>
          </a:p>
          <a:p>
            <a:r>
              <a:rPr lang="en-US" sz="3556" dirty="0"/>
              <a:t>Confidence Intervals</a:t>
            </a:r>
          </a:p>
          <a:p>
            <a:r>
              <a:rPr lang="en-US" sz="3556" dirty="0"/>
              <a:t>Case Study: Exit poll analysis</a:t>
            </a:r>
            <a:endParaRPr lang="en-IN" sz="3556" dirty="0"/>
          </a:p>
        </p:txBody>
      </p:sp>
    </p:spTree>
    <p:extLst>
      <p:ext uri="{BB962C8B-B14F-4D97-AF65-F5344CB8AC3E}">
        <p14:creationId xmlns:p14="http://schemas.microsoft.com/office/powerpoint/2010/main" val="2247751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792"/>
        <p:cNvGrpSpPr/>
        <p:nvPr/>
      </p:nvGrpSpPr>
      <p:grpSpPr>
        <a:xfrm>
          <a:off x="0" y="0"/>
          <a:ext cx="0" cy="0"/>
          <a:chOff x="0" y="0"/>
          <a:chExt cx="0" cy="0"/>
        </a:xfrm>
      </p:grpSpPr>
      <p:sp>
        <p:nvSpPr>
          <p:cNvPr id="793" name="Google Shape;793;p54"/>
          <p:cNvSpPr txBox="1">
            <a:spLocks noGrp="1"/>
          </p:cNvSpPr>
          <p:nvPr>
            <p:ph type="body" idx="1"/>
          </p:nvPr>
        </p:nvSpPr>
        <p:spPr>
          <a:xfrm>
            <a:off x="888529" y="1150488"/>
            <a:ext cx="14478942"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A percentile (or a centile) indicates the value below which a given percentage of observations fall.</a:t>
            </a:r>
            <a:endParaRPr sz="2200"/>
          </a:p>
        </p:txBody>
      </p:sp>
      <p:sp>
        <p:nvSpPr>
          <p:cNvPr id="794" name="Google Shape;794;p54"/>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Percentiles in Data Distribution</a:t>
            </a:r>
            <a:endParaRPr/>
          </a:p>
        </p:txBody>
      </p:sp>
      <p:sp>
        <p:nvSpPr>
          <p:cNvPr id="795" name="Google Shape;795;p54"/>
          <p:cNvSpPr/>
          <p:nvPr/>
        </p:nvSpPr>
        <p:spPr>
          <a:xfrm>
            <a:off x="3320252" y="2622171"/>
            <a:ext cx="5029200" cy="1387928"/>
          </a:xfrm>
          <a:prstGeom prst="rect">
            <a:avLst/>
          </a:prstGeom>
          <a:solidFill>
            <a:srgbClr val="C2DAF0"/>
          </a:solidFill>
          <a:ln>
            <a:noFill/>
          </a:ln>
        </p:spPr>
        <p:txBody>
          <a:bodyPr spcFirstLastPara="1" wrap="square" lIns="180000" tIns="720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98</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95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92</a:t>
            </a:r>
            <a:endParaRPr sz="1400" b="0" i="0" u="none" strike="noStrike" cap="none">
              <a:solidFill>
                <a:srgbClr val="000000"/>
              </a:solidFill>
              <a:latin typeface="Arial"/>
              <a:ea typeface="Arial"/>
              <a:cs typeface="Arial"/>
              <a:sym typeface="Arial"/>
            </a:endParaRPr>
          </a:p>
        </p:txBody>
      </p:sp>
      <p:sp>
        <p:nvSpPr>
          <p:cNvPr id="796" name="Google Shape;796;p54"/>
          <p:cNvSpPr/>
          <p:nvPr/>
        </p:nvSpPr>
        <p:spPr>
          <a:xfrm>
            <a:off x="3320252" y="4028242"/>
            <a:ext cx="5029200" cy="1387928"/>
          </a:xfrm>
          <a:prstGeom prst="rect">
            <a:avLst/>
          </a:prstGeom>
          <a:solidFill>
            <a:srgbClr val="F7C5A3"/>
          </a:solidFill>
          <a:ln>
            <a:noFill/>
          </a:ln>
        </p:spPr>
        <p:txBody>
          <a:bodyPr spcFirstLastPara="1" wrap="square" lIns="180000" tIns="720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90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85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81</a:t>
            </a:r>
            <a:endParaRPr sz="1400" b="0" i="0" u="none" strike="noStrike" cap="none">
              <a:solidFill>
                <a:srgbClr val="000000"/>
              </a:solidFill>
              <a:latin typeface="Arial"/>
              <a:ea typeface="Arial"/>
              <a:cs typeface="Arial"/>
              <a:sym typeface="Arial"/>
            </a:endParaRPr>
          </a:p>
        </p:txBody>
      </p:sp>
      <p:sp>
        <p:nvSpPr>
          <p:cNvPr id="797" name="Google Shape;797;p54"/>
          <p:cNvSpPr/>
          <p:nvPr/>
        </p:nvSpPr>
        <p:spPr>
          <a:xfrm>
            <a:off x="3320252" y="5434313"/>
            <a:ext cx="5029200" cy="1387928"/>
          </a:xfrm>
          <a:prstGeom prst="rect">
            <a:avLst/>
          </a:prstGeom>
          <a:solidFill>
            <a:srgbClr val="FFE593"/>
          </a:solidFill>
          <a:ln>
            <a:noFill/>
          </a:ln>
        </p:spPr>
        <p:txBody>
          <a:bodyPr spcFirstLastPara="1" wrap="square" lIns="180000" tIns="720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79</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70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63</a:t>
            </a:r>
            <a:endParaRPr sz="1400" b="0" i="0" u="none" strike="noStrike" cap="none">
              <a:solidFill>
                <a:srgbClr val="000000"/>
              </a:solidFill>
              <a:latin typeface="Arial"/>
              <a:ea typeface="Arial"/>
              <a:cs typeface="Arial"/>
              <a:sym typeface="Arial"/>
            </a:endParaRPr>
          </a:p>
        </p:txBody>
      </p:sp>
      <p:sp>
        <p:nvSpPr>
          <p:cNvPr id="798" name="Google Shape;798;p54"/>
          <p:cNvSpPr/>
          <p:nvPr/>
        </p:nvSpPr>
        <p:spPr>
          <a:xfrm>
            <a:off x="3320252" y="6840385"/>
            <a:ext cx="5029200" cy="1387928"/>
          </a:xfrm>
          <a:prstGeom prst="rect">
            <a:avLst/>
          </a:prstGeom>
          <a:solidFill>
            <a:srgbClr val="C5E1B5"/>
          </a:solidFill>
          <a:ln>
            <a:noFill/>
          </a:ln>
        </p:spPr>
        <p:txBody>
          <a:bodyPr spcFirstLastPara="1" wrap="square" lIns="180000" tIns="720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55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47</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42</a:t>
            </a:r>
            <a:endParaRPr sz="1400" b="0" i="0" u="none" strike="noStrike" cap="none">
              <a:solidFill>
                <a:srgbClr val="000000"/>
              </a:solidFill>
              <a:latin typeface="Arial"/>
              <a:ea typeface="Arial"/>
              <a:cs typeface="Arial"/>
              <a:sym typeface="Arial"/>
            </a:endParaRPr>
          </a:p>
        </p:txBody>
      </p:sp>
      <p:sp>
        <p:nvSpPr>
          <p:cNvPr id="799" name="Google Shape;799;p54"/>
          <p:cNvSpPr txBox="1"/>
          <p:nvPr/>
        </p:nvSpPr>
        <p:spPr>
          <a:xfrm>
            <a:off x="4974894" y="3537666"/>
            <a:ext cx="2841171"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75</a:t>
            </a:r>
            <a:r>
              <a:rPr lang="en-US" sz="2400" b="0" i="0" u="none" strike="noStrike" cap="none" baseline="30000">
                <a:solidFill>
                  <a:srgbClr val="404040"/>
                </a:solidFill>
                <a:latin typeface="Open Sans"/>
                <a:ea typeface="Open Sans"/>
                <a:cs typeface="Open Sans"/>
                <a:sym typeface="Open Sans"/>
              </a:rPr>
              <a:t>th</a:t>
            </a:r>
            <a:r>
              <a:rPr lang="en-US" sz="2400" b="0" i="0" u="none" strike="noStrike" cap="none">
                <a:solidFill>
                  <a:srgbClr val="404040"/>
                </a:solidFill>
                <a:latin typeface="Open Sans"/>
                <a:ea typeface="Open Sans"/>
                <a:cs typeface="Open Sans"/>
                <a:sym typeface="Open Sans"/>
              </a:rPr>
              <a:t> percentile =91</a:t>
            </a:r>
            <a:endParaRPr sz="1400" b="0" i="0" u="none" strike="noStrike" cap="none">
              <a:solidFill>
                <a:srgbClr val="000000"/>
              </a:solidFill>
              <a:latin typeface="Arial"/>
              <a:ea typeface="Arial"/>
              <a:cs typeface="Arial"/>
              <a:sym typeface="Arial"/>
            </a:endParaRPr>
          </a:p>
        </p:txBody>
      </p:sp>
      <p:sp>
        <p:nvSpPr>
          <p:cNvPr id="800" name="Google Shape;800;p54"/>
          <p:cNvSpPr txBox="1"/>
          <p:nvPr/>
        </p:nvSpPr>
        <p:spPr>
          <a:xfrm>
            <a:off x="4974894" y="4932128"/>
            <a:ext cx="3153106"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50th percentile =80</a:t>
            </a:r>
            <a:endParaRPr sz="1400" b="0" i="0" u="none" strike="noStrike" cap="none">
              <a:solidFill>
                <a:srgbClr val="000000"/>
              </a:solidFill>
              <a:latin typeface="Arial"/>
              <a:ea typeface="Arial"/>
              <a:cs typeface="Arial"/>
              <a:sym typeface="Arial"/>
            </a:endParaRPr>
          </a:p>
        </p:txBody>
      </p:sp>
      <p:sp>
        <p:nvSpPr>
          <p:cNvPr id="801" name="Google Shape;801;p54"/>
          <p:cNvSpPr txBox="1"/>
          <p:nvPr/>
        </p:nvSpPr>
        <p:spPr>
          <a:xfrm>
            <a:off x="4974894" y="6350536"/>
            <a:ext cx="327815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25th percentile =59</a:t>
            </a:r>
            <a:endParaRPr sz="1400" b="0" i="0" u="none" strike="noStrike" cap="none">
              <a:solidFill>
                <a:srgbClr val="000000"/>
              </a:solidFill>
              <a:latin typeface="Arial"/>
              <a:ea typeface="Arial"/>
              <a:cs typeface="Arial"/>
              <a:sym typeface="Arial"/>
            </a:endParaRPr>
          </a:p>
        </p:txBody>
      </p:sp>
      <p:sp>
        <p:nvSpPr>
          <p:cNvPr id="802" name="Google Shape;802;p54"/>
          <p:cNvSpPr txBox="1"/>
          <p:nvPr/>
        </p:nvSpPr>
        <p:spPr>
          <a:xfrm>
            <a:off x="3275846" y="2145519"/>
            <a:ext cx="2095445"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Observations</a:t>
            </a:r>
            <a:endParaRPr sz="2200" b="0" i="0" u="none" strike="noStrike" cap="none">
              <a:solidFill>
                <a:srgbClr val="000000"/>
              </a:solidFill>
              <a:latin typeface="Arial"/>
              <a:ea typeface="Arial"/>
              <a:cs typeface="Arial"/>
              <a:sym typeface="Arial"/>
            </a:endParaRPr>
          </a:p>
        </p:txBody>
      </p:sp>
      <p:grpSp>
        <p:nvGrpSpPr>
          <p:cNvPr id="803" name="Google Shape;803;p54"/>
          <p:cNvGrpSpPr/>
          <p:nvPr/>
        </p:nvGrpSpPr>
        <p:grpSpPr>
          <a:xfrm>
            <a:off x="8446596" y="6372712"/>
            <a:ext cx="4284794" cy="470450"/>
            <a:chOff x="8446596" y="6372712"/>
            <a:chExt cx="4284794" cy="470450"/>
          </a:xfrm>
        </p:grpSpPr>
        <p:sp>
          <p:nvSpPr>
            <p:cNvPr id="804" name="Google Shape;804;p54"/>
            <p:cNvSpPr txBox="1"/>
            <p:nvPr/>
          </p:nvSpPr>
          <p:spPr>
            <a:xfrm>
              <a:off x="9944648" y="6372712"/>
              <a:ext cx="2786742" cy="47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First Quartile</a:t>
              </a:r>
              <a:endParaRPr sz="2200" b="0" i="0" u="none" strike="noStrike" cap="none">
                <a:solidFill>
                  <a:srgbClr val="000000"/>
                </a:solidFill>
                <a:latin typeface="Arial"/>
                <a:ea typeface="Arial"/>
                <a:cs typeface="Arial"/>
                <a:sym typeface="Arial"/>
              </a:endParaRPr>
            </a:p>
          </p:txBody>
        </p:sp>
        <p:cxnSp>
          <p:nvCxnSpPr>
            <p:cNvPr id="805" name="Google Shape;805;p54"/>
            <p:cNvCxnSpPr/>
            <p:nvPr/>
          </p:nvCxnSpPr>
          <p:spPr>
            <a:xfrm>
              <a:off x="8446596" y="6607937"/>
              <a:ext cx="1304502" cy="0"/>
            </a:xfrm>
            <a:prstGeom prst="straightConnector1">
              <a:avLst/>
            </a:prstGeom>
            <a:noFill/>
            <a:ln w="28575" cap="flat" cmpd="sng">
              <a:solidFill>
                <a:schemeClr val="accent2"/>
              </a:solidFill>
              <a:prstDash val="solid"/>
              <a:miter lim="800000"/>
              <a:headEnd type="triangle" w="med" len="med"/>
              <a:tailEnd type="none" w="sm" len="sm"/>
            </a:ln>
          </p:spPr>
        </p:cxnSp>
      </p:grpSp>
      <p:grpSp>
        <p:nvGrpSpPr>
          <p:cNvPr id="806" name="Google Shape;806;p54"/>
          <p:cNvGrpSpPr/>
          <p:nvPr/>
        </p:nvGrpSpPr>
        <p:grpSpPr>
          <a:xfrm>
            <a:off x="8494799" y="4975678"/>
            <a:ext cx="5938994" cy="470450"/>
            <a:chOff x="8494799" y="4585575"/>
            <a:chExt cx="5938994" cy="470450"/>
          </a:xfrm>
        </p:grpSpPr>
        <p:sp>
          <p:nvSpPr>
            <p:cNvPr id="807" name="Google Shape;807;p54"/>
            <p:cNvSpPr txBox="1"/>
            <p:nvPr/>
          </p:nvSpPr>
          <p:spPr>
            <a:xfrm>
              <a:off x="9944648" y="4585575"/>
              <a:ext cx="4489146" cy="47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Second Quartile or Median</a:t>
              </a:r>
              <a:endParaRPr sz="2200" b="0" i="0" u="none" strike="noStrike" cap="none">
                <a:solidFill>
                  <a:srgbClr val="000000"/>
                </a:solidFill>
                <a:latin typeface="Arial"/>
                <a:ea typeface="Arial"/>
                <a:cs typeface="Arial"/>
                <a:sym typeface="Arial"/>
              </a:endParaRPr>
            </a:p>
          </p:txBody>
        </p:sp>
        <p:cxnSp>
          <p:nvCxnSpPr>
            <p:cNvPr id="808" name="Google Shape;808;p54"/>
            <p:cNvCxnSpPr/>
            <p:nvPr/>
          </p:nvCxnSpPr>
          <p:spPr>
            <a:xfrm>
              <a:off x="8494799" y="4749031"/>
              <a:ext cx="1304502" cy="0"/>
            </a:xfrm>
            <a:prstGeom prst="straightConnector1">
              <a:avLst/>
            </a:prstGeom>
            <a:noFill/>
            <a:ln w="28575" cap="flat" cmpd="sng">
              <a:solidFill>
                <a:schemeClr val="accent2"/>
              </a:solidFill>
              <a:prstDash val="solid"/>
              <a:miter lim="800000"/>
              <a:headEnd type="triangle" w="med" len="med"/>
              <a:tailEnd type="none" w="sm" len="sm"/>
            </a:ln>
          </p:spPr>
        </p:cxnSp>
      </p:grpSp>
      <p:grpSp>
        <p:nvGrpSpPr>
          <p:cNvPr id="809" name="Google Shape;809;p54"/>
          <p:cNvGrpSpPr/>
          <p:nvPr/>
        </p:nvGrpSpPr>
        <p:grpSpPr>
          <a:xfrm>
            <a:off x="8494799" y="3568378"/>
            <a:ext cx="4548341" cy="461665"/>
            <a:chOff x="8494799" y="3282628"/>
            <a:chExt cx="4548341" cy="461665"/>
          </a:xfrm>
        </p:grpSpPr>
        <p:sp>
          <p:nvSpPr>
            <p:cNvPr id="810" name="Google Shape;810;p54"/>
            <p:cNvSpPr txBox="1"/>
            <p:nvPr/>
          </p:nvSpPr>
          <p:spPr>
            <a:xfrm>
              <a:off x="9944648" y="3282628"/>
              <a:ext cx="3098493"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Third Quartile</a:t>
              </a:r>
              <a:endParaRPr sz="2200" b="0" i="0" u="none" strike="noStrike" cap="none">
                <a:solidFill>
                  <a:srgbClr val="000000"/>
                </a:solidFill>
                <a:latin typeface="Arial"/>
                <a:ea typeface="Arial"/>
                <a:cs typeface="Arial"/>
                <a:sym typeface="Arial"/>
              </a:endParaRPr>
            </a:p>
          </p:txBody>
        </p:sp>
        <p:cxnSp>
          <p:nvCxnSpPr>
            <p:cNvPr id="811" name="Google Shape;811;p54"/>
            <p:cNvCxnSpPr/>
            <p:nvPr/>
          </p:nvCxnSpPr>
          <p:spPr>
            <a:xfrm>
              <a:off x="8494799" y="3501716"/>
              <a:ext cx="1304502" cy="0"/>
            </a:xfrm>
            <a:prstGeom prst="straightConnector1">
              <a:avLst/>
            </a:prstGeom>
            <a:noFill/>
            <a:ln w="28575" cap="flat" cmpd="sng">
              <a:solidFill>
                <a:schemeClr val="accent2"/>
              </a:solidFill>
              <a:prstDash val="solid"/>
              <a:miter lim="800000"/>
              <a:headEnd type="triangle" w="med" len="med"/>
              <a:tailEnd type="none" w="sm" len="sm"/>
            </a:ln>
          </p:spPr>
        </p:cxnSp>
      </p:grpSp>
      <p:sp>
        <p:nvSpPr>
          <p:cNvPr id="812" name="Google Shape;812;p54"/>
          <p:cNvSpPr/>
          <p:nvPr/>
        </p:nvSpPr>
        <p:spPr>
          <a:xfrm>
            <a:off x="4757786" y="3520957"/>
            <a:ext cx="3578966" cy="478374"/>
          </a:xfrm>
          <a:prstGeom prst="rect">
            <a:avLst/>
          </a:prstGeom>
          <a:noFill/>
          <a:ln w="28575" cap="flat" cmpd="sng">
            <a:solidFill>
              <a:srgbClr val="FF191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813" name="Google Shape;813;p54"/>
          <p:cNvSpPr/>
          <p:nvPr/>
        </p:nvSpPr>
        <p:spPr>
          <a:xfrm>
            <a:off x="4757786" y="4916243"/>
            <a:ext cx="3578966" cy="478374"/>
          </a:xfrm>
          <a:prstGeom prst="rect">
            <a:avLst/>
          </a:prstGeom>
          <a:noFill/>
          <a:ln w="28575" cap="flat" cmpd="sng">
            <a:solidFill>
              <a:srgbClr val="FF191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814" name="Google Shape;814;p54"/>
          <p:cNvSpPr/>
          <p:nvPr/>
        </p:nvSpPr>
        <p:spPr>
          <a:xfrm>
            <a:off x="4745086" y="6352777"/>
            <a:ext cx="3578966" cy="478374"/>
          </a:xfrm>
          <a:prstGeom prst="rect">
            <a:avLst/>
          </a:prstGeom>
          <a:noFill/>
          <a:ln w="28575" cap="flat" cmpd="sng">
            <a:solidFill>
              <a:srgbClr val="FF191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815" name="Google Shape;815;p54"/>
          <p:cNvSpPr/>
          <p:nvPr/>
        </p:nvSpPr>
        <p:spPr>
          <a:xfrm>
            <a:off x="3294895" y="2607184"/>
            <a:ext cx="5073607" cy="5621129"/>
          </a:xfrm>
          <a:prstGeom prst="rect">
            <a:avLst/>
          </a:prstGeom>
          <a:no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pic>
        <p:nvPicPr>
          <p:cNvPr id="816" name="Google Shape;816;p54"/>
          <p:cNvPicPr preferRelativeResize="0"/>
          <p:nvPr/>
        </p:nvPicPr>
        <p:blipFill rotWithShape="1">
          <a:blip r:embed="rId3">
            <a:alphaModFix/>
          </a:blip>
          <a:srcRect/>
          <a:stretch/>
        </p:blipFill>
        <p:spPr>
          <a:xfrm>
            <a:off x="3477443" y="665849"/>
            <a:ext cx="9189887" cy="3657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4180"/>
                                  </p:stCondLst>
                                  <p:childTnLst>
                                    <p:set>
                                      <p:cBhvr>
                                        <p:cTn id="6" dur="1" fill="hold">
                                          <p:stCondLst>
                                            <p:cond delay="0"/>
                                          </p:stCondLst>
                                        </p:cTn>
                                        <p:tgtEl>
                                          <p:spTgt spid="812"/>
                                        </p:tgtEl>
                                        <p:attrNameLst>
                                          <p:attrName>style.visibility</p:attrName>
                                        </p:attrNameLst>
                                      </p:cBhvr>
                                      <p:to>
                                        <p:strVal val="visible"/>
                                      </p:to>
                                    </p:set>
                                    <p:animEffect transition="in" filter="fade">
                                      <p:cBhvr>
                                        <p:cTn id="7" dur="500"/>
                                        <p:tgtEl>
                                          <p:spTgt spid="812"/>
                                        </p:tgtEl>
                                      </p:cBhvr>
                                    </p:animEffect>
                                  </p:childTnLst>
                                </p:cTn>
                              </p:par>
                              <p:par>
                                <p:cTn id="8" presetID="10" presetClass="entr" presetSubtype="0" fill="hold" nodeType="withEffect">
                                  <p:stCondLst>
                                    <p:cond delay="29830"/>
                                  </p:stCondLst>
                                  <p:childTnLst>
                                    <p:set>
                                      <p:cBhvr>
                                        <p:cTn id="9" dur="1" fill="hold">
                                          <p:stCondLst>
                                            <p:cond delay="0"/>
                                          </p:stCondLst>
                                        </p:cTn>
                                        <p:tgtEl>
                                          <p:spTgt spid="813"/>
                                        </p:tgtEl>
                                        <p:attrNameLst>
                                          <p:attrName>style.visibility</p:attrName>
                                        </p:attrNameLst>
                                      </p:cBhvr>
                                      <p:to>
                                        <p:strVal val="visible"/>
                                      </p:to>
                                    </p:set>
                                    <p:animEffect transition="in" filter="fade">
                                      <p:cBhvr>
                                        <p:cTn id="10" dur="460"/>
                                        <p:tgtEl>
                                          <p:spTgt spid="813"/>
                                        </p:tgtEl>
                                      </p:cBhvr>
                                    </p:animEffect>
                                  </p:childTnLst>
                                </p:cTn>
                              </p:par>
                              <p:par>
                                <p:cTn id="11" presetID="10" presetClass="entr" presetSubtype="0" fill="hold" nodeType="withEffect">
                                  <p:stCondLst>
                                    <p:cond delay="26360"/>
                                  </p:stCondLst>
                                  <p:childTnLst>
                                    <p:set>
                                      <p:cBhvr>
                                        <p:cTn id="12" dur="1" fill="hold">
                                          <p:stCondLst>
                                            <p:cond delay="0"/>
                                          </p:stCondLst>
                                        </p:cTn>
                                        <p:tgtEl>
                                          <p:spTgt spid="814"/>
                                        </p:tgtEl>
                                        <p:attrNameLst>
                                          <p:attrName>style.visibility</p:attrName>
                                        </p:attrNameLst>
                                      </p:cBhvr>
                                      <p:to>
                                        <p:strVal val="visible"/>
                                      </p:to>
                                    </p:set>
                                    <p:animEffect transition="in" filter="fade">
                                      <p:cBhvr>
                                        <p:cTn id="13" dur="500"/>
                                        <p:tgtEl>
                                          <p:spTgt spid="814"/>
                                        </p:tgtEl>
                                      </p:cBhvr>
                                    </p:animEffect>
                                  </p:childTnLst>
                                </p:cTn>
                              </p:par>
                              <p:par>
                                <p:cTn id="14" presetID="10" presetClass="entr" presetSubtype="0" fill="hold" nodeType="withEffect">
                                  <p:stCondLst>
                                    <p:cond delay="21860"/>
                                  </p:stCondLst>
                                  <p:childTnLst>
                                    <p:set>
                                      <p:cBhvr>
                                        <p:cTn id="15" dur="1" fill="hold">
                                          <p:stCondLst>
                                            <p:cond delay="0"/>
                                          </p:stCondLst>
                                        </p:cTn>
                                        <p:tgtEl>
                                          <p:spTgt spid="815"/>
                                        </p:tgtEl>
                                        <p:attrNameLst>
                                          <p:attrName>style.visibility</p:attrName>
                                        </p:attrNameLst>
                                      </p:cBhvr>
                                      <p:to>
                                        <p:strVal val="visible"/>
                                      </p:to>
                                    </p:set>
                                    <p:animEffect transition="in" filter="fade">
                                      <p:cBhvr>
                                        <p:cTn id="16" dur="500"/>
                                        <p:tgtEl>
                                          <p:spTgt spid="815"/>
                                        </p:tgtEl>
                                      </p:cBhvr>
                                    </p:animEffect>
                                  </p:childTnLst>
                                </p:cTn>
                              </p:par>
                              <p:par>
                                <p:cTn id="17" presetID="10" presetClass="entr" presetSubtype="0" fill="hold" nodeType="withEffect">
                                  <p:stCondLst>
                                    <p:cond delay="26360"/>
                                  </p:stCondLst>
                                  <p:childTnLst>
                                    <p:set>
                                      <p:cBhvr>
                                        <p:cTn id="18" dur="1" fill="hold">
                                          <p:stCondLst>
                                            <p:cond delay="0"/>
                                          </p:stCondLst>
                                        </p:cTn>
                                        <p:tgtEl>
                                          <p:spTgt spid="803"/>
                                        </p:tgtEl>
                                        <p:attrNameLst>
                                          <p:attrName>style.visibility</p:attrName>
                                        </p:attrNameLst>
                                      </p:cBhvr>
                                      <p:to>
                                        <p:strVal val="visible"/>
                                      </p:to>
                                    </p:set>
                                    <p:animEffect transition="in" filter="fade">
                                      <p:cBhvr>
                                        <p:cTn id="19" dur="500"/>
                                        <p:tgtEl>
                                          <p:spTgt spid="803"/>
                                        </p:tgtEl>
                                      </p:cBhvr>
                                    </p:animEffect>
                                  </p:childTnLst>
                                </p:cTn>
                              </p:par>
                              <p:par>
                                <p:cTn id="20" presetID="10" presetClass="entr" presetSubtype="0" fill="hold" nodeType="withEffect">
                                  <p:stCondLst>
                                    <p:cond delay="29830"/>
                                  </p:stCondLst>
                                  <p:childTnLst>
                                    <p:set>
                                      <p:cBhvr>
                                        <p:cTn id="21" dur="1" fill="hold">
                                          <p:stCondLst>
                                            <p:cond delay="0"/>
                                          </p:stCondLst>
                                        </p:cTn>
                                        <p:tgtEl>
                                          <p:spTgt spid="806"/>
                                        </p:tgtEl>
                                        <p:attrNameLst>
                                          <p:attrName>style.visibility</p:attrName>
                                        </p:attrNameLst>
                                      </p:cBhvr>
                                      <p:to>
                                        <p:strVal val="visible"/>
                                      </p:to>
                                    </p:set>
                                    <p:animEffect transition="in" filter="fade">
                                      <p:cBhvr>
                                        <p:cTn id="22" dur="500"/>
                                        <p:tgtEl>
                                          <p:spTgt spid="806"/>
                                        </p:tgtEl>
                                      </p:cBhvr>
                                    </p:animEffect>
                                  </p:childTnLst>
                                </p:cTn>
                              </p:par>
                              <p:par>
                                <p:cTn id="23" presetID="10" presetClass="entr" presetSubtype="0" fill="hold" nodeType="withEffect">
                                  <p:stCondLst>
                                    <p:cond delay="34180"/>
                                  </p:stCondLst>
                                  <p:childTnLst>
                                    <p:set>
                                      <p:cBhvr>
                                        <p:cTn id="24" dur="1" fill="hold">
                                          <p:stCondLst>
                                            <p:cond delay="0"/>
                                          </p:stCondLst>
                                        </p:cTn>
                                        <p:tgtEl>
                                          <p:spTgt spid="809"/>
                                        </p:tgtEl>
                                        <p:attrNameLst>
                                          <p:attrName>style.visibility</p:attrName>
                                        </p:attrNameLst>
                                      </p:cBhvr>
                                      <p:to>
                                        <p:strVal val="visible"/>
                                      </p:to>
                                    </p:set>
                                    <p:animEffect transition="in" filter="fade">
                                      <p:cBhvr>
                                        <p:cTn id="25" dur="500"/>
                                        <p:tgtEl>
                                          <p:spTgt spid="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821"/>
        <p:cNvGrpSpPr/>
        <p:nvPr/>
      </p:nvGrpSpPr>
      <p:grpSpPr>
        <a:xfrm>
          <a:off x="0" y="0"/>
          <a:ext cx="0" cy="0"/>
          <a:chOff x="0" y="0"/>
          <a:chExt cx="0" cy="0"/>
        </a:xfrm>
      </p:grpSpPr>
      <p:sp>
        <p:nvSpPr>
          <p:cNvPr id="822" name="Google Shape;822;p55"/>
          <p:cNvSpPr txBox="1">
            <a:spLocks noGrp="1"/>
          </p:cNvSpPr>
          <p:nvPr>
            <p:ph type="body" idx="1"/>
          </p:nvPr>
        </p:nvSpPr>
        <p:spPr>
          <a:xfrm>
            <a:off x="888529" y="1150488"/>
            <a:ext cx="14478942"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Dispersion denotes how stretched or squeezed a distribution is.</a:t>
            </a:r>
            <a:endParaRPr sz="2200"/>
          </a:p>
        </p:txBody>
      </p:sp>
      <p:sp>
        <p:nvSpPr>
          <p:cNvPr id="823" name="Google Shape;823;p55"/>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Dispersion</a:t>
            </a:r>
            <a:endParaRPr/>
          </a:p>
        </p:txBody>
      </p:sp>
      <p:sp>
        <p:nvSpPr>
          <p:cNvPr id="824" name="Google Shape;824;p55"/>
          <p:cNvSpPr/>
          <p:nvPr/>
        </p:nvSpPr>
        <p:spPr>
          <a:xfrm>
            <a:off x="2264468" y="2581962"/>
            <a:ext cx="4572000" cy="1387928"/>
          </a:xfrm>
          <a:prstGeom prst="rect">
            <a:avLst/>
          </a:prstGeom>
          <a:solidFill>
            <a:srgbClr val="DDEAF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98</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95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92</a:t>
            </a:r>
            <a:endParaRPr sz="1400" b="0" i="0" u="none" strike="noStrike" cap="none">
              <a:solidFill>
                <a:srgbClr val="000000"/>
              </a:solidFill>
              <a:latin typeface="Arial"/>
              <a:ea typeface="Arial"/>
              <a:cs typeface="Arial"/>
              <a:sym typeface="Arial"/>
            </a:endParaRPr>
          </a:p>
        </p:txBody>
      </p:sp>
      <p:sp>
        <p:nvSpPr>
          <p:cNvPr id="825" name="Google Shape;825;p55"/>
          <p:cNvSpPr/>
          <p:nvPr/>
        </p:nvSpPr>
        <p:spPr>
          <a:xfrm>
            <a:off x="2243016" y="3975334"/>
            <a:ext cx="4572000" cy="1387928"/>
          </a:xfrm>
          <a:prstGeom prst="rect">
            <a:avLst/>
          </a:prstGeom>
          <a:solidFill>
            <a:srgbClr val="FBE4D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90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85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81</a:t>
            </a:r>
            <a:endParaRPr sz="1400" b="0" i="0" u="none" strike="noStrike" cap="none">
              <a:solidFill>
                <a:srgbClr val="000000"/>
              </a:solidFill>
              <a:latin typeface="Arial"/>
              <a:ea typeface="Arial"/>
              <a:cs typeface="Arial"/>
              <a:sym typeface="Arial"/>
            </a:endParaRPr>
          </a:p>
        </p:txBody>
      </p:sp>
      <p:sp>
        <p:nvSpPr>
          <p:cNvPr id="826" name="Google Shape;826;p55"/>
          <p:cNvSpPr/>
          <p:nvPr/>
        </p:nvSpPr>
        <p:spPr>
          <a:xfrm>
            <a:off x="2232130" y="5352376"/>
            <a:ext cx="4572000" cy="1387928"/>
          </a:xfrm>
          <a:prstGeom prst="rect">
            <a:avLst/>
          </a:prstGeom>
          <a:solidFill>
            <a:srgbClr val="FFF2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79</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70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63</a:t>
            </a:r>
            <a:endParaRPr sz="1400" b="0" i="0" u="none" strike="noStrike" cap="none">
              <a:solidFill>
                <a:srgbClr val="000000"/>
              </a:solidFill>
              <a:latin typeface="Arial"/>
              <a:ea typeface="Arial"/>
              <a:cs typeface="Arial"/>
              <a:sym typeface="Arial"/>
            </a:endParaRPr>
          </a:p>
        </p:txBody>
      </p:sp>
      <p:sp>
        <p:nvSpPr>
          <p:cNvPr id="827" name="Google Shape;827;p55"/>
          <p:cNvSpPr/>
          <p:nvPr/>
        </p:nvSpPr>
        <p:spPr>
          <a:xfrm>
            <a:off x="2232130" y="6723976"/>
            <a:ext cx="4572000" cy="1387928"/>
          </a:xfrm>
          <a:prstGeom prst="rect">
            <a:avLst/>
          </a:prstGeom>
          <a:solidFill>
            <a:srgbClr val="E1EFD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55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47</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42</a:t>
            </a:r>
            <a:endParaRPr sz="1400" b="0" i="0" u="none" strike="noStrike" cap="none">
              <a:solidFill>
                <a:srgbClr val="000000"/>
              </a:solidFill>
              <a:latin typeface="Arial"/>
              <a:ea typeface="Arial"/>
              <a:cs typeface="Arial"/>
              <a:sym typeface="Arial"/>
            </a:endParaRPr>
          </a:p>
        </p:txBody>
      </p:sp>
      <p:sp>
        <p:nvSpPr>
          <p:cNvPr id="828" name="Google Shape;828;p55"/>
          <p:cNvSpPr txBox="1"/>
          <p:nvPr/>
        </p:nvSpPr>
        <p:spPr>
          <a:xfrm>
            <a:off x="3579817" y="3553659"/>
            <a:ext cx="2841171"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75</a:t>
            </a:r>
            <a:r>
              <a:rPr lang="en-US" sz="2000" b="0" i="0" u="none" strike="noStrike" cap="none" baseline="30000">
                <a:solidFill>
                  <a:schemeClr val="dk1"/>
                </a:solidFill>
                <a:latin typeface="Open Sans"/>
                <a:ea typeface="Open Sans"/>
                <a:cs typeface="Open Sans"/>
                <a:sym typeface="Open Sans"/>
              </a:rPr>
              <a:t>th</a:t>
            </a:r>
            <a:r>
              <a:rPr lang="en-US" sz="2000" b="0" i="0" u="none" strike="noStrike" cap="none">
                <a:solidFill>
                  <a:schemeClr val="dk1"/>
                </a:solidFill>
                <a:latin typeface="Open Sans"/>
                <a:ea typeface="Open Sans"/>
                <a:cs typeface="Open Sans"/>
                <a:sym typeface="Open Sans"/>
              </a:rPr>
              <a:t> percentile = 91</a:t>
            </a:r>
            <a:endParaRPr sz="1400" b="0" i="0" u="none" strike="noStrike" cap="none">
              <a:solidFill>
                <a:srgbClr val="000000"/>
              </a:solidFill>
              <a:latin typeface="Arial"/>
              <a:ea typeface="Arial"/>
              <a:cs typeface="Arial"/>
              <a:sym typeface="Arial"/>
            </a:endParaRPr>
          </a:p>
        </p:txBody>
      </p:sp>
      <p:sp>
        <p:nvSpPr>
          <p:cNvPr id="829" name="Google Shape;829;p55"/>
          <p:cNvSpPr txBox="1"/>
          <p:nvPr/>
        </p:nvSpPr>
        <p:spPr>
          <a:xfrm>
            <a:off x="3545019" y="4922399"/>
            <a:ext cx="2841171"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50</a:t>
            </a:r>
            <a:r>
              <a:rPr lang="en-US" sz="2000" b="0" i="0" u="none" strike="noStrike" cap="none" baseline="30000">
                <a:solidFill>
                  <a:schemeClr val="dk1"/>
                </a:solidFill>
                <a:latin typeface="Open Sans"/>
                <a:ea typeface="Open Sans"/>
                <a:cs typeface="Open Sans"/>
                <a:sym typeface="Open Sans"/>
              </a:rPr>
              <a:t>th</a:t>
            </a:r>
            <a:r>
              <a:rPr lang="en-US" sz="2000" b="0" i="0" u="none" strike="noStrike" cap="none">
                <a:solidFill>
                  <a:schemeClr val="dk1"/>
                </a:solidFill>
                <a:latin typeface="Open Sans"/>
                <a:ea typeface="Open Sans"/>
                <a:cs typeface="Open Sans"/>
                <a:sym typeface="Open Sans"/>
              </a:rPr>
              <a:t> percentile = 80</a:t>
            </a:r>
            <a:endParaRPr sz="1400" b="0" i="0" u="none" strike="noStrike" cap="none">
              <a:solidFill>
                <a:srgbClr val="000000"/>
              </a:solidFill>
              <a:latin typeface="Arial"/>
              <a:ea typeface="Arial"/>
              <a:cs typeface="Arial"/>
              <a:sym typeface="Arial"/>
            </a:endParaRPr>
          </a:p>
        </p:txBody>
      </p:sp>
      <p:sp>
        <p:nvSpPr>
          <p:cNvPr id="830" name="Google Shape;830;p55"/>
          <p:cNvSpPr txBox="1"/>
          <p:nvPr/>
        </p:nvSpPr>
        <p:spPr>
          <a:xfrm>
            <a:off x="3569083" y="6310327"/>
            <a:ext cx="2841171"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25</a:t>
            </a:r>
            <a:r>
              <a:rPr lang="en-US" sz="2000" b="0" i="0" u="none" strike="noStrike" cap="none" baseline="30000">
                <a:solidFill>
                  <a:schemeClr val="dk1"/>
                </a:solidFill>
                <a:latin typeface="Open Sans"/>
                <a:ea typeface="Open Sans"/>
                <a:cs typeface="Open Sans"/>
                <a:sym typeface="Open Sans"/>
              </a:rPr>
              <a:t>th</a:t>
            </a:r>
            <a:r>
              <a:rPr lang="en-US" sz="2000" b="0" i="0" u="none" strike="noStrike" cap="none">
                <a:solidFill>
                  <a:schemeClr val="dk1"/>
                </a:solidFill>
                <a:latin typeface="Open Sans"/>
                <a:ea typeface="Open Sans"/>
                <a:cs typeface="Open Sans"/>
                <a:sym typeface="Open Sans"/>
              </a:rPr>
              <a:t> percentile = 59</a:t>
            </a:r>
            <a:endParaRPr sz="1400" b="0" i="0" u="none" strike="noStrike" cap="none">
              <a:solidFill>
                <a:srgbClr val="000000"/>
              </a:solidFill>
              <a:latin typeface="Arial"/>
              <a:ea typeface="Arial"/>
              <a:cs typeface="Arial"/>
              <a:sym typeface="Arial"/>
            </a:endParaRPr>
          </a:p>
        </p:txBody>
      </p:sp>
      <p:sp>
        <p:nvSpPr>
          <p:cNvPr id="831" name="Google Shape;831;p55"/>
          <p:cNvSpPr txBox="1"/>
          <p:nvPr/>
        </p:nvSpPr>
        <p:spPr>
          <a:xfrm>
            <a:off x="1584854" y="2070976"/>
            <a:ext cx="1771639"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Observations</a:t>
            </a:r>
            <a:endParaRPr sz="1400" b="0" i="0" u="none" strike="noStrike" cap="none">
              <a:solidFill>
                <a:srgbClr val="000000"/>
              </a:solidFill>
              <a:latin typeface="Arial"/>
              <a:ea typeface="Arial"/>
              <a:cs typeface="Arial"/>
              <a:sym typeface="Arial"/>
            </a:endParaRPr>
          </a:p>
        </p:txBody>
      </p:sp>
      <p:sp>
        <p:nvSpPr>
          <p:cNvPr id="832" name="Google Shape;832;p55"/>
          <p:cNvSpPr/>
          <p:nvPr/>
        </p:nvSpPr>
        <p:spPr>
          <a:xfrm>
            <a:off x="2264468" y="2581962"/>
            <a:ext cx="554224" cy="591257"/>
          </a:xfrm>
          <a:prstGeom prst="roundRect">
            <a:avLst>
              <a:gd name="adj" fmla="val 16667"/>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Open Sans"/>
              <a:ea typeface="Open Sans"/>
              <a:cs typeface="Open Sans"/>
              <a:sym typeface="Open Sans"/>
            </a:endParaRPr>
          </a:p>
        </p:txBody>
      </p:sp>
      <p:sp>
        <p:nvSpPr>
          <p:cNvPr id="833" name="Google Shape;833;p55"/>
          <p:cNvSpPr/>
          <p:nvPr/>
        </p:nvSpPr>
        <p:spPr>
          <a:xfrm>
            <a:off x="2231441" y="7532833"/>
            <a:ext cx="554224" cy="591257"/>
          </a:xfrm>
          <a:prstGeom prst="roundRect">
            <a:avLst>
              <a:gd name="adj" fmla="val 16667"/>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Open Sans"/>
              <a:ea typeface="Open Sans"/>
              <a:cs typeface="Open Sans"/>
              <a:sym typeface="Open Sans"/>
            </a:endParaRPr>
          </a:p>
        </p:txBody>
      </p:sp>
      <p:sp>
        <p:nvSpPr>
          <p:cNvPr id="834" name="Google Shape;834;p55"/>
          <p:cNvSpPr/>
          <p:nvPr/>
        </p:nvSpPr>
        <p:spPr>
          <a:xfrm>
            <a:off x="5559232" y="3412374"/>
            <a:ext cx="554224" cy="591257"/>
          </a:xfrm>
          <a:prstGeom prst="roundRect">
            <a:avLst>
              <a:gd name="adj" fmla="val 16667"/>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Open Sans"/>
              <a:ea typeface="Open Sans"/>
              <a:cs typeface="Open Sans"/>
              <a:sym typeface="Open Sans"/>
            </a:endParaRPr>
          </a:p>
        </p:txBody>
      </p:sp>
      <p:sp>
        <p:nvSpPr>
          <p:cNvPr id="835" name="Google Shape;835;p55"/>
          <p:cNvSpPr/>
          <p:nvPr/>
        </p:nvSpPr>
        <p:spPr>
          <a:xfrm>
            <a:off x="5577293" y="6228802"/>
            <a:ext cx="554224" cy="591257"/>
          </a:xfrm>
          <a:prstGeom prst="roundRect">
            <a:avLst>
              <a:gd name="adj" fmla="val 16667"/>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Open Sans"/>
              <a:ea typeface="Open Sans"/>
              <a:cs typeface="Open Sans"/>
              <a:sym typeface="Open Sans"/>
            </a:endParaRPr>
          </a:p>
        </p:txBody>
      </p:sp>
      <p:sp>
        <p:nvSpPr>
          <p:cNvPr id="836" name="Google Shape;836;p55"/>
          <p:cNvSpPr/>
          <p:nvPr/>
        </p:nvSpPr>
        <p:spPr>
          <a:xfrm>
            <a:off x="2264468" y="5352376"/>
            <a:ext cx="545260" cy="1371600"/>
          </a:xfrm>
          <a:prstGeom prst="roundRect">
            <a:avLst>
              <a:gd name="adj" fmla="val 16667"/>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Open Sans"/>
              <a:ea typeface="Open Sans"/>
              <a:cs typeface="Open Sans"/>
              <a:sym typeface="Open Sans"/>
            </a:endParaRPr>
          </a:p>
        </p:txBody>
      </p:sp>
      <p:sp>
        <p:nvSpPr>
          <p:cNvPr id="837" name="Google Shape;837;p55"/>
          <p:cNvSpPr/>
          <p:nvPr/>
        </p:nvSpPr>
        <p:spPr>
          <a:xfrm>
            <a:off x="1584854" y="2541426"/>
            <a:ext cx="428038" cy="5570478"/>
          </a:xfrm>
          <a:prstGeom prst="upDown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Open Sans"/>
              <a:ea typeface="Open Sans"/>
              <a:cs typeface="Open Sans"/>
              <a:sym typeface="Open Sans"/>
            </a:endParaRPr>
          </a:p>
        </p:txBody>
      </p:sp>
      <p:sp>
        <p:nvSpPr>
          <p:cNvPr id="838" name="Google Shape;838;p55"/>
          <p:cNvSpPr txBox="1"/>
          <p:nvPr/>
        </p:nvSpPr>
        <p:spPr>
          <a:xfrm>
            <a:off x="7302945" y="3402622"/>
            <a:ext cx="7999260" cy="4056834"/>
          </a:xfrm>
          <a:prstGeom prst="rect">
            <a:avLst/>
          </a:prstGeom>
          <a:solidFill>
            <a:srgbClr val="FBE4D4"/>
          </a:solidFill>
          <a:ln>
            <a:noFill/>
          </a:ln>
        </p:spPr>
        <p:txBody>
          <a:bodyPr spcFirstLastPara="1" wrap="square" lIns="288000" tIns="216000" rIns="72000" bIns="180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chemeClr val="dk1"/>
                </a:solidFill>
                <a:latin typeface="Open Sans"/>
                <a:ea typeface="Open Sans"/>
                <a:cs typeface="Open Sans"/>
                <a:sym typeface="Open Sans"/>
              </a:rPr>
              <a:t>Range</a:t>
            </a:r>
            <a:r>
              <a:rPr lang="en-US" sz="2200" b="0" i="0" u="none" strike="noStrike" cap="none">
                <a:solidFill>
                  <a:schemeClr val="dk1"/>
                </a:solidFill>
                <a:latin typeface="Open Sans"/>
                <a:ea typeface="Open Sans"/>
                <a:cs typeface="Open Sans"/>
                <a:sym typeface="Open Sans"/>
              </a:rPr>
              <a:t>: The difference between the maximum and minimum values.</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chemeClr val="dk1"/>
                </a:solidFill>
                <a:latin typeface="Open Sans"/>
                <a:ea typeface="Open Sans"/>
                <a:cs typeface="Open Sans"/>
                <a:sym typeface="Open Sans"/>
              </a:rPr>
              <a:t>Inter-Quartile Range</a:t>
            </a:r>
            <a:r>
              <a:rPr lang="en-US" sz="2200" b="0" i="0" u="none" strike="noStrike" cap="none">
                <a:solidFill>
                  <a:schemeClr val="dk1"/>
                </a:solidFill>
                <a:latin typeface="Open Sans"/>
                <a:ea typeface="Open Sans"/>
                <a:cs typeface="Open Sans"/>
                <a:sym typeface="Open Sans"/>
              </a:rPr>
              <a:t>: Difference between the 25</a:t>
            </a:r>
            <a:r>
              <a:rPr lang="en-US" sz="2200" b="0" i="0" u="none" strike="noStrike" cap="none" baseline="30000">
                <a:solidFill>
                  <a:schemeClr val="dk1"/>
                </a:solidFill>
                <a:latin typeface="Open Sans"/>
                <a:ea typeface="Open Sans"/>
                <a:cs typeface="Open Sans"/>
                <a:sym typeface="Open Sans"/>
              </a:rPr>
              <a:t>th</a:t>
            </a:r>
            <a:r>
              <a:rPr lang="en-US" sz="2200" b="0" i="0" u="none" strike="noStrike" cap="none">
                <a:solidFill>
                  <a:schemeClr val="dk1"/>
                </a:solidFill>
                <a:latin typeface="Open Sans"/>
                <a:ea typeface="Open Sans"/>
                <a:cs typeface="Open Sans"/>
                <a:sym typeface="Open Sans"/>
              </a:rPr>
              <a:t> and 75</a:t>
            </a:r>
            <a:r>
              <a:rPr lang="en-US" sz="2200" b="0" i="0" u="none" strike="noStrike" cap="none" baseline="30000">
                <a:solidFill>
                  <a:schemeClr val="dk1"/>
                </a:solidFill>
                <a:latin typeface="Open Sans"/>
                <a:ea typeface="Open Sans"/>
                <a:cs typeface="Open Sans"/>
                <a:sym typeface="Open Sans"/>
              </a:rPr>
              <a:t>th</a:t>
            </a:r>
            <a:r>
              <a:rPr lang="en-US" sz="2200" b="0" i="0" u="none" strike="noStrike" cap="none">
                <a:solidFill>
                  <a:schemeClr val="dk1"/>
                </a:solidFill>
                <a:latin typeface="Open Sans"/>
                <a:ea typeface="Open Sans"/>
                <a:cs typeface="Open Sans"/>
                <a:sym typeface="Open Sans"/>
              </a:rPr>
              <a:t> percentiles.</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chemeClr val="dk1"/>
                </a:solidFill>
                <a:latin typeface="Open Sans"/>
                <a:ea typeface="Open Sans"/>
                <a:cs typeface="Open Sans"/>
                <a:sym typeface="Open Sans"/>
              </a:rPr>
              <a:t>Variance</a:t>
            </a:r>
            <a:r>
              <a:rPr lang="en-US" sz="2200" b="0" i="0" u="none" strike="noStrike" cap="none">
                <a:solidFill>
                  <a:schemeClr val="dk1"/>
                </a:solidFill>
                <a:latin typeface="Open Sans"/>
                <a:ea typeface="Open Sans"/>
                <a:cs typeface="Open Sans"/>
                <a:sym typeface="Open Sans"/>
              </a:rPr>
              <a:t>: Data values around the Mean. (74.75)</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chemeClr val="dk1"/>
                </a:solidFill>
                <a:latin typeface="Open Sans"/>
                <a:ea typeface="Open Sans"/>
                <a:cs typeface="Open Sans"/>
                <a:sym typeface="Open Sans"/>
              </a:rPr>
              <a:t>Standard Deviation: </a:t>
            </a:r>
            <a:r>
              <a:rPr lang="en-US" sz="2200" b="0" i="0" u="none" strike="noStrike" cap="none">
                <a:solidFill>
                  <a:schemeClr val="dk1"/>
                </a:solidFill>
                <a:latin typeface="Open Sans"/>
                <a:ea typeface="Open Sans"/>
                <a:cs typeface="Open Sans"/>
                <a:sym typeface="Open Sans"/>
              </a:rPr>
              <a:t>Square root of the variance measured in small units.</a:t>
            </a:r>
            <a:endParaRPr sz="2200" b="0" i="0" u="none" strike="noStrike" cap="none">
              <a:solidFill>
                <a:srgbClr val="000000"/>
              </a:solidFill>
              <a:latin typeface="Arial"/>
              <a:ea typeface="Arial"/>
              <a:cs typeface="Arial"/>
              <a:sym typeface="Arial"/>
            </a:endParaRPr>
          </a:p>
        </p:txBody>
      </p:sp>
      <p:pic>
        <p:nvPicPr>
          <p:cNvPr id="839" name="Google Shape;839;p55"/>
          <p:cNvPicPr preferRelativeResize="0"/>
          <p:nvPr/>
        </p:nvPicPr>
        <p:blipFill rotWithShape="1">
          <a:blip r:embed="rId3">
            <a:alphaModFix/>
          </a:blip>
          <a:srcRect/>
          <a:stretch/>
        </p:blipFill>
        <p:spPr>
          <a:xfrm>
            <a:off x="6515154" y="665849"/>
            <a:ext cx="3189108" cy="36576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93442" y="265653"/>
            <a:ext cx="9889067" cy="733086"/>
          </a:xfrm>
          <a:prstGeom prst="rect">
            <a:avLst/>
          </a:prstGeom>
          <a:solidFill>
            <a:srgbClr val="000000"/>
          </a:solidFill>
        </p:spPr>
        <p:txBody>
          <a:bodyPr vert="horz" wrap="square" lIns="0" tIns="55436" rIns="0" bIns="0" rtlCol="0">
            <a:spAutoFit/>
          </a:bodyPr>
          <a:lstStyle/>
          <a:p>
            <a:pPr marL="436436">
              <a:spcBef>
                <a:spcPts val="437"/>
              </a:spcBef>
            </a:pPr>
            <a:r>
              <a:rPr sz="4400" b="1" spc="-16">
                <a:solidFill>
                  <a:srgbClr val="FFFFFF"/>
                </a:solidFill>
                <a:latin typeface="Carlito"/>
                <a:cs typeface="Carlito"/>
              </a:rPr>
              <a:t>Measures </a:t>
            </a:r>
            <a:r>
              <a:rPr sz="4400" b="1" spc="-8">
                <a:solidFill>
                  <a:srgbClr val="FFFFFF"/>
                </a:solidFill>
                <a:latin typeface="Carlito"/>
                <a:cs typeface="Carlito"/>
              </a:rPr>
              <a:t>of </a:t>
            </a:r>
            <a:r>
              <a:rPr sz="4400" b="1" spc="-24">
                <a:solidFill>
                  <a:srgbClr val="FFFFFF"/>
                </a:solidFill>
                <a:latin typeface="Carlito"/>
                <a:cs typeface="Carlito"/>
              </a:rPr>
              <a:t>Spread </a:t>
            </a:r>
            <a:r>
              <a:rPr lang="en-US" sz="4400" b="1" spc="-24">
                <a:solidFill>
                  <a:srgbClr val="FFFFFF"/>
                </a:solidFill>
                <a:latin typeface="Carlito"/>
                <a:cs typeface="Carlito"/>
              </a:rPr>
              <a:t>&amp;</a:t>
            </a:r>
            <a:r>
              <a:rPr sz="4400" b="1" spc="111">
                <a:solidFill>
                  <a:srgbClr val="FFFFFF"/>
                </a:solidFill>
                <a:latin typeface="Carlito"/>
                <a:cs typeface="Carlito"/>
              </a:rPr>
              <a:t> </a:t>
            </a:r>
            <a:r>
              <a:rPr sz="4400" b="1" spc="-8">
                <a:solidFill>
                  <a:srgbClr val="FFFFFF"/>
                </a:solidFill>
                <a:latin typeface="Carlito"/>
                <a:cs typeface="Carlito"/>
              </a:rPr>
              <a:t>Shape</a:t>
            </a:r>
            <a:endParaRPr sz="4400">
              <a:latin typeface="Carlito"/>
              <a:cs typeface="Carlito"/>
            </a:endParaRPr>
          </a:p>
        </p:txBody>
      </p:sp>
      <p:grpSp>
        <p:nvGrpSpPr>
          <p:cNvPr id="5" name="object 5"/>
          <p:cNvGrpSpPr/>
          <p:nvPr/>
        </p:nvGrpSpPr>
        <p:grpSpPr>
          <a:xfrm>
            <a:off x="292609" y="1005840"/>
            <a:ext cx="15814604" cy="1896533"/>
            <a:chOff x="164592" y="754380"/>
            <a:chExt cx="8895715" cy="1422400"/>
          </a:xfrm>
        </p:grpSpPr>
        <p:sp>
          <p:nvSpPr>
            <p:cNvPr id="6" name="object 6"/>
            <p:cNvSpPr/>
            <p:nvPr/>
          </p:nvSpPr>
          <p:spPr>
            <a:xfrm>
              <a:off x="164592" y="754380"/>
              <a:ext cx="8895588" cy="1421891"/>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28600" y="818248"/>
              <a:ext cx="8713635" cy="1239151"/>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09550" y="799198"/>
              <a:ext cx="8752205" cy="1277620"/>
            </a:xfrm>
            <a:custGeom>
              <a:avLst/>
              <a:gdLst/>
              <a:ahLst/>
              <a:cxnLst/>
              <a:rect l="l" t="t" r="r" b="b"/>
              <a:pathLst>
                <a:path w="8752205" h="1277620">
                  <a:moveTo>
                    <a:pt x="0" y="0"/>
                  </a:moveTo>
                  <a:lnTo>
                    <a:pt x="8751747" y="0"/>
                  </a:lnTo>
                  <a:lnTo>
                    <a:pt x="8751747" y="1277251"/>
                  </a:lnTo>
                  <a:lnTo>
                    <a:pt x="0" y="1277251"/>
                  </a:lnTo>
                  <a:lnTo>
                    <a:pt x="0" y="0"/>
                  </a:lnTo>
                  <a:close/>
                </a:path>
              </a:pathLst>
            </a:custGeom>
            <a:ln w="38099">
              <a:solidFill>
                <a:srgbClr val="000000"/>
              </a:solidFill>
            </a:ln>
          </p:spPr>
          <p:txBody>
            <a:bodyPr wrap="square" lIns="0" tIns="0" rIns="0" bIns="0" rtlCol="0"/>
            <a:lstStyle/>
            <a:p>
              <a:endParaRPr/>
            </a:p>
          </p:txBody>
        </p:sp>
      </p:grpSp>
      <p:sp>
        <p:nvSpPr>
          <p:cNvPr id="9" name="object 9"/>
          <p:cNvSpPr txBox="1"/>
          <p:nvPr/>
        </p:nvSpPr>
        <p:spPr>
          <a:xfrm>
            <a:off x="314284" y="3821265"/>
            <a:ext cx="15491742" cy="1210262"/>
          </a:xfrm>
          <a:prstGeom prst="rect">
            <a:avLst/>
          </a:prstGeom>
          <a:ln w="25400">
            <a:solidFill>
              <a:srgbClr val="9BBB59"/>
            </a:solidFill>
          </a:ln>
        </p:spPr>
        <p:txBody>
          <a:bodyPr vert="horz" wrap="square" lIns="0" tIns="40317" rIns="0" bIns="0" rtlCol="0">
            <a:spAutoFit/>
          </a:bodyPr>
          <a:lstStyle/>
          <a:p>
            <a:pPr marL="144135" marR="870856">
              <a:spcBef>
                <a:spcPts val="317"/>
              </a:spcBef>
            </a:pPr>
            <a:r>
              <a:rPr sz="3800" b="1" u="heavy" spc="-16">
                <a:uFill>
                  <a:solidFill>
                    <a:srgbClr val="000000"/>
                  </a:solidFill>
                </a:uFill>
                <a:latin typeface="Carlito"/>
                <a:cs typeface="Carlito"/>
              </a:rPr>
              <a:t>Range</a:t>
            </a:r>
            <a:r>
              <a:rPr sz="3800" b="1" spc="-16">
                <a:latin typeface="Carlito"/>
                <a:cs typeface="Carlito"/>
              </a:rPr>
              <a:t> </a:t>
            </a:r>
            <a:r>
              <a:rPr sz="2900">
                <a:latin typeface="Carlito"/>
                <a:cs typeface="Carlito"/>
              </a:rPr>
              <a:t>: </a:t>
            </a:r>
            <a:r>
              <a:rPr sz="2900" spc="-8">
                <a:latin typeface="Carlito"/>
                <a:cs typeface="Carlito"/>
              </a:rPr>
              <a:t>The sample </a:t>
            </a:r>
            <a:r>
              <a:rPr sz="2900" spc="-16">
                <a:latin typeface="Carlito"/>
                <a:cs typeface="Carlito"/>
              </a:rPr>
              <a:t>range </a:t>
            </a:r>
            <a:r>
              <a:rPr sz="2900" spc="-8">
                <a:latin typeface="Carlito"/>
                <a:cs typeface="Carlito"/>
              </a:rPr>
              <a:t>of the variable is the </a:t>
            </a:r>
            <a:r>
              <a:rPr sz="2900" spc="-24">
                <a:latin typeface="Carlito"/>
                <a:cs typeface="Carlito"/>
              </a:rPr>
              <a:t>difference </a:t>
            </a:r>
            <a:r>
              <a:rPr sz="2900" spc="-8">
                <a:latin typeface="Carlito"/>
                <a:cs typeface="Carlito"/>
              </a:rPr>
              <a:t>between its maximum </a:t>
            </a:r>
            <a:r>
              <a:rPr sz="2900">
                <a:latin typeface="Carlito"/>
                <a:cs typeface="Carlito"/>
              </a:rPr>
              <a:t>and  </a:t>
            </a:r>
            <a:r>
              <a:rPr sz="2900" spc="-8">
                <a:latin typeface="Carlito"/>
                <a:cs typeface="Carlito"/>
              </a:rPr>
              <a:t>minimum values in </a:t>
            </a:r>
            <a:r>
              <a:rPr sz="2900">
                <a:latin typeface="Carlito"/>
                <a:cs typeface="Carlito"/>
              </a:rPr>
              <a:t>a </a:t>
            </a:r>
            <a:r>
              <a:rPr sz="2900" spc="-24">
                <a:latin typeface="Carlito"/>
                <a:cs typeface="Carlito"/>
              </a:rPr>
              <a:t>data </a:t>
            </a:r>
            <a:r>
              <a:rPr sz="2900" spc="-8">
                <a:latin typeface="Carlito"/>
                <a:cs typeface="Carlito"/>
              </a:rPr>
              <a:t>set: </a:t>
            </a:r>
            <a:r>
              <a:rPr sz="3800" b="1" spc="-381">
                <a:solidFill>
                  <a:srgbClr val="C00000"/>
                </a:solidFill>
              </a:rPr>
              <a:t>Range </a:t>
            </a:r>
            <a:r>
              <a:rPr sz="3800" b="1" spc="-333">
                <a:solidFill>
                  <a:srgbClr val="C00000"/>
                </a:solidFill>
              </a:rPr>
              <a:t>= </a:t>
            </a:r>
            <a:r>
              <a:rPr sz="3800" b="1" spc="-167">
                <a:solidFill>
                  <a:srgbClr val="C00000"/>
                </a:solidFill>
              </a:rPr>
              <a:t>Max</a:t>
            </a:r>
            <a:r>
              <a:rPr sz="3800" b="1" spc="175">
                <a:solidFill>
                  <a:srgbClr val="C00000"/>
                </a:solidFill>
              </a:rPr>
              <a:t> </a:t>
            </a:r>
            <a:r>
              <a:rPr sz="3800" b="1" spc="-127">
                <a:solidFill>
                  <a:srgbClr val="C00000"/>
                </a:solidFill>
              </a:rPr>
              <a:t>−Min.</a:t>
            </a:r>
            <a:endParaRPr sz="3800"/>
          </a:p>
        </p:txBody>
      </p:sp>
      <p:sp>
        <p:nvSpPr>
          <p:cNvPr id="11" name="object 11"/>
          <p:cNvSpPr txBox="1"/>
          <p:nvPr/>
        </p:nvSpPr>
        <p:spPr>
          <a:xfrm>
            <a:off x="1556716" y="5209208"/>
            <a:ext cx="6392966" cy="1805460"/>
          </a:xfrm>
          <a:prstGeom prst="rect">
            <a:avLst/>
          </a:prstGeom>
        </p:spPr>
        <p:txBody>
          <a:bodyPr vert="horz" wrap="square" lIns="0" tIns="20159" rIns="0" bIns="0" rtlCol="0">
            <a:spAutoFit/>
          </a:bodyPr>
          <a:lstStyle/>
          <a:p>
            <a:pPr marL="20159" marR="8063">
              <a:spcBef>
                <a:spcPts val="159"/>
              </a:spcBef>
            </a:pPr>
            <a:r>
              <a:rPr sz="2900">
                <a:latin typeface="Carlito"/>
                <a:cs typeface="Carlito"/>
              </a:rPr>
              <a:t>7 </a:t>
            </a:r>
            <a:r>
              <a:rPr sz="2900" spc="-8">
                <a:latin typeface="Carlito"/>
                <a:cs typeface="Carlito"/>
              </a:rPr>
              <a:t>participants in </a:t>
            </a:r>
            <a:r>
              <a:rPr sz="2900" spc="-32">
                <a:latin typeface="Carlito"/>
                <a:cs typeface="Carlito"/>
              </a:rPr>
              <a:t>bike </a:t>
            </a:r>
            <a:r>
              <a:rPr sz="2900" spc="-24">
                <a:latin typeface="Carlito"/>
                <a:cs typeface="Carlito"/>
              </a:rPr>
              <a:t>race </a:t>
            </a:r>
            <a:r>
              <a:rPr sz="2900">
                <a:latin typeface="Carlito"/>
                <a:cs typeface="Carlito"/>
              </a:rPr>
              <a:t>had </a:t>
            </a:r>
            <a:r>
              <a:rPr sz="2900" spc="-8">
                <a:latin typeface="Carlito"/>
                <a:cs typeface="Carlito"/>
              </a:rPr>
              <a:t>the  </a:t>
            </a:r>
            <a:r>
              <a:rPr sz="2900" spc="-16">
                <a:latin typeface="Carlito"/>
                <a:cs typeface="Carlito"/>
              </a:rPr>
              <a:t>following </a:t>
            </a:r>
            <a:r>
              <a:rPr sz="2900" spc="-8">
                <a:latin typeface="Carlito"/>
                <a:cs typeface="Carlito"/>
              </a:rPr>
              <a:t>finishing times in minutes: </a:t>
            </a:r>
            <a:r>
              <a:rPr sz="2900" spc="-8">
                <a:solidFill>
                  <a:srgbClr val="C00000"/>
                </a:solidFill>
                <a:latin typeface="Carlito"/>
                <a:cs typeface="Carlito"/>
              </a:rPr>
              <a:t> </a:t>
            </a:r>
            <a:r>
              <a:rPr sz="2900" b="1" spc="-8">
                <a:solidFill>
                  <a:srgbClr val="C00000"/>
                </a:solidFill>
                <a:latin typeface="Carlito"/>
                <a:cs typeface="Carlito"/>
              </a:rPr>
              <a:t>28,22,26,29,21,23,24</a:t>
            </a:r>
            <a:r>
              <a:rPr sz="2900" b="1" spc="-8">
                <a:solidFill>
                  <a:srgbClr val="C00000"/>
                </a:solidFill>
              </a:rPr>
              <a:t>.</a:t>
            </a:r>
            <a:endParaRPr sz="2900"/>
          </a:p>
          <a:p>
            <a:pPr marL="20159"/>
            <a:r>
              <a:rPr sz="2900" b="1" spc="-8">
                <a:latin typeface="Carlito"/>
                <a:cs typeface="Carlito"/>
              </a:rPr>
              <a:t>What </a:t>
            </a:r>
            <a:r>
              <a:rPr sz="2900" b="1">
                <a:latin typeface="Carlito"/>
                <a:cs typeface="Carlito"/>
              </a:rPr>
              <a:t>is the</a:t>
            </a:r>
            <a:r>
              <a:rPr sz="2900" b="1" spc="-32">
                <a:latin typeface="Carlito"/>
                <a:cs typeface="Carlito"/>
              </a:rPr>
              <a:t> </a:t>
            </a:r>
            <a:r>
              <a:rPr sz="2900" b="1" spc="-24">
                <a:latin typeface="Carlito"/>
                <a:cs typeface="Carlito"/>
              </a:rPr>
              <a:t>range?</a:t>
            </a:r>
            <a:endParaRPr sz="2900">
              <a:latin typeface="Carlito"/>
              <a:cs typeface="Carlito"/>
            </a:endParaRPr>
          </a:p>
        </p:txBody>
      </p:sp>
      <p:sp>
        <p:nvSpPr>
          <p:cNvPr id="12" name="object 12"/>
          <p:cNvSpPr txBox="1"/>
          <p:nvPr/>
        </p:nvSpPr>
        <p:spPr>
          <a:xfrm>
            <a:off x="0" y="5281008"/>
            <a:ext cx="1354667" cy="568112"/>
          </a:xfrm>
          <a:prstGeom prst="rect">
            <a:avLst/>
          </a:prstGeom>
          <a:solidFill>
            <a:srgbClr val="000000"/>
          </a:solidFill>
        </p:spPr>
        <p:txBody>
          <a:bodyPr vert="horz" wrap="square" lIns="0" tIns="66524" rIns="0" bIns="0" rtlCol="0">
            <a:spAutoFit/>
          </a:bodyPr>
          <a:lstStyle/>
          <a:p>
            <a:pPr marL="242912">
              <a:spcBef>
                <a:spcPts val="524"/>
              </a:spcBef>
            </a:pPr>
            <a:r>
              <a:rPr sz="3200" b="1" spc="-246">
                <a:solidFill>
                  <a:srgbClr val="FFFFFF"/>
                </a:solidFill>
              </a:rPr>
              <a:t>E.g.:</a:t>
            </a:r>
            <a:endParaRPr sz="3200"/>
          </a:p>
        </p:txBody>
      </p:sp>
      <p:sp>
        <p:nvSpPr>
          <p:cNvPr id="13" name="object 13"/>
          <p:cNvSpPr txBox="1"/>
          <p:nvPr/>
        </p:nvSpPr>
        <p:spPr>
          <a:xfrm>
            <a:off x="1556715" y="7227363"/>
            <a:ext cx="4199467" cy="492760"/>
          </a:xfrm>
          <a:prstGeom prst="rect">
            <a:avLst/>
          </a:prstGeom>
          <a:ln w="25400">
            <a:solidFill>
              <a:srgbClr val="000000"/>
            </a:solidFill>
          </a:ln>
        </p:spPr>
        <p:txBody>
          <a:bodyPr vert="horz" wrap="square" lIns="0" tIns="48381" rIns="0" bIns="0" rtlCol="0">
            <a:spAutoFit/>
          </a:bodyPr>
          <a:lstStyle/>
          <a:p>
            <a:pPr marL="145143">
              <a:spcBef>
                <a:spcPts val="381"/>
              </a:spcBef>
            </a:pPr>
            <a:r>
              <a:rPr sz="2900" b="1">
                <a:latin typeface="Carlito"/>
                <a:cs typeface="Carlito"/>
              </a:rPr>
              <a:t>Ans</a:t>
            </a:r>
            <a:r>
              <a:rPr sz="2900" b="1" spc="-24">
                <a:latin typeface="Carlito"/>
                <a:cs typeface="Carlito"/>
              </a:rPr>
              <a:t> </a:t>
            </a:r>
            <a:r>
              <a:rPr sz="2900" b="1">
                <a:latin typeface="Carlito"/>
                <a:cs typeface="Carlito"/>
              </a:rPr>
              <a:t>:</a:t>
            </a:r>
            <a:endParaRPr sz="2900">
              <a:latin typeface="Carlito"/>
              <a:cs typeface="Carlito"/>
            </a:endParaRPr>
          </a:p>
        </p:txBody>
      </p:sp>
      <p:grpSp>
        <p:nvGrpSpPr>
          <p:cNvPr id="10" name="object 14"/>
          <p:cNvGrpSpPr/>
          <p:nvPr/>
        </p:nvGrpSpPr>
        <p:grpSpPr>
          <a:xfrm>
            <a:off x="3759062" y="5169248"/>
            <a:ext cx="11230187" cy="3390900"/>
            <a:chOff x="2717800" y="4264164"/>
            <a:chExt cx="6316980" cy="2543175"/>
          </a:xfrm>
        </p:grpSpPr>
        <p:sp>
          <p:nvSpPr>
            <p:cNvPr id="15" name="object 15"/>
            <p:cNvSpPr/>
            <p:nvPr/>
          </p:nvSpPr>
          <p:spPr>
            <a:xfrm>
              <a:off x="5498592" y="4264164"/>
              <a:ext cx="3535679" cy="2179307"/>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5562600" y="4328109"/>
              <a:ext cx="3352800" cy="1996490"/>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5543550" y="4309059"/>
              <a:ext cx="3390900" cy="2035175"/>
            </a:xfrm>
            <a:custGeom>
              <a:avLst/>
              <a:gdLst/>
              <a:ahLst/>
              <a:cxnLst/>
              <a:rect l="l" t="t" r="r" b="b"/>
              <a:pathLst>
                <a:path w="3390900" h="2035175">
                  <a:moveTo>
                    <a:pt x="0" y="0"/>
                  </a:moveTo>
                  <a:lnTo>
                    <a:pt x="3390900" y="0"/>
                  </a:lnTo>
                  <a:lnTo>
                    <a:pt x="3390900" y="2034590"/>
                  </a:lnTo>
                  <a:lnTo>
                    <a:pt x="0" y="2034590"/>
                  </a:lnTo>
                  <a:lnTo>
                    <a:pt x="0" y="0"/>
                  </a:lnTo>
                  <a:close/>
                </a:path>
              </a:pathLst>
            </a:custGeom>
            <a:ln w="38100">
              <a:solidFill>
                <a:srgbClr val="000000"/>
              </a:solidFill>
            </a:ln>
          </p:spPr>
          <p:txBody>
            <a:bodyPr wrap="square" lIns="0" tIns="0" rIns="0" bIns="0" rtlCol="0"/>
            <a:lstStyle/>
            <a:p>
              <a:endParaRPr/>
            </a:p>
          </p:txBody>
        </p:sp>
        <p:sp>
          <p:nvSpPr>
            <p:cNvPr id="18" name="object 18"/>
            <p:cNvSpPr/>
            <p:nvPr/>
          </p:nvSpPr>
          <p:spPr>
            <a:xfrm>
              <a:off x="2717800" y="6447154"/>
              <a:ext cx="2908935" cy="360045"/>
            </a:xfrm>
            <a:custGeom>
              <a:avLst/>
              <a:gdLst/>
              <a:ahLst/>
              <a:cxnLst/>
              <a:rect l="l" t="t" r="r" b="b"/>
              <a:pathLst>
                <a:path w="2908935" h="360045">
                  <a:moveTo>
                    <a:pt x="2908935" y="0"/>
                  </a:moveTo>
                  <a:lnTo>
                    <a:pt x="0" y="0"/>
                  </a:lnTo>
                  <a:lnTo>
                    <a:pt x="0" y="360045"/>
                  </a:lnTo>
                  <a:lnTo>
                    <a:pt x="2908935" y="360045"/>
                  </a:lnTo>
                  <a:lnTo>
                    <a:pt x="2908935" y="0"/>
                  </a:lnTo>
                  <a:close/>
                </a:path>
              </a:pathLst>
            </a:custGeom>
            <a:solidFill>
              <a:srgbClr val="FFFFFF"/>
            </a:solidFill>
          </p:spPr>
          <p:txBody>
            <a:bodyPr wrap="square" lIns="0" tIns="0" rIns="0" bIns="0" rtlCol="0"/>
            <a:lstStyle/>
            <a:p>
              <a:endParaRPr/>
            </a:p>
          </p:txBody>
        </p:sp>
      </p:grpSp>
      <p:sp>
        <p:nvSpPr>
          <p:cNvPr id="19" name="object 19"/>
          <p:cNvSpPr txBox="1"/>
          <p:nvPr/>
        </p:nvSpPr>
        <p:spPr>
          <a:xfrm>
            <a:off x="15074007" y="8618304"/>
            <a:ext cx="273191" cy="256480"/>
          </a:xfrm>
          <a:prstGeom prst="rect">
            <a:avLst/>
          </a:prstGeom>
        </p:spPr>
        <p:txBody>
          <a:bodyPr vert="horz" wrap="square" lIns="0" tIns="0" rIns="0" bIns="0" rtlCol="0">
            <a:spAutoFit/>
          </a:bodyPr>
          <a:lstStyle/>
          <a:p>
            <a:pPr marL="60476">
              <a:lnSpc>
                <a:spcPts val="1968"/>
              </a:lnSpc>
            </a:pPr>
            <a:fld id="{81D60167-4931-47E6-BA6A-407CBD079E47}" type="slidenum">
              <a:rPr sz="1900" dirty="0">
                <a:solidFill>
                  <a:srgbClr val="8A8A8A"/>
                </a:solidFill>
                <a:latin typeface="Carlito"/>
                <a:cs typeface="Carlito"/>
              </a:rPr>
              <a:pPr marL="60476">
                <a:lnSpc>
                  <a:spcPts val="1968"/>
                </a:lnSpc>
              </a:pPr>
              <a:t>22</a:t>
            </a:fld>
            <a:endParaRPr sz="1900">
              <a:latin typeface="Carlito"/>
              <a:cs typeface="Carlito"/>
            </a:endParaRPr>
          </a:p>
        </p:txBody>
      </p:sp>
      <p:sp>
        <p:nvSpPr>
          <p:cNvPr id="2" name="Rectangle 1"/>
          <p:cNvSpPr/>
          <p:nvPr/>
        </p:nvSpPr>
        <p:spPr>
          <a:xfrm>
            <a:off x="1556716" y="2901695"/>
            <a:ext cx="12591872" cy="362003"/>
          </a:xfrm>
          <a:prstGeom prst="rect">
            <a:avLst/>
          </a:prstGeom>
        </p:spPr>
        <p:txBody>
          <a:bodyPr wrap="square" lIns="145143" tIns="72571" rIns="145143" bIns="72571">
            <a:spAutoFit/>
          </a:bodyPr>
          <a:lstStyle/>
          <a:p>
            <a:r>
              <a:rPr lang="en-US">
                <a:solidFill>
                  <a:srgbClr val="4A4A4A"/>
                </a:solidFill>
                <a:latin typeface="Open Sans"/>
              </a:rPr>
              <a:t>Range: It is the given measure of how spread apart the values in a data set are.</a:t>
            </a:r>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2883" y="0"/>
            <a:ext cx="14678446" cy="1397656"/>
          </a:xfrm>
          <a:prstGeom prst="rect">
            <a:avLst/>
          </a:prstGeom>
        </p:spPr>
        <p:txBody>
          <a:bodyPr vert="horz" wrap="square" lIns="0" tIns="20159" rIns="0" bIns="0" rtlCol="0">
            <a:spAutoFit/>
          </a:bodyPr>
          <a:lstStyle/>
          <a:p>
            <a:pPr marL="20159">
              <a:lnSpc>
                <a:spcPct val="100000"/>
              </a:lnSpc>
              <a:spcBef>
                <a:spcPts val="159"/>
              </a:spcBef>
            </a:pPr>
            <a:r>
              <a:rPr spc="-8"/>
              <a:t>The </a:t>
            </a:r>
            <a:r>
              <a:rPr spc="-16"/>
              <a:t>Range </a:t>
            </a:r>
            <a:r>
              <a:t>Can </a:t>
            </a:r>
            <a:r>
              <a:rPr spc="-8"/>
              <a:t>Be Misleading</a:t>
            </a:r>
          </a:p>
          <a:p>
            <a:pPr marL="20159">
              <a:lnSpc>
                <a:spcPct val="100000"/>
              </a:lnSpc>
              <a:spcBef>
                <a:spcPts val="56"/>
              </a:spcBef>
            </a:pPr>
            <a:r>
              <a:rPr sz="2900" spc="-8">
                <a:latin typeface="Carlito"/>
                <a:cs typeface="Carlito"/>
              </a:rPr>
              <a:t>The </a:t>
            </a:r>
            <a:r>
              <a:rPr sz="2900" spc="-16">
                <a:latin typeface="Carlito"/>
                <a:cs typeface="Carlito"/>
              </a:rPr>
              <a:t>range can </a:t>
            </a:r>
            <a:r>
              <a:rPr sz="2900" spc="-8">
                <a:latin typeface="Carlito"/>
                <a:cs typeface="Carlito"/>
              </a:rPr>
              <a:t>sometimes </a:t>
            </a:r>
            <a:r>
              <a:rPr sz="2900">
                <a:latin typeface="Carlito"/>
                <a:cs typeface="Carlito"/>
              </a:rPr>
              <a:t>be </a:t>
            </a:r>
            <a:r>
              <a:rPr sz="2900" spc="-8">
                <a:latin typeface="Carlito"/>
                <a:cs typeface="Carlito"/>
              </a:rPr>
              <a:t>misleading when </a:t>
            </a:r>
            <a:r>
              <a:rPr sz="2900" spc="-16">
                <a:latin typeface="Carlito"/>
                <a:cs typeface="Carlito"/>
              </a:rPr>
              <a:t>there are extremely </a:t>
            </a:r>
            <a:r>
              <a:rPr sz="2900" spc="-8">
                <a:latin typeface="Carlito"/>
                <a:cs typeface="Carlito"/>
              </a:rPr>
              <a:t>high or </a:t>
            </a:r>
            <a:r>
              <a:rPr sz="2900" spc="-16">
                <a:latin typeface="Carlito"/>
                <a:cs typeface="Carlito"/>
              </a:rPr>
              <a:t>low</a:t>
            </a:r>
            <a:r>
              <a:rPr sz="2900" spc="349">
                <a:latin typeface="Carlito"/>
                <a:cs typeface="Carlito"/>
              </a:rPr>
              <a:t> </a:t>
            </a:r>
            <a:r>
              <a:rPr sz="2900" spc="-8">
                <a:latin typeface="Carlito"/>
                <a:cs typeface="Carlito"/>
              </a:rPr>
              <a:t>values.</a:t>
            </a:r>
            <a:endParaRPr sz="2900">
              <a:latin typeface="Carlito"/>
              <a:cs typeface="Carlito"/>
            </a:endParaRPr>
          </a:p>
        </p:txBody>
      </p:sp>
      <p:grpSp>
        <p:nvGrpSpPr>
          <p:cNvPr id="2" name="object 4"/>
          <p:cNvGrpSpPr/>
          <p:nvPr/>
        </p:nvGrpSpPr>
        <p:grpSpPr>
          <a:xfrm>
            <a:off x="395561" y="1998093"/>
            <a:ext cx="15361920" cy="3641513"/>
            <a:chOff x="240791" y="774191"/>
            <a:chExt cx="8641080" cy="2731135"/>
          </a:xfrm>
        </p:grpSpPr>
        <p:sp>
          <p:nvSpPr>
            <p:cNvPr id="5" name="object 5"/>
            <p:cNvSpPr/>
            <p:nvPr/>
          </p:nvSpPr>
          <p:spPr>
            <a:xfrm>
              <a:off x="240791" y="774191"/>
              <a:ext cx="8641080" cy="273100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04799" y="838199"/>
              <a:ext cx="8458200" cy="254848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285749" y="819149"/>
              <a:ext cx="8496300" cy="2586990"/>
            </a:xfrm>
            <a:custGeom>
              <a:avLst/>
              <a:gdLst/>
              <a:ahLst/>
              <a:cxnLst/>
              <a:rect l="l" t="t" r="r" b="b"/>
              <a:pathLst>
                <a:path w="8496300" h="2586990">
                  <a:moveTo>
                    <a:pt x="0" y="0"/>
                  </a:moveTo>
                  <a:lnTo>
                    <a:pt x="8496300" y="0"/>
                  </a:lnTo>
                  <a:lnTo>
                    <a:pt x="8496300" y="2586583"/>
                  </a:lnTo>
                  <a:lnTo>
                    <a:pt x="0" y="2586583"/>
                  </a:lnTo>
                  <a:lnTo>
                    <a:pt x="0" y="0"/>
                  </a:lnTo>
                  <a:close/>
                </a:path>
              </a:pathLst>
            </a:custGeom>
            <a:ln w="38100">
              <a:solidFill>
                <a:srgbClr val="000000"/>
              </a:solidFill>
            </a:ln>
          </p:spPr>
          <p:txBody>
            <a:bodyPr wrap="square" lIns="0" tIns="0" rIns="0" bIns="0" rtlCol="0"/>
            <a:lstStyle/>
            <a:p>
              <a:endParaRPr/>
            </a:p>
          </p:txBody>
        </p:sp>
      </p:grpSp>
      <p:sp>
        <p:nvSpPr>
          <p:cNvPr id="8" name="object 8"/>
          <p:cNvSpPr txBox="1"/>
          <p:nvPr/>
        </p:nvSpPr>
        <p:spPr>
          <a:xfrm>
            <a:off x="428073" y="6604001"/>
            <a:ext cx="11243733" cy="539258"/>
          </a:xfrm>
          <a:prstGeom prst="rect">
            <a:avLst/>
          </a:prstGeom>
          <a:ln w="25400">
            <a:solidFill>
              <a:srgbClr val="9BBB59"/>
            </a:solidFill>
          </a:ln>
        </p:spPr>
        <p:txBody>
          <a:bodyPr vert="horz" wrap="square" lIns="0" tIns="46363" rIns="0" bIns="0" rtlCol="0">
            <a:spAutoFit/>
          </a:bodyPr>
          <a:lstStyle/>
          <a:p>
            <a:pPr marL="144135">
              <a:spcBef>
                <a:spcPts val="363"/>
              </a:spcBef>
            </a:pPr>
            <a:r>
              <a:rPr sz="3200" b="1" u="heavy" spc="-8">
                <a:uFill>
                  <a:solidFill>
                    <a:srgbClr val="000000"/>
                  </a:solidFill>
                </a:uFill>
                <a:latin typeface="Carlito"/>
                <a:cs typeface="Carlito"/>
              </a:rPr>
              <a:t>Note</a:t>
            </a:r>
            <a:r>
              <a:rPr sz="3200" b="1" spc="-8">
                <a:latin typeface="Carlito"/>
                <a:cs typeface="Carlito"/>
              </a:rPr>
              <a:t> </a:t>
            </a:r>
            <a:r>
              <a:rPr sz="3200">
                <a:latin typeface="Carlito"/>
                <a:cs typeface="Carlito"/>
              </a:rPr>
              <a:t>: Such </a:t>
            </a:r>
            <a:r>
              <a:rPr sz="3200" b="1" i="1" u="heavy" spc="-8">
                <a:uFill>
                  <a:solidFill>
                    <a:srgbClr val="000000"/>
                  </a:solidFill>
                </a:uFill>
                <a:latin typeface="Carlito"/>
                <a:cs typeface="Carlito"/>
              </a:rPr>
              <a:t>out of range</a:t>
            </a:r>
            <a:r>
              <a:rPr sz="3200" b="1" i="1" spc="-8">
                <a:latin typeface="Carlito"/>
                <a:cs typeface="Carlito"/>
              </a:rPr>
              <a:t> </a:t>
            </a:r>
            <a:r>
              <a:rPr sz="3200" spc="-8">
                <a:latin typeface="Carlito"/>
                <a:cs typeface="Carlito"/>
              </a:rPr>
              <a:t>values </a:t>
            </a:r>
            <a:r>
              <a:rPr sz="3200" spc="-16">
                <a:latin typeface="Carlito"/>
                <a:cs typeface="Carlito"/>
              </a:rPr>
              <a:t>are </a:t>
            </a:r>
            <a:r>
              <a:rPr sz="3200" spc="-8">
                <a:latin typeface="Carlito"/>
                <a:cs typeface="Carlito"/>
              </a:rPr>
              <a:t>called</a:t>
            </a:r>
            <a:r>
              <a:rPr sz="3200" spc="-87">
                <a:latin typeface="Carlito"/>
                <a:cs typeface="Carlito"/>
              </a:rPr>
              <a:t> </a:t>
            </a:r>
            <a:r>
              <a:rPr sz="3200" b="1" u="heavy" spc="-8">
                <a:uFill>
                  <a:solidFill>
                    <a:srgbClr val="000000"/>
                  </a:solidFill>
                </a:uFill>
                <a:latin typeface="Carlito"/>
                <a:cs typeface="Carlito"/>
              </a:rPr>
              <a:t>outliers</a:t>
            </a:r>
            <a:endParaRPr sz="3200">
              <a:latin typeface="Carlito"/>
              <a:cs typeface="Carlito"/>
            </a:endParaRPr>
          </a:p>
        </p:txBody>
      </p:sp>
      <p:sp>
        <p:nvSpPr>
          <p:cNvPr id="9" name="object 9"/>
          <p:cNvSpPr txBox="1"/>
          <p:nvPr/>
        </p:nvSpPr>
        <p:spPr>
          <a:xfrm>
            <a:off x="541867" y="7518401"/>
            <a:ext cx="12462933" cy="539258"/>
          </a:xfrm>
          <a:prstGeom prst="rect">
            <a:avLst/>
          </a:prstGeom>
          <a:ln w="25400">
            <a:solidFill>
              <a:srgbClr val="9BBB59"/>
            </a:solidFill>
          </a:ln>
        </p:spPr>
        <p:txBody>
          <a:bodyPr vert="horz" wrap="square" lIns="0" tIns="46363" rIns="0" bIns="0" rtlCol="0">
            <a:spAutoFit/>
          </a:bodyPr>
          <a:lstStyle/>
          <a:p>
            <a:pPr marL="144135">
              <a:spcBef>
                <a:spcPts val="363"/>
              </a:spcBef>
            </a:pPr>
            <a:r>
              <a:rPr sz="3200" b="1" u="heavy">
                <a:uFill>
                  <a:solidFill>
                    <a:srgbClr val="000000"/>
                  </a:solidFill>
                </a:uFill>
                <a:latin typeface="Carlito"/>
                <a:cs typeface="Carlito"/>
              </a:rPr>
              <a:t>Solution</a:t>
            </a:r>
            <a:r>
              <a:rPr sz="3200" b="1">
                <a:latin typeface="Carlito"/>
                <a:cs typeface="Carlito"/>
              </a:rPr>
              <a:t> </a:t>
            </a:r>
            <a:r>
              <a:rPr sz="3200">
                <a:latin typeface="Carlito"/>
                <a:cs typeface="Carlito"/>
              </a:rPr>
              <a:t>: use </a:t>
            </a:r>
            <a:r>
              <a:rPr sz="3200" b="1" spc="-16">
                <a:latin typeface="Carlito"/>
                <a:cs typeface="Carlito"/>
              </a:rPr>
              <a:t>Interquartile Range </a:t>
            </a:r>
            <a:r>
              <a:rPr sz="3200" spc="-8">
                <a:latin typeface="Carlito"/>
                <a:cs typeface="Carlito"/>
              </a:rPr>
              <a:t>or </a:t>
            </a:r>
            <a:r>
              <a:rPr sz="3200" b="1" spc="-16">
                <a:latin typeface="Carlito"/>
                <a:cs typeface="Carlito"/>
              </a:rPr>
              <a:t>Standard</a:t>
            </a:r>
            <a:r>
              <a:rPr sz="3200" b="1" spc="-32">
                <a:latin typeface="Carlito"/>
                <a:cs typeface="Carlito"/>
              </a:rPr>
              <a:t> </a:t>
            </a:r>
            <a:r>
              <a:rPr sz="3200" b="1" spc="-16">
                <a:latin typeface="Carlito"/>
                <a:cs typeface="Carlito"/>
              </a:rPr>
              <a:t>Deviation</a:t>
            </a:r>
            <a:endParaRPr sz="3200">
              <a:latin typeface="Carlito"/>
              <a:cs typeface="Carlito"/>
            </a:endParaRPr>
          </a:p>
        </p:txBody>
      </p:sp>
      <p:sp>
        <p:nvSpPr>
          <p:cNvPr id="11" name="object 11"/>
          <p:cNvSpPr txBox="1"/>
          <p:nvPr/>
        </p:nvSpPr>
        <p:spPr>
          <a:xfrm>
            <a:off x="15074007" y="8618304"/>
            <a:ext cx="273191" cy="256480"/>
          </a:xfrm>
          <a:prstGeom prst="rect">
            <a:avLst/>
          </a:prstGeom>
        </p:spPr>
        <p:txBody>
          <a:bodyPr vert="horz" wrap="square" lIns="0" tIns="0" rIns="0" bIns="0" rtlCol="0">
            <a:spAutoFit/>
          </a:bodyPr>
          <a:lstStyle/>
          <a:p>
            <a:pPr marL="60476">
              <a:lnSpc>
                <a:spcPts val="1968"/>
              </a:lnSpc>
            </a:pPr>
            <a:fld id="{81D60167-4931-47E6-BA6A-407CBD079E47}" type="slidenum">
              <a:rPr sz="1900" dirty="0">
                <a:solidFill>
                  <a:srgbClr val="8A8A8A"/>
                </a:solidFill>
                <a:latin typeface="Carlito"/>
                <a:cs typeface="Carlito"/>
              </a:rPr>
              <a:pPr marL="60476">
                <a:lnSpc>
                  <a:spcPts val="1968"/>
                </a:lnSpc>
              </a:pPr>
              <a:t>23</a:t>
            </a:fld>
            <a:endParaRPr sz="1900">
              <a:latin typeface="Carlito"/>
              <a:cs typeface="Carli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213290" y="367587"/>
            <a:ext cx="7179733" cy="492443"/>
          </a:xfrm>
        </p:spPr>
        <p:txBody>
          <a:bodyPr/>
          <a:lstStyle/>
          <a:p>
            <a:pPr algn="ctr"/>
            <a:r>
              <a:rPr lang="en-US"/>
              <a:t>Quartiles</a:t>
            </a:r>
            <a:endParaRPr lang="en-IN"/>
          </a:p>
        </p:txBody>
      </p:sp>
      <p:sp>
        <p:nvSpPr>
          <p:cNvPr id="3" name="Text Placeholder 2"/>
          <p:cNvSpPr>
            <a:spLocks noGrp="1"/>
          </p:cNvSpPr>
          <p:nvPr>
            <p:ph type="body" idx="1"/>
          </p:nvPr>
        </p:nvSpPr>
        <p:spPr>
          <a:xfrm>
            <a:off x="733317" y="1123082"/>
            <a:ext cx="14630400" cy="1477328"/>
          </a:xfrm>
        </p:spPr>
        <p:txBody>
          <a:bodyPr/>
          <a:lstStyle/>
          <a:p>
            <a:r>
              <a:rPr lang="en-US"/>
              <a:t>In statistics, </a:t>
            </a:r>
            <a:r>
              <a:rPr lang="en-US" b="1"/>
              <a:t>Quartiles </a:t>
            </a:r>
            <a:r>
              <a:rPr lang="en-US"/>
              <a:t>are the set of values which has three points dividing the data set into four identical parts. We ordinarily deal with a large amount of numerical data, in stats. There are several concepts and formulas, which are extensively applicable in various researches and surveys.  </a:t>
            </a:r>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0266" y="6139543"/>
            <a:ext cx="10701867" cy="269965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5593" y="2779104"/>
            <a:ext cx="9656558" cy="3379099"/>
          </a:xfrm>
          <a:prstGeom prst="rect">
            <a:avLst/>
          </a:prstGeom>
        </p:spPr>
      </p:pic>
    </p:spTree>
    <p:extLst>
      <p:ext uri="{BB962C8B-B14F-4D97-AF65-F5344CB8AC3E}">
        <p14:creationId xmlns:p14="http://schemas.microsoft.com/office/powerpoint/2010/main" val="3080690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876800" y="508001"/>
            <a:ext cx="5436729" cy="521545"/>
          </a:xfrm>
        </p:spPr>
        <p:txBody>
          <a:bodyPr/>
          <a:lstStyle/>
          <a:p>
            <a:r>
              <a:rPr lang="en-US"/>
              <a:t>Quartiles</a:t>
            </a:r>
            <a:endParaRPr lang="en-IN"/>
          </a:p>
        </p:txBody>
      </p:sp>
      <p:sp>
        <p:nvSpPr>
          <p:cNvPr id="3" name="Text Placeholder 2"/>
          <p:cNvSpPr>
            <a:spLocks noGrp="1"/>
          </p:cNvSpPr>
          <p:nvPr>
            <p:ph type="body" idx="1"/>
          </p:nvPr>
        </p:nvSpPr>
        <p:spPr>
          <a:xfrm>
            <a:off x="541867" y="1524000"/>
            <a:ext cx="14630400" cy="3323987"/>
          </a:xfrm>
        </p:spPr>
        <p:txBody>
          <a:bodyPr/>
          <a:lstStyle/>
          <a:p>
            <a:r>
              <a:rPr lang="en-US"/>
              <a:t>A quartile divides data into three points— </a:t>
            </a:r>
            <a:r>
              <a:rPr lang="en-US" b="1"/>
              <a:t>a lower quartile, median, and upper quartile—to form four groups of the dataset</a:t>
            </a:r>
            <a:r>
              <a:rPr lang="en-US"/>
              <a:t>. </a:t>
            </a:r>
          </a:p>
          <a:p>
            <a:pPr marL="453571" indent="-453571">
              <a:buFont typeface="Arial" panose="020B0604020202020204" pitchFamily="34" charset="0"/>
              <a:buChar char="•"/>
            </a:pPr>
            <a:r>
              <a:rPr lang="en-US"/>
              <a:t>The lower quartile, or first quartile, is denoted as </a:t>
            </a:r>
            <a:r>
              <a:rPr lang="en-US" b="1"/>
              <a:t>Q1</a:t>
            </a:r>
            <a:r>
              <a:rPr lang="en-US"/>
              <a:t> and is the middle number that falls between the smallest value of the dataset and the median. </a:t>
            </a:r>
          </a:p>
          <a:p>
            <a:pPr marL="453571" indent="-453571">
              <a:buFont typeface="Arial" panose="020B0604020202020204" pitchFamily="34" charset="0"/>
              <a:buChar char="•"/>
            </a:pPr>
            <a:r>
              <a:rPr lang="en-US"/>
              <a:t>The second quartile, Q2, is also the median. </a:t>
            </a:r>
          </a:p>
          <a:p>
            <a:pPr marL="453571" indent="-453571">
              <a:buFont typeface="Arial" panose="020B0604020202020204" pitchFamily="34" charset="0"/>
              <a:buChar char="•"/>
            </a:pPr>
            <a:r>
              <a:rPr lang="en-US"/>
              <a:t>The upper or third quartile, denoted as Q3, is the central point that lies between the median and the highest number of the distribution.</a:t>
            </a:r>
            <a:endParaRPr lang="en-IN"/>
          </a:p>
        </p:txBody>
      </p:sp>
      <p:sp>
        <p:nvSpPr>
          <p:cNvPr id="4" name="Rectangle 3"/>
          <p:cNvSpPr/>
          <p:nvPr/>
        </p:nvSpPr>
        <p:spPr>
          <a:xfrm>
            <a:off x="812800" y="4978401"/>
            <a:ext cx="13275733" cy="1623887"/>
          </a:xfrm>
          <a:prstGeom prst="rect">
            <a:avLst/>
          </a:prstGeom>
        </p:spPr>
        <p:txBody>
          <a:bodyPr wrap="square" lIns="145143" tIns="72571" rIns="145143" bIns="72571">
            <a:spAutoFit/>
          </a:bodyPr>
          <a:lstStyle/>
          <a:p>
            <a:pPr>
              <a:buFont typeface="+mj-lt"/>
              <a:buAutoNum type="arabicPeriod"/>
            </a:pPr>
            <a:r>
              <a:rPr lang="en-US" sz="2400" b="1">
                <a:solidFill>
                  <a:srgbClr val="111111"/>
                </a:solidFill>
                <a:latin typeface="Cabin-semi-bold"/>
              </a:rPr>
              <a:t>First quartile</a:t>
            </a:r>
            <a:r>
              <a:rPr lang="en-US" sz="2400">
                <a:solidFill>
                  <a:srgbClr val="111111"/>
                </a:solidFill>
                <a:latin typeface="SourceSansPro"/>
              </a:rPr>
              <a:t>: the lowest 25% of numbers</a:t>
            </a:r>
          </a:p>
          <a:p>
            <a:pPr>
              <a:buFont typeface="+mj-lt"/>
              <a:buAutoNum type="arabicPeriod"/>
            </a:pPr>
            <a:r>
              <a:rPr lang="en-US" sz="2400" b="1">
                <a:solidFill>
                  <a:srgbClr val="111111"/>
                </a:solidFill>
                <a:latin typeface="Cabin-semi-bold"/>
              </a:rPr>
              <a:t>Second quartile</a:t>
            </a:r>
            <a:r>
              <a:rPr lang="en-US" sz="2400">
                <a:solidFill>
                  <a:srgbClr val="111111"/>
                </a:solidFill>
                <a:latin typeface="SourceSansPro"/>
              </a:rPr>
              <a:t>: between 25.1% and 50% (up to the median)</a:t>
            </a:r>
          </a:p>
          <a:p>
            <a:pPr>
              <a:buFont typeface="+mj-lt"/>
              <a:buAutoNum type="arabicPeriod"/>
            </a:pPr>
            <a:r>
              <a:rPr lang="en-US" sz="2400" b="1">
                <a:solidFill>
                  <a:srgbClr val="111111"/>
                </a:solidFill>
                <a:latin typeface="Cabin-semi-bold"/>
              </a:rPr>
              <a:t>Third quartile</a:t>
            </a:r>
            <a:r>
              <a:rPr lang="en-US" sz="2400">
                <a:solidFill>
                  <a:srgbClr val="111111"/>
                </a:solidFill>
                <a:latin typeface="SourceSansPro"/>
              </a:rPr>
              <a:t>: 50.1% to 75% (above the median)</a:t>
            </a:r>
          </a:p>
          <a:p>
            <a:pPr>
              <a:buFont typeface="+mj-lt"/>
              <a:buAutoNum type="arabicPeriod"/>
            </a:pPr>
            <a:r>
              <a:rPr lang="en-US" sz="2400" b="1">
                <a:solidFill>
                  <a:srgbClr val="111111"/>
                </a:solidFill>
                <a:latin typeface="Cabin-semi-bold"/>
              </a:rPr>
              <a:t>Fourth quartile</a:t>
            </a:r>
            <a:r>
              <a:rPr lang="en-US" sz="2400">
                <a:solidFill>
                  <a:srgbClr val="111111"/>
                </a:solidFill>
                <a:latin typeface="SourceSansPro"/>
              </a:rPr>
              <a:t>: the highest 25% of numbers</a:t>
            </a:r>
            <a:endParaRPr lang="en-US" sz="2400" b="0" i="0">
              <a:solidFill>
                <a:srgbClr val="111111"/>
              </a:solidFill>
              <a:effectLst/>
              <a:latin typeface="SourceSansPro"/>
            </a:endParaRPr>
          </a:p>
        </p:txBody>
      </p:sp>
      <p:sp>
        <p:nvSpPr>
          <p:cNvPr id="5" name="Rectangle 4"/>
          <p:cNvSpPr/>
          <p:nvPr/>
        </p:nvSpPr>
        <p:spPr>
          <a:xfrm>
            <a:off x="4025455" y="6467834"/>
            <a:ext cx="8128000" cy="2116329"/>
          </a:xfrm>
          <a:prstGeom prst="rect">
            <a:avLst/>
          </a:prstGeom>
        </p:spPr>
        <p:txBody>
          <a:bodyPr lIns="145143" tIns="72571" rIns="145143" bIns="72571">
            <a:spAutoFit/>
          </a:bodyPr>
          <a:lstStyle/>
          <a:p>
            <a:r>
              <a:rPr lang="en-US" sz="3200">
                <a:solidFill>
                  <a:srgbClr val="333333"/>
                </a:solidFill>
                <a:latin typeface="Roboto"/>
              </a:rPr>
              <a:t>hen the quartiles are given by;</a:t>
            </a:r>
          </a:p>
          <a:p>
            <a:r>
              <a:rPr lang="en-US" sz="3200">
                <a:solidFill>
                  <a:srgbClr val="333333"/>
                </a:solidFill>
                <a:latin typeface="Roboto"/>
              </a:rPr>
              <a:t>Q</a:t>
            </a:r>
            <a:r>
              <a:rPr lang="en-US" sz="3200" baseline="-25000">
                <a:solidFill>
                  <a:srgbClr val="333333"/>
                </a:solidFill>
                <a:latin typeface="Roboto"/>
              </a:rPr>
              <a:t>1</a:t>
            </a:r>
            <a:r>
              <a:rPr lang="en-US" sz="3200">
                <a:solidFill>
                  <a:srgbClr val="333333"/>
                </a:solidFill>
                <a:latin typeface="Roboto"/>
              </a:rPr>
              <a:t> = [(n+1)/4]</a:t>
            </a:r>
            <a:r>
              <a:rPr lang="en-US" sz="3200" err="1">
                <a:solidFill>
                  <a:srgbClr val="333333"/>
                </a:solidFill>
                <a:latin typeface="Roboto"/>
              </a:rPr>
              <a:t>th</a:t>
            </a:r>
            <a:r>
              <a:rPr lang="en-US" sz="3200">
                <a:solidFill>
                  <a:srgbClr val="333333"/>
                </a:solidFill>
                <a:latin typeface="Roboto"/>
              </a:rPr>
              <a:t> item</a:t>
            </a:r>
          </a:p>
          <a:p>
            <a:r>
              <a:rPr lang="en-US" sz="3200">
                <a:solidFill>
                  <a:srgbClr val="333333"/>
                </a:solidFill>
                <a:latin typeface="Roboto"/>
              </a:rPr>
              <a:t>Q</a:t>
            </a:r>
            <a:r>
              <a:rPr lang="en-US" sz="3200" baseline="-25000">
                <a:solidFill>
                  <a:srgbClr val="333333"/>
                </a:solidFill>
                <a:latin typeface="Roboto"/>
              </a:rPr>
              <a:t>2</a:t>
            </a:r>
            <a:r>
              <a:rPr lang="en-US" sz="3200">
                <a:solidFill>
                  <a:srgbClr val="333333"/>
                </a:solidFill>
                <a:latin typeface="Roboto"/>
              </a:rPr>
              <a:t> = [(n+1)/2]</a:t>
            </a:r>
            <a:r>
              <a:rPr lang="en-US" sz="3200" err="1">
                <a:solidFill>
                  <a:srgbClr val="333333"/>
                </a:solidFill>
                <a:latin typeface="Roboto"/>
              </a:rPr>
              <a:t>th</a:t>
            </a:r>
            <a:r>
              <a:rPr lang="en-US" sz="3200">
                <a:solidFill>
                  <a:srgbClr val="333333"/>
                </a:solidFill>
                <a:latin typeface="Roboto"/>
              </a:rPr>
              <a:t> item</a:t>
            </a:r>
          </a:p>
          <a:p>
            <a:r>
              <a:rPr lang="en-US" sz="3200">
                <a:solidFill>
                  <a:srgbClr val="333333"/>
                </a:solidFill>
                <a:latin typeface="Roboto"/>
              </a:rPr>
              <a:t>Q</a:t>
            </a:r>
            <a:r>
              <a:rPr lang="en-US" sz="3200" baseline="-25000">
                <a:solidFill>
                  <a:srgbClr val="333333"/>
                </a:solidFill>
                <a:latin typeface="Roboto"/>
              </a:rPr>
              <a:t>3</a:t>
            </a:r>
            <a:r>
              <a:rPr lang="en-US" sz="3200">
                <a:solidFill>
                  <a:srgbClr val="333333"/>
                </a:solidFill>
                <a:latin typeface="Roboto"/>
              </a:rPr>
              <a:t> = [3(n+1)/4]</a:t>
            </a:r>
            <a:r>
              <a:rPr lang="en-US" sz="3200" err="1">
                <a:solidFill>
                  <a:srgbClr val="333333"/>
                </a:solidFill>
                <a:latin typeface="Roboto"/>
              </a:rPr>
              <a:t>th</a:t>
            </a:r>
            <a:r>
              <a:rPr lang="en-US" sz="3200">
                <a:solidFill>
                  <a:srgbClr val="333333"/>
                </a:solidFill>
                <a:latin typeface="Roboto"/>
              </a:rPr>
              <a:t> item</a:t>
            </a:r>
            <a:endParaRPr lang="en-US" sz="3200" b="0" i="0">
              <a:solidFill>
                <a:srgbClr val="333333"/>
              </a:solidFill>
              <a:effectLst/>
              <a:latin typeface="Roboto"/>
            </a:endParaRPr>
          </a:p>
        </p:txBody>
      </p:sp>
    </p:spTree>
    <p:extLst>
      <p:ext uri="{BB962C8B-B14F-4D97-AF65-F5344CB8AC3E}">
        <p14:creationId xmlns:p14="http://schemas.microsoft.com/office/powerpoint/2010/main" val="3599604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11377" y="1174605"/>
            <a:ext cx="4194953" cy="938556"/>
          </a:xfrm>
          <a:prstGeom prst="rect">
            <a:avLst/>
          </a:prstGeom>
        </p:spPr>
        <p:txBody>
          <a:bodyPr vert="horz" wrap="square" lIns="0" tIns="20159" rIns="0" bIns="0" rtlCol="0">
            <a:spAutoFit/>
          </a:bodyPr>
          <a:lstStyle/>
          <a:p>
            <a:pPr marL="20159">
              <a:lnSpc>
                <a:spcPct val="100000"/>
              </a:lnSpc>
              <a:spcBef>
                <a:spcPts val="159"/>
              </a:spcBef>
            </a:pPr>
            <a:r>
              <a:rPr spc="-8"/>
              <a:t>Quartiles</a:t>
            </a:r>
          </a:p>
        </p:txBody>
      </p:sp>
      <p:grpSp>
        <p:nvGrpSpPr>
          <p:cNvPr id="2" name="object 5"/>
          <p:cNvGrpSpPr/>
          <p:nvPr/>
        </p:nvGrpSpPr>
        <p:grpSpPr>
          <a:xfrm>
            <a:off x="157590" y="2697605"/>
            <a:ext cx="7605324" cy="751840"/>
            <a:chOff x="88392" y="1688592"/>
            <a:chExt cx="4277995" cy="563880"/>
          </a:xfrm>
        </p:grpSpPr>
        <p:sp>
          <p:nvSpPr>
            <p:cNvPr id="6" name="object 6"/>
            <p:cNvSpPr/>
            <p:nvPr/>
          </p:nvSpPr>
          <p:spPr>
            <a:xfrm>
              <a:off x="88392" y="1688592"/>
              <a:ext cx="4277868" cy="56387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52400" y="1752600"/>
              <a:ext cx="4095750" cy="38100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33350" y="1733550"/>
              <a:ext cx="4133850" cy="419100"/>
            </a:xfrm>
            <a:custGeom>
              <a:avLst/>
              <a:gdLst/>
              <a:ahLst/>
              <a:cxnLst/>
              <a:rect l="l" t="t" r="r" b="b"/>
              <a:pathLst>
                <a:path w="4133850" h="419100">
                  <a:moveTo>
                    <a:pt x="0" y="0"/>
                  </a:moveTo>
                  <a:lnTo>
                    <a:pt x="4133850" y="0"/>
                  </a:lnTo>
                  <a:lnTo>
                    <a:pt x="4133850" y="419100"/>
                  </a:lnTo>
                  <a:lnTo>
                    <a:pt x="0" y="419100"/>
                  </a:lnTo>
                  <a:lnTo>
                    <a:pt x="0" y="0"/>
                  </a:lnTo>
                  <a:close/>
                </a:path>
              </a:pathLst>
            </a:custGeom>
            <a:ln w="38100">
              <a:solidFill>
                <a:srgbClr val="000000"/>
              </a:solidFill>
            </a:ln>
          </p:spPr>
          <p:txBody>
            <a:bodyPr wrap="square" lIns="0" tIns="0" rIns="0" bIns="0" rtlCol="0"/>
            <a:lstStyle/>
            <a:p>
              <a:endParaRPr/>
            </a:p>
          </p:txBody>
        </p:sp>
      </p:grpSp>
      <p:sp>
        <p:nvSpPr>
          <p:cNvPr id="9" name="object 9"/>
          <p:cNvSpPr/>
          <p:nvPr/>
        </p:nvSpPr>
        <p:spPr>
          <a:xfrm>
            <a:off x="270933" y="3613319"/>
            <a:ext cx="6907129" cy="1134901"/>
          </a:xfrm>
          <a:prstGeom prst="rect">
            <a:avLst/>
          </a:prstGeom>
          <a:blipFill>
            <a:blip r:embed="rId4" cstate="print"/>
            <a:stretch>
              <a:fillRect/>
            </a:stretch>
          </a:blipFill>
        </p:spPr>
        <p:txBody>
          <a:bodyPr wrap="square" lIns="0" tIns="0" rIns="0" bIns="0" rtlCol="0"/>
          <a:lstStyle/>
          <a:p>
            <a:endParaRPr/>
          </a:p>
        </p:txBody>
      </p:sp>
      <p:grpSp>
        <p:nvGrpSpPr>
          <p:cNvPr id="5" name="object 10"/>
          <p:cNvGrpSpPr/>
          <p:nvPr/>
        </p:nvGrpSpPr>
        <p:grpSpPr>
          <a:xfrm>
            <a:off x="8805333" y="1123460"/>
            <a:ext cx="7204569" cy="2479040"/>
            <a:chOff x="4812791" y="1459991"/>
            <a:chExt cx="4052570" cy="1859280"/>
          </a:xfrm>
        </p:grpSpPr>
        <p:sp>
          <p:nvSpPr>
            <p:cNvPr id="11" name="object 11"/>
            <p:cNvSpPr/>
            <p:nvPr/>
          </p:nvSpPr>
          <p:spPr>
            <a:xfrm>
              <a:off x="4812791" y="1459991"/>
              <a:ext cx="4052316" cy="1859279"/>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4876799" y="1523999"/>
              <a:ext cx="3870579" cy="1676146"/>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4857749" y="1504949"/>
              <a:ext cx="3909060" cy="1714500"/>
            </a:xfrm>
            <a:custGeom>
              <a:avLst/>
              <a:gdLst/>
              <a:ahLst/>
              <a:cxnLst/>
              <a:rect l="l" t="t" r="r" b="b"/>
              <a:pathLst>
                <a:path w="3909059" h="1714500">
                  <a:moveTo>
                    <a:pt x="0" y="0"/>
                  </a:moveTo>
                  <a:lnTo>
                    <a:pt x="3908679" y="0"/>
                  </a:lnTo>
                  <a:lnTo>
                    <a:pt x="3908679" y="1714246"/>
                  </a:lnTo>
                  <a:lnTo>
                    <a:pt x="0" y="1714246"/>
                  </a:lnTo>
                  <a:lnTo>
                    <a:pt x="0" y="0"/>
                  </a:lnTo>
                  <a:close/>
                </a:path>
              </a:pathLst>
            </a:custGeom>
            <a:ln w="38100">
              <a:solidFill>
                <a:srgbClr val="000000"/>
              </a:solidFill>
            </a:ln>
          </p:spPr>
          <p:txBody>
            <a:bodyPr wrap="square" lIns="0" tIns="0" rIns="0" bIns="0" rtlCol="0"/>
            <a:lstStyle/>
            <a:p>
              <a:endParaRPr/>
            </a:p>
          </p:txBody>
        </p:sp>
      </p:grpSp>
      <p:sp>
        <p:nvSpPr>
          <p:cNvPr id="14" name="object 14"/>
          <p:cNvSpPr txBox="1"/>
          <p:nvPr/>
        </p:nvSpPr>
        <p:spPr>
          <a:xfrm>
            <a:off x="254676" y="4781449"/>
            <a:ext cx="16268329" cy="941406"/>
          </a:xfrm>
          <a:prstGeom prst="rect">
            <a:avLst/>
          </a:prstGeom>
          <a:ln w="25400">
            <a:solidFill>
              <a:srgbClr val="9BBB59"/>
            </a:solidFill>
          </a:ln>
        </p:spPr>
        <p:txBody>
          <a:bodyPr vert="horz" wrap="square" lIns="0" tIns="48381" rIns="0" bIns="0" rtlCol="0">
            <a:spAutoFit/>
          </a:bodyPr>
          <a:lstStyle/>
          <a:p>
            <a:pPr marL="145143">
              <a:spcBef>
                <a:spcPts val="381"/>
              </a:spcBef>
            </a:pPr>
            <a:r>
              <a:rPr sz="2900">
                <a:latin typeface="Carlito"/>
                <a:cs typeface="Carlito"/>
              </a:rPr>
              <a:t>And </a:t>
            </a:r>
            <a:r>
              <a:rPr sz="2900" spc="-8">
                <a:latin typeface="Carlito"/>
                <a:cs typeface="Carlito"/>
              </a:rPr>
              <a:t>the </a:t>
            </a:r>
            <a:r>
              <a:rPr sz="2900" spc="-16">
                <a:latin typeface="Carlito"/>
                <a:cs typeface="Carlito"/>
              </a:rPr>
              <a:t>result</a:t>
            </a:r>
            <a:r>
              <a:rPr sz="2900" spc="16">
                <a:latin typeface="Carlito"/>
                <a:cs typeface="Carlito"/>
              </a:rPr>
              <a:t> </a:t>
            </a:r>
            <a:r>
              <a:rPr sz="2900" spc="-8">
                <a:latin typeface="Carlito"/>
                <a:cs typeface="Carlito"/>
              </a:rPr>
              <a:t>is:</a:t>
            </a:r>
            <a:endParaRPr sz="2900">
              <a:latin typeface="Carlito"/>
              <a:cs typeface="Carlito"/>
            </a:endParaRPr>
          </a:p>
          <a:p>
            <a:pPr marL="145143"/>
            <a:r>
              <a:rPr sz="2900" spc="-8">
                <a:latin typeface="Carlito"/>
                <a:cs typeface="Carlito"/>
              </a:rPr>
              <a:t>Quartile </a:t>
            </a:r>
            <a:r>
              <a:rPr sz="2900">
                <a:latin typeface="Carlito"/>
                <a:cs typeface="Carlito"/>
              </a:rPr>
              <a:t>1 </a:t>
            </a:r>
            <a:r>
              <a:rPr sz="2900" spc="-8">
                <a:latin typeface="Carlito"/>
                <a:cs typeface="Carlito"/>
              </a:rPr>
              <a:t>(Q1) </a:t>
            </a:r>
            <a:r>
              <a:rPr sz="2900">
                <a:latin typeface="Carlito"/>
                <a:cs typeface="Carlito"/>
              </a:rPr>
              <a:t>= </a:t>
            </a:r>
            <a:r>
              <a:rPr sz="2900" b="1">
                <a:latin typeface="Carlito"/>
                <a:cs typeface="Carlito"/>
              </a:rPr>
              <a:t>4 , </a:t>
            </a:r>
            <a:r>
              <a:rPr sz="2900" spc="-8">
                <a:latin typeface="Carlito"/>
                <a:cs typeface="Carlito"/>
              </a:rPr>
              <a:t>Quartile </a:t>
            </a:r>
            <a:r>
              <a:rPr sz="2900">
                <a:latin typeface="Carlito"/>
                <a:cs typeface="Carlito"/>
              </a:rPr>
              <a:t>2 </a:t>
            </a:r>
            <a:r>
              <a:rPr sz="2900" spc="-8">
                <a:latin typeface="Carlito"/>
                <a:cs typeface="Carlito"/>
              </a:rPr>
              <a:t>(Q2), which is also the Median, </a:t>
            </a:r>
            <a:r>
              <a:rPr sz="2900">
                <a:latin typeface="Carlito"/>
                <a:cs typeface="Carlito"/>
              </a:rPr>
              <a:t>= </a:t>
            </a:r>
            <a:r>
              <a:rPr sz="2900" b="1">
                <a:latin typeface="Carlito"/>
                <a:cs typeface="Carlito"/>
              </a:rPr>
              <a:t>5, </a:t>
            </a:r>
            <a:r>
              <a:rPr sz="2900" spc="-8">
                <a:latin typeface="Carlito"/>
                <a:cs typeface="Carlito"/>
              </a:rPr>
              <a:t>Quartile </a:t>
            </a:r>
            <a:r>
              <a:rPr sz="2900">
                <a:latin typeface="Carlito"/>
                <a:cs typeface="Carlito"/>
              </a:rPr>
              <a:t>3 </a:t>
            </a:r>
            <a:r>
              <a:rPr sz="2900" spc="-8">
                <a:latin typeface="Carlito"/>
                <a:cs typeface="Carlito"/>
              </a:rPr>
              <a:t>(Q3) </a:t>
            </a:r>
            <a:r>
              <a:rPr sz="2900">
                <a:latin typeface="Carlito"/>
                <a:cs typeface="Carlito"/>
              </a:rPr>
              <a:t>=</a:t>
            </a:r>
            <a:r>
              <a:rPr sz="2900" spc="437">
                <a:latin typeface="Carlito"/>
                <a:cs typeface="Carlito"/>
              </a:rPr>
              <a:t> </a:t>
            </a:r>
            <a:r>
              <a:rPr sz="2900" b="1">
                <a:latin typeface="Carlito"/>
                <a:cs typeface="Carlito"/>
              </a:rPr>
              <a:t>7</a:t>
            </a:r>
            <a:endParaRPr sz="2900">
              <a:latin typeface="Carlito"/>
              <a:cs typeface="Carlito"/>
            </a:endParaRPr>
          </a:p>
        </p:txBody>
      </p:sp>
      <p:grpSp>
        <p:nvGrpSpPr>
          <p:cNvPr id="10" name="object 15"/>
          <p:cNvGrpSpPr/>
          <p:nvPr/>
        </p:nvGrpSpPr>
        <p:grpSpPr>
          <a:xfrm>
            <a:off x="11625" y="5752760"/>
            <a:ext cx="9265920" cy="2777913"/>
            <a:chOff x="88392" y="4279391"/>
            <a:chExt cx="5212080" cy="2083435"/>
          </a:xfrm>
        </p:grpSpPr>
        <p:sp>
          <p:nvSpPr>
            <p:cNvPr id="16" name="object 16"/>
            <p:cNvSpPr/>
            <p:nvPr/>
          </p:nvSpPr>
          <p:spPr>
            <a:xfrm>
              <a:off x="88392" y="4279391"/>
              <a:ext cx="5212080" cy="563880"/>
            </a:xfrm>
            <a:prstGeom prst="rect">
              <a:avLst/>
            </a:prstGeom>
            <a:blipFill>
              <a:blip r:embed="rId7" cstate="print"/>
              <a:stretch>
                <a:fillRect/>
              </a:stretch>
            </a:blipFill>
          </p:spPr>
          <p:txBody>
            <a:bodyPr wrap="square" lIns="0" tIns="0" rIns="0" bIns="0" rtlCol="0"/>
            <a:lstStyle/>
            <a:p>
              <a:endParaRPr/>
            </a:p>
          </p:txBody>
        </p:sp>
        <p:sp>
          <p:nvSpPr>
            <p:cNvPr id="17" name="object 17"/>
            <p:cNvSpPr/>
            <p:nvPr/>
          </p:nvSpPr>
          <p:spPr>
            <a:xfrm>
              <a:off x="152400" y="4343399"/>
              <a:ext cx="5029200" cy="381000"/>
            </a:xfrm>
            <a:prstGeom prst="rect">
              <a:avLst/>
            </a:prstGeom>
            <a:blipFill>
              <a:blip r:embed="rId8" cstate="print"/>
              <a:stretch>
                <a:fillRect/>
              </a:stretch>
            </a:blipFill>
          </p:spPr>
          <p:txBody>
            <a:bodyPr wrap="square" lIns="0" tIns="0" rIns="0" bIns="0" rtlCol="0"/>
            <a:lstStyle/>
            <a:p>
              <a:endParaRPr/>
            </a:p>
          </p:txBody>
        </p:sp>
        <p:sp>
          <p:nvSpPr>
            <p:cNvPr id="18" name="object 18"/>
            <p:cNvSpPr/>
            <p:nvPr/>
          </p:nvSpPr>
          <p:spPr>
            <a:xfrm>
              <a:off x="133350" y="4324349"/>
              <a:ext cx="5067300" cy="419100"/>
            </a:xfrm>
            <a:custGeom>
              <a:avLst/>
              <a:gdLst/>
              <a:ahLst/>
              <a:cxnLst/>
              <a:rect l="l" t="t" r="r" b="b"/>
              <a:pathLst>
                <a:path w="5067300" h="419100">
                  <a:moveTo>
                    <a:pt x="0" y="0"/>
                  </a:moveTo>
                  <a:lnTo>
                    <a:pt x="5067300" y="0"/>
                  </a:lnTo>
                  <a:lnTo>
                    <a:pt x="5067300" y="419100"/>
                  </a:lnTo>
                  <a:lnTo>
                    <a:pt x="0" y="419100"/>
                  </a:lnTo>
                  <a:lnTo>
                    <a:pt x="0" y="0"/>
                  </a:lnTo>
                  <a:close/>
                </a:path>
              </a:pathLst>
            </a:custGeom>
            <a:ln w="38100">
              <a:solidFill>
                <a:srgbClr val="000000"/>
              </a:solidFill>
            </a:ln>
          </p:spPr>
          <p:txBody>
            <a:bodyPr wrap="square" lIns="0" tIns="0" rIns="0" bIns="0" rtlCol="0"/>
            <a:lstStyle/>
            <a:p>
              <a:endParaRPr/>
            </a:p>
          </p:txBody>
        </p:sp>
        <p:sp>
          <p:nvSpPr>
            <p:cNvPr id="19" name="object 19"/>
            <p:cNvSpPr/>
            <p:nvPr/>
          </p:nvSpPr>
          <p:spPr>
            <a:xfrm>
              <a:off x="152400" y="4876799"/>
              <a:ext cx="4200525" cy="1485900"/>
            </a:xfrm>
            <a:prstGeom prst="rect">
              <a:avLst/>
            </a:prstGeom>
            <a:blipFill>
              <a:blip r:embed="rId9" cstate="print"/>
              <a:stretch>
                <a:fillRect/>
              </a:stretch>
            </a:blipFill>
          </p:spPr>
          <p:txBody>
            <a:bodyPr wrap="square" lIns="0" tIns="0" rIns="0" bIns="0" rtlCol="0"/>
            <a:lstStyle/>
            <a:p>
              <a:endParaRPr/>
            </a:p>
          </p:txBody>
        </p:sp>
      </p:grpSp>
      <p:grpSp>
        <p:nvGrpSpPr>
          <p:cNvPr id="15" name="object 20"/>
          <p:cNvGrpSpPr/>
          <p:nvPr/>
        </p:nvGrpSpPr>
        <p:grpSpPr>
          <a:xfrm>
            <a:off x="9148853" y="5744388"/>
            <a:ext cx="6006590" cy="2859024"/>
            <a:chOff x="5486400" y="4279390"/>
            <a:chExt cx="3378707" cy="2144268"/>
          </a:xfrm>
        </p:grpSpPr>
        <p:sp>
          <p:nvSpPr>
            <p:cNvPr id="21" name="object 21"/>
            <p:cNvSpPr/>
            <p:nvPr/>
          </p:nvSpPr>
          <p:spPr>
            <a:xfrm>
              <a:off x="5486400" y="4279390"/>
              <a:ext cx="3378707" cy="2144268"/>
            </a:xfrm>
            <a:prstGeom prst="rect">
              <a:avLst/>
            </a:prstGeom>
            <a:blipFill>
              <a:blip r:embed="rId10" cstate="print"/>
              <a:stretch>
                <a:fillRect/>
              </a:stretch>
            </a:blipFill>
          </p:spPr>
          <p:txBody>
            <a:bodyPr wrap="square" lIns="0" tIns="0" rIns="0" bIns="0" rtlCol="0"/>
            <a:lstStyle/>
            <a:p>
              <a:endParaRPr/>
            </a:p>
          </p:txBody>
        </p:sp>
        <p:sp>
          <p:nvSpPr>
            <p:cNvPr id="22" name="object 22"/>
            <p:cNvSpPr/>
            <p:nvPr/>
          </p:nvSpPr>
          <p:spPr>
            <a:xfrm>
              <a:off x="5550471" y="4343402"/>
              <a:ext cx="3196894" cy="1961728"/>
            </a:xfrm>
            <a:prstGeom prst="rect">
              <a:avLst/>
            </a:prstGeom>
            <a:blipFill>
              <a:blip r:embed="rId11" cstate="print"/>
              <a:stretch>
                <a:fillRect/>
              </a:stretch>
            </a:blipFill>
          </p:spPr>
          <p:txBody>
            <a:bodyPr wrap="square" lIns="0" tIns="0" rIns="0" bIns="0" rtlCol="0"/>
            <a:lstStyle/>
            <a:p>
              <a:endParaRPr/>
            </a:p>
          </p:txBody>
        </p:sp>
        <p:sp>
          <p:nvSpPr>
            <p:cNvPr id="23" name="object 23"/>
            <p:cNvSpPr/>
            <p:nvPr/>
          </p:nvSpPr>
          <p:spPr>
            <a:xfrm>
              <a:off x="5531421" y="4324350"/>
              <a:ext cx="3235325" cy="2000250"/>
            </a:xfrm>
            <a:custGeom>
              <a:avLst/>
              <a:gdLst/>
              <a:ahLst/>
              <a:cxnLst/>
              <a:rect l="l" t="t" r="r" b="b"/>
              <a:pathLst>
                <a:path w="3235325" h="2000250">
                  <a:moveTo>
                    <a:pt x="0" y="0"/>
                  </a:moveTo>
                  <a:lnTo>
                    <a:pt x="3234994" y="0"/>
                  </a:lnTo>
                  <a:lnTo>
                    <a:pt x="3234994" y="1999830"/>
                  </a:lnTo>
                  <a:lnTo>
                    <a:pt x="0" y="1999830"/>
                  </a:lnTo>
                  <a:lnTo>
                    <a:pt x="0" y="0"/>
                  </a:lnTo>
                  <a:close/>
                </a:path>
              </a:pathLst>
            </a:custGeom>
            <a:ln w="38100">
              <a:solidFill>
                <a:srgbClr val="000000"/>
              </a:solidFill>
            </a:ln>
          </p:spPr>
          <p:txBody>
            <a:bodyPr wrap="square" lIns="0" tIns="0" rIns="0" bIns="0" rtlCol="0"/>
            <a:lstStyle/>
            <a:p>
              <a:endParaRPr/>
            </a:p>
          </p:txBody>
        </p:sp>
      </p:grpSp>
      <p:sp>
        <p:nvSpPr>
          <p:cNvPr id="25" name="object 25"/>
          <p:cNvSpPr txBox="1"/>
          <p:nvPr/>
        </p:nvSpPr>
        <p:spPr>
          <a:xfrm>
            <a:off x="15074007" y="8618304"/>
            <a:ext cx="273191" cy="256480"/>
          </a:xfrm>
          <a:prstGeom prst="rect">
            <a:avLst/>
          </a:prstGeom>
        </p:spPr>
        <p:txBody>
          <a:bodyPr vert="horz" wrap="square" lIns="0" tIns="0" rIns="0" bIns="0" rtlCol="0">
            <a:spAutoFit/>
          </a:bodyPr>
          <a:lstStyle/>
          <a:p>
            <a:pPr marL="60476">
              <a:lnSpc>
                <a:spcPts val="1968"/>
              </a:lnSpc>
            </a:pPr>
            <a:fld id="{81D60167-4931-47E6-BA6A-407CBD079E47}" type="slidenum">
              <a:rPr sz="1900" dirty="0">
                <a:solidFill>
                  <a:srgbClr val="8A8A8A"/>
                </a:solidFill>
                <a:latin typeface="Carlito"/>
                <a:cs typeface="Carlito"/>
              </a:rPr>
              <a:pPr marL="60476">
                <a:lnSpc>
                  <a:spcPts val="1968"/>
                </a:lnSpc>
              </a:pPr>
              <a:t>26</a:t>
            </a:fld>
            <a:endParaRPr sz="1900">
              <a:latin typeface="Carlito"/>
              <a:cs typeface="Carli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006639" y="342187"/>
            <a:ext cx="7343422" cy="1397656"/>
          </a:xfrm>
          <a:prstGeom prst="rect">
            <a:avLst/>
          </a:prstGeom>
        </p:spPr>
        <p:txBody>
          <a:bodyPr vert="horz" wrap="square" lIns="0" tIns="20159" rIns="0" bIns="0" rtlCol="0">
            <a:spAutoFit/>
          </a:bodyPr>
          <a:lstStyle/>
          <a:p>
            <a:pPr marL="20159">
              <a:lnSpc>
                <a:spcPct val="100000"/>
              </a:lnSpc>
              <a:spcBef>
                <a:spcPts val="159"/>
              </a:spcBef>
            </a:pPr>
            <a:r>
              <a:rPr spc="-16"/>
              <a:t>Interquartile</a:t>
            </a:r>
            <a:r>
              <a:rPr spc="8"/>
              <a:t> </a:t>
            </a:r>
            <a:r>
              <a:rPr spc="-16"/>
              <a:t>Range</a:t>
            </a:r>
          </a:p>
          <a:p>
            <a:pPr marL="20159">
              <a:lnSpc>
                <a:spcPct val="100000"/>
              </a:lnSpc>
              <a:spcBef>
                <a:spcPts val="56"/>
              </a:spcBef>
            </a:pPr>
            <a:r>
              <a:rPr sz="2900"/>
              <a:t>The </a:t>
            </a:r>
            <a:r>
              <a:rPr sz="2900" spc="-16"/>
              <a:t>"Interquartile Range" </a:t>
            </a:r>
            <a:r>
              <a:rPr sz="2900"/>
              <a:t>is </a:t>
            </a:r>
            <a:r>
              <a:rPr sz="2900" spc="-16"/>
              <a:t>from </a:t>
            </a:r>
            <a:r>
              <a:rPr sz="2900"/>
              <a:t>Q1 </a:t>
            </a:r>
            <a:r>
              <a:rPr sz="2900" spc="-16"/>
              <a:t>to</a:t>
            </a:r>
            <a:r>
              <a:rPr sz="2900" spc="-87"/>
              <a:t> </a:t>
            </a:r>
            <a:r>
              <a:rPr sz="2900"/>
              <a:t>Q3:</a:t>
            </a:r>
          </a:p>
        </p:txBody>
      </p:sp>
      <p:grpSp>
        <p:nvGrpSpPr>
          <p:cNvPr id="4" name="object 4"/>
          <p:cNvGrpSpPr/>
          <p:nvPr/>
        </p:nvGrpSpPr>
        <p:grpSpPr>
          <a:xfrm>
            <a:off x="8308" y="2442646"/>
            <a:ext cx="16256000" cy="3038687"/>
            <a:chOff x="0" y="88392"/>
            <a:chExt cx="9144000" cy="2279015"/>
          </a:xfrm>
        </p:grpSpPr>
        <p:sp>
          <p:nvSpPr>
            <p:cNvPr id="5" name="object 5"/>
            <p:cNvSpPr/>
            <p:nvPr/>
          </p:nvSpPr>
          <p:spPr>
            <a:xfrm>
              <a:off x="4660391" y="88392"/>
              <a:ext cx="4069079" cy="225399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724400" y="152400"/>
              <a:ext cx="3886200" cy="207195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705350" y="133350"/>
              <a:ext cx="3924300" cy="2110105"/>
            </a:xfrm>
            <a:custGeom>
              <a:avLst/>
              <a:gdLst/>
              <a:ahLst/>
              <a:cxnLst/>
              <a:rect l="l" t="t" r="r" b="b"/>
              <a:pathLst>
                <a:path w="3924300" h="2110105">
                  <a:moveTo>
                    <a:pt x="0" y="0"/>
                  </a:moveTo>
                  <a:lnTo>
                    <a:pt x="3924300" y="0"/>
                  </a:lnTo>
                  <a:lnTo>
                    <a:pt x="3924300" y="2110054"/>
                  </a:lnTo>
                  <a:lnTo>
                    <a:pt x="0" y="2110054"/>
                  </a:lnTo>
                  <a:lnTo>
                    <a:pt x="0" y="0"/>
                  </a:lnTo>
                  <a:close/>
                </a:path>
              </a:pathLst>
            </a:custGeom>
            <a:ln w="38100">
              <a:solidFill>
                <a:srgbClr val="000000"/>
              </a:solidFill>
            </a:ln>
          </p:spPr>
          <p:txBody>
            <a:bodyPr wrap="square" lIns="0" tIns="0" rIns="0" bIns="0" rtlCol="0"/>
            <a:lstStyle/>
            <a:p>
              <a:endParaRPr/>
            </a:p>
          </p:txBody>
        </p:sp>
        <p:sp>
          <p:nvSpPr>
            <p:cNvPr id="8" name="object 8"/>
            <p:cNvSpPr/>
            <p:nvPr/>
          </p:nvSpPr>
          <p:spPr>
            <a:xfrm>
              <a:off x="0" y="2362199"/>
              <a:ext cx="9144000" cy="0"/>
            </a:xfrm>
            <a:custGeom>
              <a:avLst/>
              <a:gdLst/>
              <a:ahLst/>
              <a:cxnLst/>
              <a:rect l="l" t="t" r="r" b="b"/>
              <a:pathLst>
                <a:path w="9144000">
                  <a:moveTo>
                    <a:pt x="0" y="0"/>
                  </a:moveTo>
                  <a:lnTo>
                    <a:pt x="9144000" y="0"/>
                  </a:lnTo>
                </a:path>
              </a:pathLst>
            </a:custGeom>
            <a:ln w="9525">
              <a:solidFill>
                <a:srgbClr val="4A7EBB"/>
              </a:solidFill>
            </a:ln>
          </p:spPr>
          <p:txBody>
            <a:bodyPr wrap="square" lIns="0" tIns="0" rIns="0" bIns="0" rtlCol="0"/>
            <a:lstStyle/>
            <a:p>
              <a:endParaRPr/>
            </a:p>
          </p:txBody>
        </p:sp>
      </p:grpSp>
      <p:sp>
        <p:nvSpPr>
          <p:cNvPr id="9" name="object 9"/>
          <p:cNvSpPr/>
          <p:nvPr/>
        </p:nvSpPr>
        <p:spPr>
          <a:xfrm>
            <a:off x="588065" y="5689601"/>
            <a:ext cx="7167383" cy="2418993"/>
          </a:xfrm>
          <a:prstGeom prst="rect">
            <a:avLst/>
          </a:prstGeom>
          <a:blipFill>
            <a:blip r:embed="rId4" cstate="print"/>
            <a:stretch>
              <a:fillRect/>
            </a:stretch>
          </a:blipFill>
        </p:spPr>
        <p:txBody>
          <a:bodyPr wrap="square" lIns="0" tIns="0" rIns="0" bIns="0" rtlCol="0"/>
          <a:lstStyle/>
          <a:p>
            <a:endParaRPr/>
          </a:p>
        </p:txBody>
      </p:sp>
      <p:grpSp>
        <p:nvGrpSpPr>
          <p:cNvPr id="10" name="object 10"/>
          <p:cNvGrpSpPr/>
          <p:nvPr/>
        </p:nvGrpSpPr>
        <p:grpSpPr>
          <a:xfrm>
            <a:off x="8497930" y="6029559"/>
            <a:ext cx="6014718" cy="744220"/>
            <a:chOff x="4742688" y="2532888"/>
            <a:chExt cx="3383279" cy="558165"/>
          </a:xfrm>
        </p:grpSpPr>
        <p:sp>
          <p:nvSpPr>
            <p:cNvPr id="11" name="object 11"/>
            <p:cNvSpPr/>
            <p:nvPr/>
          </p:nvSpPr>
          <p:spPr>
            <a:xfrm>
              <a:off x="4742688" y="2532888"/>
              <a:ext cx="3383279" cy="557784"/>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4807521" y="2597734"/>
              <a:ext cx="3200400" cy="374065"/>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4788471" y="2578671"/>
              <a:ext cx="3238500" cy="412750"/>
            </a:xfrm>
            <a:custGeom>
              <a:avLst/>
              <a:gdLst/>
              <a:ahLst/>
              <a:cxnLst/>
              <a:rect l="l" t="t" r="r" b="b"/>
              <a:pathLst>
                <a:path w="3238500" h="412750">
                  <a:moveTo>
                    <a:pt x="0" y="0"/>
                  </a:moveTo>
                  <a:lnTo>
                    <a:pt x="3238500" y="0"/>
                  </a:lnTo>
                  <a:lnTo>
                    <a:pt x="3238500" y="412178"/>
                  </a:lnTo>
                  <a:lnTo>
                    <a:pt x="0" y="412178"/>
                  </a:lnTo>
                  <a:lnTo>
                    <a:pt x="0" y="0"/>
                  </a:lnTo>
                  <a:close/>
                </a:path>
              </a:pathLst>
            </a:custGeom>
            <a:ln w="38099">
              <a:solidFill>
                <a:srgbClr val="000000"/>
              </a:solidFill>
            </a:ln>
          </p:spPr>
          <p:txBody>
            <a:bodyPr wrap="square" lIns="0" tIns="0" rIns="0" bIns="0" rtlCol="0"/>
            <a:lstStyle/>
            <a:p>
              <a:endParaRPr/>
            </a:p>
          </p:txBody>
        </p:sp>
      </p:grpSp>
      <p:grpSp>
        <p:nvGrpSpPr>
          <p:cNvPr id="14" name="object 14"/>
          <p:cNvGrpSpPr/>
          <p:nvPr/>
        </p:nvGrpSpPr>
        <p:grpSpPr>
          <a:xfrm>
            <a:off x="8483548" y="7352568"/>
            <a:ext cx="5863449" cy="741680"/>
            <a:chOff x="4742688" y="3220211"/>
            <a:chExt cx="3298190" cy="556260"/>
          </a:xfrm>
        </p:grpSpPr>
        <p:sp>
          <p:nvSpPr>
            <p:cNvPr id="15" name="object 15"/>
            <p:cNvSpPr/>
            <p:nvPr/>
          </p:nvSpPr>
          <p:spPr>
            <a:xfrm>
              <a:off x="4742688" y="3220211"/>
              <a:ext cx="3297936" cy="556260"/>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4807521" y="3284392"/>
              <a:ext cx="3114840" cy="373207"/>
            </a:xfrm>
            <a:prstGeom prst="rect">
              <a:avLst/>
            </a:prstGeom>
            <a:blipFill>
              <a:blip r:embed="rId8" cstate="print"/>
              <a:stretch>
                <a:fillRect/>
              </a:stretch>
            </a:blipFill>
          </p:spPr>
          <p:txBody>
            <a:bodyPr wrap="square" lIns="0" tIns="0" rIns="0" bIns="0" rtlCol="0"/>
            <a:lstStyle/>
            <a:p>
              <a:endParaRPr/>
            </a:p>
          </p:txBody>
        </p:sp>
        <p:sp>
          <p:nvSpPr>
            <p:cNvPr id="17" name="object 17"/>
            <p:cNvSpPr/>
            <p:nvPr/>
          </p:nvSpPr>
          <p:spPr>
            <a:xfrm>
              <a:off x="4788471" y="3265347"/>
              <a:ext cx="3153410" cy="411480"/>
            </a:xfrm>
            <a:custGeom>
              <a:avLst/>
              <a:gdLst/>
              <a:ahLst/>
              <a:cxnLst/>
              <a:rect l="l" t="t" r="r" b="b"/>
              <a:pathLst>
                <a:path w="3153409" h="411479">
                  <a:moveTo>
                    <a:pt x="0" y="0"/>
                  </a:moveTo>
                  <a:lnTo>
                    <a:pt x="3152940" y="0"/>
                  </a:lnTo>
                  <a:lnTo>
                    <a:pt x="3152940" y="411302"/>
                  </a:lnTo>
                  <a:lnTo>
                    <a:pt x="0" y="411302"/>
                  </a:lnTo>
                  <a:lnTo>
                    <a:pt x="0" y="0"/>
                  </a:lnTo>
                  <a:close/>
                </a:path>
              </a:pathLst>
            </a:custGeom>
            <a:ln w="38100">
              <a:solidFill>
                <a:srgbClr val="000000"/>
              </a:solidFill>
            </a:ln>
          </p:spPr>
          <p:txBody>
            <a:bodyPr wrap="square" lIns="0" tIns="0" rIns="0" bIns="0" rtlCol="0"/>
            <a:lstStyle/>
            <a:p>
              <a:endParaRPr/>
            </a:p>
          </p:txBody>
        </p:sp>
      </p:grpSp>
      <p:sp>
        <p:nvSpPr>
          <p:cNvPr id="2" name="Rectangle 1"/>
          <p:cNvSpPr/>
          <p:nvPr/>
        </p:nvSpPr>
        <p:spPr>
          <a:xfrm>
            <a:off x="268819" y="1970867"/>
            <a:ext cx="7486628" cy="3162770"/>
          </a:xfrm>
          <a:prstGeom prst="rect">
            <a:avLst/>
          </a:prstGeom>
        </p:spPr>
        <p:txBody>
          <a:bodyPr wrap="square" lIns="145143" tIns="72571" rIns="145143" bIns="72571">
            <a:spAutoFit/>
          </a:bodyPr>
          <a:lstStyle/>
          <a:p>
            <a:pPr algn="just"/>
            <a:r>
              <a:rPr lang="en-US" sz="2800">
                <a:solidFill>
                  <a:srgbClr val="813588"/>
                </a:solidFill>
                <a:latin typeface="Roboto"/>
              </a:rPr>
              <a:t>Interquartile Range</a:t>
            </a:r>
          </a:p>
          <a:p>
            <a:pPr algn="just"/>
            <a:r>
              <a:rPr lang="en-US" sz="2800">
                <a:solidFill>
                  <a:srgbClr val="333333"/>
                </a:solidFill>
                <a:latin typeface="Roboto"/>
              </a:rPr>
              <a:t>The </a:t>
            </a:r>
            <a:r>
              <a:rPr lang="en-US" sz="2800" b="1">
                <a:solidFill>
                  <a:srgbClr val="333333"/>
                </a:solidFill>
                <a:latin typeface="Roboto"/>
              </a:rPr>
              <a:t>interquartile range (IQR)</a:t>
            </a:r>
            <a:r>
              <a:rPr lang="en-US" sz="2800">
                <a:solidFill>
                  <a:srgbClr val="333333"/>
                </a:solidFill>
                <a:latin typeface="Roboto"/>
              </a:rPr>
              <a:t> is the difference between the upper and lower quartile of a given data set and is also called a </a:t>
            </a:r>
            <a:r>
              <a:rPr lang="en-US" sz="2800" b="1" err="1">
                <a:solidFill>
                  <a:srgbClr val="333333"/>
                </a:solidFill>
                <a:latin typeface="Roboto"/>
              </a:rPr>
              <a:t>midspread</a:t>
            </a:r>
            <a:r>
              <a:rPr lang="en-US" sz="2800">
                <a:solidFill>
                  <a:srgbClr val="333333"/>
                </a:solidFill>
                <a:latin typeface="Roboto"/>
              </a:rPr>
              <a:t>. It is a measure of statistical distribution, which is equal to the difference between the upper and lower quartiles</a:t>
            </a:r>
            <a:endParaRPr lang="en-US" sz="2800" b="0" i="0">
              <a:solidFill>
                <a:srgbClr val="333333"/>
              </a:solidFill>
              <a:effectLst/>
              <a:latin typeface="Roboto"/>
            </a:endParaRPr>
          </a:p>
        </p:txBody>
      </p:sp>
    </p:spTree>
    <p:extLst>
      <p:ext uri="{BB962C8B-B14F-4D97-AF65-F5344CB8AC3E}">
        <p14:creationId xmlns:p14="http://schemas.microsoft.com/office/powerpoint/2010/main" val="866217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object 18"/>
          <p:cNvSpPr txBox="1"/>
          <p:nvPr/>
        </p:nvSpPr>
        <p:spPr>
          <a:xfrm>
            <a:off x="901111" y="575952"/>
            <a:ext cx="14088533" cy="735325"/>
          </a:xfrm>
          <a:prstGeom prst="rect">
            <a:avLst/>
          </a:prstGeom>
        </p:spPr>
        <p:txBody>
          <a:bodyPr vert="horz" wrap="square" lIns="0" tIns="286254" rIns="0" bIns="0" rtlCol="0">
            <a:spAutoFit/>
          </a:bodyPr>
          <a:lstStyle/>
          <a:p>
            <a:pPr marL="20159" marR="8063">
              <a:spcBef>
                <a:spcPts val="1571"/>
              </a:spcBef>
            </a:pPr>
            <a:r>
              <a:rPr sz="2900" spc="-56">
                <a:latin typeface="Carlito"/>
                <a:cs typeface="Carlito"/>
              </a:rPr>
              <a:t>We </a:t>
            </a:r>
            <a:r>
              <a:rPr sz="2900" spc="-16">
                <a:latin typeface="Carlito"/>
                <a:cs typeface="Carlito"/>
              </a:rPr>
              <a:t>can </a:t>
            </a:r>
            <a:r>
              <a:rPr sz="2900" spc="-8">
                <a:latin typeface="Carlito"/>
                <a:cs typeface="Carlito"/>
              </a:rPr>
              <a:t>show all the </a:t>
            </a:r>
            <a:r>
              <a:rPr sz="2900" spc="-16">
                <a:latin typeface="Carlito"/>
                <a:cs typeface="Carlito"/>
              </a:rPr>
              <a:t>important  </a:t>
            </a:r>
            <a:r>
              <a:rPr sz="2900" spc="-8">
                <a:latin typeface="Carlito"/>
                <a:cs typeface="Carlito"/>
              </a:rPr>
              <a:t>values in </a:t>
            </a:r>
            <a:r>
              <a:rPr sz="2900">
                <a:latin typeface="Carlito"/>
                <a:cs typeface="Carlito"/>
              </a:rPr>
              <a:t>a </a:t>
            </a:r>
            <a:r>
              <a:rPr sz="2900" spc="-24">
                <a:latin typeface="Carlito"/>
                <a:cs typeface="Carlito"/>
              </a:rPr>
              <a:t>"Box </a:t>
            </a:r>
            <a:r>
              <a:rPr sz="2900">
                <a:latin typeface="Carlito"/>
                <a:cs typeface="Carlito"/>
              </a:rPr>
              <a:t>and </a:t>
            </a:r>
            <a:r>
              <a:rPr sz="2900" spc="-24">
                <a:latin typeface="Carlito"/>
                <a:cs typeface="Carlito"/>
              </a:rPr>
              <a:t>Whisker </a:t>
            </a:r>
            <a:r>
              <a:rPr sz="2900" spc="-16">
                <a:latin typeface="Carlito"/>
                <a:cs typeface="Carlito"/>
              </a:rPr>
              <a:t>Plot",  </a:t>
            </a:r>
            <a:r>
              <a:rPr sz="2900" spc="-32">
                <a:latin typeface="Carlito"/>
                <a:cs typeface="Carlito"/>
              </a:rPr>
              <a:t>like</a:t>
            </a:r>
            <a:r>
              <a:rPr sz="2900" spc="16">
                <a:latin typeface="Carlito"/>
                <a:cs typeface="Carlito"/>
              </a:rPr>
              <a:t> </a:t>
            </a:r>
            <a:r>
              <a:rPr sz="2900" spc="-8">
                <a:latin typeface="Carlito"/>
                <a:cs typeface="Carlito"/>
              </a:rPr>
              <a:t>this:</a:t>
            </a:r>
            <a:endParaRPr sz="2900">
              <a:latin typeface="Carlito"/>
              <a:cs typeface="Carlito"/>
            </a:endParaRPr>
          </a:p>
        </p:txBody>
      </p:sp>
      <p:grpSp>
        <p:nvGrpSpPr>
          <p:cNvPr id="3" name="object 19"/>
          <p:cNvGrpSpPr/>
          <p:nvPr/>
        </p:nvGrpSpPr>
        <p:grpSpPr>
          <a:xfrm>
            <a:off x="5784980" y="2761861"/>
            <a:ext cx="9946432" cy="2386232"/>
            <a:chOff x="3674364" y="4507991"/>
            <a:chExt cx="5360035" cy="1783080"/>
          </a:xfrm>
        </p:grpSpPr>
        <p:sp>
          <p:nvSpPr>
            <p:cNvPr id="20" name="object 20"/>
            <p:cNvSpPr/>
            <p:nvPr/>
          </p:nvSpPr>
          <p:spPr>
            <a:xfrm>
              <a:off x="3674364" y="4507991"/>
              <a:ext cx="5359908" cy="1783080"/>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3738994" y="4571999"/>
              <a:ext cx="5176405" cy="1600200"/>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3719944" y="4552949"/>
              <a:ext cx="5214620" cy="1638300"/>
            </a:xfrm>
            <a:custGeom>
              <a:avLst/>
              <a:gdLst/>
              <a:ahLst/>
              <a:cxnLst/>
              <a:rect l="l" t="t" r="r" b="b"/>
              <a:pathLst>
                <a:path w="5214620" h="1638300">
                  <a:moveTo>
                    <a:pt x="0" y="0"/>
                  </a:moveTo>
                  <a:lnTo>
                    <a:pt x="5214505" y="0"/>
                  </a:lnTo>
                  <a:lnTo>
                    <a:pt x="5214505" y="1638300"/>
                  </a:lnTo>
                  <a:lnTo>
                    <a:pt x="0" y="1638300"/>
                  </a:lnTo>
                  <a:lnTo>
                    <a:pt x="0" y="0"/>
                  </a:lnTo>
                  <a:close/>
                </a:path>
              </a:pathLst>
            </a:custGeom>
            <a:ln w="38100">
              <a:solidFill>
                <a:srgbClr val="000000"/>
              </a:solidFill>
            </a:ln>
          </p:spPr>
          <p:txBody>
            <a:bodyPr wrap="square" lIns="0" tIns="0" rIns="0" bIns="0" rtlCol="0"/>
            <a:lstStyle/>
            <a:p>
              <a:endParaRPr/>
            </a:p>
          </p:txBody>
        </p:sp>
      </p:grpSp>
      <p:sp>
        <p:nvSpPr>
          <p:cNvPr id="24" name="object 24"/>
          <p:cNvSpPr txBox="1"/>
          <p:nvPr/>
        </p:nvSpPr>
        <p:spPr>
          <a:xfrm>
            <a:off x="15074007" y="8618304"/>
            <a:ext cx="273191" cy="256480"/>
          </a:xfrm>
          <a:prstGeom prst="rect">
            <a:avLst/>
          </a:prstGeom>
        </p:spPr>
        <p:txBody>
          <a:bodyPr vert="horz" wrap="square" lIns="0" tIns="0" rIns="0" bIns="0" rtlCol="0">
            <a:spAutoFit/>
          </a:bodyPr>
          <a:lstStyle/>
          <a:p>
            <a:pPr marL="60476">
              <a:lnSpc>
                <a:spcPts val="1968"/>
              </a:lnSpc>
            </a:pPr>
            <a:fld id="{81D60167-4931-47E6-BA6A-407CBD079E47}" type="slidenum">
              <a:rPr sz="1900" dirty="0">
                <a:solidFill>
                  <a:srgbClr val="8A8A8A"/>
                </a:solidFill>
                <a:latin typeface="Carlito"/>
                <a:cs typeface="Carlito"/>
              </a:rPr>
              <a:pPr marL="60476">
                <a:lnSpc>
                  <a:spcPts val="1968"/>
                </a:lnSpc>
              </a:pPr>
              <a:t>28</a:t>
            </a:fld>
            <a:endParaRPr sz="1900">
              <a:latin typeface="Carlito"/>
              <a:cs typeface="Carlito"/>
            </a:endParaRPr>
          </a:p>
        </p:txBody>
      </p:sp>
      <p:sp>
        <p:nvSpPr>
          <p:cNvPr id="2" name="Title 1"/>
          <p:cNvSpPr>
            <a:spLocks noGrp="1"/>
          </p:cNvSpPr>
          <p:nvPr>
            <p:ph type="title"/>
          </p:nvPr>
        </p:nvSpPr>
        <p:spPr>
          <a:xfrm>
            <a:off x="4064001" y="203200"/>
            <a:ext cx="10426420" cy="984885"/>
          </a:xfrm>
        </p:spPr>
        <p:txBody>
          <a:bodyPr/>
          <a:lstStyle/>
          <a:p>
            <a:r>
              <a:rPr lang="en-IN" spc="-32">
                <a:uFill>
                  <a:solidFill>
                    <a:srgbClr val="000000"/>
                  </a:solidFill>
                </a:uFill>
              </a:rPr>
              <a:t>Box </a:t>
            </a:r>
            <a:r>
              <a:rPr lang="en-IN" spc="-8">
                <a:uFill>
                  <a:solidFill>
                    <a:srgbClr val="000000"/>
                  </a:solidFill>
                </a:uFill>
              </a:rPr>
              <a:t>and </a:t>
            </a:r>
            <a:r>
              <a:rPr lang="en-IN" spc="-24">
                <a:uFill>
                  <a:solidFill>
                    <a:srgbClr val="000000"/>
                  </a:solidFill>
                </a:uFill>
              </a:rPr>
              <a:t>Whisker</a:t>
            </a:r>
            <a:r>
              <a:rPr lang="en-IN" spc="-32">
                <a:uFill>
                  <a:solidFill>
                    <a:srgbClr val="000000"/>
                  </a:solidFill>
                </a:uFill>
              </a:rPr>
              <a:t> </a:t>
            </a:r>
            <a:r>
              <a:rPr lang="en-IN" spc="-8">
                <a:uFill>
                  <a:solidFill>
                    <a:srgbClr val="000000"/>
                  </a:solidFill>
                </a:uFill>
              </a:rPr>
              <a:t>Plot</a:t>
            </a:r>
            <a:br>
              <a:rPr lang="en-IN"/>
            </a:br>
            <a:endParaRPr lang="en-IN"/>
          </a:p>
        </p:txBody>
      </p:sp>
      <p:sp>
        <p:nvSpPr>
          <p:cNvPr id="23" name="Rectangle 22"/>
          <p:cNvSpPr/>
          <p:nvPr/>
        </p:nvSpPr>
        <p:spPr>
          <a:xfrm>
            <a:off x="697911" y="1494152"/>
            <a:ext cx="14494933" cy="1254555"/>
          </a:xfrm>
          <a:prstGeom prst="rect">
            <a:avLst/>
          </a:prstGeom>
        </p:spPr>
        <p:txBody>
          <a:bodyPr wrap="square" lIns="145143" tIns="72571" rIns="145143" bIns="72571">
            <a:spAutoFit/>
          </a:bodyPr>
          <a:lstStyle/>
          <a:p>
            <a:pPr algn="just"/>
            <a:r>
              <a:rPr lang="en-US" sz="2400">
                <a:solidFill>
                  <a:srgbClr val="444444"/>
                </a:solidFill>
                <a:latin typeface="Raleway"/>
              </a:rPr>
              <a:t>A box and whisker plot (also known as </a:t>
            </a:r>
            <a:r>
              <a:rPr lang="en-US" sz="2400" b="1">
                <a:solidFill>
                  <a:srgbClr val="444444"/>
                </a:solidFill>
                <a:latin typeface="Raleway"/>
              </a:rPr>
              <a:t>a box plot</a:t>
            </a:r>
            <a:r>
              <a:rPr lang="en-US" sz="2400">
                <a:solidFill>
                  <a:srgbClr val="444444"/>
                </a:solidFill>
                <a:latin typeface="Raleway"/>
              </a:rPr>
              <a:t>) is a graph that represents visually data from a five-number summary. These numbers are median, upper and lower quartile, minimum and maximum data value (extremes).</a:t>
            </a:r>
            <a:endParaRPr lang="en-IN" sz="2400"/>
          </a:p>
        </p:txBody>
      </p:sp>
      <p:pic>
        <p:nvPicPr>
          <p:cNvPr id="2050" name="Picture 2" descr="first box and whisker plot example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068" y="2724539"/>
            <a:ext cx="4979600" cy="6083559"/>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5846195" y="5393095"/>
            <a:ext cx="9623960" cy="3470546"/>
          </a:xfrm>
          <a:prstGeom prst="rect">
            <a:avLst/>
          </a:prstGeom>
        </p:spPr>
        <p:txBody>
          <a:bodyPr wrap="square" lIns="145143" tIns="72571" rIns="145143" bIns="72571">
            <a:spAutoFit/>
          </a:bodyPr>
          <a:lstStyle/>
          <a:p>
            <a:pPr fontAlgn="base"/>
            <a:r>
              <a:rPr lang="en-US" sz="2400" b="1"/>
              <a:t>Lower Extreme</a:t>
            </a:r>
            <a:r>
              <a:rPr lang="en-US" sz="2400"/>
              <a:t> – the smallest value in a given dataset.</a:t>
            </a:r>
          </a:p>
          <a:p>
            <a:pPr fontAlgn="base"/>
            <a:r>
              <a:rPr lang="en-US" sz="2400" b="1"/>
              <a:t>Upper Extreme</a:t>
            </a:r>
            <a:r>
              <a:rPr lang="en-US" sz="2400"/>
              <a:t> – the highest value in a given dataset.</a:t>
            </a:r>
          </a:p>
          <a:p>
            <a:pPr fontAlgn="base"/>
            <a:r>
              <a:rPr lang="en-US" sz="2400" b="1"/>
              <a:t>Median value</a:t>
            </a:r>
            <a:r>
              <a:rPr lang="en-US" sz="2400"/>
              <a:t> – the middle number in the set.</a:t>
            </a:r>
          </a:p>
          <a:p>
            <a:pPr fontAlgn="base"/>
            <a:r>
              <a:rPr lang="en-US" sz="2400" b="1"/>
              <a:t>Lower Quartile</a:t>
            </a:r>
            <a:r>
              <a:rPr lang="en-US" sz="2400"/>
              <a:t> – below that value, the lower 25% of the data are contained.</a:t>
            </a:r>
          </a:p>
          <a:p>
            <a:pPr fontAlgn="base"/>
            <a:r>
              <a:rPr lang="en-US" sz="2400" b="1"/>
              <a:t>Upper Quartile</a:t>
            </a:r>
            <a:r>
              <a:rPr lang="en-US" sz="2400"/>
              <a:t> – above that value, the upper 25% of the data are contained.</a:t>
            </a:r>
          </a:p>
          <a:p>
            <a:pPr fontAlgn="base"/>
            <a:r>
              <a:rPr lang="en-US" sz="2400" b="1"/>
              <a:t>“Whiskers”</a:t>
            </a:r>
            <a:r>
              <a:rPr lang="en-US" sz="2400"/>
              <a:t> – the lines that extend from the boxes. They are used to indicate variability out of the upper and lower quartiles.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35467" y="1"/>
            <a:ext cx="15495650" cy="1254555"/>
          </a:xfrm>
          <a:prstGeom prst="rect">
            <a:avLst/>
          </a:prstGeom>
        </p:spPr>
        <p:txBody>
          <a:bodyPr wrap="square" lIns="145143" tIns="72571" rIns="145143" bIns="72571">
            <a:spAutoFit/>
          </a:bodyPr>
          <a:lstStyle/>
          <a:p>
            <a:pPr fontAlgn="base"/>
            <a:r>
              <a:rPr lang="en-US" sz="2400" b="1">
                <a:solidFill>
                  <a:srgbClr val="993366"/>
                </a:solidFill>
                <a:latin typeface="inherit"/>
              </a:rPr>
              <a:t>Example 1: </a:t>
            </a:r>
            <a:r>
              <a:rPr lang="en-US" sz="2400">
                <a:solidFill>
                  <a:srgbClr val="339966"/>
                </a:solidFill>
                <a:latin typeface="inherit"/>
              </a:rPr>
              <a:t>a simple box and whisker plot</a:t>
            </a:r>
            <a:endParaRPr lang="en-US" sz="2400">
              <a:solidFill>
                <a:srgbClr val="444444"/>
              </a:solidFill>
              <a:latin typeface="Raleway"/>
            </a:endParaRPr>
          </a:p>
          <a:p>
            <a:pPr fontAlgn="base"/>
            <a:r>
              <a:rPr lang="en-US" sz="2400">
                <a:solidFill>
                  <a:srgbClr val="444444"/>
                </a:solidFill>
                <a:latin typeface="Raleway"/>
              </a:rPr>
              <a:t>Suppose you have the math test results for a class of 15 students. Here are the results:</a:t>
            </a:r>
          </a:p>
          <a:p>
            <a:pPr fontAlgn="base"/>
            <a:r>
              <a:rPr lang="en-US" sz="2400">
                <a:solidFill>
                  <a:srgbClr val="444444"/>
                </a:solidFill>
                <a:latin typeface="Raleway"/>
              </a:rPr>
              <a:t>91  95  54  69  80  85  88  73  71  70  66  90  86  84  73</a:t>
            </a:r>
            <a:endParaRPr lang="en-US" sz="2400" b="0" i="0">
              <a:solidFill>
                <a:srgbClr val="444444"/>
              </a:solidFill>
              <a:effectLst/>
              <a:latin typeface="Raleway"/>
            </a:endParaRPr>
          </a:p>
        </p:txBody>
      </p:sp>
      <p:sp>
        <p:nvSpPr>
          <p:cNvPr id="7" name="Rectangle 6"/>
          <p:cNvSpPr/>
          <p:nvPr/>
        </p:nvSpPr>
        <p:spPr>
          <a:xfrm>
            <a:off x="140676" y="1600439"/>
            <a:ext cx="14083323" cy="885223"/>
          </a:xfrm>
          <a:prstGeom prst="rect">
            <a:avLst/>
          </a:prstGeom>
        </p:spPr>
        <p:txBody>
          <a:bodyPr wrap="square" lIns="145143" tIns="72571" rIns="145143" bIns="72571">
            <a:spAutoFit/>
          </a:bodyPr>
          <a:lstStyle/>
          <a:p>
            <a:pPr fontAlgn="base"/>
            <a:r>
              <a:rPr lang="en-US" sz="2400" b="1">
                <a:solidFill>
                  <a:srgbClr val="444444"/>
                </a:solidFill>
                <a:latin typeface="inherit"/>
              </a:rPr>
              <a:t>Step 1</a:t>
            </a:r>
            <a:r>
              <a:rPr lang="en-US" sz="2400">
                <a:solidFill>
                  <a:srgbClr val="444444"/>
                </a:solidFill>
                <a:latin typeface="Raleway"/>
              </a:rPr>
              <a:t>: Order the data points from least to greatest.</a:t>
            </a:r>
          </a:p>
          <a:p>
            <a:pPr fontAlgn="base"/>
            <a:r>
              <a:rPr lang="en-US" sz="2400">
                <a:solidFill>
                  <a:srgbClr val="444444"/>
                </a:solidFill>
                <a:latin typeface="Raleway"/>
              </a:rPr>
              <a:t>54  66  69  70  71  73  73  80  84  85  86  88  90  91  95</a:t>
            </a:r>
            <a:endParaRPr lang="en-US" sz="2400" b="0" i="0">
              <a:solidFill>
                <a:srgbClr val="444444"/>
              </a:solidFill>
              <a:effectLst/>
              <a:latin typeface="Raleway"/>
            </a:endParaRPr>
          </a:p>
        </p:txBody>
      </p:sp>
      <p:sp>
        <p:nvSpPr>
          <p:cNvPr id="9" name="Rectangle 8"/>
          <p:cNvSpPr/>
          <p:nvPr/>
        </p:nvSpPr>
        <p:spPr>
          <a:xfrm>
            <a:off x="135467" y="2481752"/>
            <a:ext cx="4392000" cy="454336"/>
          </a:xfrm>
          <a:prstGeom prst="rect">
            <a:avLst/>
          </a:prstGeom>
        </p:spPr>
        <p:txBody>
          <a:bodyPr wrap="none" lIns="145143" tIns="72571" rIns="145143" bIns="72571">
            <a:spAutoFit/>
          </a:bodyPr>
          <a:lstStyle/>
          <a:p>
            <a:r>
              <a:rPr lang="en-US" sz="2000" b="1">
                <a:solidFill>
                  <a:srgbClr val="444444"/>
                </a:solidFill>
                <a:latin typeface="Raleway"/>
              </a:rPr>
              <a:t>Step 2</a:t>
            </a:r>
            <a:r>
              <a:rPr lang="en-US" sz="2000">
                <a:solidFill>
                  <a:srgbClr val="444444"/>
                </a:solidFill>
                <a:latin typeface="Raleway"/>
              </a:rPr>
              <a:t>: Find the median of the data:</a:t>
            </a:r>
            <a:endParaRPr lang="en-IN" sz="2000"/>
          </a:p>
        </p:txBody>
      </p:sp>
      <p:pic>
        <p:nvPicPr>
          <p:cNvPr id="3078" name="Picture 6" descr="finding the medi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473" y="3094672"/>
            <a:ext cx="7575712" cy="14351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35466" y="4650250"/>
            <a:ext cx="8336729" cy="885223"/>
          </a:xfrm>
          <a:prstGeom prst="rect">
            <a:avLst/>
          </a:prstGeom>
        </p:spPr>
        <p:txBody>
          <a:bodyPr wrap="square" lIns="145143" tIns="72571" rIns="145143" bIns="72571">
            <a:spAutoFit/>
          </a:bodyPr>
          <a:lstStyle/>
          <a:p>
            <a:r>
              <a:rPr lang="en-US" sz="2400" b="1">
                <a:solidFill>
                  <a:srgbClr val="444444"/>
                </a:solidFill>
                <a:latin typeface="Raleway"/>
              </a:rPr>
              <a:t>Step 3:</a:t>
            </a:r>
            <a:r>
              <a:rPr lang="en-US" sz="2400">
                <a:solidFill>
                  <a:srgbClr val="444444"/>
                </a:solidFill>
                <a:latin typeface="Raleway"/>
              </a:rPr>
              <a:t> Find the middle points of the two halves divided by the median (find the upper and lower quartiles).</a:t>
            </a:r>
            <a:endParaRPr lang="en-IN" sz="2400"/>
          </a:p>
        </p:txBody>
      </p:sp>
      <p:pic>
        <p:nvPicPr>
          <p:cNvPr id="3080" name="Picture 8" descr="upper and lower quart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329" y="5881358"/>
            <a:ext cx="7874000" cy="15113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540079" y="7924800"/>
            <a:ext cx="5456394" cy="639002"/>
          </a:xfrm>
          <a:prstGeom prst="rect">
            <a:avLst/>
          </a:prstGeom>
        </p:spPr>
        <p:txBody>
          <a:bodyPr wrap="none" lIns="145143" tIns="72571" rIns="145143" bIns="72571">
            <a:spAutoFit/>
          </a:bodyPr>
          <a:lstStyle/>
          <a:p>
            <a:r>
              <a:rPr lang="en-US" sz="3200">
                <a:solidFill>
                  <a:srgbClr val="444444"/>
                </a:solidFill>
                <a:latin typeface="Raleway"/>
              </a:rPr>
              <a:t>Extreme values = 54 and 95</a:t>
            </a:r>
            <a:r>
              <a:rPr lang="en-US">
                <a:solidFill>
                  <a:srgbClr val="444444"/>
                </a:solidFill>
                <a:latin typeface="Raleway"/>
              </a:rPr>
              <a:t>.</a:t>
            </a:r>
            <a:endParaRPr lang="en-IN"/>
          </a:p>
        </p:txBody>
      </p:sp>
      <p:sp>
        <p:nvSpPr>
          <p:cNvPr id="12" name="Rectangle 11"/>
          <p:cNvSpPr/>
          <p:nvPr/>
        </p:nvSpPr>
        <p:spPr>
          <a:xfrm>
            <a:off x="0" y="7412508"/>
            <a:ext cx="4775117" cy="515891"/>
          </a:xfrm>
          <a:prstGeom prst="rect">
            <a:avLst/>
          </a:prstGeom>
        </p:spPr>
        <p:txBody>
          <a:bodyPr wrap="none" lIns="145143" tIns="72571" rIns="145143" bIns="72571">
            <a:spAutoFit/>
          </a:bodyPr>
          <a:lstStyle/>
          <a:p>
            <a:r>
              <a:rPr lang="en-US" sz="2400" b="1">
                <a:solidFill>
                  <a:srgbClr val="444444"/>
                </a:solidFill>
                <a:latin typeface="Raleway"/>
              </a:rPr>
              <a:t>Step 4: </a:t>
            </a:r>
            <a:r>
              <a:rPr lang="en-US" sz="2400">
                <a:solidFill>
                  <a:srgbClr val="444444"/>
                </a:solidFill>
                <a:latin typeface="Raleway"/>
              </a:rPr>
              <a:t>Find the extreme values.</a:t>
            </a:r>
            <a:endParaRPr lang="en-IN" sz="2400"/>
          </a:p>
        </p:txBody>
      </p:sp>
      <p:pic>
        <p:nvPicPr>
          <p:cNvPr id="3082" name="Picture 10" descr="second box and whisker plot exampl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8261" y="2425959"/>
            <a:ext cx="7727739" cy="412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465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421"/>
        <p:cNvGrpSpPr/>
        <p:nvPr/>
      </p:nvGrpSpPr>
      <p:grpSpPr>
        <a:xfrm>
          <a:off x="0" y="0"/>
          <a:ext cx="0" cy="0"/>
          <a:chOff x="0" y="0"/>
          <a:chExt cx="0" cy="0"/>
        </a:xfrm>
      </p:grpSpPr>
      <p:sp>
        <p:nvSpPr>
          <p:cNvPr id="422" name="Google Shape;422;p40"/>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Introduction to Statistics</a:t>
            </a:r>
            <a:endParaRPr/>
          </a:p>
        </p:txBody>
      </p:sp>
      <p:sp>
        <p:nvSpPr>
          <p:cNvPr id="423" name="Google Shape;423;p40"/>
          <p:cNvSpPr txBox="1">
            <a:spLocks noGrp="1"/>
          </p:cNvSpPr>
          <p:nvPr>
            <p:ph type="body" idx="2"/>
          </p:nvPr>
        </p:nvSpPr>
        <p:spPr>
          <a:xfrm>
            <a:off x="901352" y="1242255"/>
            <a:ext cx="15036800"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3F3F3F"/>
              </a:buClr>
              <a:buSzPts val="2400"/>
              <a:buNone/>
            </a:pPr>
            <a:r>
              <a:rPr lang="en-US" sz="2200"/>
              <a:t>Statistics is the study of the collection, analysis, interpretation, presentation, and organization of data. </a:t>
            </a:r>
            <a:endParaRPr sz="2200"/>
          </a:p>
        </p:txBody>
      </p:sp>
      <p:grpSp>
        <p:nvGrpSpPr>
          <p:cNvPr id="424" name="Google Shape;424;p40"/>
          <p:cNvGrpSpPr/>
          <p:nvPr/>
        </p:nvGrpSpPr>
        <p:grpSpPr>
          <a:xfrm>
            <a:off x="4348628" y="3163077"/>
            <a:ext cx="5728822" cy="3431909"/>
            <a:chOff x="4348628" y="3163077"/>
            <a:chExt cx="5728822" cy="3431909"/>
          </a:xfrm>
        </p:grpSpPr>
        <p:sp>
          <p:nvSpPr>
            <p:cNvPr id="425" name="Google Shape;425;p40"/>
            <p:cNvSpPr/>
            <p:nvPr/>
          </p:nvSpPr>
          <p:spPr>
            <a:xfrm>
              <a:off x="4348628" y="4277218"/>
              <a:ext cx="2607104" cy="477821"/>
            </a:xfrm>
            <a:prstGeom prst="rightArrow">
              <a:avLst>
                <a:gd name="adj1" fmla="val 50000"/>
                <a:gd name="adj2" fmla="val 50000"/>
              </a:avLst>
            </a:prstGeom>
            <a:solidFill>
              <a:srgbClr val="9CC2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pic>
          <p:nvPicPr>
            <p:cNvPr id="426" name="Google Shape;426;p40"/>
            <p:cNvPicPr preferRelativeResize="0"/>
            <p:nvPr/>
          </p:nvPicPr>
          <p:blipFill rotWithShape="1">
            <a:blip r:embed="rId3">
              <a:alphaModFix/>
            </a:blip>
            <a:srcRect l="22216" t="18614" r="24196" b="29690"/>
            <a:stretch/>
          </p:blipFill>
          <p:spPr>
            <a:xfrm>
              <a:off x="6998539" y="3163077"/>
              <a:ext cx="3078911" cy="2970244"/>
            </a:xfrm>
            <a:prstGeom prst="rect">
              <a:avLst/>
            </a:prstGeom>
            <a:noFill/>
            <a:ln>
              <a:noFill/>
            </a:ln>
          </p:spPr>
        </p:pic>
        <p:sp>
          <p:nvSpPr>
            <p:cNvPr id="427" name="Google Shape;427;p40"/>
            <p:cNvSpPr txBox="1"/>
            <p:nvPr/>
          </p:nvSpPr>
          <p:spPr>
            <a:xfrm>
              <a:off x="7918316" y="6133321"/>
              <a:ext cx="1097788"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404040"/>
                  </a:solidFill>
                  <a:latin typeface="Open Sans"/>
                  <a:ea typeface="Open Sans"/>
                  <a:cs typeface="Open Sans"/>
                  <a:sym typeface="Open Sans"/>
                </a:rPr>
                <a:t>DATA</a:t>
              </a:r>
              <a:endParaRPr sz="1400" b="0" i="0" u="none" strike="noStrike" cap="none">
                <a:solidFill>
                  <a:srgbClr val="000000"/>
                </a:solidFill>
                <a:latin typeface="Arial"/>
                <a:ea typeface="Arial"/>
                <a:cs typeface="Arial"/>
                <a:sym typeface="Arial"/>
              </a:endParaRPr>
            </a:p>
          </p:txBody>
        </p:sp>
      </p:grpSp>
      <p:grpSp>
        <p:nvGrpSpPr>
          <p:cNvPr id="428" name="Google Shape;428;p40"/>
          <p:cNvGrpSpPr/>
          <p:nvPr/>
        </p:nvGrpSpPr>
        <p:grpSpPr>
          <a:xfrm>
            <a:off x="10077450" y="3802588"/>
            <a:ext cx="5860702" cy="974442"/>
            <a:chOff x="10077450" y="3802588"/>
            <a:chExt cx="5860702" cy="974442"/>
          </a:xfrm>
        </p:grpSpPr>
        <p:sp>
          <p:nvSpPr>
            <p:cNvPr id="429" name="Google Shape;429;p40"/>
            <p:cNvSpPr txBox="1"/>
            <p:nvPr/>
          </p:nvSpPr>
          <p:spPr>
            <a:xfrm>
              <a:off x="12770169" y="4306580"/>
              <a:ext cx="3167983" cy="47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404040"/>
                  </a:solidFill>
                  <a:latin typeface="Open Sans"/>
                  <a:ea typeface="Open Sans"/>
                  <a:cs typeface="Open Sans"/>
                  <a:sym typeface="Open Sans"/>
                </a:rPr>
                <a:t>PROBLEMS SOLVED</a:t>
              </a:r>
              <a:endParaRPr sz="1400" b="0" i="0" u="none" strike="noStrike" cap="none">
                <a:solidFill>
                  <a:srgbClr val="000000"/>
                </a:solidFill>
                <a:latin typeface="Arial"/>
                <a:ea typeface="Arial"/>
                <a:cs typeface="Arial"/>
                <a:sym typeface="Arial"/>
              </a:endParaRPr>
            </a:p>
          </p:txBody>
        </p:sp>
        <p:sp>
          <p:nvSpPr>
            <p:cNvPr id="430" name="Google Shape;430;p40"/>
            <p:cNvSpPr txBox="1"/>
            <p:nvPr/>
          </p:nvSpPr>
          <p:spPr>
            <a:xfrm>
              <a:off x="10077450" y="3802588"/>
              <a:ext cx="3567130" cy="47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Well-informed decision</a:t>
              </a:r>
              <a:endParaRPr sz="1400" b="0" i="0" u="none" strike="noStrike" cap="none">
                <a:solidFill>
                  <a:srgbClr val="000000"/>
                </a:solidFill>
                <a:latin typeface="Arial"/>
                <a:ea typeface="Arial"/>
                <a:cs typeface="Arial"/>
                <a:sym typeface="Arial"/>
              </a:endParaRPr>
            </a:p>
          </p:txBody>
        </p:sp>
        <p:sp>
          <p:nvSpPr>
            <p:cNvPr id="431" name="Google Shape;431;p40"/>
            <p:cNvSpPr/>
            <p:nvPr/>
          </p:nvSpPr>
          <p:spPr>
            <a:xfrm>
              <a:off x="10157620" y="4277219"/>
              <a:ext cx="2607104" cy="477821"/>
            </a:xfrm>
            <a:prstGeom prst="rightArrow">
              <a:avLst>
                <a:gd name="adj1" fmla="val 50000"/>
                <a:gd name="adj2" fmla="val 50000"/>
              </a:avLst>
            </a:prstGeom>
            <a:solidFill>
              <a:srgbClr val="9CC2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grpSp>
      <p:sp>
        <p:nvSpPr>
          <p:cNvPr id="432" name="Google Shape;432;p40"/>
          <p:cNvSpPr/>
          <p:nvPr/>
        </p:nvSpPr>
        <p:spPr>
          <a:xfrm>
            <a:off x="753461" y="2952750"/>
            <a:ext cx="3619872" cy="316672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pic>
        <p:nvPicPr>
          <p:cNvPr id="433" name="Google Shape;433;p40"/>
          <p:cNvPicPr preferRelativeResize="0"/>
          <p:nvPr/>
        </p:nvPicPr>
        <p:blipFill rotWithShape="1">
          <a:blip r:embed="rId4">
            <a:alphaModFix/>
          </a:blip>
          <a:srcRect l="27010" t="33455" r="58934" b="42378"/>
          <a:stretch/>
        </p:blipFill>
        <p:spPr>
          <a:xfrm>
            <a:off x="2189746" y="3361765"/>
            <a:ext cx="1936376" cy="1767796"/>
          </a:xfrm>
          <a:prstGeom prst="rect">
            <a:avLst/>
          </a:prstGeom>
          <a:noFill/>
          <a:ln>
            <a:noFill/>
          </a:ln>
        </p:spPr>
      </p:pic>
      <p:sp>
        <p:nvSpPr>
          <p:cNvPr id="434" name="Google Shape;434;p40"/>
          <p:cNvSpPr txBox="1"/>
          <p:nvPr/>
        </p:nvSpPr>
        <p:spPr>
          <a:xfrm>
            <a:off x="1637726" y="5314136"/>
            <a:ext cx="346230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404040"/>
                </a:solidFill>
                <a:latin typeface="Open Sans"/>
                <a:ea typeface="Open Sans"/>
                <a:cs typeface="Open Sans"/>
                <a:sym typeface="Open Sans"/>
              </a:rPr>
              <a:t>COMPLEX PROBLEMS</a:t>
            </a:r>
            <a:endParaRPr sz="1400" b="0" i="0" u="none" strike="noStrike" cap="none">
              <a:solidFill>
                <a:srgbClr val="000000"/>
              </a:solidFill>
              <a:latin typeface="Arial"/>
              <a:ea typeface="Arial"/>
              <a:cs typeface="Arial"/>
              <a:sym typeface="Arial"/>
            </a:endParaRPr>
          </a:p>
        </p:txBody>
      </p:sp>
      <p:pic>
        <p:nvPicPr>
          <p:cNvPr id="435" name="Google Shape;435;p40"/>
          <p:cNvPicPr preferRelativeResize="0"/>
          <p:nvPr/>
        </p:nvPicPr>
        <p:blipFill rotWithShape="1">
          <a:blip r:embed="rId5">
            <a:alphaModFix/>
          </a:blip>
          <a:srcRect/>
          <a:stretch/>
        </p:blipFill>
        <p:spPr>
          <a:xfrm>
            <a:off x="4479072" y="665849"/>
            <a:ext cx="7298595" cy="36576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0" y="203200"/>
            <a:ext cx="15849600" cy="1623887"/>
          </a:xfrm>
          <a:prstGeom prst="rect">
            <a:avLst/>
          </a:prstGeom>
        </p:spPr>
        <p:txBody>
          <a:bodyPr wrap="square" lIns="145143" tIns="72571" rIns="145143" bIns="72571">
            <a:spAutoFit/>
          </a:bodyPr>
          <a:lstStyle/>
          <a:p>
            <a:pPr fontAlgn="base"/>
            <a:r>
              <a:rPr lang="en-US" sz="2400" b="1">
                <a:solidFill>
                  <a:srgbClr val="993366"/>
                </a:solidFill>
                <a:latin typeface="inherit"/>
              </a:rPr>
              <a:t>interpreting the box and whisker plot results:</a:t>
            </a:r>
            <a:endParaRPr lang="en-US" sz="2400">
              <a:solidFill>
                <a:srgbClr val="444444"/>
              </a:solidFill>
              <a:latin typeface="Raleway"/>
            </a:endParaRPr>
          </a:p>
          <a:p>
            <a:pPr fontAlgn="base"/>
            <a:r>
              <a:rPr lang="en-US" sz="2400">
                <a:solidFill>
                  <a:srgbClr val="444444"/>
                </a:solidFill>
                <a:latin typeface="Raleway"/>
              </a:rPr>
              <a:t>The box and whisker plot shows that 50% of the students have scores between 70 and 88 points.</a:t>
            </a:r>
          </a:p>
          <a:p>
            <a:pPr fontAlgn="base"/>
            <a:r>
              <a:rPr lang="en-US" sz="2400">
                <a:solidFill>
                  <a:srgbClr val="444444"/>
                </a:solidFill>
                <a:latin typeface="Raleway"/>
              </a:rPr>
              <a:t>In addition, 75% scored lower than 88 points, and 50% have test results above 80. So, if you have test results somewhere in the lower whisker, you may need to study more.</a:t>
            </a:r>
            <a:endParaRPr lang="en-US" sz="2400" b="0" i="0">
              <a:solidFill>
                <a:srgbClr val="444444"/>
              </a:solidFill>
              <a:effectLst/>
              <a:latin typeface="Raleway"/>
            </a:endParaRPr>
          </a:p>
        </p:txBody>
      </p:sp>
      <p:pic>
        <p:nvPicPr>
          <p:cNvPr id="4098" name="Picture 2" descr="comparative double box and whisker plot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465" y="2090058"/>
            <a:ext cx="15022286" cy="358684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70934" y="5550343"/>
            <a:ext cx="13682133" cy="3593657"/>
          </a:xfrm>
          <a:prstGeom prst="rect">
            <a:avLst/>
          </a:prstGeom>
        </p:spPr>
        <p:txBody>
          <a:bodyPr wrap="square" lIns="145143" tIns="72571" rIns="145143" bIns="72571">
            <a:spAutoFit/>
          </a:bodyPr>
          <a:lstStyle/>
          <a:p>
            <a:pPr fontAlgn="base"/>
            <a:r>
              <a:rPr lang="en-US" sz="3200" b="1">
                <a:solidFill>
                  <a:srgbClr val="993366"/>
                </a:solidFill>
                <a:latin typeface="inherit"/>
              </a:rPr>
              <a:t>Interpreting the results:</a:t>
            </a:r>
            <a:endParaRPr lang="en-US" sz="3200">
              <a:solidFill>
                <a:srgbClr val="444444"/>
              </a:solidFill>
              <a:latin typeface="Raleway"/>
            </a:endParaRPr>
          </a:p>
          <a:p>
            <a:pPr fontAlgn="base"/>
            <a:r>
              <a:rPr lang="en-US" sz="3200">
                <a:solidFill>
                  <a:srgbClr val="444444"/>
                </a:solidFill>
                <a:latin typeface="Raleway"/>
              </a:rPr>
              <a:t>Store 2’s highest and lowest sales are both higher than Store 1’s relevant sales.</a:t>
            </a:r>
          </a:p>
          <a:p>
            <a:pPr fontAlgn="base"/>
            <a:r>
              <a:rPr lang="en-US" sz="3200">
                <a:solidFill>
                  <a:srgbClr val="444444"/>
                </a:solidFill>
                <a:latin typeface="Raleway"/>
              </a:rPr>
              <a:t>In addition, Store 2’s median sales value is higher than Store 1’s. Also, Store 2’s interquartile range is larger.</a:t>
            </a:r>
          </a:p>
          <a:p>
            <a:pPr fontAlgn="base"/>
            <a:r>
              <a:rPr lang="en-US" sz="3200">
                <a:solidFill>
                  <a:srgbClr val="444444"/>
                </a:solidFill>
                <a:latin typeface="Raleway"/>
              </a:rPr>
              <a:t>These results tell us that Store 2 consistently sells more computers than Store 1.</a:t>
            </a:r>
            <a:endParaRPr lang="en-US" sz="3200" b="0" i="0">
              <a:solidFill>
                <a:srgbClr val="444444"/>
              </a:solidFill>
              <a:effectLst/>
              <a:latin typeface="Raleway"/>
            </a:endParaRPr>
          </a:p>
        </p:txBody>
      </p:sp>
    </p:spTree>
    <p:extLst>
      <p:ext uri="{BB962C8B-B14F-4D97-AF65-F5344CB8AC3E}">
        <p14:creationId xmlns:p14="http://schemas.microsoft.com/office/powerpoint/2010/main" val="33453540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37457" y="1092120"/>
            <a:ext cx="11781086" cy="1066959"/>
          </a:xfrm>
        </p:spPr>
        <p:txBody>
          <a:bodyPr/>
          <a:lstStyle/>
          <a:p>
            <a:pPr algn="ctr"/>
            <a:r>
              <a:rPr lang="en-US" sz="4400"/>
              <a:t>What is an outlier?</a:t>
            </a:r>
            <a:br>
              <a:rPr lang="en-US"/>
            </a:br>
            <a:endParaRPr lang="en-IN"/>
          </a:p>
        </p:txBody>
      </p:sp>
      <p:sp>
        <p:nvSpPr>
          <p:cNvPr id="3" name="Text Placeholder 2"/>
          <p:cNvSpPr>
            <a:spLocks noGrp="1"/>
          </p:cNvSpPr>
          <p:nvPr>
            <p:ph type="body" idx="1"/>
          </p:nvPr>
        </p:nvSpPr>
        <p:spPr>
          <a:xfrm>
            <a:off x="812800" y="1625600"/>
            <a:ext cx="14630400" cy="6908799"/>
          </a:xfrm>
        </p:spPr>
        <p:txBody>
          <a:bodyPr/>
          <a:lstStyle/>
          <a:p>
            <a:pPr marL="50800" indent="0" fontAlgn="base">
              <a:buNone/>
            </a:pPr>
            <a:r>
              <a:rPr lang="en-US"/>
              <a:t> </a:t>
            </a:r>
          </a:p>
          <a:p>
            <a:pPr fontAlgn="base"/>
            <a:endParaRPr lang="en-US" sz="3800"/>
          </a:p>
          <a:p>
            <a:pPr fontAlgn="base"/>
            <a:r>
              <a:rPr lang="en-US" sz="3800"/>
              <a:t>An outlier is a piece of data that is an abnormal distance from other points. In other words, it’s data that lies </a:t>
            </a:r>
            <a:r>
              <a:rPr lang="en-US" sz="3800" b="1"/>
              <a:t>outside the other values</a:t>
            </a:r>
            <a:r>
              <a:rPr lang="en-US" sz="3800"/>
              <a:t> in the set.</a:t>
            </a:r>
          </a:p>
          <a:p>
            <a:pPr fontAlgn="base"/>
            <a:r>
              <a:rPr lang="en-US" sz="3800"/>
              <a:t>In this set of random numbers, 1 and 201 are outliers:</a:t>
            </a:r>
            <a:br>
              <a:rPr lang="en-US" sz="3800"/>
            </a:br>
            <a:r>
              <a:rPr lang="en-US" sz="3800"/>
              <a:t>1, 99, 100, 101, 103, 109, 110, 201</a:t>
            </a:r>
            <a:br>
              <a:rPr lang="en-US" sz="3800"/>
            </a:br>
            <a:r>
              <a:rPr lang="en-US" sz="3800"/>
              <a:t>“1” is an extremely low value and “201” is an extremely high value.</a:t>
            </a:r>
          </a:p>
          <a:p>
            <a:pPr fontAlgn="base"/>
            <a:r>
              <a:rPr lang="en-US" sz="3800"/>
              <a:t>Of course, trying to find outliers isn’t always that simple. Your data set may look like this:</a:t>
            </a:r>
            <a:br>
              <a:rPr lang="en-US" sz="3800"/>
            </a:br>
            <a:r>
              <a:rPr lang="en-US" sz="3800"/>
              <a:t>61, 10, 32, 19, 22, 29, 36, 14, 49, 3.</a:t>
            </a:r>
          </a:p>
          <a:p>
            <a:endParaRPr lang="en-IN"/>
          </a:p>
        </p:txBody>
      </p:sp>
    </p:spTree>
    <p:extLst>
      <p:ext uri="{BB962C8B-B14F-4D97-AF65-F5344CB8AC3E}">
        <p14:creationId xmlns:p14="http://schemas.microsoft.com/office/powerpoint/2010/main" val="3685213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326400" y="271619"/>
            <a:ext cx="9071753" cy="492443"/>
          </a:xfrm>
        </p:spPr>
        <p:txBody>
          <a:bodyPr/>
          <a:lstStyle/>
          <a:p>
            <a:pPr algn="ctr"/>
            <a:r>
              <a:rPr lang="en-IN"/>
              <a:t>Calculate Outlier</a:t>
            </a:r>
          </a:p>
        </p:txBody>
      </p:sp>
      <p:sp>
        <p:nvSpPr>
          <p:cNvPr id="3" name="Text Placeholder 2"/>
          <p:cNvSpPr>
            <a:spLocks noGrp="1"/>
          </p:cNvSpPr>
          <p:nvPr>
            <p:ph type="body" idx="1"/>
          </p:nvPr>
        </p:nvSpPr>
        <p:spPr>
          <a:xfrm>
            <a:off x="547076" y="1106165"/>
            <a:ext cx="14630400" cy="2215991"/>
          </a:xfrm>
        </p:spPr>
        <p:txBody>
          <a:bodyPr/>
          <a:lstStyle/>
          <a:p>
            <a:r>
              <a:rPr lang="en-US"/>
              <a:t>How to Find Outliers Using the </a:t>
            </a:r>
            <a:r>
              <a:rPr lang="en-US">
                <a:hlinkClick r:id="rId2"/>
              </a:rPr>
              <a:t>Interquartile Range</a:t>
            </a:r>
            <a:r>
              <a:rPr lang="en-US"/>
              <a:t>(IQR)</a:t>
            </a:r>
          </a:p>
          <a:p>
            <a:r>
              <a:rPr lang="en-US"/>
              <a:t>An outlier is defined as being any point of data that lies over 1.5 IQRs below the first quartile (Q</a:t>
            </a:r>
            <a:r>
              <a:rPr lang="en-US" baseline="-25000"/>
              <a:t>1</a:t>
            </a:r>
            <a:r>
              <a:rPr lang="en-US"/>
              <a:t>) or above the third quartile (Q</a:t>
            </a:r>
            <a:r>
              <a:rPr lang="en-US" baseline="-25000"/>
              <a:t>3</a:t>
            </a:r>
            <a:r>
              <a:rPr lang="en-US"/>
              <a:t>)in a data set.</a:t>
            </a:r>
            <a:br>
              <a:rPr lang="en-US"/>
            </a:br>
            <a:r>
              <a:rPr lang="en-US"/>
              <a:t>High = (Q</a:t>
            </a:r>
            <a:r>
              <a:rPr lang="en-US" baseline="-25000"/>
              <a:t>3</a:t>
            </a:r>
            <a:r>
              <a:rPr lang="en-US"/>
              <a:t>) + 1.5 IQR</a:t>
            </a:r>
            <a:br>
              <a:rPr lang="en-US"/>
            </a:br>
            <a:r>
              <a:rPr lang="en-US"/>
              <a:t>Low = (Q</a:t>
            </a:r>
            <a:r>
              <a:rPr lang="en-US" baseline="-25000"/>
              <a:t>1</a:t>
            </a:r>
            <a:r>
              <a:rPr lang="en-US"/>
              <a:t>) – 1.5 IQR</a:t>
            </a:r>
          </a:p>
          <a:p>
            <a:endParaRPr lang="en-IN"/>
          </a:p>
        </p:txBody>
      </p:sp>
      <p:sp>
        <p:nvSpPr>
          <p:cNvPr id="4" name="Rectangle 3"/>
          <p:cNvSpPr/>
          <p:nvPr/>
        </p:nvSpPr>
        <p:spPr>
          <a:xfrm>
            <a:off x="812800" y="3777191"/>
            <a:ext cx="15443200" cy="577447"/>
          </a:xfrm>
          <a:prstGeom prst="rect">
            <a:avLst/>
          </a:prstGeom>
        </p:spPr>
        <p:txBody>
          <a:bodyPr wrap="square" lIns="145143" tIns="72571" rIns="145143" bIns="72571">
            <a:spAutoFit/>
          </a:bodyPr>
          <a:lstStyle/>
          <a:p>
            <a:r>
              <a:rPr lang="en-US" sz="2800" b="1">
                <a:latin typeface="pt sans"/>
              </a:rPr>
              <a:t>Example Question</a:t>
            </a:r>
            <a:r>
              <a:rPr lang="en-US" sz="2800">
                <a:latin typeface="pt sans"/>
              </a:rPr>
              <a:t>: Find the outliers for the following data set: 3, 10, 14, 22, 19, 29, 70, 49, 36, 32</a:t>
            </a:r>
            <a:r>
              <a:rPr lang="en-US">
                <a:latin typeface="pt sans"/>
              </a:rPr>
              <a:t>.</a:t>
            </a:r>
            <a:endParaRPr lang="en-IN"/>
          </a:p>
        </p:txBody>
      </p:sp>
      <p:sp>
        <p:nvSpPr>
          <p:cNvPr id="5" name="Rectangle 4"/>
          <p:cNvSpPr/>
          <p:nvPr/>
        </p:nvSpPr>
        <p:spPr>
          <a:xfrm>
            <a:off x="812800" y="4562862"/>
            <a:ext cx="15036800" cy="1377666"/>
          </a:xfrm>
          <a:prstGeom prst="rect">
            <a:avLst/>
          </a:prstGeom>
        </p:spPr>
        <p:txBody>
          <a:bodyPr wrap="square" lIns="145143" tIns="72571" rIns="145143" bIns="72571">
            <a:spAutoFit/>
          </a:bodyPr>
          <a:lstStyle/>
          <a:p>
            <a:r>
              <a:rPr lang="en-US" sz="2000">
                <a:latin typeface="pt sans"/>
              </a:rPr>
              <a:t>Step 1: </a:t>
            </a:r>
            <a:r>
              <a:rPr lang="en-US" sz="2000" b="1">
                <a:latin typeface="pt sans"/>
              </a:rPr>
              <a:t>Find the IQR, Q</a:t>
            </a:r>
            <a:r>
              <a:rPr lang="en-US" sz="2000" b="1" baseline="-25000">
                <a:latin typeface="inherit"/>
              </a:rPr>
              <a:t>1</a:t>
            </a:r>
            <a:r>
              <a:rPr lang="en-US" sz="2000" b="1">
                <a:latin typeface="pt sans"/>
              </a:rPr>
              <a:t>(25th percentile) and Q</a:t>
            </a:r>
            <a:r>
              <a:rPr lang="en-US" sz="2000" b="1" baseline="-25000">
                <a:latin typeface="inherit"/>
              </a:rPr>
              <a:t>3</a:t>
            </a:r>
            <a:r>
              <a:rPr lang="en-US" sz="2000" b="1">
                <a:latin typeface="pt sans"/>
              </a:rPr>
              <a:t>(75th percentile)</a:t>
            </a:r>
            <a:r>
              <a:rPr lang="en-US" sz="2000">
                <a:latin typeface="pt sans"/>
              </a:rPr>
              <a:t>. </a:t>
            </a:r>
            <a:br>
              <a:rPr lang="en-US" sz="2000"/>
            </a:br>
            <a:r>
              <a:rPr lang="en-US" sz="2000">
                <a:latin typeface="pt sans"/>
              </a:rPr>
              <a:t>IQR = 22</a:t>
            </a:r>
            <a:br>
              <a:rPr lang="en-US" sz="2000"/>
            </a:br>
            <a:r>
              <a:rPr lang="en-US" sz="2000">
                <a:latin typeface="pt sans"/>
              </a:rPr>
              <a:t>Q</a:t>
            </a:r>
            <a:r>
              <a:rPr lang="en-US" sz="2000" baseline="-25000">
                <a:latin typeface="pt sans"/>
              </a:rPr>
              <a:t>1</a:t>
            </a:r>
            <a:r>
              <a:rPr lang="en-US" sz="2000">
                <a:latin typeface="pt sans"/>
              </a:rPr>
              <a:t> = 14</a:t>
            </a:r>
            <a:br>
              <a:rPr lang="en-US" sz="2000"/>
            </a:br>
            <a:r>
              <a:rPr lang="en-US" sz="2000">
                <a:latin typeface="pt sans"/>
              </a:rPr>
              <a:t>Q</a:t>
            </a:r>
            <a:r>
              <a:rPr lang="en-US" sz="2000" baseline="-25000">
                <a:latin typeface="pt sans"/>
              </a:rPr>
              <a:t>3</a:t>
            </a:r>
            <a:r>
              <a:rPr lang="en-US" sz="2000">
                <a:latin typeface="pt sans"/>
              </a:rPr>
              <a:t> = 36</a:t>
            </a:r>
            <a:endParaRPr lang="en-IN" sz="2000"/>
          </a:p>
        </p:txBody>
      </p:sp>
      <p:sp>
        <p:nvSpPr>
          <p:cNvPr id="6" name="Rectangle 5"/>
          <p:cNvSpPr/>
          <p:nvPr/>
        </p:nvSpPr>
        <p:spPr>
          <a:xfrm>
            <a:off x="812800" y="6148752"/>
            <a:ext cx="15036800" cy="2116329"/>
          </a:xfrm>
          <a:prstGeom prst="rect">
            <a:avLst/>
          </a:prstGeom>
        </p:spPr>
        <p:txBody>
          <a:bodyPr wrap="square" lIns="145143" tIns="72571" rIns="145143" bIns="72571">
            <a:spAutoFit/>
          </a:bodyPr>
          <a:lstStyle/>
          <a:p>
            <a:pPr fontAlgn="base"/>
            <a:r>
              <a:rPr lang="en-US" sz="3200">
                <a:latin typeface="inherit"/>
              </a:rPr>
              <a:t>Step 2: </a:t>
            </a:r>
            <a:r>
              <a:rPr lang="en-US" sz="3200" b="1">
                <a:latin typeface="inherit"/>
              </a:rPr>
              <a:t>Multiply the IQR you found in Step 1 by 1.5:</a:t>
            </a:r>
            <a:br>
              <a:rPr lang="en-US" sz="3200">
                <a:latin typeface="pt sans"/>
              </a:rPr>
            </a:br>
            <a:r>
              <a:rPr lang="en-US" sz="3200">
                <a:latin typeface="pt sans"/>
              </a:rPr>
              <a:t>IQR * 1.5 = 22 * 1.5 = 33.</a:t>
            </a:r>
          </a:p>
          <a:p>
            <a:pPr fontAlgn="base"/>
            <a:r>
              <a:rPr lang="en-US" sz="3200">
                <a:latin typeface="inherit"/>
              </a:rPr>
              <a:t>Step 3: </a:t>
            </a:r>
            <a:r>
              <a:rPr lang="en-US" sz="3200" b="1">
                <a:latin typeface="inherit"/>
              </a:rPr>
              <a:t>Add the amount you found in Step 2 to Q</a:t>
            </a:r>
            <a:r>
              <a:rPr lang="en-US" sz="3200" b="1" baseline="-25000">
                <a:latin typeface="inherit"/>
              </a:rPr>
              <a:t>3</a:t>
            </a:r>
            <a:r>
              <a:rPr lang="en-US" sz="3200" b="1">
                <a:latin typeface="inherit"/>
              </a:rPr>
              <a:t> from Step 1:</a:t>
            </a:r>
            <a:br>
              <a:rPr lang="en-US" sz="3200">
                <a:latin typeface="pt sans"/>
              </a:rPr>
            </a:br>
            <a:r>
              <a:rPr lang="en-US" sz="3200">
                <a:latin typeface="pt sans"/>
              </a:rPr>
              <a:t>33 + 36 = 69.</a:t>
            </a:r>
            <a:endParaRPr lang="en-US" sz="3200" b="0" i="0">
              <a:effectLst/>
              <a:latin typeface="pt sans"/>
            </a:endParaRPr>
          </a:p>
        </p:txBody>
      </p:sp>
    </p:spTree>
    <p:extLst>
      <p:ext uri="{BB962C8B-B14F-4D97-AF65-F5344CB8AC3E}">
        <p14:creationId xmlns:p14="http://schemas.microsoft.com/office/powerpoint/2010/main" val="2743093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002785" y="147875"/>
            <a:ext cx="12458420" cy="492443"/>
          </a:xfrm>
        </p:spPr>
        <p:txBody>
          <a:bodyPr/>
          <a:lstStyle/>
          <a:p>
            <a:r>
              <a:rPr lang="en-IN"/>
              <a:t>Calculate Outlier</a:t>
            </a:r>
          </a:p>
        </p:txBody>
      </p:sp>
      <p:sp>
        <p:nvSpPr>
          <p:cNvPr id="3" name="Text Placeholder 2"/>
          <p:cNvSpPr>
            <a:spLocks noGrp="1"/>
          </p:cNvSpPr>
          <p:nvPr>
            <p:ph type="body" idx="1"/>
          </p:nvPr>
        </p:nvSpPr>
        <p:spPr>
          <a:xfrm>
            <a:off x="672821" y="1353313"/>
            <a:ext cx="14630400" cy="7150370"/>
          </a:xfrm>
        </p:spPr>
        <p:txBody>
          <a:bodyPr/>
          <a:lstStyle/>
          <a:p>
            <a:pPr fontAlgn="base"/>
            <a:r>
              <a:rPr lang="en-US" sz="3800"/>
              <a:t>Step 3: </a:t>
            </a:r>
            <a:r>
              <a:rPr lang="en-US" sz="3800" b="1"/>
              <a:t>Subtract the amount you found in Step 2 from Q</a:t>
            </a:r>
            <a:r>
              <a:rPr lang="en-US" sz="3800" b="1" baseline="-25000"/>
              <a:t>1</a:t>
            </a:r>
            <a:r>
              <a:rPr lang="en-US" sz="3800" b="1"/>
              <a:t> from Step 1:</a:t>
            </a:r>
            <a:br>
              <a:rPr lang="en-US" sz="3800"/>
            </a:br>
            <a:r>
              <a:rPr lang="en-US" sz="3800"/>
              <a:t>14 – 33 = -19.</a:t>
            </a:r>
            <a:br>
              <a:rPr lang="en-US" sz="3800"/>
            </a:br>
            <a:r>
              <a:rPr lang="en-US" sz="3800"/>
              <a:t>This is your </a:t>
            </a:r>
            <a:r>
              <a:rPr lang="en-US" sz="3800" i="1"/>
              <a:t>lower limit</a:t>
            </a:r>
            <a:r>
              <a:rPr lang="en-US" sz="3800"/>
              <a:t>. Set this number aside for a moment.</a:t>
            </a:r>
          </a:p>
          <a:p>
            <a:pPr fontAlgn="base"/>
            <a:r>
              <a:rPr lang="en-US" sz="3800"/>
              <a:t>Step 5: </a:t>
            </a:r>
            <a:r>
              <a:rPr lang="en-US" sz="3800" b="1"/>
              <a:t>Put the numbers from your data set in order</a:t>
            </a:r>
            <a:r>
              <a:rPr lang="en-US" sz="3800"/>
              <a:t>:</a:t>
            </a:r>
            <a:br>
              <a:rPr lang="en-US" sz="3800"/>
            </a:br>
            <a:r>
              <a:rPr lang="en-US" sz="3800"/>
              <a:t>3, 10, 14, 19, 22, 29, 32, 36, 49, 70</a:t>
            </a:r>
          </a:p>
          <a:p>
            <a:pPr fontAlgn="base"/>
            <a:r>
              <a:rPr lang="en-US" sz="3800"/>
              <a:t>Step 6: </a:t>
            </a:r>
            <a:r>
              <a:rPr lang="en-US" sz="3800" b="1"/>
              <a:t>Insert your low and high values</a:t>
            </a:r>
            <a:r>
              <a:rPr lang="en-US" sz="3800"/>
              <a:t> into your data set, in order:</a:t>
            </a:r>
            <a:br>
              <a:rPr lang="en-US" sz="3800"/>
            </a:br>
            <a:r>
              <a:rPr lang="en-US" sz="3800" b="1"/>
              <a:t>-19</a:t>
            </a:r>
            <a:r>
              <a:rPr lang="en-US" sz="3800"/>
              <a:t>, 3, 10, 14, 19, 22, 29, 32, 36, 49, </a:t>
            </a:r>
            <a:r>
              <a:rPr lang="en-US" sz="3800" b="1"/>
              <a:t>69</a:t>
            </a:r>
            <a:r>
              <a:rPr lang="en-US" sz="3800"/>
              <a:t>, 70</a:t>
            </a:r>
          </a:p>
          <a:p>
            <a:pPr fontAlgn="base"/>
            <a:r>
              <a:rPr lang="en-US" sz="3800"/>
              <a:t>Step 6: </a:t>
            </a:r>
            <a:r>
              <a:rPr lang="en-US" sz="3800" b="1"/>
              <a:t>Highlight any number below or above </a:t>
            </a:r>
            <a:r>
              <a:rPr lang="en-US" sz="3800"/>
              <a:t>the numbers you inserted in Step 6:</a:t>
            </a:r>
            <a:br>
              <a:rPr lang="en-US" sz="3800"/>
            </a:br>
            <a:r>
              <a:rPr lang="en-US" sz="3800" b="1"/>
              <a:t>-19</a:t>
            </a:r>
            <a:r>
              <a:rPr lang="en-US" sz="3800"/>
              <a:t>, 3, 10, 14, 19, 22, 29, 32, 36, 49, </a:t>
            </a:r>
            <a:r>
              <a:rPr lang="en-US" sz="3800" b="1"/>
              <a:t>69</a:t>
            </a:r>
            <a:r>
              <a:rPr lang="en-US" sz="3800"/>
              <a:t>, 70</a:t>
            </a:r>
          </a:p>
          <a:p>
            <a:endParaRPr lang="en-IN"/>
          </a:p>
        </p:txBody>
      </p:sp>
    </p:spTree>
    <p:extLst>
      <p:ext uri="{BB962C8B-B14F-4D97-AF65-F5344CB8AC3E}">
        <p14:creationId xmlns:p14="http://schemas.microsoft.com/office/powerpoint/2010/main" val="7674002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844"/>
        <p:cNvGrpSpPr/>
        <p:nvPr/>
      </p:nvGrpSpPr>
      <p:grpSpPr>
        <a:xfrm>
          <a:off x="0" y="0"/>
          <a:ext cx="0" cy="0"/>
          <a:chOff x="0" y="0"/>
          <a:chExt cx="0" cy="0"/>
        </a:xfrm>
      </p:grpSpPr>
      <p:sp>
        <p:nvSpPr>
          <p:cNvPr id="845" name="Google Shape;845;p56"/>
          <p:cNvSpPr txBox="1">
            <a:spLocks noGrp="1"/>
          </p:cNvSpPr>
          <p:nvPr>
            <p:ph type="body" idx="1"/>
          </p:nvPr>
        </p:nvSpPr>
        <p:spPr>
          <a:xfrm>
            <a:off x="888529" y="1150488"/>
            <a:ext cx="14478942"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Graphical representation of data distribution</a:t>
            </a:r>
            <a:endParaRPr sz="2200"/>
          </a:p>
        </p:txBody>
      </p:sp>
      <p:sp>
        <p:nvSpPr>
          <p:cNvPr id="846" name="Google Shape;846;p56"/>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Histogram</a:t>
            </a:r>
            <a:endParaRPr/>
          </a:p>
        </p:txBody>
      </p:sp>
      <p:sp>
        <p:nvSpPr>
          <p:cNvPr id="847" name="Google Shape;847;p56"/>
          <p:cNvSpPr txBox="1"/>
          <p:nvPr/>
        </p:nvSpPr>
        <p:spPr>
          <a:xfrm>
            <a:off x="11020547" y="7552918"/>
            <a:ext cx="2723323" cy="439548"/>
          </a:xfrm>
          <a:prstGeom prst="rect">
            <a:avLst/>
          </a:prstGeom>
          <a:solidFill>
            <a:srgbClr val="FFC000"/>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bin</a:t>
            </a:r>
            <a:endParaRPr sz="1400" b="0" i="0" u="none" strike="noStrike" cap="none">
              <a:solidFill>
                <a:srgbClr val="000000"/>
              </a:solidFill>
              <a:latin typeface="Arial"/>
              <a:ea typeface="Arial"/>
              <a:cs typeface="Arial"/>
              <a:sym typeface="Arial"/>
            </a:endParaRPr>
          </a:p>
        </p:txBody>
      </p:sp>
      <p:sp>
        <p:nvSpPr>
          <p:cNvPr id="848" name="Google Shape;848;p56"/>
          <p:cNvSpPr txBox="1"/>
          <p:nvPr/>
        </p:nvSpPr>
        <p:spPr>
          <a:xfrm>
            <a:off x="666400" y="2131388"/>
            <a:ext cx="7863840" cy="50629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404040"/>
                </a:solidFill>
                <a:latin typeface="Open Sans"/>
                <a:ea typeface="Open Sans"/>
                <a:cs typeface="Open Sans"/>
                <a:sym typeface="Open Sans"/>
              </a:rPr>
              <a:t>Features of a Histogram:</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1" i="0" u="none" strike="noStrike" cap="none">
              <a:solidFill>
                <a:srgbClr val="404040"/>
              </a:solidFill>
              <a:latin typeface="Open Sans"/>
              <a:ea typeface="Open Sans"/>
              <a:cs typeface="Open Sans"/>
              <a:sym typeface="Open Sans"/>
            </a:endParaRPr>
          </a:p>
          <a:p>
            <a:pPr marL="342900" marR="0" lvl="0" indent="-342900" algn="l" rtl="0">
              <a:lnSpc>
                <a:spcPct val="10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It was first introduced by Karl Pearson</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404040"/>
              </a:solidFill>
              <a:latin typeface="Open Sans"/>
              <a:ea typeface="Open Sans"/>
              <a:cs typeface="Open Sans"/>
              <a:sym typeface="Open Sans"/>
            </a:endParaRPr>
          </a:p>
          <a:p>
            <a:pPr marL="342900" marR="0" lvl="0" indent="-342900" algn="l" rtl="0">
              <a:lnSpc>
                <a:spcPct val="10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To construct a Histogram, </a:t>
            </a:r>
            <a:r>
              <a:rPr lang="en-US" sz="2200" b="1" i="0" u="none" strike="noStrike" cap="none">
                <a:solidFill>
                  <a:srgbClr val="404040"/>
                </a:solidFill>
                <a:latin typeface="Open Sans"/>
                <a:ea typeface="Open Sans"/>
                <a:cs typeface="Open Sans"/>
                <a:sym typeface="Open Sans"/>
              </a:rPr>
              <a:t>bin</a:t>
            </a:r>
            <a:r>
              <a:rPr lang="en-US" sz="2200" b="0" i="0" u="none" strike="noStrike" cap="none">
                <a:solidFill>
                  <a:srgbClr val="404040"/>
                </a:solidFill>
                <a:latin typeface="Open Sans"/>
                <a:ea typeface="Open Sans"/>
                <a:cs typeface="Open Sans"/>
                <a:sym typeface="Open Sans"/>
              </a:rPr>
              <a:t> the range of values</a:t>
            </a:r>
            <a:endParaRPr sz="2200" b="0" i="0" u="none" strike="noStrike" cap="none">
              <a:solidFill>
                <a:srgbClr val="000000"/>
              </a:solidFill>
              <a:latin typeface="Arial"/>
              <a:ea typeface="Arial"/>
              <a:cs typeface="Arial"/>
              <a:sym typeface="Arial"/>
            </a:endParaRPr>
          </a:p>
          <a:p>
            <a:pPr marL="342900" marR="0" lvl="0" indent="-266700" algn="l" rtl="0">
              <a:lnSpc>
                <a:spcPct val="100000"/>
              </a:lnSpc>
              <a:spcBef>
                <a:spcPts val="0"/>
              </a:spcBef>
              <a:spcAft>
                <a:spcPts val="0"/>
              </a:spcAft>
              <a:buClr>
                <a:schemeClr val="dk1"/>
              </a:buClr>
              <a:buSzPts val="1200"/>
              <a:buFont typeface="Arial"/>
              <a:buNone/>
            </a:pPr>
            <a:endParaRPr sz="2200" b="0" i="0" u="none" strike="noStrike" cap="none">
              <a:solidFill>
                <a:srgbClr val="404040"/>
              </a:solidFill>
              <a:latin typeface="Open Sans"/>
              <a:ea typeface="Open Sans"/>
              <a:cs typeface="Open Sans"/>
              <a:sym typeface="Open Sans"/>
            </a:endParaRPr>
          </a:p>
          <a:p>
            <a:pPr marL="342900" marR="0" lvl="0" indent="-342900" algn="l" rtl="0">
              <a:lnSpc>
                <a:spcPct val="10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Bins are consecutive, non-overlapping intervals of a </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     variable</a:t>
            </a:r>
            <a:endParaRPr sz="2200" b="0" i="0" u="none" strike="noStrike" cap="none">
              <a:solidFill>
                <a:srgbClr val="000000"/>
              </a:solidFill>
              <a:latin typeface="Arial"/>
              <a:ea typeface="Arial"/>
              <a:cs typeface="Arial"/>
              <a:sym typeface="Arial"/>
            </a:endParaRPr>
          </a:p>
          <a:p>
            <a:pPr marL="342900" marR="0" lvl="0" indent="-266700" algn="l" rtl="0">
              <a:lnSpc>
                <a:spcPct val="100000"/>
              </a:lnSpc>
              <a:spcBef>
                <a:spcPts val="0"/>
              </a:spcBef>
              <a:spcAft>
                <a:spcPts val="0"/>
              </a:spcAft>
              <a:buClr>
                <a:schemeClr val="dk1"/>
              </a:buClr>
              <a:buSzPts val="1200"/>
              <a:buFont typeface="Arial"/>
              <a:buNone/>
            </a:pPr>
            <a:endParaRPr sz="2200" b="0" i="0" u="none" strike="noStrike" cap="none">
              <a:solidFill>
                <a:srgbClr val="404040"/>
              </a:solidFill>
              <a:latin typeface="Open Sans"/>
              <a:ea typeface="Open Sans"/>
              <a:cs typeface="Open Sans"/>
              <a:sym typeface="Open Sans"/>
            </a:endParaRPr>
          </a:p>
          <a:p>
            <a:pPr marL="342900" marR="0" lvl="0" indent="-342900" algn="l" rtl="0">
              <a:lnSpc>
                <a:spcPct val="10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Bins are of equal size</a:t>
            </a:r>
            <a:endParaRPr sz="2200" b="0" i="0" u="none" strike="noStrike" cap="none">
              <a:solidFill>
                <a:srgbClr val="000000"/>
              </a:solidFill>
              <a:latin typeface="Arial"/>
              <a:ea typeface="Arial"/>
              <a:cs typeface="Arial"/>
              <a:sym typeface="Arial"/>
            </a:endParaRPr>
          </a:p>
          <a:p>
            <a:pPr marL="342900" marR="0" lvl="0" indent="-266700" algn="l" rtl="0">
              <a:lnSpc>
                <a:spcPct val="100000"/>
              </a:lnSpc>
              <a:spcBef>
                <a:spcPts val="0"/>
              </a:spcBef>
              <a:spcAft>
                <a:spcPts val="0"/>
              </a:spcAft>
              <a:buClr>
                <a:schemeClr val="dk1"/>
              </a:buClr>
              <a:buSzPts val="1200"/>
              <a:buFont typeface="Arial"/>
              <a:buNone/>
            </a:pPr>
            <a:endParaRPr sz="2200" b="0" i="0" u="none" strike="noStrike" cap="none">
              <a:solidFill>
                <a:srgbClr val="404040"/>
              </a:solidFill>
              <a:latin typeface="Open Sans"/>
              <a:ea typeface="Open Sans"/>
              <a:cs typeface="Open Sans"/>
              <a:sym typeface="Open Sans"/>
            </a:endParaRPr>
          </a:p>
          <a:p>
            <a:pPr marL="342900" marR="0" lvl="0" indent="-342900" algn="l" rtl="0">
              <a:lnSpc>
                <a:spcPct val="10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The bars represent the bins</a:t>
            </a:r>
            <a:endParaRPr sz="2200" b="0" i="0" u="none" strike="noStrike" cap="none">
              <a:solidFill>
                <a:srgbClr val="000000"/>
              </a:solidFill>
              <a:latin typeface="Arial"/>
              <a:ea typeface="Arial"/>
              <a:cs typeface="Arial"/>
              <a:sym typeface="Arial"/>
            </a:endParaRPr>
          </a:p>
          <a:p>
            <a:pPr marL="342900" marR="0" lvl="0" indent="-266700" algn="l" rtl="0">
              <a:lnSpc>
                <a:spcPct val="100000"/>
              </a:lnSpc>
              <a:spcBef>
                <a:spcPts val="0"/>
              </a:spcBef>
              <a:spcAft>
                <a:spcPts val="0"/>
              </a:spcAft>
              <a:buClr>
                <a:schemeClr val="dk1"/>
              </a:buClr>
              <a:buSzPts val="1200"/>
              <a:buFont typeface="Arial"/>
              <a:buNone/>
            </a:pPr>
            <a:endParaRPr sz="2200" b="0" i="0" u="none" strike="noStrike" cap="none">
              <a:solidFill>
                <a:srgbClr val="404040"/>
              </a:solidFill>
              <a:latin typeface="Open Sans"/>
              <a:ea typeface="Open Sans"/>
              <a:cs typeface="Open Sans"/>
              <a:sym typeface="Open Sans"/>
            </a:endParaRPr>
          </a:p>
          <a:p>
            <a:pPr marL="342900" marR="0" lvl="0" indent="-342900" algn="l" rtl="0">
              <a:lnSpc>
                <a:spcPct val="10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The height of the bar represents the frequency of </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     the values in the bin</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404040"/>
              </a:solidFill>
              <a:latin typeface="Open Sans"/>
              <a:ea typeface="Open Sans"/>
              <a:cs typeface="Open Sans"/>
              <a:sym typeface="Open Sans"/>
            </a:endParaRPr>
          </a:p>
          <a:p>
            <a:pPr marL="342900" marR="0" lvl="0" indent="-342900" algn="l" rtl="0">
              <a:lnSpc>
                <a:spcPct val="10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It helps assess the probability distribution of a variable</a:t>
            </a:r>
            <a:endParaRPr sz="2200" b="0" i="0" u="none" strike="noStrike" cap="none">
              <a:solidFill>
                <a:srgbClr val="000000"/>
              </a:solidFill>
              <a:latin typeface="Arial"/>
              <a:ea typeface="Arial"/>
              <a:cs typeface="Arial"/>
              <a:sym typeface="Arial"/>
            </a:endParaRPr>
          </a:p>
        </p:txBody>
      </p:sp>
      <p:grpSp>
        <p:nvGrpSpPr>
          <p:cNvPr id="849" name="Google Shape;849;p56"/>
          <p:cNvGrpSpPr/>
          <p:nvPr/>
        </p:nvGrpSpPr>
        <p:grpSpPr>
          <a:xfrm>
            <a:off x="9293137" y="2530049"/>
            <a:ext cx="5881431" cy="4666005"/>
            <a:chOff x="6610680" y="2876381"/>
            <a:chExt cx="5881431" cy="4666005"/>
          </a:xfrm>
        </p:grpSpPr>
        <p:grpSp>
          <p:nvGrpSpPr>
            <p:cNvPr id="850" name="Google Shape;850;p56"/>
            <p:cNvGrpSpPr/>
            <p:nvPr/>
          </p:nvGrpSpPr>
          <p:grpSpPr>
            <a:xfrm>
              <a:off x="7122506" y="2876381"/>
              <a:ext cx="5369605" cy="4259387"/>
              <a:chOff x="7122506" y="2876381"/>
              <a:chExt cx="5369605" cy="4259387"/>
            </a:xfrm>
          </p:grpSpPr>
          <p:sp>
            <p:nvSpPr>
              <p:cNvPr id="851" name="Google Shape;851;p56"/>
              <p:cNvSpPr/>
              <p:nvPr/>
            </p:nvSpPr>
            <p:spPr>
              <a:xfrm>
                <a:off x="8229600" y="5258738"/>
                <a:ext cx="457200" cy="1370662"/>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sp>
            <p:nvSpPr>
              <p:cNvPr id="852" name="Google Shape;852;p56"/>
              <p:cNvSpPr/>
              <p:nvPr/>
            </p:nvSpPr>
            <p:spPr>
              <a:xfrm>
                <a:off x="8686800" y="3888074"/>
                <a:ext cx="457200" cy="2741326"/>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sp>
            <p:nvSpPr>
              <p:cNvPr id="853" name="Google Shape;853;p56"/>
              <p:cNvSpPr/>
              <p:nvPr/>
            </p:nvSpPr>
            <p:spPr>
              <a:xfrm>
                <a:off x="9144000" y="3888074"/>
                <a:ext cx="457200" cy="2741326"/>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sp>
            <p:nvSpPr>
              <p:cNvPr id="854" name="Google Shape;854;p56"/>
              <p:cNvSpPr/>
              <p:nvPr/>
            </p:nvSpPr>
            <p:spPr>
              <a:xfrm>
                <a:off x="9601200" y="3202742"/>
                <a:ext cx="457200" cy="3426658"/>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sp>
            <p:nvSpPr>
              <p:cNvPr id="855" name="Google Shape;855;p56"/>
              <p:cNvSpPr/>
              <p:nvPr/>
            </p:nvSpPr>
            <p:spPr>
              <a:xfrm>
                <a:off x="10058400" y="4573405"/>
                <a:ext cx="457200" cy="2055995"/>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sp>
            <p:nvSpPr>
              <p:cNvPr id="856" name="Google Shape;856;p56"/>
              <p:cNvSpPr/>
              <p:nvPr/>
            </p:nvSpPr>
            <p:spPr>
              <a:xfrm>
                <a:off x="10515600" y="5944070"/>
                <a:ext cx="457200" cy="685330"/>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sp>
            <p:nvSpPr>
              <p:cNvPr id="857" name="Google Shape;857;p56"/>
              <p:cNvSpPr/>
              <p:nvPr/>
            </p:nvSpPr>
            <p:spPr>
              <a:xfrm>
                <a:off x="11460480" y="5944070"/>
                <a:ext cx="457200" cy="685330"/>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cxnSp>
            <p:nvCxnSpPr>
              <p:cNvPr id="858" name="Google Shape;858;p56"/>
              <p:cNvCxnSpPr/>
              <p:nvPr/>
            </p:nvCxnSpPr>
            <p:spPr>
              <a:xfrm>
                <a:off x="7772400" y="6629400"/>
                <a:ext cx="4719711" cy="0"/>
              </a:xfrm>
              <a:prstGeom prst="straightConnector1">
                <a:avLst/>
              </a:prstGeom>
              <a:noFill/>
              <a:ln w="22225" cap="flat" cmpd="sng">
                <a:solidFill>
                  <a:srgbClr val="7F7F7F"/>
                </a:solidFill>
                <a:prstDash val="solid"/>
                <a:miter lim="800000"/>
                <a:headEnd type="none" w="sm" len="sm"/>
                <a:tailEnd type="none" w="sm" len="sm"/>
              </a:ln>
            </p:spPr>
          </p:cxnSp>
          <p:cxnSp>
            <p:nvCxnSpPr>
              <p:cNvPr id="859" name="Google Shape;859;p56"/>
              <p:cNvCxnSpPr/>
              <p:nvPr/>
            </p:nvCxnSpPr>
            <p:spPr>
              <a:xfrm rot="10800000">
                <a:off x="7772400" y="2876381"/>
                <a:ext cx="0" cy="3760520"/>
              </a:xfrm>
              <a:prstGeom prst="straightConnector1">
                <a:avLst/>
              </a:prstGeom>
              <a:noFill/>
              <a:ln w="22225" cap="flat" cmpd="sng">
                <a:solidFill>
                  <a:srgbClr val="7F7F7F"/>
                </a:solidFill>
                <a:prstDash val="solid"/>
                <a:miter lim="800000"/>
                <a:headEnd type="none" w="sm" len="sm"/>
                <a:tailEnd type="none" w="sm" len="sm"/>
              </a:ln>
            </p:spPr>
          </p:cxnSp>
          <p:cxnSp>
            <p:nvCxnSpPr>
              <p:cNvPr id="860" name="Google Shape;860;p56"/>
              <p:cNvCxnSpPr/>
              <p:nvPr/>
            </p:nvCxnSpPr>
            <p:spPr>
              <a:xfrm rot="10800000">
                <a:off x="7648636" y="5944070"/>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861" name="Google Shape;861;p56"/>
              <p:cNvCxnSpPr/>
              <p:nvPr/>
            </p:nvCxnSpPr>
            <p:spPr>
              <a:xfrm rot="10800000">
                <a:off x="7648636" y="5258738"/>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862" name="Google Shape;862;p56"/>
              <p:cNvCxnSpPr/>
              <p:nvPr/>
            </p:nvCxnSpPr>
            <p:spPr>
              <a:xfrm rot="10800000">
                <a:off x="7648636" y="4573406"/>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863" name="Google Shape;863;p56"/>
              <p:cNvCxnSpPr/>
              <p:nvPr/>
            </p:nvCxnSpPr>
            <p:spPr>
              <a:xfrm rot="10800000">
                <a:off x="7648636" y="3888074"/>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864" name="Google Shape;864;p56"/>
              <p:cNvCxnSpPr/>
              <p:nvPr/>
            </p:nvCxnSpPr>
            <p:spPr>
              <a:xfrm rot="10800000">
                <a:off x="7648636" y="6629400"/>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865" name="Google Shape;865;p56"/>
              <p:cNvCxnSpPr/>
              <p:nvPr/>
            </p:nvCxnSpPr>
            <p:spPr>
              <a:xfrm rot="10800000">
                <a:off x="7648636" y="3202742"/>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866" name="Google Shape;866;p56"/>
              <p:cNvCxnSpPr/>
              <p:nvPr/>
            </p:nvCxnSpPr>
            <p:spPr>
              <a:xfrm rot="5400000">
                <a:off x="9996120" y="6685783"/>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867" name="Google Shape;867;p56"/>
              <p:cNvCxnSpPr/>
              <p:nvPr/>
            </p:nvCxnSpPr>
            <p:spPr>
              <a:xfrm rot="5400000">
                <a:off x="9539167" y="6685783"/>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868" name="Google Shape;868;p56"/>
              <p:cNvCxnSpPr/>
              <p:nvPr/>
            </p:nvCxnSpPr>
            <p:spPr>
              <a:xfrm rot="5400000">
                <a:off x="9082214" y="6685783"/>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869" name="Google Shape;869;p56"/>
              <p:cNvCxnSpPr/>
              <p:nvPr/>
            </p:nvCxnSpPr>
            <p:spPr>
              <a:xfrm rot="5400000">
                <a:off x="8625261" y="6685783"/>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870" name="Google Shape;870;p56"/>
              <p:cNvCxnSpPr/>
              <p:nvPr/>
            </p:nvCxnSpPr>
            <p:spPr>
              <a:xfrm rot="5400000">
                <a:off x="8172642" y="6685783"/>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871" name="Google Shape;871;p56"/>
              <p:cNvCxnSpPr/>
              <p:nvPr/>
            </p:nvCxnSpPr>
            <p:spPr>
              <a:xfrm rot="5400000">
                <a:off x="10453073" y="6685783"/>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872" name="Google Shape;872;p56"/>
              <p:cNvCxnSpPr/>
              <p:nvPr/>
            </p:nvCxnSpPr>
            <p:spPr>
              <a:xfrm rot="5400000">
                <a:off x="10905692" y="6685783"/>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873" name="Google Shape;873;p56"/>
              <p:cNvCxnSpPr/>
              <p:nvPr/>
            </p:nvCxnSpPr>
            <p:spPr>
              <a:xfrm rot="5400000">
                <a:off x="11839348" y="6685783"/>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874" name="Google Shape;874;p56"/>
              <p:cNvCxnSpPr/>
              <p:nvPr/>
            </p:nvCxnSpPr>
            <p:spPr>
              <a:xfrm rot="5400000">
                <a:off x="11401651" y="6685783"/>
                <a:ext cx="134995" cy="0"/>
              </a:xfrm>
              <a:prstGeom prst="straightConnector1">
                <a:avLst/>
              </a:prstGeom>
              <a:noFill/>
              <a:ln w="22225" cap="flat" cmpd="sng">
                <a:solidFill>
                  <a:srgbClr val="7F7F7F"/>
                </a:solidFill>
                <a:prstDash val="solid"/>
                <a:miter lim="800000"/>
                <a:headEnd type="none" w="sm" len="sm"/>
                <a:tailEnd type="none" w="sm" len="sm"/>
              </a:ln>
            </p:spPr>
          </p:cxnSp>
          <p:sp>
            <p:nvSpPr>
              <p:cNvPr id="875" name="Google Shape;875;p56"/>
              <p:cNvSpPr txBox="1"/>
              <p:nvPr/>
            </p:nvSpPr>
            <p:spPr>
              <a:xfrm>
                <a:off x="8000825" y="6735658"/>
                <a:ext cx="4764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20</a:t>
                </a:r>
                <a:endParaRPr sz="1400" b="0" i="0" u="none" strike="noStrike" cap="none">
                  <a:solidFill>
                    <a:srgbClr val="000000"/>
                  </a:solidFill>
                  <a:latin typeface="Arial"/>
                  <a:ea typeface="Arial"/>
                  <a:cs typeface="Arial"/>
                  <a:sym typeface="Arial"/>
                </a:endParaRPr>
              </a:p>
            </p:txBody>
          </p:sp>
          <p:sp>
            <p:nvSpPr>
              <p:cNvPr id="876" name="Google Shape;876;p56"/>
              <p:cNvSpPr txBox="1"/>
              <p:nvPr/>
            </p:nvSpPr>
            <p:spPr>
              <a:xfrm>
                <a:off x="8460966" y="6735658"/>
                <a:ext cx="4764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30</a:t>
                </a:r>
                <a:endParaRPr sz="1400" b="0" i="0" u="none" strike="noStrike" cap="none">
                  <a:solidFill>
                    <a:srgbClr val="000000"/>
                  </a:solidFill>
                  <a:latin typeface="Arial"/>
                  <a:ea typeface="Arial"/>
                  <a:cs typeface="Arial"/>
                  <a:sym typeface="Arial"/>
                </a:endParaRPr>
              </a:p>
            </p:txBody>
          </p:sp>
          <p:sp>
            <p:nvSpPr>
              <p:cNvPr id="877" name="Google Shape;877;p56"/>
              <p:cNvSpPr txBox="1"/>
              <p:nvPr/>
            </p:nvSpPr>
            <p:spPr>
              <a:xfrm>
                <a:off x="8921107" y="6735658"/>
                <a:ext cx="4764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40</a:t>
                </a:r>
                <a:endParaRPr sz="1400" b="0" i="0" u="none" strike="noStrike" cap="none">
                  <a:solidFill>
                    <a:srgbClr val="000000"/>
                  </a:solidFill>
                  <a:latin typeface="Arial"/>
                  <a:ea typeface="Arial"/>
                  <a:cs typeface="Arial"/>
                  <a:sym typeface="Arial"/>
                </a:endParaRPr>
              </a:p>
            </p:txBody>
          </p:sp>
          <p:sp>
            <p:nvSpPr>
              <p:cNvPr id="878" name="Google Shape;878;p56"/>
              <p:cNvSpPr txBox="1"/>
              <p:nvPr/>
            </p:nvSpPr>
            <p:spPr>
              <a:xfrm>
                <a:off x="9381248" y="6735658"/>
                <a:ext cx="4764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50</a:t>
                </a:r>
                <a:endParaRPr sz="1400" b="0" i="0" u="none" strike="noStrike" cap="none">
                  <a:solidFill>
                    <a:srgbClr val="000000"/>
                  </a:solidFill>
                  <a:latin typeface="Arial"/>
                  <a:ea typeface="Arial"/>
                  <a:cs typeface="Arial"/>
                  <a:sym typeface="Arial"/>
                </a:endParaRPr>
              </a:p>
            </p:txBody>
          </p:sp>
          <p:sp>
            <p:nvSpPr>
              <p:cNvPr id="879" name="Google Shape;879;p56"/>
              <p:cNvSpPr txBox="1"/>
              <p:nvPr/>
            </p:nvSpPr>
            <p:spPr>
              <a:xfrm>
                <a:off x="9841389" y="6735658"/>
                <a:ext cx="4764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60</a:t>
                </a:r>
                <a:endParaRPr sz="1400" b="0" i="0" u="none" strike="noStrike" cap="none">
                  <a:solidFill>
                    <a:srgbClr val="000000"/>
                  </a:solidFill>
                  <a:latin typeface="Arial"/>
                  <a:ea typeface="Arial"/>
                  <a:cs typeface="Arial"/>
                  <a:sym typeface="Arial"/>
                </a:endParaRPr>
              </a:p>
            </p:txBody>
          </p:sp>
          <p:sp>
            <p:nvSpPr>
              <p:cNvPr id="880" name="Google Shape;880;p56"/>
              <p:cNvSpPr txBox="1"/>
              <p:nvPr/>
            </p:nvSpPr>
            <p:spPr>
              <a:xfrm>
                <a:off x="10301530" y="6735658"/>
                <a:ext cx="4764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70</a:t>
                </a:r>
                <a:endParaRPr sz="1400" b="0" i="0" u="none" strike="noStrike" cap="none">
                  <a:solidFill>
                    <a:srgbClr val="000000"/>
                  </a:solidFill>
                  <a:latin typeface="Arial"/>
                  <a:ea typeface="Arial"/>
                  <a:cs typeface="Arial"/>
                  <a:sym typeface="Arial"/>
                </a:endParaRPr>
              </a:p>
            </p:txBody>
          </p:sp>
          <p:sp>
            <p:nvSpPr>
              <p:cNvPr id="881" name="Google Shape;881;p56"/>
              <p:cNvSpPr txBox="1"/>
              <p:nvPr/>
            </p:nvSpPr>
            <p:spPr>
              <a:xfrm>
                <a:off x="10761671" y="6735658"/>
                <a:ext cx="4764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80</a:t>
                </a:r>
                <a:endParaRPr sz="1400" b="0" i="0" u="none" strike="noStrike" cap="none">
                  <a:solidFill>
                    <a:srgbClr val="000000"/>
                  </a:solidFill>
                  <a:latin typeface="Arial"/>
                  <a:ea typeface="Arial"/>
                  <a:cs typeface="Arial"/>
                  <a:sym typeface="Arial"/>
                </a:endParaRPr>
              </a:p>
            </p:txBody>
          </p:sp>
          <p:sp>
            <p:nvSpPr>
              <p:cNvPr id="882" name="Google Shape;882;p56"/>
              <p:cNvSpPr txBox="1"/>
              <p:nvPr/>
            </p:nvSpPr>
            <p:spPr>
              <a:xfrm>
                <a:off x="11221812" y="6735658"/>
                <a:ext cx="4764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90</a:t>
                </a:r>
                <a:endParaRPr sz="1400" b="0" i="0" u="none" strike="noStrike" cap="none">
                  <a:solidFill>
                    <a:srgbClr val="000000"/>
                  </a:solidFill>
                  <a:latin typeface="Arial"/>
                  <a:ea typeface="Arial"/>
                  <a:cs typeface="Arial"/>
                  <a:sym typeface="Arial"/>
                </a:endParaRPr>
              </a:p>
            </p:txBody>
          </p:sp>
          <p:sp>
            <p:nvSpPr>
              <p:cNvPr id="883" name="Google Shape;883;p56"/>
              <p:cNvSpPr txBox="1"/>
              <p:nvPr/>
            </p:nvSpPr>
            <p:spPr>
              <a:xfrm>
                <a:off x="11605955" y="6735658"/>
                <a:ext cx="622286"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100</a:t>
                </a:r>
                <a:endParaRPr sz="1400" b="0" i="0" u="none" strike="noStrike" cap="none">
                  <a:solidFill>
                    <a:srgbClr val="000000"/>
                  </a:solidFill>
                  <a:latin typeface="Arial"/>
                  <a:ea typeface="Arial"/>
                  <a:cs typeface="Arial"/>
                  <a:sym typeface="Arial"/>
                </a:endParaRPr>
              </a:p>
            </p:txBody>
          </p:sp>
          <p:sp>
            <p:nvSpPr>
              <p:cNvPr id="884" name="Google Shape;884;p56"/>
              <p:cNvSpPr txBox="1"/>
              <p:nvPr/>
            </p:nvSpPr>
            <p:spPr>
              <a:xfrm>
                <a:off x="7337309" y="6401578"/>
                <a:ext cx="330539"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0</a:t>
                </a:r>
                <a:endParaRPr sz="1400" b="0" i="0" u="none" strike="noStrike" cap="none">
                  <a:solidFill>
                    <a:srgbClr val="000000"/>
                  </a:solidFill>
                  <a:latin typeface="Arial"/>
                  <a:ea typeface="Arial"/>
                  <a:cs typeface="Arial"/>
                  <a:sym typeface="Arial"/>
                </a:endParaRPr>
              </a:p>
            </p:txBody>
          </p:sp>
          <p:sp>
            <p:nvSpPr>
              <p:cNvPr id="885" name="Google Shape;885;p56"/>
              <p:cNvSpPr txBox="1"/>
              <p:nvPr/>
            </p:nvSpPr>
            <p:spPr>
              <a:xfrm>
                <a:off x="7122506" y="5762606"/>
                <a:ext cx="545342"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1.0</a:t>
                </a:r>
                <a:endParaRPr sz="1400" b="0" i="0" u="none" strike="noStrike" cap="none">
                  <a:solidFill>
                    <a:srgbClr val="000000"/>
                  </a:solidFill>
                  <a:latin typeface="Arial"/>
                  <a:ea typeface="Arial"/>
                  <a:cs typeface="Arial"/>
                  <a:sym typeface="Arial"/>
                </a:endParaRPr>
              </a:p>
            </p:txBody>
          </p:sp>
          <p:sp>
            <p:nvSpPr>
              <p:cNvPr id="886" name="Google Shape;886;p56"/>
              <p:cNvSpPr txBox="1"/>
              <p:nvPr/>
            </p:nvSpPr>
            <p:spPr>
              <a:xfrm>
                <a:off x="7122506" y="5058682"/>
                <a:ext cx="545342"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2.0</a:t>
                </a:r>
                <a:endParaRPr sz="1400" b="0" i="0" u="none" strike="noStrike" cap="none">
                  <a:solidFill>
                    <a:srgbClr val="000000"/>
                  </a:solidFill>
                  <a:latin typeface="Arial"/>
                  <a:ea typeface="Arial"/>
                  <a:cs typeface="Arial"/>
                  <a:sym typeface="Arial"/>
                </a:endParaRPr>
              </a:p>
            </p:txBody>
          </p:sp>
          <p:sp>
            <p:nvSpPr>
              <p:cNvPr id="887" name="Google Shape;887;p56"/>
              <p:cNvSpPr txBox="1"/>
              <p:nvPr/>
            </p:nvSpPr>
            <p:spPr>
              <a:xfrm>
                <a:off x="7122506" y="4374282"/>
                <a:ext cx="545342"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3.0</a:t>
                </a:r>
                <a:endParaRPr sz="1400" b="0" i="0" u="none" strike="noStrike" cap="none">
                  <a:solidFill>
                    <a:srgbClr val="000000"/>
                  </a:solidFill>
                  <a:latin typeface="Arial"/>
                  <a:ea typeface="Arial"/>
                  <a:cs typeface="Arial"/>
                  <a:sym typeface="Arial"/>
                </a:endParaRPr>
              </a:p>
            </p:txBody>
          </p:sp>
          <p:sp>
            <p:nvSpPr>
              <p:cNvPr id="888" name="Google Shape;888;p56"/>
              <p:cNvSpPr txBox="1"/>
              <p:nvPr/>
            </p:nvSpPr>
            <p:spPr>
              <a:xfrm>
                <a:off x="7122506" y="3731693"/>
                <a:ext cx="545342"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4.0</a:t>
                </a:r>
                <a:endParaRPr sz="1400" b="0" i="0" u="none" strike="noStrike" cap="none">
                  <a:solidFill>
                    <a:srgbClr val="000000"/>
                  </a:solidFill>
                  <a:latin typeface="Arial"/>
                  <a:ea typeface="Arial"/>
                  <a:cs typeface="Arial"/>
                  <a:sym typeface="Arial"/>
                </a:endParaRPr>
              </a:p>
            </p:txBody>
          </p:sp>
          <p:sp>
            <p:nvSpPr>
              <p:cNvPr id="889" name="Google Shape;889;p56"/>
              <p:cNvSpPr txBox="1"/>
              <p:nvPr/>
            </p:nvSpPr>
            <p:spPr>
              <a:xfrm>
                <a:off x="7122506" y="3014042"/>
                <a:ext cx="545342"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5.0</a:t>
                </a:r>
                <a:endParaRPr sz="1400" b="0" i="0" u="none" strike="noStrike" cap="none">
                  <a:solidFill>
                    <a:srgbClr val="000000"/>
                  </a:solidFill>
                  <a:latin typeface="Arial"/>
                  <a:ea typeface="Arial"/>
                  <a:cs typeface="Arial"/>
                  <a:sym typeface="Arial"/>
                </a:endParaRPr>
              </a:p>
            </p:txBody>
          </p:sp>
        </p:grpSp>
        <p:sp>
          <p:nvSpPr>
            <p:cNvPr id="890" name="Google Shape;890;p56"/>
            <p:cNvSpPr txBox="1"/>
            <p:nvPr/>
          </p:nvSpPr>
          <p:spPr>
            <a:xfrm>
              <a:off x="9432045" y="7142276"/>
              <a:ext cx="65755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404040"/>
                  </a:solidFill>
                  <a:latin typeface="Open Sans"/>
                  <a:ea typeface="Open Sans"/>
                  <a:cs typeface="Open Sans"/>
                  <a:sym typeface="Open Sans"/>
                </a:rPr>
                <a:t>Age</a:t>
              </a:r>
              <a:endParaRPr sz="1400" b="0" i="0" u="none" strike="noStrike" cap="none">
                <a:solidFill>
                  <a:srgbClr val="000000"/>
                </a:solidFill>
                <a:latin typeface="Arial"/>
                <a:ea typeface="Arial"/>
                <a:cs typeface="Arial"/>
                <a:sym typeface="Arial"/>
              </a:endParaRPr>
            </a:p>
          </p:txBody>
        </p:sp>
        <p:sp>
          <p:nvSpPr>
            <p:cNvPr id="891" name="Google Shape;891;p56"/>
            <p:cNvSpPr txBox="1"/>
            <p:nvPr/>
          </p:nvSpPr>
          <p:spPr>
            <a:xfrm rot="-5400000">
              <a:off x="6051713" y="4815328"/>
              <a:ext cx="1518044"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404040"/>
                  </a:solidFill>
                  <a:latin typeface="Open Sans"/>
                  <a:ea typeface="Open Sans"/>
                  <a:cs typeface="Open Sans"/>
                  <a:sym typeface="Open Sans"/>
                </a:rPr>
                <a:t>Frequency</a:t>
              </a:r>
              <a:endParaRPr sz="1400" b="0" i="0" u="none" strike="noStrike" cap="none">
                <a:solidFill>
                  <a:srgbClr val="000000"/>
                </a:solidFill>
                <a:latin typeface="Arial"/>
                <a:ea typeface="Arial"/>
                <a:cs typeface="Arial"/>
                <a:sym typeface="Arial"/>
              </a:endParaRPr>
            </a:p>
          </p:txBody>
        </p:sp>
      </p:grpSp>
      <p:cxnSp>
        <p:nvCxnSpPr>
          <p:cNvPr id="892" name="Google Shape;892;p56"/>
          <p:cNvCxnSpPr/>
          <p:nvPr/>
        </p:nvCxnSpPr>
        <p:spPr>
          <a:xfrm rot="10800000">
            <a:off x="11201930" y="6352193"/>
            <a:ext cx="0" cy="1163851"/>
          </a:xfrm>
          <a:prstGeom prst="straightConnector1">
            <a:avLst/>
          </a:prstGeom>
          <a:noFill/>
          <a:ln w="19050" cap="flat" cmpd="sng">
            <a:solidFill>
              <a:schemeClr val="accent2"/>
            </a:solidFill>
            <a:prstDash val="solid"/>
            <a:miter lim="800000"/>
            <a:headEnd type="none" w="sm" len="sm"/>
            <a:tailEnd type="triangle" w="med" len="med"/>
          </a:ln>
        </p:spPr>
      </p:cxnSp>
      <p:cxnSp>
        <p:nvCxnSpPr>
          <p:cNvPr id="893" name="Google Shape;893;p56"/>
          <p:cNvCxnSpPr/>
          <p:nvPr/>
        </p:nvCxnSpPr>
        <p:spPr>
          <a:xfrm rot="10800000">
            <a:off x="11678696" y="6352193"/>
            <a:ext cx="0" cy="1163851"/>
          </a:xfrm>
          <a:prstGeom prst="straightConnector1">
            <a:avLst/>
          </a:prstGeom>
          <a:noFill/>
          <a:ln w="19050" cap="flat" cmpd="sng">
            <a:solidFill>
              <a:schemeClr val="accent2"/>
            </a:solidFill>
            <a:prstDash val="solid"/>
            <a:miter lim="800000"/>
            <a:headEnd type="none" w="sm" len="sm"/>
            <a:tailEnd type="triangle" w="med" len="med"/>
          </a:ln>
        </p:spPr>
      </p:cxnSp>
      <p:cxnSp>
        <p:nvCxnSpPr>
          <p:cNvPr id="894" name="Google Shape;894;p56"/>
          <p:cNvCxnSpPr/>
          <p:nvPr/>
        </p:nvCxnSpPr>
        <p:spPr>
          <a:xfrm rot="10800000">
            <a:off x="13496053" y="6352193"/>
            <a:ext cx="0" cy="1163851"/>
          </a:xfrm>
          <a:prstGeom prst="straightConnector1">
            <a:avLst/>
          </a:prstGeom>
          <a:noFill/>
          <a:ln w="19050" cap="flat" cmpd="sng">
            <a:solidFill>
              <a:schemeClr val="accent2"/>
            </a:solidFill>
            <a:prstDash val="solid"/>
            <a:miter lim="800000"/>
            <a:headEnd type="none" w="sm" len="sm"/>
            <a:tailEnd type="triangle" w="med" len="med"/>
          </a:ln>
        </p:spPr>
      </p:cxnSp>
      <p:pic>
        <p:nvPicPr>
          <p:cNvPr id="895" name="Google Shape;895;p56"/>
          <p:cNvPicPr preferRelativeResize="0"/>
          <p:nvPr/>
        </p:nvPicPr>
        <p:blipFill rotWithShape="1">
          <a:blip r:embed="rId3">
            <a:alphaModFix/>
          </a:blip>
          <a:srcRect/>
          <a:stretch/>
        </p:blipFill>
        <p:spPr>
          <a:xfrm>
            <a:off x="6601254" y="665849"/>
            <a:ext cx="3016908" cy="3657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4550"/>
                                  </p:stCondLst>
                                  <p:childTnLst>
                                    <p:set>
                                      <p:cBhvr>
                                        <p:cTn id="6" dur="1" fill="hold">
                                          <p:stCondLst>
                                            <p:cond delay="0"/>
                                          </p:stCondLst>
                                        </p:cTn>
                                        <p:tgtEl>
                                          <p:spTgt spid="848">
                                            <p:txEl>
                                              <p:pRg st="0" end="0"/>
                                            </p:txEl>
                                          </p:spTgt>
                                        </p:tgtEl>
                                        <p:attrNameLst>
                                          <p:attrName>style.visibility</p:attrName>
                                        </p:attrNameLst>
                                      </p:cBhvr>
                                      <p:to>
                                        <p:strVal val="visible"/>
                                      </p:to>
                                    </p:set>
                                    <p:animEffect transition="in" filter="fade">
                                      <p:cBhvr>
                                        <p:cTn id="7" dur="500"/>
                                        <p:tgtEl>
                                          <p:spTgt spid="848">
                                            <p:txEl>
                                              <p:pRg st="0" end="0"/>
                                            </p:txEl>
                                          </p:spTgt>
                                        </p:tgtEl>
                                      </p:cBhvr>
                                    </p:animEffect>
                                  </p:childTnLst>
                                </p:cTn>
                              </p:par>
                              <p:par>
                                <p:cTn id="8" presetID="10" presetClass="entr" presetSubtype="0" fill="hold" nodeType="withEffect">
                                  <p:stCondLst>
                                    <p:cond delay="4550"/>
                                  </p:stCondLst>
                                  <p:childTnLst>
                                    <p:set>
                                      <p:cBhvr>
                                        <p:cTn id="9" dur="1" fill="hold">
                                          <p:stCondLst>
                                            <p:cond delay="0"/>
                                          </p:stCondLst>
                                        </p:cTn>
                                        <p:tgtEl>
                                          <p:spTgt spid="848">
                                            <p:txEl>
                                              <p:pRg st="1" end="1"/>
                                            </p:txEl>
                                          </p:spTgt>
                                        </p:tgtEl>
                                        <p:attrNameLst>
                                          <p:attrName>style.visibility</p:attrName>
                                        </p:attrNameLst>
                                      </p:cBhvr>
                                      <p:to>
                                        <p:strVal val="visible"/>
                                      </p:to>
                                    </p:set>
                                    <p:animEffect transition="in" filter="fade">
                                      <p:cBhvr>
                                        <p:cTn id="10" dur="500"/>
                                        <p:tgtEl>
                                          <p:spTgt spid="848">
                                            <p:txEl>
                                              <p:pRg st="1" end="1"/>
                                            </p:txEl>
                                          </p:spTgt>
                                        </p:tgtEl>
                                      </p:cBhvr>
                                    </p:animEffect>
                                  </p:childTnLst>
                                </p:cTn>
                              </p:par>
                              <p:par>
                                <p:cTn id="11" presetID="10" presetClass="entr" presetSubtype="0" fill="hold" nodeType="withEffect">
                                  <p:stCondLst>
                                    <p:cond delay="4550"/>
                                  </p:stCondLst>
                                  <p:childTnLst>
                                    <p:set>
                                      <p:cBhvr>
                                        <p:cTn id="12" dur="1" fill="hold">
                                          <p:stCondLst>
                                            <p:cond delay="0"/>
                                          </p:stCondLst>
                                        </p:cTn>
                                        <p:tgtEl>
                                          <p:spTgt spid="848">
                                            <p:txEl>
                                              <p:pRg st="2" end="2"/>
                                            </p:txEl>
                                          </p:spTgt>
                                        </p:tgtEl>
                                        <p:attrNameLst>
                                          <p:attrName>style.visibility</p:attrName>
                                        </p:attrNameLst>
                                      </p:cBhvr>
                                      <p:to>
                                        <p:strVal val="visible"/>
                                      </p:to>
                                    </p:set>
                                    <p:animEffect transition="in" filter="fade">
                                      <p:cBhvr>
                                        <p:cTn id="13" dur="500"/>
                                        <p:tgtEl>
                                          <p:spTgt spid="848">
                                            <p:txEl>
                                              <p:pRg st="2" end="2"/>
                                            </p:txEl>
                                          </p:spTgt>
                                        </p:tgtEl>
                                      </p:cBhvr>
                                    </p:animEffect>
                                  </p:childTnLst>
                                </p:cTn>
                              </p:par>
                              <p:par>
                                <p:cTn id="14" presetID="10" presetClass="entr" presetSubtype="0" fill="hold" nodeType="withEffect">
                                  <p:stCondLst>
                                    <p:cond delay="4550"/>
                                  </p:stCondLst>
                                  <p:childTnLst>
                                    <p:set>
                                      <p:cBhvr>
                                        <p:cTn id="15" dur="1" fill="hold">
                                          <p:stCondLst>
                                            <p:cond delay="0"/>
                                          </p:stCondLst>
                                        </p:cTn>
                                        <p:tgtEl>
                                          <p:spTgt spid="848">
                                            <p:txEl>
                                              <p:pRg st="3" end="3"/>
                                            </p:txEl>
                                          </p:spTgt>
                                        </p:tgtEl>
                                        <p:attrNameLst>
                                          <p:attrName>style.visibility</p:attrName>
                                        </p:attrNameLst>
                                      </p:cBhvr>
                                      <p:to>
                                        <p:strVal val="visible"/>
                                      </p:to>
                                    </p:set>
                                    <p:animEffect transition="in" filter="fade">
                                      <p:cBhvr>
                                        <p:cTn id="16" dur="500"/>
                                        <p:tgtEl>
                                          <p:spTgt spid="848">
                                            <p:txEl>
                                              <p:pRg st="3" end="3"/>
                                            </p:txEl>
                                          </p:spTgt>
                                        </p:tgtEl>
                                      </p:cBhvr>
                                    </p:animEffect>
                                  </p:childTnLst>
                                </p:cTn>
                              </p:par>
                              <p:par>
                                <p:cTn id="17" presetID="10" presetClass="entr" presetSubtype="0" fill="hold" nodeType="withEffect">
                                  <p:stCondLst>
                                    <p:cond delay="4550"/>
                                  </p:stCondLst>
                                  <p:childTnLst>
                                    <p:set>
                                      <p:cBhvr>
                                        <p:cTn id="18" dur="1" fill="hold">
                                          <p:stCondLst>
                                            <p:cond delay="0"/>
                                          </p:stCondLst>
                                        </p:cTn>
                                        <p:tgtEl>
                                          <p:spTgt spid="848">
                                            <p:txEl>
                                              <p:pRg st="4" end="4"/>
                                            </p:txEl>
                                          </p:spTgt>
                                        </p:tgtEl>
                                        <p:attrNameLst>
                                          <p:attrName>style.visibility</p:attrName>
                                        </p:attrNameLst>
                                      </p:cBhvr>
                                      <p:to>
                                        <p:strVal val="visible"/>
                                      </p:to>
                                    </p:set>
                                    <p:animEffect transition="in" filter="fade">
                                      <p:cBhvr>
                                        <p:cTn id="19" dur="500"/>
                                        <p:tgtEl>
                                          <p:spTgt spid="848">
                                            <p:txEl>
                                              <p:pRg st="4" end="4"/>
                                            </p:txEl>
                                          </p:spTgt>
                                        </p:tgtEl>
                                      </p:cBhvr>
                                    </p:animEffect>
                                  </p:childTnLst>
                                </p:cTn>
                              </p:par>
                              <p:par>
                                <p:cTn id="20" presetID="10" presetClass="entr" presetSubtype="0" fill="hold" nodeType="withEffect">
                                  <p:stCondLst>
                                    <p:cond delay="4550"/>
                                  </p:stCondLst>
                                  <p:childTnLst>
                                    <p:set>
                                      <p:cBhvr>
                                        <p:cTn id="21" dur="1" fill="hold">
                                          <p:stCondLst>
                                            <p:cond delay="0"/>
                                          </p:stCondLst>
                                        </p:cTn>
                                        <p:tgtEl>
                                          <p:spTgt spid="848">
                                            <p:txEl>
                                              <p:pRg st="5" end="5"/>
                                            </p:txEl>
                                          </p:spTgt>
                                        </p:tgtEl>
                                        <p:attrNameLst>
                                          <p:attrName>style.visibility</p:attrName>
                                        </p:attrNameLst>
                                      </p:cBhvr>
                                      <p:to>
                                        <p:strVal val="visible"/>
                                      </p:to>
                                    </p:set>
                                    <p:animEffect transition="in" filter="fade">
                                      <p:cBhvr>
                                        <p:cTn id="22" dur="500"/>
                                        <p:tgtEl>
                                          <p:spTgt spid="848">
                                            <p:txEl>
                                              <p:pRg st="5" end="5"/>
                                            </p:txEl>
                                          </p:spTgt>
                                        </p:tgtEl>
                                      </p:cBhvr>
                                    </p:animEffect>
                                  </p:childTnLst>
                                </p:cTn>
                              </p:par>
                              <p:par>
                                <p:cTn id="23" presetID="10" presetClass="entr" presetSubtype="0" fill="hold" nodeType="withEffect">
                                  <p:stCondLst>
                                    <p:cond delay="4550"/>
                                  </p:stCondLst>
                                  <p:childTnLst>
                                    <p:set>
                                      <p:cBhvr>
                                        <p:cTn id="24" dur="1" fill="hold">
                                          <p:stCondLst>
                                            <p:cond delay="0"/>
                                          </p:stCondLst>
                                        </p:cTn>
                                        <p:tgtEl>
                                          <p:spTgt spid="848">
                                            <p:txEl>
                                              <p:pRg st="6" end="6"/>
                                            </p:txEl>
                                          </p:spTgt>
                                        </p:tgtEl>
                                        <p:attrNameLst>
                                          <p:attrName>style.visibility</p:attrName>
                                        </p:attrNameLst>
                                      </p:cBhvr>
                                      <p:to>
                                        <p:strVal val="visible"/>
                                      </p:to>
                                    </p:set>
                                    <p:animEffect transition="in" filter="fade">
                                      <p:cBhvr>
                                        <p:cTn id="25" dur="500"/>
                                        <p:tgtEl>
                                          <p:spTgt spid="848">
                                            <p:txEl>
                                              <p:pRg st="6" end="6"/>
                                            </p:txEl>
                                          </p:spTgt>
                                        </p:tgtEl>
                                      </p:cBhvr>
                                    </p:animEffect>
                                  </p:childTnLst>
                                </p:cTn>
                              </p:par>
                              <p:par>
                                <p:cTn id="26" presetID="10" presetClass="entr" presetSubtype="0" fill="hold" nodeType="withEffect">
                                  <p:stCondLst>
                                    <p:cond delay="4550"/>
                                  </p:stCondLst>
                                  <p:childTnLst>
                                    <p:set>
                                      <p:cBhvr>
                                        <p:cTn id="27" dur="1" fill="hold">
                                          <p:stCondLst>
                                            <p:cond delay="0"/>
                                          </p:stCondLst>
                                        </p:cTn>
                                        <p:tgtEl>
                                          <p:spTgt spid="848">
                                            <p:txEl>
                                              <p:pRg st="7" end="7"/>
                                            </p:txEl>
                                          </p:spTgt>
                                        </p:tgtEl>
                                        <p:attrNameLst>
                                          <p:attrName>style.visibility</p:attrName>
                                        </p:attrNameLst>
                                      </p:cBhvr>
                                      <p:to>
                                        <p:strVal val="visible"/>
                                      </p:to>
                                    </p:set>
                                    <p:animEffect transition="in" filter="fade">
                                      <p:cBhvr>
                                        <p:cTn id="28" dur="500"/>
                                        <p:tgtEl>
                                          <p:spTgt spid="848">
                                            <p:txEl>
                                              <p:pRg st="7" end="7"/>
                                            </p:txEl>
                                          </p:spTgt>
                                        </p:tgtEl>
                                      </p:cBhvr>
                                    </p:animEffect>
                                  </p:childTnLst>
                                </p:cTn>
                              </p:par>
                              <p:par>
                                <p:cTn id="29" presetID="10" presetClass="entr" presetSubtype="0" fill="hold" nodeType="withEffect">
                                  <p:stCondLst>
                                    <p:cond delay="4550"/>
                                  </p:stCondLst>
                                  <p:childTnLst>
                                    <p:set>
                                      <p:cBhvr>
                                        <p:cTn id="30" dur="1" fill="hold">
                                          <p:stCondLst>
                                            <p:cond delay="0"/>
                                          </p:stCondLst>
                                        </p:cTn>
                                        <p:tgtEl>
                                          <p:spTgt spid="848">
                                            <p:txEl>
                                              <p:pRg st="8" end="8"/>
                                            </p:txEl>
                                          </p:spTgt>
                                        </p:tgtEl>
                                        <p:attrNameLst>
                                          <p:attrName>style.visibility</p:attrName>
                                        </p:attrNameLst>
                                      </p:cBhvr>
                                      <p:to>
                                        <p:strVal val="visible"/>
                                      </p:to>
                                    </p:set>
                                    <p:animEffect transition="in" filter="fade">
                                      <p:cBhvr>
                                        <p:cTn id="31" dur="500"/>
                                        <p:tgtEl>
                                          <p:spTgt spid="848">
                                            <p:txEl>
                                              <p:pRg st="8" end="8"/>
                                            </p:txEl>
                                          </p:spTgt>
                                        </p:tgtEl>
                                      </p:cBhvr>
                                    </p:animEffect>
                                  </p:childTnLst>
                                </p:cTn>
                              </p:par>
                              <p:par>
                                <p:cTn id="32" presetID="10" presetClass="entr" presetSubtype="0" fill="hold" nodeType="withEffect">
                                  <p:stCondLst>
                                    <p:cond delay="4550"/>
                                  </p:stCondLst>
                                  <p:childTnLst>
                                    <p:set>
                                      <p:cBhvr>
                                        <p:cTn id="33" dur="1" fill="hold">
                                          <p:stCondLst>
                                            <p:cond delay="0"/>
                                          </p:stCondLst>
                                        </p:cTn>
                                        <p:tgtEl>
                                          <p:spTgt spid="848">
                                            <p:txEl>
                                              <p:pRg st="9" end="9"/>
                                            </p:txEl>
                                          </p:spTgt>
                                        </p:tgtEl>
                                        <p:attrNameLst>
                                          <p:attrName>style.visibility</p:attrName>
                                        </p:attrNameLst>
                                      </p:cBhvr>
                                      <p:to>
                                        <p:strVal val="visible"/>
                                      </p:to>
                                    </p:set>
                                    <p:animEffect transition="in" filter="fade">
                                      <p:cBhvr>
                                        <p:cTn id="34" dur="500"/>
                                        <p:tgtEl>
                                          <p:spTgt spid="848">
                                            <p:txEl>
                                              <p:pRg st="9" end="9"/>
                                            </p:txEl>
                                          </p:spTgt>
                                        </p:tgtEl>
                                      </p:cBhvr>
                                    </p:animEffect>
                                  </p:childTnLst>
                                </p:cTn>
                              </p:par>
                              <p:par>
                                <p:cTn id="35" presetID="10" presetClass="entr" presetSubtype="0" fill="hold" nodeType="withEffect">
                                  <p:stCondLst>
                                    <p:cond delay="4550"/>
                                  </p:stCondLst>
                                  <p:childTnLst>
                                    <p:set>
                                      <p:cBhvr>
                                        <p:cTn id="36" dur="1" fill="hold">
                                          <p:stCondLst>
                                            <p:cond delay="0"/>
                                          </p:stCondLst>
                                        </p:cTn>
                                        <p:tgtEl>
                                          <p:spTgt spid="848">
                                            <p:txEl>
                                              <p:pRg st="10" end="10"/>
                                            </p:txEl>
                                          </p:spTgt>
                                        </p:tgtEl>
                                        <p:attrNameLst>
                                          <p:attrName>style.visibility</p:attrName>
                                        </p:attrNameLst>
                                      </p:cBhvr>
                                      <p:to>
                                        <p:strVal val="visible"/>
                                      </p:to>
                                    </p:set>
                                    <p:animEffect transition="in" filter="fade">
                                      <p:cBhvr>
                                        <p:cTn id="37" dur="500"/>
                                        <p:tgtEl>
                                          <p:spTgt spid="848">
                                            <p:txEl>
                                              <p:pRg st="10" end="10"/>
                                            </p:txEl>
                                          </p:spTgt>
                                        </p:tgtEl>
                                      </p:cBhvr>
                                    </p:animEffect>
                                  </p:childTnLst>
                                </p:cTn>
                              </p:par>
                              <p:par>
                                <p:cTn id="38" presetID="10" presetClass="entr" presetSubtype="0" fill="hold" nodeType="withEffect">
                                  <p:stCondLst>
                                    <p:cond delay="4550"/>
                                  </p:stCondLst>
                                  <p:childTnLst>
                                    <p:set>
                                      <p:cBhvr>
                                        <p:cTn id="39" dur="1" fill="hold">
                                          <p:stCondLst>
                                            <p:cond delay="0"/>
                                          </p:stCondLst>
                                        </p:cTn>
                                        <p:tgtEl>
                                          <p:spTgt spid="848">
                                            <p:txEl>
                                              <p:pRg st="11" end="11"/>
                                            </p:txEl>
                                          </p:spTgt>
                                        </p:tgtEl>
                                        <p:attrNameLst>
                                          <p:attrName>style.visibility</p:attrName>
                                        </p:attrNameLst>
                                      </p:cBhvr>
                                      <p:to>
                                        <p:strVal val="visible"/>
                                      </p:to>
                                    </p:set>
                                    <p:animEffect transition="in" filter="fade">
                                      <p:cBhvr>
                                        <p:cTn id="40" dur="500"/>
                                        <p:tgtEl>
                                          <p:spTgt spid="848">
                                            <p:txEl>
                                              <p:pRg st="11" end="11"/>
                                            </p:txEl>
                                          </p:spTgt>
                                        </p:tgtEl>
                                      </p:cBhvr>
                                    </p:animEffect>
                                  </p:childTnLst>
                                </p:cTn>
                              </p:par>
                              <p:par>
                                <p:cTn id="41" presetID="10" presetClass="entr" presetSubtype="0" fill="hold" nodeType="withEffect">
                                  <p:stCondLst>
                                    <p:cond delay="4550"/>
                                  </p:stCondLst>
                                  <p:childTnLst>
                                    <p:set>
                                      <p:cBhvr>
                                        <p:cTn id="42" dur="1" fill="hold">
                                          <p:stCondLst>
                                            <p:cond delay="0"/>
                                          </p:stCondLst>
                                        </p:cTn>
                                        <p:tgtEl>
                                          <p:spTgt spid="848">
                                            <p:txEl>
                                              <p:pRg st="12" end="12"/>
                                            </p:txEl>
                                          </p:spTgt>
                                        </p:tgtEl>
                                        <p:attrNameLst>
                                          <p:attrName>style.visibility</p:attrName>
                                        </p:attrNameLst>
                                      </p:cBhvr>
                                      <p:to>
                                        <p:strVal val="visible"/>
                                      </p:to>
                                    </p:set>
                                    <p:animEffect transition="in" filter="fade">
                                      <p:cBhvr>
                                        <p:cTn id="43" dur="500"/>
                                        <p:tgtEl>
                                          <p:spTgt spid="848">
                                            <p:txEl>
                                              <p:pRg st="12" end="12"/>
                                            </p:txEl>
                                          </p:spTgt>
                                        </p:tgtEl>
                                      </p:cBhvr>
                                    </p:animEffect>
                                  </p:childTnLst>
                                </p:cTn>
                              </p:par>
                              <p:par>
                                <p:cTn id="44" presetID="10" presetClass="entr" presetSubtype="0" fill="hold" nodeType="withEffect">
                                  <p:stCondLst>
                                    <p:cond delay="4550"/>
                                  </p:stCondLst>
                                  <p:childTnLst>
                                    <p:set>
                                      <p:cBhvr>
                                        <p:cTn id="45" dur="1" fill="hold">
                                          <p:stCondLst>
                                            <p:cond delay="0"/>
                                          </p:stCondLst>
                                        </p:cTn>
                                        <p:tgtEl>
                                          <p:spTgt spid="848">
                                            <p:txEl>
                                              <p:pRg st="13" end="13"/>
                                            </p:txEl>
                                          </p:spTgt>
                                        </p:tgtEl>
                                        <p:attrNameLst>
                                          <p:attrName>style.visibility</p:attrName>
                                        </p:attrNameLst>
                                      </p:cBhvr>
                                      <p:to>
                                        <p:strVal val="visible"/>
                                      </p:to>
                                    </p:set>
                                    <p:animEffect transition="in" filter="fade">
                                      <p:cBhvr>
                                        <p:cTn id="46" dur="500"/>
                                        <p:tgtEl>
                                          <p:spTgt spid="848">
                                            <p:txEl>
                                              <p:pRg st="13" end="13"/>
                                            </p:txEl>
                                          </p:spTgt>
                                        </p:tgtEl>
                                      </p:cBhvr>
                                    </p:animEffect>
                                  </p:childTnLst>
                                </p:cTn>
                              </p:par>
                              <p:par>
                                <p:cTn id="47" presetID="10" presetClass="entr" presetSubtype="0" fill="hold" nodeType="withEffect">
                                  <p:stCondLst>
                                    <p:cond delay="4550"/>
                                  </p:stCondLst>
                                  <p:childTnLst>
                                    <p:set>
                                      <p:cBhvr>
                                        <p:cTn id="48" dur="1" fill="hold">
                                          <p:stCondLst>
                                            <p:cond delay="0"/>
                                          </p:stCondLst>
                                        </p:cTn>
                                        <p:tgtEl>
                                          <p:spTgt spid="848">
                                            <p:txEl>
                                              <p:pRg st="14" end="14"/>
                                            </p:txEl>
                                          </p:spTgt>
                                        </p:tgtEl>
                                        <p:attrNameLst>
                                          <p:attrName>style.visibility</p:attrName>
                                        </p:attrNameLst>
                                      </p:cBhvr>
                                      <p:to>
                                        <p:strVal val="visible"/>
                                      </p:to>
                                    </p:set>
                                    <p:animEffect transition="in" filter="fade">
                                      <p:cBhvr>
                                        <p:cTn id="49" dur="500"/>
                                        <p:tgtEl>
                                          <p:spTgt spid="848">
                                            <p:txEl>
                                              <p:pRg st="14" end="14"/>
                                            </p:txEl>
                                          </p:spTgt>
                                        </p:tgtEl>
                                      </p:cBhvr>
                                    </p:animEffect>
                                  </p:childTnLst>
                                </p:cTn>
                              </p:par>
                              <p:par>
                                <p:cTn id="50" presetID="10" presetClass="entr" presetSubtype="0" fill="hold" nodeType="withEffect">
                                  <p:stCondLst>
                                    <p:cond delay="4550"/>
                                  </p:stCondLst>
                                  <p:childTnLst>
                                    <p:set>
                                      <p:cBhvr>
                                        <p:cTn id="51" dur="1" fill="hold">
                                          <p:stCondLst>
                                            <p:cond delay="0"/>
                                          </p:stCondLst>
                                        </p:cTn>
                                        <p:tgtEl>
                                          <p:spTgt spid="848">
                                            <p:txEl>
                                              <p:pRg st="15" end="15"/>
                                            </p:txEl>
                                          </p:spTgt>
                                        </p:tgtEl>
                                        <p:attrNameLst>
                                          <p:attrName>style.visibility</p:attrName>
                                        </p:attrNameLst>
                                      </p:cBhvr>
                                      <p:to>
                                        <p:strVal val="visible"/>
                                      </p:to>
                                    </p:set>
                                    <p:animEffect transition="in" filter="fade">
                                      <p:cBhvr>
                                        <p:cTn id="52" dur="500"/>
                                        <p:tgtEl>
                                          <p:spTgt spid="848">
                                            <p:txEl>
                                              <p:pRg st="15" end="15"/>
                                            </p:txEl>
                                          </p:spTgt>
                                        </p:tgtEl>
                                      </p:cBhvr>
                                    </p:animEffect>
                                  </p:childTnLst>
                                </p:cTn>
                              </p:par>
                              <p:par>
                                <p:cTn id="53" presetID="10" presetClass="entr" presetSubtype="0" fill="hold" nodeType="withEffect">
                                  <p:stCondLst>
                                    <p:cond delay="4550"/>
                                  </p:stCondLst>
                                  <p:childTnLst>
                                    <p:set>
                                      <p:cBhvr>
                                        <p:cTn id="54" dur="1" fill="hold">
                                          <p:stCondLst>
                                            <p:cond delay="0"/>
                                          </p:stCondLst>
                                        </p:cTn>
                                        <p:tgtEl>
                                          <p:spTgt spid="848">
                                            <p:txEl>
                                              <p:pRg st="16" end="16"/>
                                            </p:txEl>
                                          </p:spTgt>
                                        </p:tgtEl>
                                        <p:attrNameLst>
                                          <p:attrName>style.visibility</p:attrName>
                                        </p:attrNameLst>
                                      </p:cBhvr>
                                      <p:to>
                                        <p:strVal val="visible"/>
                                      </p:to>
                                    </p:set>
                                    <p:animEffect transition="in" filter="fade">
                                      <p:cBhvr>
                                        <p:cTn id="55" dur="500"/>
                                        <p:tgtEl>
                                          <p:spTgt spid="848">
                                            <p:txEl>
                                              <p:pRg st="16" end="16"/>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849"/>
                                        </p:tgtEl>
                                        <p:attrNameLst>
                                          <p:attrName>style.visibility</p:attrName>
                                        </p:attrNameLst>
                                      </p:cBhvr>
                                      <p:to>
                                        <p:strVal val="visible"/>
                                      </p:to>
                                    </p:set>
                                    <p:animEffect transition="in" filter="fade">
                                      <p:cBhvr>
                                        <p:cTn id="58" dur="500"/>
                                        <p:tgtEl>
                                          <p:spTgt spid="849"/>
                                        </p:tgtEl>
                                      </p:cBhvr>
                                    </p:animEffect>
                                  </p:childTnLst>
                                </p:cTn>
                              </p:par>
                              <p:par>
                                <p:cTn id="59" presetID="10" presetClass="entr" presetSubtype="0" fill="hold" nodeType="withEffect">
                                  <p:stCondLst>
                                    <p:cond delay="19400"/>
                                  </p:stCondLst>
                                  <p:childTnLst>
                                    <p:set>
                                      <p:cBhvr>
                                        <p:cTn id="60" dur="1" fill="hold">
                                          <p:stCondLst>
                                            <p:cond delay="0"/>
                                          </p:stCondLst>
                                        </p:cTn>
                                        <p:tgtEl>
                                          <p:spTgt spid="892"/>
                                        </p:tgtEl>
                                        <p:attrNameLst>
                                          <p:attrName>style.visibility</p:attrName>
                                        </p:attrNameLst>
                                      </p:cBhvr>
                                      <p:to>
                                        <p:strVal val="visible"/>
                                      </p:to>
                                    </p:set>
                                    <p:animEffect transition="in" filter="fade">
                                      <p:cBhvr>
                                        <p:cTn id="61" dur="500"/>
                                        <p:tgtEl>
                                          <p:spTgt spid="892"/>
                                        </p:tgtEl>
                                      </p:cBhvr>
                                    </p:animEffect>
                                  </p:childTnLst>
                                </p:cTn>
                              </p:par>
                              <p:par>
                                <p:cTn id="62" presetID="10" presetClass="entr" presetSubtype="0" fill="hold" nodeType="withEffect">
                                  <p:stCondLst>
                                    <p:cond delay="19400"/>
                                  </p:stCondLst>
                                  <p:childTnLst>
                                    <p:set>
                                      <p:cBhvr>
                                        <p:cTn id="63" dur="1" fill="hold">
                                          <p:stCondLst>
                                            <p:cond delay="0"/>
                                          </p:stCondLst>
                                        </p:cTn>
                                        <p:tgtEl>
                                          <p:spTgt spid="893"/>
                                        </p:tgtEl>
                                        <p:attrNameLst>
                                          <p:attrName>style.visibility</p:attrName>
                                        </p:attrNameLst>
                                      </p:cBhvr>
                                      <p:to>
                                        <p:strVal val="visible"/>
                                      </p:to>
                                    </p:set>
                                    <p:animEffect transition="in" filter="fade">
                                      <p:cBhvr>
                                        <p:cTn id="64" dur="500"/>
                                        <p:tgtEl>
                                          <p:spTgt spid="893"/>
                                        </p:tgtEl>
                                      </p:cBhvr>
                                    </p:animEffect>
                                  </p:childTnLst>
                                </p:cTn>
                              </p:par>
                              <p:par>
                                <p:cTn id="65" presetID="10" presetClass="entr" presetSubtype="0" fill="hold" nodeType="withEffect">
                                  <p:stCondLst>
                                    <p:cond delay="19400"/>
                                  </p:stCondLst>
                                  <p:childTnLst>
                                    <p:set>
                                      <p:cBhvr>
                                        <p:cTn id="66" dur="1" fill="hold">
                                          <p:stCondLst>
                                            <p:cond delay="0"/>
                                          </p:stCondLst>
                                        </p:cTn>
                                        <p:tgtEl>
                                          <p:spTgt spid="894"/>
                                        </p:tgtEl>
                                        <p:attrNameLst>
                                          <p:attrName>style.visibility</p:attrName>
                                        </p:attrNameLst>
                                      </p:cBhvr>
                                      <p:to>
                                        <p:strVal val="visible"/>
                                      </p:to>
                                    </p:set>
                                    <p:animEffect transition="in" filter="fade">
                                      <p:cBhvr>
                                        <p:cTn id="67" dur="500"/>
                                        <p:tgtEl>
                                          <p:spTgt spid="894"/>
                                        </p:tgtEl>
                                      </p:cBhvr>
                                    </p:animEffect>
                                  </p:childTnLst>
                                </p:cTn>
                              </p:par>
                              <p:par>
                                <p:cTn id="68" presetID="10" presetClass="entr" presetSubtype="0" fill="hold" nodeType="withEffect">
                                  <p:stCondLst>
                                    <p:cond delay="19400"/>
                                  </p:stCondLst>
                                  <p:childTnLst>
                                    <p:set>
                                      <p:cBhvr>
                                        <p:cTn id="69" dur="1" fill="hold">
                                          <p:stCondLst>
                                            <p:cond delay="0"/>
                                          </p:stCondLst>
                                        </p:cTn>
                                        <p:tgtEl>
                                          <p:spTgt spid="847"/>
                                        </p:tgtEl>
                                        <p:attrNameLst>
                                          <p:attrName>style.visibility</p:attrName>
                                        </p:attrNameLst>
                                      </p:cBhvr>
                                      <p:to>
                                        <p:strVal val="visible"/>
                                      </p:to>
                                    </p:set>
                                    <p:animEffect transition="in" filter="fade">
                                      <p:cBhvr>
                                        <p:cTn id="70" dur="500"/>
                                        <p:tgtEl>
                                          <p:spTgt spid="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900"/>
        <p:cNvGrpSpPr/>
        <p:nvPr/>
      </p:nvGrpSpPr>
      <p:grpSpPr>
        <a:xfrm>
          <a:off x="0" y="0"/>
          <a:ext cx="0" cy="0"/>
          <a:chOff x="0" y="0"/>
          <a:chExt cx="0" cy="0"/>
        </a:xfrm>
      </p:grpSpPr>
      <p:sp>
        <p:nvSpPr>
          <p:cNvPr id="901" name="Google Shape;901;p57"/>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Bell Curve: Normal Distribution</a:t>
            </a:r>
            <a:endParaRPr/>
          </a:p>
        </p:txBody>
      </p:sp>
      <p:sp>
        <p:nvSpPr>
          <p:cNvPr id="902" name="Google Shape;902;p57"/>
          <p:cNvSpPr txBox="1">
            <a:spLocks noGrp="1"/>
          </p:cNvSpPr>
          <p:nvPr>
            <p:ph type="body" idx="1"/>
          </p:nvPr>
        </p:nvSpPr>
        <p:spPr>
          <a:xfrm>
            <a:off x="888529" y="1150488"/>
            <a:ext cx="14478942"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The bell curve is characterized by its bell shape and two parameters, mean and standard deviation.</a:t>
            </a:r>
            <a:endParaRPr sz="2200"/>
          </a:p>
        </p:txBody>
      </p:sp>
      <p:pic>
        <p:nvPicPr>
          <p:cNvPr id="903" name="Google Shape;903;p57"/>
          <p:cNvPicPr preferRelativeResize="0"/>
          <p:nvPr/>
        </p:nvPicPr>
        <p:blipFill rotWithShape="1">
          <a:blip r:embed="rId3">
            <a:alphaModFix/>
          </a:blip>
          <a:srcRect/>
          <a:stretch/>
        </p:blipFill>
        <p:spPr>
          <a:xfrm>
            <a:off x="665884" y="6868770"/>
            <a:ext cx="995666" cy="938537"/>
          </a:xfrm>
          <a:prstGeom prst="rect">
            <a:avLst/>
          </a:prstGeom>
          <a:noFill/>
          <a:ln>
            <a:noFill/>
          </a:ln>
        </p:spPr>
      </p:pic>
      <p:sp>
        <p:nvSpPr>
          <p:cNvPr id="904" name="Google Shape;904;p57"/>
          <p:cNvSpPr txBox="1"/>
          <p:nvPr/>
        </p:nvSpPr>
        <p:spPr>
          <a:xfrm>
            <a:off x="666000" y="2131200"/>
            <a:ext cx="7444538" cy="329320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404040"/>
                </a:solidFill>
                <a:latin typeface="Open Sans"/>
                <a:ea typeface="Open Sans"/>
                <a:cs typeface="Open Sans"/>
                <a:sym typeface="Open Sans"/>
              </a:rPr>
              <a:t>Bell curve is:</a:t>
            </a:r>
            <a:endParaRPr sz="2200" b="0" i="0" u="none" strike="noStrike" cap="none">
              <a:solidFill>
                <a:srgbClr val="000000"/>
              </a:solidFill>
              <a:latin typeface="Arial"/>
              <a:ea typeface="Arial"/>
              <a:cs typeface="Arial"/>
              <a:sym typeface="Arial"/>
            </a:endParaRPr>
          </a:p>
          <a:p>
            <a:pPr marL="342900" marR="0" lvl="0" indent="-342900" algn="l" rtl="0">
              <a:lnSpc>
                <a:spcPct val="100000"/>
              </a:lnSpc>
              <a:spcBef>
                <a:spcPts val="80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Symmetric around the mean</a:t>
            </a:r>
            <a:endParaRPr sz="2200" b="0" i="0" u="none" strike="noStrike" cap="none">
              <a:solidFill>
                <a:srgbClr val="000000"/>
              </a:solidFill>
              <a:latin typeface="Arial"/>
              <a:ea typeface="Arial"/>
              <a:cs typeface="Arial"/>
              <a:sym typeface="Arial"/>
            </a:endParaRPr>
          </a:p>
          <a:p>
            <a:pPr marL="342900" marR="0" lvl="0" indent="-342900" algn="l" rtl="0">
              <a:lnSpc>
                <a:spcPct val="100000"/>
              </a:lnSpc>
              <a:spcBef>
                <a:spcPts val="80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Symmetric on both sides of the center</a:t>
            </a:r>
            <a:endParaRPr sz="2200" b="0" i="0" u="none" strike="noStrike" cap="none">
              <a:solidFill>
                <a:srgbClr val="000000"/>
              </a:solidFill>
              <a:latin typeface="Arial"/>
              <a:ea typeface="Arial"/>
              <a:cs typeface="Arial"/>
              <a:sym typeface="Arial"/>
            </a:endParaRPr>
          </a:p>
          <a:p>
            <a:pPr marL="342900" marR="0" lvl="0" indent="-342900" algn="l" rtl="0">
              <a:lnSpc>
                <a:spcPct val="100000"/>
              </a:lnSpc>
              <a:spcBef>
                <a:spcPts val="80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Having equal mean, median, and mode values</a:t>
            </a:r>
            <a:endParaRPr sz="2200" b="0" i="0" u="none" strike="noStrike" cap="none">
              <a:solidFill>
                <a:srgbClr val="000000"/>
              </a:solidFill>
              <a:latin typeface="Arial"/>
              <a:ea typeface="Arial"/>
              <a:cs typeface="Arial"/>
              <a:sym typeface="Arial"/>
            </a:endParaRPr>
          </a:p>
          <a:p>
            <a:pPr marL="342900" marR="0" lvl="0" indent="-342900" algn="l" rtl="0">
              <a:lnSpc>
                <a:spcPct val="100000"/>
              </a:lnSpc>
              <a:spcBef>
                <a:spcPts val="80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Denser in the center compared to the tails or sides</a:t>
            </a:r>
            <a:endParaRPr sz="2200" b="0" i="0" u="none" strike="noStrike" cap="none">
              <a:solidFill>
                <a:srgbClr val="000000"/>
              </a:solidFill>
              <a:latin typeface="Arial"/>
              <a:ea typeface="Arial"/>
              <a:cs typeface="Arial"/>
              <a:sym typeface="Arial"/>
            </a:endParaRPr>
          </a:p>
          <a:p>
            <a:pPr marL="342900" marR="0" lvl="0" indent="-342900" algn="l" rtl="0">
              <a:lnSpc>
                <a:spcPct val="100000"/>
              </a:lnSpc>
              <a:spcBef>
                <a:spcPts val="80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Defined by mean and standard deviation</a:t>
            </a:r>
            <a:endParaRPr sz="2200" b="0" i="0" u="none" strike="noStrike" cap="none">
              <a:solidFill>
                <a:srgbClr val="000000"/>
              </a:solidFill>
              <a:latin typeface="Arial"/>
              <a:ea typeface="Arial"/>
              <a:cs typeface="Arial"/>
              <a:sym typeface="Arial"/>
            </a:endParaRPr>
          </a:p>
          <a:p>
            <a:pPr marL="342900" marR="0" lvl="0" indent="-342900" algn="l" rtl="0">
              <a:lnSpc>
                <a:spcPct val="100000"/>
              </a:lnSpc>
              <a:spcBef>
                <a:spcPts val="80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Known as the </a:t>
            </a:r>
            <a:r>
              <a:rPr lang="en-US" sz="2200" b="1" i="0" u="none" strike="noStrike" cap="none">
                <a:solidFill>
                  <a:srgbClr val="404040"/>
                </a:solidFill>
                <a:latin typeface="Open Sans"/>
                <a:ea typeface="Open Sans"/>
                <a:cs typeface="Open Sans"/>
                <a:sym typeface="Open Sans"/>
              </a:rPr>
              <a:t>Gaussian</a:t>
            </a:r>
            <a:r>
              <a:rPr lang="en-US" sz="2200" b="0" i="0" u="none" strike="noStrike" cap="none">
                <a:solidFill>
                  <a:srgbClr val="404040"/>
                </a:solidFill>
                <a:latin typeface="Open Sans"/>
                <a:ea typeface="Open Sans"/>
                <a:cs typeface="Open Sans"/>
                <a:sym typeface="Open Sans"/>
              </a:rPr>
              <a:t> curve</a:t>
            </a:r>
            <a:endParaRPr sz="2200" b="0" i="0" u="none" strike="noStrike" cap="none">
              <a:solidFill>
                <a:srgbClr val="000000"/>
              </a:solidFill>
              <a:latin typeface="Arial"/>
              <a:ea typeface="Arial"/>
              <a:cs typeface="Arial"/>
              <a:sym typeface="Arial"/>
            </a:endParaRPr>
          </a:p>
        </p:txBody>
      </p:sp>
      <p:grpSp>
        <p:nvGrpSpPr>
          <p:cNvPr id="905" name="Google Shape;905;p57"/>
          <p:cNvGrpSpPr/>
          <p:nvPr/>
        </p:nvGrpSpPr>
        <p:grpSpPr>
          <a:xfrm>
            <a:off x="1538514" y="6873264"/>
            <a:ext cx="13742300" cy="1102851"/>
            <a:chOff x="1538514" y="6873264"/>
            <a:chExt cx="13742300" cy="1102851"/>
          </a:xfrm>
        </p:grpSpPr>
        <p:sp>
          <p:nvSpPr>
            <p:cNvPr id="906" name="Google Shape;906;p57"/>
            <p:cNvSpPr/>
            <p:nvPr/>
          </p:nvSpPr>
          <p:spPr>
            <a:xfrm>
              <a:off x="1538514" y="6873264"/>
              <a:ext cx="13742300" cy="919543"/>
            </a:xfrm>
            <a:prstGeom prst="rect">
              <a:avLst/>
            </a:prstGeom>
            <a:noFill/>
            <a:ln w="12700" cap="flat" cmpd="sng">
              <a:solidFill>
                <a:srgbClr val="00A99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chemeClr val="lt1"/>
                </a:solidFill>
                <a:latin typeface="Calibri"/>
                <a:ea typeface="Calibri"/>
                <a:cs typeface="Calibri"/>
                <a:sym typeface="Calibri"/>
              </a:endParaRPr>
            </a:p>
          </p:txBody>
        </p:sp>
        <p:sp>
          <p:nvSpPr>
            <p:cNvPr id="907" name="Google Shape;907;p57"/>
            <p:cNvSpPr/>
            <p:nvPr/>
          </p:nvSpPr>
          <p:spPr>
            <a:xfrm>
              <a:off x="1816109" y="7145118"/>
              <a:ext cx="13390616" cy="83099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The Bell curve is fully characterized by the mean (μ) and standard deviation (σ).</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404040"/>
                </a:solidFill>
                <a:latin typeface="Open Sans"/>
                <a:ea typeface="Open Sans"/>
                <a:cs typeface="Open Sans"/>
                <a:sym typeface="Open Sans"/>
              </a:endParaRPr>
            </a:p>
          </p:txBody>
        </p:sp>
      </p:grpSp>
      <p:sp>
        <p:nvSpPr>
          <p:cNvPr id="908" name="Google Shape;908;p57"/>
          <p:cNvSpPr/>
          <p:nvPr/>
        </p:nvSpPr>
        <p:spPr>
          <a:xfrm>
            <a:off x="8487194" y="5715071"/>
            <a:ext cx="498220" cy="136549"/>
          </a:xfrm>
          <a:custGeom>
            <a:avLst/>
            <a:gdLst/>
            <a:ahLst/>
            <a:cxnLst/>
            <a:rect l="l" t="t" r="r" b="b"/>
            <a:pathLst>
              <a:path w="498220" h="136549" extrusionOk="0">
                <a:moveTo>
                  <a:pt x="189" y="116661"/>
                </a:moveTo>
                <a:cubicBezTo>
                  <a:pt x="6674" y="106933"/>
                  <a:pt x="198796" y="87477"/>
                  <a:pt x="267700" y="72886"/>
                </a:cubicBezTo>
                <a:cubicBezTo>
                  <a:pt x="336604" y="58295"/>
                  <a:pt x="380379" y="40461"/>
                  <a:pt x="413615" y="29112"/>
                </a:cubicBezTo>
                <a:cubicBezTo>
                  <a:pt x="446851" y="17763"/>
                  <a:pt x="455768" y="-11420"/>
                  <a:pt x="467117" y="4793"/>
                </a:cubicBezTo>
                <a:cubicBezTo>
                  <a:pt x="478466" y="21006"/>
                  <a:pt x="521429" y="105312"/>
                  <a:pt x="481708" y="126389"/>
                </a:cubicBezTo>
                <a:cubicBezTo>
                  <a:pt x="441987" y="147466"/>
                  <a:pt x="302557" y="128820"/>
                  <a:pt x="228789" y="131252"/>
                </a:cubicBezTo>
                <a:cubicBezTo>
                  <a:pt x="155021" y="133684"/>
                  <a:pt x="-6296" y="126389"/>
                  <a:pt x="189" y="116661"/>
                </a:cubicBezTo>
                <a:close/>
              </a:path>
            </a:pathLst>
          </a:custGeom>
          <a:solidFill>
            <a:srgbClr val="2C70A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909" name="Google Shape;909;p57"/>
          <p:cNvSpPr/>
          <p:nvPr/>
        </p:nvSpPr>
        <p:spPr>
          <a:xfrm>
            <a:off x="10003773" y="4153803"/>
            <a:ext cx="538390" cy="1699651"/>
          </a:xfrm>
          <a:custGeom>
            <a:avLst/>
            <a:gdLst/>
            <a:ahLst/>
            <a:cxnLst/>
            <a:rect l="l" t="t" r="r" b="b"/>
            <a:pathLst>
              <a:path w="200" h="630" extrusionOk="0">
                <a:moveTo>
                  <a:pt x="0" y="273"/>
                </a:moveTo>
                <a:lnTo>
                  <a:pt x="0" y="630"/>
                </a:lnTo>
                <a:lnTo>
                  <a:pt x="200" y="630"/>
                </a:lnTo>
                <a:lnTo>
                  <a:pt x="200" y="0"/>
                </a:lnTo>
                <a:lnTo>
                  <a:pt x="200" y="0"/>
                </a:lnTo>
                <a:lnTo>
                  <a:pt x="174" y="40"/>
                </a:lnTo>
                <a:lnTo>
                  <a:pt x="149" y="77"/>
                </a:lnTo>
                <a:lnTo>
                  <a:pt x="123" y="114"/>
                </a:lnTo>
                <a:lnTo>
                  <a:pt x="99" y="149"/>
                </a:lnTo>
                <a:lnTo>
                  <a:pt x="73" y="183"/>
                </a:lnTo>
                <a:lnTo>
                  <a:pt x="49" y="214"/>
                </a:lnTo>
                <a:lnTo>
                  <a:pt x="25" y="245"/>
                </a:lnTo>
                <a:lnTo>
                  <a:pt x="0" y="273"/>
                </a:lnTo>
                <a:lnTo>
                  <a:pt x="0" y="273"/>
                </a:lnTo>
                <a:close/>
              </a:path>
            </a:pathLst>
          </a:custGeom>
          <a:solidFill>
            <a:srgbClr val="95BE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910" name="Google Shape;910;p57"/>
          <p:cNvSpPr/>
          <p:nvPr/>
        </p:nvSpPr>
        <p:spPr>
          <a:xfrm>
            <a:off x="9468075" y="4890320"/>
            <a:ext cx="535699" cy="963136"/>
          </a:xfrm>
          <a:custGeom>
            <a:avLst/>
            <a:gdLst/>
            <a:ahLst/>
            <a:cxnLst/>
            <a:rect l="l" t="t" r="r" b="b"/>
            <a:pathLst>
              <a:path w="199" h="357" extrusionOk="0">
                <a:moveTo>
                  <a:pt x="0" y="191"/>
                </a:moveTo>
                <a:lnTo>
                  <a:pt x="0" y="357"/>
                </a:lnTo>
                <a:lnTo>
                  <a:pt x="199" y="357"/>
                </a:lnTo>
                <a:lnTo>
                  <a:pt x="199" y="0"/>
                </a:lnTo>
                <a:lnTo>
                  <a:pt x="199" y="0"/>
                </a:lnTo>
                <a:lnTo>
                  <a:pt x="174" y="29"/>
                </a:lnTo>
                <a:lnTo>
                  <a:pt x="147" y="57"/>
                </a:lnTo>
                <a:lnTo>
                  <a:pt x="122" y="83"/>
                </a:lnTo>
                <a:lnTo>
                  <a:pt x="97" y="108"/>
                </a:lnTo>
                <a:lnTo>
                  <a:pt x="72" y="130"/>
                </a:lnTo>
                <a:lnTo>
                  <a:pt x="48" y="152"/>
                </a:lnTo>
                <a:lnTo>
                  <a:pt x="23" y="172"/>
                </a:lnTo>
                <a:lnTo>
                  <a:pt x="0" y="191"/>
                </a:lnTo>
                <a:lnTo>
                  <a:pt x="0" y="191"/>
                </a:lnTo>
                <a:close/>
              </a:path>
            </a:pathLst>
          </a:custGeom>
          <a:solidFill>
            <a:srgbClr val="7CAF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911" name="Google Shape;911;p57"/>
          <p:cNvSpPr/>
          <p:nvPr/>
        </p:nvSpPr>
        <p:spPr>
          <a:xfrm>
            <a:off x="10542163" y="3336353"/>
            <a:ext cx="535699" cy="2517103"/>
          </a:xfrm>
          <a:custGeom>
            <a:avLst/>
            <a:gdLst/>
            <a:ahLst/>
            <a:cxnLst/>
            <a:rect l="l" t="t" r="r" b="b"/>
            <a:pathLst>
              <a:path w="199" h="933" extrusionOk="0">
                <a:moveTo>
                  <a:pt x="26" y="261"/>
                </a:moveTo>
                <a:lnTo>
                  <a:pt x="26" y="261"/>
                </a:lnTo>
                <a:lnTo>
                  <a:pt x="0" y="303"/>
                </a:lnTo>
                <a:lnTo>
                  <a:pt x="0" y="933"/>
                </a:lnTo>
                <a:lnTo>
                  <a:pt x="199" y="933"/>
                </a:lnTo>
                <a:lnTo>
                  <a:pt x="199" y="0"/>
                </a:lnTo>
                <a:lnTo>
                  <a:pt x="199" y="0"/>
                </a:lnTo>
                <a:lnTo>
                  <a:pt x="178" y="26"/>
                </a:lnTo>
                <a:lnTo>
                  <a:pt x="157" y="56"/>
                </a:lnTo>
                <a:lnTo>
                  <a:pt x="115" y="119"/>
                </a:lnTo>
                <a:lnTo>
                  <a:pt x="70" y="187"/>
                </a:lnTo>
                <a:lnTo>
                  <a:pt x="26" y="261"/>
                </a:lnTo>
                <a:lnTo>
                  <a:pt x="26" y="261"/>
                </a:lnTo>
                <a:close/>
              </a:path>
            </a:pathLst>
          </a:custGeom>
          <a:solidFill>
            <a:srgbClr val="BBD6E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912" name="Google Shape;912;p57"/>
          <p:cNvSpPr/>
          <p:nvPr/>
        </p:nvSpPr>
        <p:spPr>
          <a:xfrm>
            <a:off x="11077862" y="2934371"/>
            <a:ext cx="535699" cy="2921782"/>
          </a:xfrm>
          <a:custGeom>
            <a:avLst/>
            <a:gdLst/>
            <a:ahLst/>
            <a:cxnLst/>
            <a:rect l="l" t="t" r="r" b="b"/>
            <a:pathLst>
              <a:path w="199" h="1083" extrusionOk="0">
                <a:moveTo>
                  <a:pt x="198" y="0"/>
                </a:moveTo>
                <a:lnTo>
                  <a:pt x="198" y="0"/>
                </a:lnTo>
                <a:lnTo>
                  <a:pt x="187" y="2"/>
                </a:lnTo>
                <a:lnTo>
                  <a:pt x="175" y="4"/>
                </a:lnTo>
                <a:lnTo>
                  <a:pt x="164" y="7"/>
                </a:lnTo>
                <a:lnTo>
                  <a:pt x="151" y="11"/>
                </a:lnTo>
                <a:lnTo>
                  <a:pt x="139" y="17"/>
                </a:lnTo>
                <a:lnTo>
                  <a:pt x="127" y="24"/>
                </a:lnTo>
                <a:lnTo>
                  <a:pt x="115" y="31"/>
                </a:lnTo>
                <a:lnTo>
                  <a:pt x="103" y="40"/>
                </a:lnTo>
                <a:lnTo>
                  <a:pt x="89" y="50"/>
                </a:lnTo>
                <a:lnTo>
                  <a:pt x="77" y="61"/>
                </a:lnTo>
                <a:lnTo>
                  <a:pt x="52" y="87"/>
                </a:lnTo>
                <a:lnTo>
                  <a:pt x="26" y="116"/>
                </a:lnTo>
                <a:lnTo>
                  <a:pt x="0" y="149"/>
                </a:lnTo>
                <a:lnTo>
                  <a:pt x="0" y="1082"/>
                </a:lnTo>
                <a:lnTo>
                  <a:pt x="199" y="1083"/>
                </a:lnTo>
                <a:lnTo>
                  <a:pt x="199" y="0"/>
                </a:lnTo>
                <a:lnTo>
                  <a:pt x="199" y="0"/>
                </a:lnTo>
                <a:lnTo>
                  <a:pt x="198" y="0"/>
                </a:lnTo>
                <a:lnTo>
                  <a:pt x="198" y="0"/>
                </a:lnTo>
                <a:close/>
              </a:path>
            </a:pathLst>
          </a:custGeom>
          <a:solidFill>
            <a:srgbClr val="DDEEF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913" name="Google Shape;913;p57"/>
          <p:cNvSpPr/>
          <p:nvPr/>
        </p:nvSpPr>
        <p:spPr>
          <a:xfrm>
            <a:off x="8932376" y="5405610"/>
            <a:ext cx="535699" cy="447845"/>
          </a:xfrm>
          <a:custGeom>
            <a:avLst/>
            <a:gdLst/>
            <a:ahLst/>
            <a:cxnLst/>
            <a:rect l="l" t="t" r="r" b="b"/>
            <a:pathLst>
              <a:path w="199" h="166" extrusionOk="0">
                <a:moveTo>
                  <a:pt x="0" y="117"/>
                </a:moveTo>
                <a:lnTo>
                  <a:pt x="0" y="166"/>
                </a:lnTo>
                <a:lnTo>
                  <a:pt x="199" y="166"/>
                </a:lnTo>
                <a:lnTo>
                  <a:pt x="199" y="0"/>
                </a:lnTo>
                <a:lnTo>
                  <a:pt x="199" y="0"/>
                </a:lnTo>
                <a:lnTo>
                  <a:pt x="172" y="20"/>
                </a:lnTo>
                <a:lnTo>
                  <a:pt x="146" y="37"/>
                </a:lnTo>
                <a:lnTo>
                  <a:pt x="120" y="55"/>
                </a:lnTo>
                <a:lnTo>
                  <a:pt x="95" y="69"/>
                </a:lnTo>
                <a:lnTo>
                  <a:pt x="71" y="84"/>
                </a:lnTo>
                <a:lnTo>
                  <a:pt x="46" y="96"/>
                </a:lnTo>
                <a:lnTo>
                  <a:pt x="23" y="107"/>
                </a:lnTo>
                <a:lnTo>
                  <a:pt x="0" y="117"/>
                </a:lnTo>
                <a:lnTo>
                  <a:pt x="0" y="11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914" name="Google Shape;914;p57"/>
          <p:cNvSpPr/>
          <p:nvPr/>
        </p:nvSpPr>
        <p:spPr>
          <a:xfrm>
            <a:off x="13759044" y="5405610"/>
            <a:ext cx="535699" cy="453240"/>
          </a:xfrm>
          <a:custGeom>
            <a:avLst/>
            <a:gdLst/>
            <a:ahLst/>
            <a:cxnLst/>
            <a:rect l="l" t="t" r="r" b="b"/>
            <a:pathLst>
              <a:path w="199" h="168" extrusionOk="0">
                <a:moveTo>
                  <a:pt x="0" y="0"/>
                </a:moveTo>
                <a:lnTo>
                  <a:pt x="0" y="167"/>
                </a:lnTo>
                <a:lnTo>
                  <a:pt x="199" y="168"/>
                </a:lnTo>
                <a:lnTo>
                  <a:pt x="199" y="112"/>
                </a:lnTo>
                <a:lnTo>
                  <a:pt x="199" y="112"/>
                </a:lnTo>
                <a:lnTo>
                  <a:pt x="173" y="100"/>
                </a:lnTo>
                <a:lnTo>
                  <a:pt x="147" y="88"/>
                </a:lnTo>
                <a:lnTo>
                  <a:pt x="122" y="76"/>
                </a:lnTo>
                <a:lnTo>
                  <a:pt x="96" y="63"/>
                </a:lnTo>
                <a:lnTo>
                  <a:pt x="72" y="48"/>
                </a:lnTo>
                <a:lnTo>
                  <a:pt x="48" y="33"/>
                </a:lnTo>
                <a:lnTo>
                  <a:pt x="23" y="16"/>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915" name="Google Shape;915;p57"/>
          <p:cNvSpPr/>
          <p:nvPr/>
        </p:nvSpPr>
        <p:spPr>
          <a:xfrm>
            <a:off x="11613559" y="2934371"/>
            <a:ext cx="535699" cy="2921782"/>
          </a:xfrm>
          <a:custGeom>
            <a:avLst/>
            <a:gdLst/>
            <a:ahLst/>
            <a:cxnLst/>
            <a:rect l="l" t="t" r="r" b="b"/>
            <a:pathLst>
              <a:path w="199" h="1083" extrusionOk="0">
                <a:moveTo>
                  <a:pt x="0" y="0"/>
                </a:moveTo>
                <a:lnTo>
                  <a:pt x="0" y="1083"/>
                </a:lnTo>
                <a:lnTo>
                  <a:pt x="199" y="1083"/>
                </a:lnTo>
                <a:lnTo>
                  <a:pt x="199" y="148"/>
                </a:lnTo>
                <a:lnTo>
                  <a:pt x="199" y="148"/>
                </a:lnTo>
                <a:lnTo>
                  <a:pt x="169" y="110"/>
                </a:lnTo>
                <a:lnTo>
                  <a:pt x="142" y="78"/>
                </a:lnTo>
                <a:lnTo>
                  <a:pt x="128" y="65"/>
                </a:lnTo>
                <a:lnTo>
                  <a:pt x="116" y="54"/>
                </a:lnTo>
                <a:lnTo>
                  <a:pt x="104" y="42"/>
                </a:lnTo>
                <a:lnTo>
                  <a:pt x="92" y="34"/>
                </a:lnTo>
                <a:lnTo>
                  <a:pt x="81" y="25"/>
                </a:lnTo>
                <a:lnTo>
                  <a:pt x="69" y="18"/>
                </a:lnTo>
                <a:lnTo>
                  <a:pt x="58" y="13"/>
                </a:lnTo>
                <a:lnTo>
                  <a:pt x="46" y="8"/>
                </a:lnTo>
                <a:lnTo>
                  <a:pt x="34" y="5"/>
                </a:lnTo>
                <a:lnTo>
                  <a:pt x="23" y="3"/>
                </a:lnTo>
                <a:lnTo>
                  <a:pt x="12" y="2"/>
                </a:lnTo>
                <a:lnTo>
                  <a:pt x="0" y="0"/>
                </a:lnTo>
                <a:lnTo>
                  <a:pt x="0" y="0"/>
                </a:lnTo>
                <a:close/>
              </a:path>
            </a:pathLst>
          </a:custGeom>
          <a:solidFill>
            <a:srgbClr val="DDEEF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916" name="Google Shape;916;p57"/>
          <p:cNvSpPr/>
          <p:nvPr/>
        </p:nvSpPr>
        <p:spPr>
          <a:xfrm>
            <a:off x="14294741" y="5707770"/>
            <a:ext cx="500703" cy="151080"/>
          </a:xfrm>
          <a:custGeom>
            <a:avLst/>
            <a:gdLst/>
            <a:ahLst/>
            <a:cxnLst/>
            <a:rect l="l" t="t" r="r" b="b"/>
            <a:pathLst>
              <a:path w="186" h="56" extrusionOk="0">
                <a:moveTo>
                  <a:pt x="0" y="0"/>
                </a:moveTo>
                <a:lnTo>
                  <a:pt x="0" y="56"/>
                </a:lnTo>
                <a:lnTo>
                  <a:pt x="186" y="56"/>
                </a:lnTo>
                <a:lnTo>
                  <a:pt x="186" y="44"/>
                </a:lnTo>
                <a:lnTo>
                  <a:pt x="186" y="44"/>
                </a:lnTo>
                <a:lnTo>
                  <a:pt x="162" y="40"/>
                </a:lnTo>
                <a:lnTo>
                  <a:pt x="137" y="37"/>
                </a:lnTo>
                <a:lnTo>
                  <a:pt x="113" y="33"/>
                </a:lnTo>
                <a:lnTo>
                  <a:pt x="90" y="27"/>
                </a:lnTo>
                <a:lnTo>
                  <a:pt x="68" y="21"/>
                </a:lnTo>
                <a:lnTo>
                  <a:pt x="45" y="14"/>
                </a:lnTo>
                <a:lnTo>
                  <a:pt x="22" y="7"/>
                </a:lnTo>
                <a:lnTo>
                  <a:pt x="0" y="0"/>
                </a:lnTo>
                <a:lnTo>
                  <a:pt x="0" y="0"/>
                </a:lnTo>
                <a:close/>
              </a:path>
            </a:pathLst>
          </a:custGeom>
          <a:solidFill>
            <a:srgbClr val="2E75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917" name="Google Shape;917;p57"/>
          <p:cNvSpPr/>
          <p:nvPr/>
        </p:nvSpPr>
        <p:spPr>
          <a:xfrm>
            <a:off x="13223345" y="4882225"/>
            <a:ext cx="535699" cy="973928"/>
          </a:xfrm>
          <a:custGeom>
            <a:avLst/>
            <a:gdLst/>
            <a:ahLst/>
            <a:cxnLst/>
            <a:rect l="l" t="t" r="r" b="b"/>
            <a:pathLst>
              <a:path w="199" h="361" extrusionOk="0">
                <a:moveTo>
                  <a:pt x="0" y="0"/>
                </a:moveTo>
                <a:lnTo>
                  <a:pt x="0" y="361"/>
                </a:lnTo>
                <a:lnTo>
                  <a:pt x="199" y="361"/>
                </a:lnTo>
                <a:lnTo>
                  <a:pt x="199" y="194"/>
                </a:lnTo>
                <a:lnTo>
                  <a:pt x="199" y="194"/>
                </a:lnTo>
                <a:lnTo>
                  <a:pt x="172" y="173"/>
                </a:lnTo>
                <a:lnTo>
                  <a:pt x="147" y="152"/>
                </a:lnTo>
                <a:lnTo>
                  <a:pt x="121" y="130"/>
                </a:lnTo>
                <a:lnTo>
                  <a:pt x="97" y="105"/>
                </a:lnTo>
                <a:lnTo>
                  <a:pt x="73" y="81"/>
                </a:lnTo>
                <a:lnTo>
                  <a:pt x="47" y="55"/>
                </a:lnTo>
                <a:lnTo>
                  <a:pt x="24" y="28"/>
                </a:lnTo>
                <a:lnTo>
                  <a:pt x="0" y="0"/>
                </a:lnTo>
                <a:lnTo>
                  <a:pt x="0" y="0"/>
                </a:lnTo>
                <a:close/>
              </a:path>
            </a:pathLst>
          </a:custGeom>
          <a:solidFill>
            <a:srgbClr val="7CAF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918" name="Google Shape;918;p57"/>
          <p:cNvSpPr/>
          <p:nvPr/>
        </p:nvSpPr>
        <p:spPr>
          <a:xfrm>
            <a:off x="12149258" y="3333654"/>
            <a:ext cx="535699" cy="2522499"/>
          </a:xfrm>
          <a:custGeom>
            <a:avLst/>
            <a:gdLst/>
            <a:ahLst/>
            <a:cxnLst/>
            <a:rect l="l" t="t" r="r" b="b"/>
            <a:pathLst>
              <a:path w="199" h="935" extrusionOk="0">
                <a:moveTo>
                  <a:pt x="0" y="0"/>
                </a:moveTo>
                <a:lnTo>
                  <a:pt x="0" y="935"/>
                </a:lnTo>
                <a:lnTo>
                  <a:pt x="199" y="935"/>
                </a:lnTo>
                <a:lnTo>
                  <a:pt x="199" y="296"/>
                </a:lnTo>
                <a:lnTo>
                  <a:pt x="199" y="296"/>
                </a:lnTo>
                <a:lnTo>
                  <a:pt x="140" y="203"/>
                </a:lnTo>
                <a:lnTo>
                  <a:pt x="88" y="124"/>
                </a:lnTo>
                <a:lnTo>
                  <a:pt x="41" y="56"/>
                </a:lnTo>
                <a:lnTo>
                  <a:pt x="0" y="0"/>
                </a:lnTo>
                <a:lnTo>
                  <a:pt x="0" y="0"/>
                </a:lnTo>
                <a:close/>
              </a:path>
            </a:pathLst>
          </a:custGeom>
          <a:solidFill>
            <a:srgbClr val="BBD6E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919" name="Google Shape;919;p57"/>
          <p:cNvSpPr/>
          <p:nvPr/>
        </p:nvSpPr>
        <p:spPr>
          <a:xfrm>
            <a:off x="12684955" y="4132220"/>
            <a:ext cx="538390" cy="1723933"/>
          </a:xfrm>
          <a:custGeom>
            <a:avLst/>
            <a:gdLst/>
            <a:ahLst/>
            <a:cxnLst/>
            <a:rect l="l" t="t" r="r" b="b"/>
            <a:pathLst>
              <a:path w="200" h="639" extrusionOk="0">
                <a:moveTo>
                  <a:pt x="6" y="8"/>
                </a:moveTo>
                <a:lnTo>
                  <a:pt x="6" y="8"/>
                </a:lnTo>
                <a:lnTo>
                  <a:pt x="0" y="0"/>
                </a:lnTo>
                <a:lnTo>
                  <a:pt x="0" y="639"/>
                </a:lnTo>
                <a:lnTo>
                  <a:pt x="200" y="639"/>
                </a:lnTo>
                <a:lnTo>
                  <a:pt x="200" y="278"/>
                </a:lnTo>
                <a:lnTo>
                  <a:pt x="200" y="278"/>
                </a:lnTo>
                <a:lnTo>
                  <a:pt x="175" y="248"/>
                </a:lnTo>
                <a:lnTo>
                  <a:pt x="151" y="217"/>
                </a:lnTo>
                <a:lnTo>
                  <a:pt x="127" y="185"/>
                </a:lnTo>
                <a:lnTo>
                  <a:pt x="102" y="152"/>
                </a:lnTo>
                <a:lnTo>
                  <a:pt x="54" y="82"/>
                </a:lnTo>
                <a:lnTo>
                  <a:pt x="6" y="8"/>
                </a:lnTo>
                <a:lnTo>
                  <a:pt x="6" y="8"/>
                </a:lnTo>
                <a:close/>
              </a:path>
            </a:pathLst>
          </a:custGeom>
          <a:solidFill>
            <a:srgbClr val="95BE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920" name="Google Shape;920;p57"/>
          <p:cNvSpPr/>
          <p:nvPr/>
        </p:nvSpPr>
        <p:spPr>
          <a:xfrm>
            <a:off x="8186707" y="5842663"/>
            <a:ext cx="231508" cy="8094"/>
          </a:xfrm>
          <a:custGeom>
            <a:avLst/>
            <a:gdLst/>
            <a:ahLst/>
            <a:cxnLst/>
            <a:rect l="l" t="t" r="r" b="b"/>
            <a:pathLst>
              <a:path w="86" h="3" extrusionOk="0">
                <a:moveTo>
                  <a:pt x="32" y="3"/>
                </a:moveTo>
                <a:lnTo>
                  <a:pt x="32" y="3"/>
                </a:lnTo>
                <a:lnTo>
                  <a:pt x="0" y="3"/>
                </a:lnTo>
                <a:lnTo>
                  <a:pt x="4" y="3"/>
                </a:lnTo>
                <a:lnTo>
                  <a:pt x="86" y="3"/>
                </a:lnTo>
                <a:lnTo>
                  <a:pt x="86" y="0"/>
                </a:lnTo>
                <a:lnTo>
                  <a:pt x="86" y="0"/>
                </a:lnTo>
                <a:lnTo>
                  <a:pt x="58" y="3"/>
                </a:lnTo>
                <a:lnTo>
                  <a:pt x="32" y="3"/>
                </a:lnTo>
                <a:lnTo>
                  <a:pt x="32" y="3"/>
                </a:lnTo>
                <a:close/>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921" name="Google Shape;921;p57"/>
          <p:cNvSpPr/>
          <p:nvPr/>
        </p:nvSpPr>
        <p:spPr>
          <a:xfrm>
            <a:off x="8418215" y="5721260"/>
            <a:ext cx="514163" cy="132196"/>
          </a:xfrm>
          <a:custGeom>
            <a:avLst/>
            <a:gdLst/>
            <a:ahLst/>
            <a:cxnLst/>
            <a:rect l="l" t="t" r="r" b="b"/>
            <a:pathLst>
              <a:path w="191" h="49" extrusionOk="0">
                <a:moveTo>
                  <a:pt x="0" y="45"/>
                </a:moveTo>
                <a:lnTo>
                  <a:pt x="0" y="48"/>
                </a:lnTo>
                <a:lnTo>
                  <a:pt x="191" y="49"/>
                </a:lnTo>
                <a:lnTo>
                  <a:pt x="191" y="0"/>
                </a:lnTo>
                <a:lnTo>
                  <a:pt x="191" y="0"/>
                </a:lnTo>
                <a:lnTo>
                  <a:pt x="163" y="10"/>
                </a:lnTo>
                <a:lnTo>
                  <a:pt x="137" y="19"/>
                </a:lnTo>
                <a:lnTo>
                  <a:pt x="111" y="27"/>
                </a:lnTo>
                <a:lnTo>
                  <a:pt x="87" y="32"/>
                </a:lnTo>
                <a:lnTo>
                  <a:pt x="63" y="38"/>
                </a:lnTo>
                <a:lnTo>
                  <a:pt x="41" y="41"/>
                </a:lnTo>
                <a:lnTo>
                  <a:pt x="20" y="44"/>
                </a:lnTo>
                <a:lnTo>
                  <a:pt x="0" y="45"/>
                </a:lnTo>
                <a:lnTo>
                  <a:pt x="0" y="45"/>
                </a:lnTo>
                <a:close/>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922" name="Google Shape;922;p57"/>
          <p:cNvSpPr/>
          <p:nvPr/>
        </p:nvSpPr>
        <p:spPr>
          <a:xfrm>
            <a:off x="15245000" y="5858850"/>
            <a:ext cx="174978" cy="0"/>
          </a:xfrm>
          <a:custGeom>
            <a:avLst/>
            <a:gdLst/>
            <a:ahLst/>
            <a:cxnLst/>
            <a:rect l="l" t="t" r="r" b="b"/>
            <a:pathLst>
              <a:path w="65" h="120000" extrusionOk="0">
                <a:moveTo>
                  <a:pt x="65" y="0"/>
                </a:moveTo>
                <a:lnTo>
                  <a:pt x="0" y="0"/>
                </a:lnTo>
                <a:lnTo>
                  <a:pt x="0" y="0"/>
                </a:lnTo>
                <a:lnTo>
                  <a:pt x="36" y="0"/>
                </a:lnTo>
                <a:lnTo>
                  <a:pt x="65" y="0"/>
                </a:lnTo>
                <a:lnTo>
                  <a:pt x="65" y="0"/>
                </a:lnTo>
                <a:close/>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923" name="Google Shape;923;p57"/>
          <p:cNvSpPr/>
          <p:nvPr/>
        </p:nvSpPr>
        <p:spPr>
          <a:xfrm>
            <a:off x="14795444" y="5826476"/>
            <a:ext cx="449557" cy="32374"/>
          </a:xfrm>
          <a:custGeom>
            <a:avLst/>
            <a:gdLst/>
            <a:ahLst/>
            <a:cxnLst/>
            <a:rect l="l" t="t" r="r" b="b"/>
            <a:pathLst>
              <a:path w="167" h="12" extrusionOk="0">
                <a:moveTo>
                  <a:pt x="1" y="0"/>
                </a:moveTo>
                <a:lnTo>
                  <a:pt x="1" y="0"/>
                </a:lnTo>
                <a:lnTo>
                  <a:pt x="0" y="0"/>
                </a:lnTo>
                <a:lnTo>
                  <a:pt x="0" y="12"/>
                </a:lnTo>
                <a:lnTo>
                  <a:pt x="167" y="12"/>
                </a:lnTo>
                <a:lnTo>
                  <a:pt x="167" y="12"/>
                </a:lnTo>
                <a:lnTo>
                  <a:pt x="133" y="11"/>
                </a:lnTo>
                <a:lnTo>
                  <a:pt x="94" y="9"/>
                </a:lnTo>
                <a:lnTo>
                  <a:pt x="50" y="5"/>
                </a:lnTo>
                <a:lnTo>
                  <a:pt x="1" y="0"/>
                </a:lnTo>
                <a:lnTo>
                  <a:pt x="1" y="0"/>
                </a:lnTo>
                <a:close/>
              </a:path>
            </a:pathLst>
          </a:custGeom>
          <a:solidFill>
            <a:srgbClr val="F5F7F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924" name="Google Shape;924;p57"/>
          <p:cNvSpPr txBox="1"/>
          <p:nvPr/>
        </p:nvSpPr>
        <p:spPr>
          <a:xfrm>
            <a:off x="8019274" y="5282314"/>
            <a:ext cx="543053" cy="28550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0.1%</a:t>
            </a:r>
            <a:endParaRPr sz="1400" b="0" i="0" u="none" strike="noStrike" cap="none">
              <a:solidFill>
                <a:srgbClr val="000000"/>
              </a:solidFill>
              <a:latin typeface="Arial"/>
              <a:ea typeface="Arial"/>
              <a:cs typeface="Arial"/>
              <a:sym typeface="Arial"/>
            </a:endParaRPr>
          </a:p>
        </p:txBody>
      </p:sp>
      <p:grpSp>
        <p:nvGrpSpPr>
          <p:cNvPr id="925" name="Google Shape;925;p57"/>
          <p:cNvGrpSpPr/>
          <p:nvPr/>
        </p:nvGrpSpPr>
        <p:grpSpPr>
          <a:xfrm>
            <a:off x="8160384" y="2935454"/>
            <a:ext cx="7250629" cy="3254430"/>
            <a:chOff x="6781178" y="3358286"/>
            <a:chExt cx="7816273" cy="3508318"/>
          </a:xfrm>
        </p:grpSpPr>
        <p:cxnSp>
          <p:nvCxnSpPr>
            <p:cNvPr id="926" name="Google Shape;926;p57"/>
            <p:cNvCxnSpPr/>
            <p:nvPr/>
          </p:nvCxnSpPr>
          <p:spPr>
            <a:xfrm rot="10800000">
              <a:off x="10503612" y="3358286"/>
              <a:ext cx="0" cy="3135302"/>
            </a:xfrm>
            <a:prstGeom prst="straightConnector1">
              <a:avLst/>
            </a:prstGeom>
            <a:noFill/>
            <a:ln w="28575" cap="flat" cmpd="sng">
              <a:solidFill>
                <a:srgbClr val="F16161"/>
              </a:solidFill>
              <a:prstDash val="solid"/>
              <a:miter lim="800000"/>
              <a:headEnd type="none" w="sm" len="sm"/>
              <a:tailEnd type="none" w="sm" len="sm"/>
            </a:ln>
          </p:spPr>
        </p:cxnSp>
        <p:grpSp>
          <p:nvGrpSpPr>
            <p:cNvPr id="927" name="Google Shape;927;p57"/>
            <p:cNvGrpSpPr/>
            <p:nvPr/>
          </p:nvGrpSpPr>
          <p:grpSpPr>
            <a:xfrm>
              <a:off x="9916683" y="3816937"/>
              <a:ext cx="1178622" cy="2652179"/>
              <a:chOff x="9871942" y="3816937"/>
              <a:chExt cx="1226161" cy="2652179"/>
            </a:xfrm>
          </p:grpSpPr>
          <p:cxnSp>
            <p:nvCxnSpPr>
              <p:cNvPr id="928" name="Google Shape;928;p57"/>
              <p:cNvCxnSpPr/>
              <p:nvPr/>
            </p:nvCxnSpPr>
            <p:spPr>
              <a:xfrm>
                <a:off x="9871942" y="3816937"/>
                <a:ext cx="1226160" cy="441434"/>
              </a:xfrm>
              <a:prstGeom prst="straightConnector1">
                <a:avLst/>
              </a:prstGeom>
              <a:noFill/>
              <a:ln w="25400" cap="flat" cmpd="sng">
                <a:solidFill>
                  <a:schemeClr val="accent1"/>
                </a:solidFill>
                <a:prstDash val="solid"/>
                <a:miter lim="800000"/>
                <a:headEnd type="none" w="sm" len="sm"/>
                <a:tailEnd type="none" w="sm" len="sm"/>
              </a:ln>
            </p:spPr>
          </p:cxnSp>
          <p:cxnSp>
            <p:nvCxnSpPr>
              <p:cNvPr id="929" name="Google Shape;929;p57"/>
              <p:cNvCxnSpPr/>
              <p:nvPr/>
            </p:nvCxnSpPr>
            <p:spPr>
              <a:xfrm>
                <a:off x="9871942" y="4287327"/>
                <a:ext cx="1226160" cy="441434"/>
              </a:xfrm>
              <a:prstGeom prst="straightConnector1">
                <a:avLst/>
              </a:prstGeom>
              <a:noFill/>
              <a:ln w="25400" cap="flat" cmpd="sng">
                <a:solidFill>
                  <a:schemeClr val="accent1"/>
                </a:solidFill>
                <a:prstDash val="solid"/>
                <a:miter lim="800000"/>
                <a:headEnd type="none" w="sm" len="sm"/>
                <a:tailEnd type="none" w="sm" len="sm"/>
              </a:ln>
            </p:spPr>
          </p:cxnSp>
          <p:cxnSp>
            <p:nvCxnSpPr>
              <p:cNvPr id="930" name="Google Shape;930;p57"/>
              <p:cNvCxnSpPr/>
              <p:nvPr/>
            </p:nvCxnSpPr>
            <p:spPr>
              <a:xfrm>
                <a:off x="9871943" y="5001557"/>
                <a:ext cx="1226160" cy="441434"/>
              </a:xfrm>
              <a:prstGeom prst="straightConnector1">
                <a:avLst/>
              </a:prstGeom>
              <a:noFill/>
              <a:ln w="25400" cap="flat" cmpd="sng">
                <a:solidFill>
                  <a:schemeClr val="accent1"/>
                </a:solidFill>
                <a:prstDash val="solid"/>
                <a:miter lim="800000"/>
                <a:headEnd type="none" w="sm" len="sm"/>
                <a:tailEnd type="none" w="sm" len="sm"/>
              </a:ln>
            </p:spPr>
          </p:cxnSp>
          <p:cxnSp>
            <p:nvCxnSpPr>
              <p:cNvPr id="931" name="Google Shape;931;p57"/>
              <p:cNvCxnSpPr/>
              <p:nvPr/>
            </p:nvCxnSpPr>
            <p:spPr>
              <a:xfrm>
                <a:off x="9871943" y="5545099"/>
                <a:ext cx="1226160" cy="441434"/>
              </a:xfrm>
              <a:prstGeom prst="straightConnector1">
                <a:avLst/>
              </a:prstGeom>
              <a:noFill/>
              <a:ln w="25400" cap="flat" cmpd="sng">
                <a:solidFill>
                  <a:schemeClr val="accent1"/>
                </a:solidFill>
                <a:prstDash val="solid"/>
                <a:miter lim="800000"/>
                <a:headEnd type="none" w="sm" len="sm"/>
                <a:tailEnd type="none" w="sm" len="sm"/>
              </a:ln>
            </p:spPr>
          </p:cxnSp>
          <p:cxnSp>
            <p:nvCxnSpPr>
              <p:cNvPr id="932" name="Google Shape;932;p57"/>
              <p:cNvCxnSpPr/>
              <p:nvPr/>
            </p:nvCxnSpPr>
            <p:spPr>
              <a:xfrm>
                <a:off x="9871943" y="6027682"/>
                <a:ext cx="1226160" cy="441434"/>
              </a:xfrm>
              <a:prstGeom prst="straightConnector1">
                <a:avLst/>
              </a:prstGeom>
              <a:noFill/>
              <a:ln w="25400" cap="flat" cmpd="sng">
                <a:solidFill>
                  <a:schemeClr val="accent1"/>
                </a:solidFill>
                <a:prstDash val="solid"/>
                <a:miter lim="800000"/>
                <a:headEnd type="none" w="sm" len="sm"/>
                <a:tailEnd type="none" w="sm" len="sm"/>
              </a:ln>
            </p:spPr>
          </p:cxnSp>
        </p:grpSp>
        <p:sp>
          <p:nvSpPr>
            <p:cNvPr id="933" name="Google Shape;933;p57"/>
            <p:cNvSpPr txBox="1"/>
            <p:nvPr/>
          </p:nvSpPr>
          <p:spPr>
            <a:xfrm>
              <a:off x="6891259" y="6528050"/>
              <a:ext cx="36740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-3</a:t>
              </a:r>
              <a:endParaRPr sz="1400" b="0" i="0" u="none" strike="noStrike" cap="none">
                <a:solidFill>
                  <a:srgbClr val="000000"/>
                </a:solidFill>
                <a:latin typeface="Arial"/>
                <a:ea typeface="Arial"/>
                <a:cs typeface="Arial"/>
                <a:sym typeface="Arial"/>
              </a:endParaRPr>
            </a:p>
          </p:txBody>
        </p:sp>
        <p:sp>
          <p:nvSpPr>
            <p:cNvPr id="934" name="Google Shape;934;p57"/>
            <p:cNvSpPr txBox="1"/>
            <p:nvPr/>
          </p:nvSpPr>
          <p:spPr>
            <a:xfrm>
              <a:off x="7344379" y="6528050"/>
              <a:ext cx="53893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-2.5</a:t>
              </a:r>
              <a:endParaRPr sz="1400" b="0" i="0" u="none" strike="noStrike" cap="none">
                <a:solidFill>
                  <a:srgbClr val="000000"/>
                </a:solidFill>
                <a:latin typeface="Arial"/>
                <a:ea typeface="Arial"/>
                <a:cs typeface="Arial"/>
                <a:sym typeface="Arial"/>
              </a:endParaRPr>
            </a:p>
          </p:txBody>
        </p:sp>
        <p:sp>
          <p:nvSpPr>
            <p:cNvPr id="935" name="Google Shape;935;p57"/>
            <p:cNvSpPr txBox="1"/>
            <p:nvPr/>
          </p:nvSpPr>
          <p:spPr>
            <a:xfrm>
              <a:off x="8002052" y="6528050"/>
              <a:ext cx="36740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-2</a:t>
              </a:r>
              <a:endParaRPr sz="1400" b="0" i="0" u="none" strike="noStrike" cap="none">
                <a:solidFill>
                  <a:srgbClr val="000000"/>
                </a:solidFill>
                <a:latin typeface="Arial"/>
                <a:ea typeface="Arial"/>
                <a:cs typeface="Arial"/>
                <a:sym typeface="Arial"/>
              </a:endParaRPr>
            </a:p>
          </p:txBody>
        </p:sp>
        <p:sp>
          <p:nvSpPr>
            <p:cNvPr id="936" name="Google Shape;936;p57"/>
            <p:cNvSpPr txBox="1"/>
            <p:nvPr/>
          </p:nvSpPr>
          <p:spPr>
            <a:xfrm>
              <a:off x="8491748" y="6528050"/>
              <a:ext cx="53893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-1.5</a:t>
              </a:r>
              <a:endParaRPr sz="1400" b="0" i="0" u="none" strike="noStrike" cap="none">
                <a:solidFill>
                  <a:srgbClr val="000000"/>
                </a:solidFill>
                <a:latin typeface="Arial"/>
                <a:ea typeface="Arial"/>
                <a:cs typeface="Arial"/>
                <a:sym typeface="Arial"/>
              </a:endParaRPr>
            </a:p>
          </p:txBody>
        </p:sp>
        <p:sp>
          <p:nvSpPr>
            <p:cNvPr id="937" name="Google Shape;937;p57"/>
            <p:cNvSpPr txBox="1"/>
            <p:nvPr/>
          </p:nvSpPr>
          <p:spPr>
            <a:xfrm>
              <a:off x="9161613" y="6528050"/>
              <a:ext cx="36740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-1</a:t>
              </a:r>
              <a:endParaRPr sz="1400" b="0" i="0" u="none" strike="noStrike" cap="none">
                <a:solidFill>
                  <a:srgbClr val="000000"/>
                </a:solidFill>
                <a:latin typeface="Arial"/>
                <a:ea typeface="Arial"/>
                <a:cs typeface="Arial"/>
                <a:sym typeface="Arial"/>
              </a:endParaRPr>
            </a:p>
          </p:txBody>
        </p:sp>
        <p:sp>
          <p:nvSpPr>
            <p:cNvPr id="938" name="Google Shape;938;p57"/>
            <p:cNvSpPr txBox="1"/>
            <p:nvPr/>
          </p:nvSpPr>
          <p:spPr>
            <a:xfrm>
              <a:off x="9639117" y="6528050"/>
              <a:ext cx="53893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-0.5</a:t>
              </a:r>
              <a:endParaRPr sz="1400" b="0" i="0" u="none" strike="noStrike" cap="none">
                <a:solidFill>
                  <a:srgbClr val="000000"/>
                </a:solidFill>
                <a:latin typeface="Arial"/>
                <a:ea typeface="Arial"/>
                <a:cs typeface="Arial"/>
                <a:sym typeface="Arial"/>
              </a:endParaRPr>
            </a:p>
          </p:txBody>
        </p:sp>
        <p:sp>
          <p:nvSpPr>
            <p:cNvPr id="939" name="Google Shape;939;p57"/>
            <p:cNvSpPr txBox="1"/>
            <p:nvPr/>
          </p:nvSpPr>
          <p:spPr>
            <a:xfrm>
              <a:off x="10834668" y="6528050"/>
              <a:ext cx="47320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0.5</a:t>
              </a:r>
              <a:endParaRPr sz="1400" b="0" i="0" u="none" strike="noStrike" cap="none">
                <a:solidFill>
                  <a:srgbClr val="000000"/>
                </a:solidFill>
                <a:latin typeface="Arial"/>
                <a:ea typeface="Arial"/>
                <a:cs typeface="Arial"/>
                <a:sym typeface="Arial"/>
              </a:endParaRPr>
            </a:p>
          </p:txBody>
        </p:sp>
        <p:sp>
          <p:nvSpPr>
            <p:cNvPr id="940" name="Google Shape;940;p57"/>
            <p:cNvSpPr txBox="1"/>
            <p:nvPr/>
          </p:nvSpPr>
          <p:spPr>
            <a:xfrm>
              <a:off x="11968673" y="6528050"/>
              <a:ext cx="47320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1.5</a:t>
              </a:r>
              <a:endParaRPr sz="1400" b="0" i="0" u="none" strike="noStrike" cap="none">
                <a:solidFill>
                  <a:srgbClr val="000000"/>
                </a:solidFill>
                <a:latin typeface="Arial"/>
                <a:ea typeface="Arial"/>
                <a:cs typeface="Arial"/>
                <a:sym typeface="Arial"/>
              </a:endParaRPr>
            </a:p>
          </p:txBody>
        </p:sp>
        <p:sp>
          <p:nvSpPr>
            <p:cNvPr id="941" name="Google Shape;941;p57"/>
            <p:cNvSpPr txBox="1"/>
            <p:nvPr/>
          </p:nvSpPr>
          <p:spPr>
            <a:xfrm>
              <a:off x="12650144" y="6528050"/>
              <a:ext cx="30168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2</a:t>
              </a:r>
              <a:endParaRPr sz="1400" b="0" i="0" u="none" strike="noStrike" cap="none">
                <a:solidFill>
                  <a:srgbClr val="000000"/>
                </a:solidFill>
                <a:latin typeface="Arial"/>
                <a:ea typeface="Arial"/>
                <a:cs typeface="Arial"/>
                <a:sym typeface="Arial"/>
              </a:endParaRPr>
            </a:p>
          </p:txBody>
        </p:sp>
        <p:sp>
          <p:nvSpPr>
            <p:cNvPr id="942" name="Google Shape;942;p57"/>
            <p:cNvSpPr txBox="1"/>
            <p:nvPr/>
          </p:nvSpPr>
          <p:spPr>
            <a:xfrm>
              <a:off x="13127063" y="6528050"/>
              <a:ext cx="47320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2.5</a:t>
              </a:r>
              <a:endParaRPr sz="1400" b="0" i="0" u="none" strike="noStrike" cap="none">
                <a:solidFill>
                  <a:srgbClr val="000000"/>
                </a:solidFill>
                <a:latin typeface="Arial"/>
                <a:ea typeface="Arial"/>
                <a:cs typeface="Arial"/>
                <a:sym typeface="Arial"/>
              </a:endParaRPr>
            </a:p>
          </p:txBody>
        </p:sp>
        <p:sp>
          <p:nvSpPr>
            <p:cNvPr id="943" name="Google Shape;943;p57"/>
            <p:cNvSpPr txBox="1"/>
            <p:nvPr/>
          </p:nvSpPr>
          <p:spPr>
            <a:xfrm>
              <a:off x="13759761" y="6528050"/>
              <a:ext cx="30168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3</a:t>
              </a:r>
              <a:endParaRPr sz="1400" b="0" i="0" u="none" strike="noStrike" cap="none">
                <a:solidFill>
                  <a:srgbClr val="000000"/>
                </a:solidFill>
                <a:latin typeface="Arial"/>
                <a:ea typeface="Arial"/>
                <a:cs typeface="Arial"/>
                <a:sym typeface="Arial"/>
              </a:endParaRPr>
            </a:p>
          </p:txBody>
        </p:sp>
        <p:sp>
          <p:nvSpPr>
            <p:cNvPr id="944" name="Google Shape;944;p57"/>
            <p:cNvSpPr txBox="1"/>
            <p:nvPr/>
          </p:nvSpPr>
          <p:spPr>
            <a:xfrm>
              <a:off x="10357750" y="6528050"/>
              <a:ext cx="30168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0</a:t>
              </a:r>
              <a:endParaRPr sz="1400" b="0" i="0" u="none" strike="noStrike" cap="none">
                <a:solidFill>
                  <a:srgbClr val="000000"/>
                </a:solidFill>
                <a:latin typeface="Arial"/>
                <a:ea typeface="Arial"/>
                <a:cs typeface="Arial"/>
                <a:sym typeface="Arial"/>
              </a:endParaRPr>
            </a:p>
          </p:txBody>
        </p:sp>
        <p:sp>
          <p:nvSpPr>
            <p:cNvPr id="945" name="Google Shape;945;p57"/>
            <p:cNvSpPr txBox="1"/>
            <p:nvPr/>
          </p:nvSpPr>
          <p:spPr>
            <a:xfrm>
              <a:off x="11503947" y="6528050"/>
              <a:ext cx="30168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1</a:t>
              </a:r>
              <a:endParaRPr sz="1400" b="0" i="0" u="none" strike="noStrike" cap="none">
                <a:solidFill>
                  <a:srgbClr val="000000"/>
                </a:solidFill>
                <a:latin typeface="Arial"/>
                <a:ea typeface="Arial"/>
                <a:cs typeface="Arial"/>
                <a:sym typeface="Arial"/>
              </a:endParaRPr>
            </a:p>
          </p:txBody>
        </p:sp>
        <p:sp>
          <p:nvSpPr>
            <p:cNvPr id="946" name="Google Shape;946;p57"/>
            <p:cNvSpPr txBox="1"/>
            <p:nvPr/>
          </p:nvSpPr>
          <p:spPr>
            <a:xfrm>
              <a:off x="9971756" y="4724405"/>
              <a:ext cx="469920"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19.1%</a:t>
              </a:r>
              <a:endParaRPr sz="1400" b="0" i="0" u="none" strike="noStrike" cap="none">
                <a:solidFill>
                  <a:srgbClr val="000000"/>
                </a:solidFill>
                <a:latin typeface="Arial"/>
                <a:ea typeface="Arial"/>
                <a:cs typeface="Arial"/>
                <a:sym typeface="Arial"/>
              </a:endParaRPr>
            </a:p>
          </p:txBody>
        </p:sp>
        <p:sp>
          <p:nvSpPr>
            <p:cNvPr id="947" name="Google Shape;947;p57"/>
            <p:cNvSpPr txBox="1"/>
            <p:nvPr/>
          </p:nvSpPr>
          <p:spPr>
            <a:xfrm>
              <a:off x="10549855" y="4724405"/>
              <a:ext cx="469920"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19.1%</a:t>
              </a:r>
              <a:endParaRPr sz="1400" b="0" i="0" u="none" strike="noStrike" cap="none">
                <a:solidFill>
                  <a:srgbClr val="000000"/>
                </a:solidFill>
                <a:latin typeface="Arial"/>
                <a:ea typeface="Arial"/>
                <a:cs typeface="Arial"/>
                <a:sym typeface="Arial"/>
              </a:endParaRPr>
            </a:p>
          </p:txBody>
        </p:sp>
        <p:sp>
          <p:nvSpPr>
            <p:cNvPr id="948" name="Google Shape;948;p57"/>
            <p:cNvSpPr txBox="1"/>
            <p:nvPr/>
          </p:nvSpPr>
          <p:spPr>
            <a:xfrm>
              <a:off x="11009645" y="5291415"/>
              <a:ext cx="688009"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15.0%</a:t>
              </a:r>
              <a:endParaRPr sz="1400" b="0" i="0" u="none" strike="noStrike" cap="none">
                <a:solidFill>
                  <a:srgbClr val="000000"/>
                </a:solidFill>
                <a:latin typeface="Arial"/>
                <a:ea typeface="Arial"/>
                <a:cs typeface="Arial"/>
                <a:sym typeface="Arial"/>
              </a:endParaRPr>
            </a:p>
          </p:txBody>
        </p:sp>
        <p:sp>
          <p:nvSpPr>
            <p:cNvPr id="949" name="Google Shape;949;p57"/>
            <p:cNvSpPr txBox="1"/>
            <p:nvPr/>
          </p:nvSpPr>
          <p:spPr>
            <a:xfrm>
              <a:off x="11632919" y="5760889"/>
              <a:ext cx="585418"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9.2%</a:t>
              </a:r>
              <a:endParaRPr sz="1400" b="0" i="0" u="none" strike="noStrike" cap="none">
                <a:solidFill>
                  <a:srgbClr val="000000"/>
                </a:solidFill>
                <a:latin typeface="Arial"/>
                <a:ea typeface="Arial"/>
                <a:cs typeface="Arial"/>
                <a:sym typeface="Arial"/>
              </a:endParaRPr>
            </a:p>
          </p:txBody>
        </p:sp>
        <p:sp>
          <p:nvSpPr>
            <p:cNvPr id="950" name="Google Shape;950;p57"/>
            <p:cNvSpPr txBox="1"/>
            <p:nvPr/>
          </p:nvSpPr>
          <p:spPr>
            <a:xfrm>
              <a:off x="12236025" y="6048926"/>
              <a:ext cx="585418"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4.4%</a:t>
              </a:r>
              <a:endParaRPr sz="1400" b="0" i="0" u="none" strike="noStrike" cap="none">
                <a:solidFill>
                  <a:srgbClr val="000000"/>
                </a:solidFill>
                <a:latin typeface="Arial"/>
                <a:ea typeface="Arial"/>
                <a:cs typeface="Arial"/>
                <a:sym typeface="Arial"/>
              </a:endParaRPr>
            </a:p>
          </p:txBody>
        </p:sp>
        <p:sp>
          <p:nvSpPr>
            <p:cNvPr id="951" name="Google Shape;951;p57"/>
            <p:cNvSpPr txBox="1"/>
            <p:nvPr/>
          </p:nvSpPr>
          <p:spPr>
            <a:xfrm>
              <a:off x="12773032" y="6224284"/>
              <a:ext cx="585418"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1.7%</a:t>
              </a:r>
              <a:endParaRPr sz="1400" b="0" i="0" u="none" strike="noStrike" cap="none">
                <a:solidFill>
                  <a:srgbClr val="000000"/>
                </a:solidFill>
                <a:latin typeface="Arial"/>
                <a:ea typeface="Arial"/>
                <a:cs typeface="Arial"/>
                <a:sym typeface="Arial"/>
              </a:endParaRPr>
            </a:p>
          </p:txBody>
        </p:sp>
        <p:sp>
          <p:nvSpPr>
            <p:cNvPr id="952" name="Google Shape;952;p57"/>
            <p:cNvSpPr txBox="1"/>
            <p:nvPr/>
          </p:nvSpPr>
          <p:spPr>
            <a:xfrm>
              <a:off x="9274031" y="5291415"/>
              <a:ext cx="688009"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15.0%</a:t>
              </a:r>
              <a:endParaRPr sz="1400" b="0" i="0" u="none" strike="noStrike" cap="none">
                <a:solidFill>
                  <a:srgbClr val="000000"/>
                </a:solidFill>
                <a:latin typeface="Arial"/>
                <a:ea typeface="Arial"/>
                <a:cs typeface="Arial"/>
                <a:sym typeface="Arial"/>
              </a:endParaRPr>
            </a:p>
          </p:txBody>
        </p:sp>
        <p:sp>
          <p:nvSpPr>
            <p:cNvPr id="953" name="Google Shape;953;p57"/>
            <p:cNvSpPr txBox="1"/>
            <p:nvPr/>
          </p:nvSpPr>
          <p:spPr>
            <a:xfrm>
              <a:off x="8775844" y="5760889"/>
              <a:ext cx="585418"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9.2%</a:t>
              </a:r>
              <a:endParaRPr sz="1400" b="0" i="0" u="none" strike="noStrike" cap="none">
                <a:solidFill>
                  <a:srgbClr val="000000"/>
                </a:solidFill>
                <a:latin typeface="Arial"/>
                <a:ea typeface="Arial"/>
                <a:cs typeface="Arial"/>
                <a:sym typeface="Arial"/>
              </a:endParaRPr>
            </a:p>
          </p:txBody>
        </p:sp>
        <p:sp>
          <p:nvSpPr>
            <p:cNvPr id="954" name="Google Shape;954;p57"/>
            <p:cNvSpPr txBox="1"/>
            <p:nvPr/>
          </p:nvSpPr>
          <p:spPr>
            <a:xfrm>
              <a:off x="8230049" y="6048926"/>
              <a:ext cx="585418"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4.4%</a:t>
              </a:r>
              <a:endParaRPr sz="1400" b="0" i="0" u="none" strike="noStrike" cap="none">
                <a:solidFill>
                  <a:srgbClr val="000000"/>
                </a:solidFill>
                <a:latin typeface="Arial"/>
                <a:ea typeface="Arial"/>
                <a:cs typeface="Arial"/>
                <a:sym typeface="Arial"/>
              </a:endParaRPr>
            </a:p>
          </p:txBody>
        </p:sp>
        <p:sp>
          <p:nvSpPr>
            <p:cNvPr id="955" name="Google Shape;955;p57"/>
            <p:cNvSpPr txBox="1"/>
            <p:nvPr/>
          </p:nvSpPr>
          <p:spPr>
            <a:xfrm>
              <a:off x="7658267" y="6216915"/>
              <a:ext cx="585418"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1.7%</a:t>
              </a:r>
              <a:endParaRPr sz="1400" b="0" i="0" u="none" strike="noStrike" cap="none">
                <a:solidFill>
                  <a:srgbClr val="000000"/>
                </a:solidFill>
                <a:latin typeface="Arial"/>
                <a:ea typeface="Arial"/>
                <a:cs typeface="Arial"/>
                <a:sym typeface="Arial"/>
              </a:endParaRPr>
            </a:p>
          </p:txBody>
        </p:sp>
        <p:sp>
          <p:nvSpPr>
            <p:cNvPr id="956" name="Google Shape;956;p57"/>
            <p:cNvSpPr txBox="1"/>
            <p:nvPr/>
          </p:nvSpPr>
          <p:spPr>
            <a:xfrm>
              <a:off x="7183758" y="5882331"/>
              <a:ext cx="585418"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0.5%</a:t>
              </a:r>
              <a:endParaRPr sz="1400" b="0" i="0" u="none" strike="noStrike" cap="none">
                <a:solidFill>
                  <a:srgbClr val="000000"/>
                </a:solidFill>
                <a:latin typeface="Arial"/>
                <a:ea typeface="Arial"/>
                <a:cs typeface="Arial"/>
                <a:sym typeface="Arial"/>
              </a:endParaRPr>
            </a:p>
          </p:txBody>
        </p:sp>
        <p:cxnSp>
          <p:nvCxnSpPr>
            <p:cNvPr id="957" name="Google Shape;957;p57"/>
            <p:cNvCxnSpPr/>
            <p:nvPr/>
          </p:nvCxnSpPr>
          <p:spPr>
            <a:xfrm>
              <a:off x="6933961" y="6163786"/>
              <a:ext cx="0" cy="310850"/>
            </a:xfrm>
            <a:prstGeom prst="straightConnector1">
              <a:avLst/>
            </a:prstGeom>
            <a:noFill/>
            <a:ln w="9525" cap="flat" cmpd="sng">
              <a:solidFill>
                <a:srgbClr val="3F3F3F"/>
              </a:solidFill>
              <a:prstDash val="solid"/>
              <a:miter lim="800000"/>
              <a:headEnd type="none" w="sm" len="sm"/>
              <a:tailEnd type="stealth" w="med" len="med"/>
            </a:ln>
          </p:spPr>
        </p:cxnSp>
        <p:cxnSp>
          <p:nvCxnSpPr>
            <p:cNvPr id="958" name="Google Shape;958;p57"/>
            <p:cNvCxnSpPr/>
            <p:nvPr/>
          </p:nvCxnSpPr>
          <p:spPr>
            <a:xfrm>
              <a:off x="7427737" y="6174424"/>
              <a:ext cx="0" cy="313959"/>
            </a:xfrm>
            <a:prstGeom prst="straightConnector1">
              <a:avLst/>
            </a:prstGeom>
            <a:noFill/>
            <a:ln w="9525" cap="flat" cmpd="sng">
              <a:solidFill>
                <a:srgbClr val="3F3F3F"/>
              </a:solidFill>
              <a:prstDash val="solid"/>
              <a:miter lim="800000"/>
              <a:headEnd type="none" w="sm" len="sm"/>
              <a:tailEnd type="stealth" w="med" len="med"/>
            </a:ln>
          </p:spPr>
        </p:cxnSp>
        <p:sp>
          <p:nvSpPr>
            <p:cNvPr id="959" name="Google Shape;959;p57"/>
            <p:cNvSpPr txBox="1"/>
            <p:nvPr/>
          </p:nvSpPr>
          <p:spPr>
            <a:xfrm>
              <a:off x="13316980" y="5893797"/>
              <a:ext cx="585418"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0.5%</a:t>
              </a:r>
              <a:endParaRPr sz="1400" b="0" i="0" u="none" strike="noStrike" cap="none">
                <a:solidFill>
                  <a:srgbClr val="000000"/>
                </a:solidFill>
                <a:latin typeface="Arial"/>
                <a:ea typeface="Arial"/>
                <a:cs typeface="Arial"/>
                <a:sym typeface="Arial"/>
              </a:endParaRPr>
            </a:p>
          </p:txBody>
        </p:sp>
        <p:sp>
          <p:nvSpPr>
            <p:cNvPr id="960" name="Google Shape;960;p57"/>
            <p:cNvSpPr txBox="1"/>
            <p:nvPr/>
          </p:nvSpPr>
          <p:spPr>
            <a:xfrm>
              <a:off x="13871677" y="5887896"/>
              <a:ext cx="585418"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0.1%</a:t>
              </a:r>
              <a:endParaRPr sz="1400" b="0" i="0" u="none" strike="noStrike" cap="none">
                <a:solidFill>
                  <a:srgbClr val="000000"/>
                </a:solidFill>
                <a:latin typeface="Arial"/>
                <a:ea typeface="Arial"/>
                <a:cs typeface="Arial"/>
                <a:sym typeface="Arial"/>
              </a:endParaRPr>
            </a:p>
          </p:txBody>
        </p:sp>
        <p:cxnSp>
          <p:nvCxnSpPr>
            <p:cNvPr id="961" name="Google Shape;961;p57"/>
            <p:cNvCxnSpPr/>
            <p:nvPr/>
          </p:nvCxnSpPr>
          <p:spPr>
            <a:xfrm>
              <a:off x="13621880" y="6169351"/>
              <a:ext cx="0" cy="310850"/>
            </a:xfrm>
            <a:prstGeom prst="straightConnector1">
              <a:avLst/>
            </a:prstGeom>
            <a:noFill/>
            <a:ln w="9525" cap="flat" cmpd="sng">
              <a:solidFill>
                <a:srgbClr val="3F3F3F"/>
              </a:solidFill>
              <a:prstDash val="solid"/>
              <a:miter lim="800000"/>
              <a:headEnd type="none" w="sm" len="sm"/>
              <a:tailEnd type="stealth" w="med" len="med"/>
            </a:ln>
          </p:spPr>
        </p:cxnSp>
        <p:cxnSp>
          <p:nvCxnSpPr>
            <p:cNvPr id="962" name="Google Shape;962;p57"/>
            <p:cNvCxnSpPr/>
            <p:nvPr/>
          </p:nvCxnSpPr>
          <p:spPr>
            <a:xfrm>
              <a:off x="14115656" y="6179989"/>
              <a:ext cx="0" cy="313959"/>
            </a:xfrm>
            <a:prstGeom prst="straightConnector1">
              <a:avLst/>
            </a:prstGeom>
            <a:noFill/>
            <a:ln w="9525" cap="flat" cmpd="sng">
              <a:solidFill>
                <a:srgbClr val="3F3F3F"/>
              </a:solidFill>
              <a:prstDash val="solid"/>
              <a:miter lim="800000"/>
              <a:headEnd type="none" w="sm" len="sm"/>
              <a:tailEnd type="stealth" w="med" len="med"/>
            </a:ln>
          </p:spPr>
        </p:cxnSp>
        <p:cxnSp>
          <p:nvCxnSpPr>
            <p:cNvPr id="963" name="Google Shape;963;p57"/>
            <p:cNvCxnSpPr/>
            <p:nvPr/>
          </p:nvCxnSpPr>
          <p:spPr>
            <a:xfrm>
              <a:off x="6781178" y="6506505"/>
              <a:ext cx="7816273" cy="0"/>
            </a:xfrm>
            <a:prstGeom prst="straightConnector1">
              <a:avLst/>
            </a:prstGeom>
            <a:noFill/>
            <a:ln w="22225" cap="flat" cmpd="sng">
              <a:solidFill>
                <a:srgbClr val="000000"/>
              </a:solidFill>
              <a:prstDash val="solid"/>
              <a:round/>
              <a:headEnd type="none" w="sm" len="sm"/>
              <a:tailEnd type="none" w="sm" len="sm"/>
            </a:ln>
          </p:spPr>
        </p:cxnSp>
      </p:grpSp>
      <p:sp>
        <p:nvSpPr>
          <p:cNvPr id="964" name="Google Shape;964;p57"/>
          <p:cNvSpPr/>
          <p:nvPr/>
        </p:nvSpPr>
        <p:spPr>
          <a:xfrm>
            <a:off x="8237441" y="2943546"/>
            <a:ext cx="7007560" cy="2908268"/>
          </a:xfrm>
          <a:custGeom>
            <a:avLst/>
            <a:gdLst/>
            <a:ahLst/>
            <a:cxnLst/>
            <a:rect l="l" t="t" r="r" b="b"/>
            <a:pathLst>
              <a:path w="9985" h="10000" extrusionOk="0">
                <a:moveTo>
                  <a:pt x="0" y="9972"/>
                </a:moveTo>
                <a:lnTo>
                  <a:pt x="0" y="9972"/>
                </a:lnTo>
                <a:lnTo>
                  <a:pt x="110" y="9963"/>
                </a:lnTo>
                <a:lnTo>
                  <a:pt x="110" y="9963"/>
                </a:lnTo>
                <a:lnTo>
                  <a:pt x="224" y="9963"/>
                </a:lnTo>
                <a:lnTo>
                  <a:pt x="348" y="9935"/>
                </a:lnTo>
                <a:lnTo>
                  <a:pt x="496" y="9889"/>
                </a:lnTo>
                <a:cubicBezTo>
                  <a:pt x="522" y="9877"/>
                  <a:pt x="548" y="9864"/>
                  <a:pt x="575" y="9852"/>
                </a:cubicBezTo>
                <a:lnTo>
                  <a:pt x="654" y="9815"/>
                </a:lnTo>
                <a:cubicBezTo>
                  <a:pt x="682" y="9797"/>
                  <a:pt x="709" y="9778"/>
                  <a:pt x="737" y="9760"/>
                </a:cubicBezTo>
                <a:cubicBezTo>
                  <a:pt x="767" y="9742"/>
                  <a:pt x="795" y="9723"/>
                  <a:pt x="825" y="9705"/>
                </a:cubicBezTo>
                <a:cubicBezTo>
                  <a:pt x="856" y="9677"/>
                  <a:pt x="887" y="9650"/>
                  <a:pt x="919" y="9622"/>
                </a:cubicBezTo>
                <a:cubicBezTo>
                  <a:pt x="950" y="9594"/>
                  <a:pt x="982" y="9567"/>
                  <a:pt x="1013" y="9539"/>
                </a:cubicBezTo>
                <a:lnTo>
                  <a:pt x="1112" y="9437"/>
                </a:lnTo>
                <a:cubicBezTo>
                  <a:pt x="1144" y="9400"/>
                  <a:pt x="1178" y="9364"/>
                  <a:pt x="1210" y="9327"/>
                </a:cubicBezTo>
                <a:lnTo>
                  <a:pt x="1312" y="9197"/>
                </a:lnTo>
                <a:cubicBezTo>
                  <a:pt x="1347" y="9148"/>
                  <a:pt x="1383" y="9099"/>
                  <a:pt x="1418" y="9050"/>
                </a:cubicBezTo>
                <a:cubicBezTo>
                  <a:pt x="1455" y="8995"/>
                  <a:pt x="1491" y="8939"/>
                  <a:pt x="1528" y="8884"/>
                </a:cubicBezTo>
                <a:lnTo>
                  <a:pt x="1638" y="8699"/>
                </a:lnTo>
                <a:lnTo>
                  <a:pt x="1750" y="8506"/>
                </a:lnTo>
                <a:cubicBezTo>
                  <a:pt x="1790" y="8432"/>
                  <a:pt x="1828" y="8358"/>
                  <a:pt x="1868" y="8284"/>
                </a:cubicBezTo>
                <a:lnTo>
                  <a:pt x="1985" y="8054"/>
                </a:lnTo>
                <a:cubicBezTo>
                  <a:pt x="2024" y="7965"/>
                  <a:pt x="2063" y="7875"/>
                  <a:pt x="2103" y="7786"/>
                </a:cubicBezTo>
                <a:lnTo>
                  <a:pt x="2223" y="7500"/>
                </a:lnTo>
                <a:cubicBezTo>
                  <a:pt x="2265" y="7399"/>
                  <a:pt x="2306" y="7297"/>
                  <a:pt x="2348" y="7196"/>
                </a:cubicBezTo>
                <a:cubicBezTo>
                  <a:pt x="2390" y="7082"/>
                  <a:pt x="2431" y="6968"/>
                  <a:pt x="2473" y="6854"/>
                </a:cubicBezTo>
                <a:cubicBezTo>
                  <a:pt x="2515" y="6734"/>
                  <a:pt x="2556" y="6614"/>
                  <a:pt x="2598" y="6494"/>
                </a:cubicBezTo>
                <a:lnTo>
                  <a:pt x="2730" y="6116"/>
                </a:lnTo>
                <a:lnTo>
                  <a:pt x="2859" y="5710"/>
                </a:lnTo>
                <a:cubicBezTo>
                  <a:pt x="2902" y="5566"/>
                  <a:pt x="2944" y="5421"/>
                  <a:pt x="2987" y="5277"/>
                </a:cubicBezTo>
                <a:cubicBezTo>
                  <a:pt x="3032" y="5120"/>
                  <a:pt x="3077" y="4963"/>
                  <a:pt x="3123" y="4806"/>
                </a:cubicBezTo>
                <a:cubicBezTo>
                  <a:pt x="3167" y="4637"/>
                  <a:pt x="3211" y="4468"/>
                  <a:pt x="3256" y="4299"/>
                </a:cubicBezTo>
                <a:cubicBezTo>
                  <a:pt x="3299" y="4124"/>
                  <a:pt x="3344" y="3948"/>
                  <a:pt x="3388" y="3773"/>
                </a:cubicBezTo>
                <a:lnTo>
                  <a:pt x="3388" y="3773"/>
                </a:lnTo>
                <a:cubicBezTo>
                  <a:pt x="3452" y="3518"/>
                  <a:pt x="3517" y="3262"/>
                  <a:pt x="3581" y="3007"/>
                </a:cubicBezTo>
                <a:cubicBezTo>
                  <a:pt x="3613" y="2884"/>
                  <a:pt x="3647" y="2761"/>
                  <a:pt x="3679" y="2638"/>
                </a:cubicBezTo>
                <a:cubicBezTo>
                  <a:pt x="3709" y="2521"/>
                  <a:pt x="3739" y="2405"/>
                  <a:pt x="3769" y="2288"/>
                </a:cubicBezTo>
                <a:cubicBezTo>
                  <a:pt x="3802" y="2177"/>
                  <a:pt x="3835" y="2067"/>
                  <a:pt x="3868" y="1956"/>
                </a:cubicBezTo>
                <a:cubicBezTo>
                  <a:pt x="3897" y="1854"/>
                  <a:pt x="3926" y="1753"/>
                  <a:pt x="3955" y="1651"/>
                </a:cubicBezTo>
                <a:cubicBezTo>
                  <a:pt x="3986" y="1556"/>
                  <a:pt x="4015" y="1460"/>
                  <a:pt x="4046" y="1365"/>
                </a:cubicBezTo>
                <a:cubicBezTo>
                  <a:pt x="4075" y="1273"/>
                  <a:pt x="4103" y="1181"/>
                  <a:pt x="4133" y="1089"/>
                </a:cubicBezTo>
                <a:lnTo>
                  <a:pt x="4223" y="849"/>
                </a:lnTo>
                <a:cubicBezTo>
                  <a:pt x="4251" y="778"/>
                  <a:pt x="4279" y="708"/>
                  <a:pt x="4306" y="637"/>
                </a:cubicBezTo>
                <a:cubicBezTo>
                  <a:pt x="4334" y="575"/>
                  <a:pt x="4362" y="514"/>
                  <a:pt x="4390" y="452"/>
                </a:cubicBezTo>
                <a:cubicBezTo>
                  <a:pt x="4417" y="397"/>
                  <a:pt x="4445" y="341"/>
                  <a:pt x="4473" y="286"/>
                </a:cubicBezTo>
                <a:cubicBezTo>
                  <a:pt x="4487" y="268"/>
                  <a:pt x="4500" y="249"/>
                  <a:pt x="4514" y="231"/>
                </a:cubicBezTo>
                <a:cubicBezTo>
                  <a:pt x="4529" y="209"/>
                  <a:pt x="4542" y="188"/>
                  <a:pt x="4556" y="166"/>
                </a:cubicBezTo>
                <a:cubicBezTo>
                  <a:pt x="4569" y="151"/>
                  <a:pt x="4581" y="135"/>
                  <a:pt x="4594" y="120"/>
                </a:cubicBezTo>
                <a:cubicBezTo>
                  <a:pt x="4608" y="105"/>
                  <a:pt x="4621" y="89"/>
                  <a:pt x="4635" y="74"/>
                </a:cubicBezTo>
                <a:cubicBezTo>
                  <a:pt x="4648" y="65"/>
                  <a:pt x="4660" y="55"/>
                  <a:pt x="4673" y="46"/>
                </a:cubicBezTo>
                <a:cubicBezTo>
                  <a:pt x="4687" y="40"/>
                  <a:pt x="4700" y="34"/>
                  <a:pt x="4714" y="28"/>
                </a:cubicBezTo>
                <a:cubicBezTo>
                  <a:pt x="4727" y="19"/>
                  <a:pt x="4739" y="9"/>
                  <a:pt x="4752" y="0"/>
                </a:cubicBezTo>
                <a:lnTo>
                  <a:pt x="4794" y="0"/>
                </a:lnTo>
                <a:lnTo>
                  <a:pt x="4794" y="0"/>
                </a:lnTo>
                <a:lnTo>
                  <a:pt x="4866" y="18"/>
                </a:lnTo>
                <a:cubicBezTo>
                  <a:pt x="4877" y="21"/>
                  <a:pt x="4889" y="25"/>
                  <a:pt x="4900" y="28"/>
                </a:cubicBezTo>
                <a:cubicBezTo>
                  <a:pt x="4912" y="34"/>
                  <a:pt x="4926" y="40"/>
                  <a:pt x="4938" y="46"/>
                </a:cubicBezTo>
                <a:cubicBezTo>
                  <a:pt x="4949" y="55"/>
                  <a:pt x="4960" y="65"/>
                  <a:pt x="4971" y="74"/>
                </a:cubicBezTo>
                <a:cubicBezTo>
                  <a:pt x="4984" y="86"/>
                  <a:pt x="4997" y="99"/>
                  <a:pt x="5010" y="111"/>
                </a:cubicBezTo>
                <a:cubicBezTo>
                  <a:pt x="5020" y="123"/>
                  <a:pt x="5030" y="136"/>
                  <a:pt x="5040" y="148"/>
                </a:cubicBezTo>
                <a:cubicBezTo>
                  <a:pt x="5053" y="160"/>
                  <a:pt x="5065" y="173"/>
                  <a:pt x="5078" y="185"/>
                </a:cubicBezTo>
                <a:lnTo>
                  <a:pt x="5150" y="314"/>
                </a:lnTo>
                <a:lnTo>
                  <a:pt x="5225" y="452"/>
                </a:lnTo>
                <a:cubicBezTo>
                  <a:pt x="5250" y="514"/>
                  <a:pt x="5275" y="575"/>
                  <a:pt x="5300" y="637"/>
                </a:cubicBezTo>
                <a:cubicBezTo>
                  <a:pt x="5328" y="711"/>
                  <a:pt x="5356" y="784"/>
                  <a:pt x="5383" y="858"/>
                </a:cubicBezTo>
                <a:cubicBezTo>
                  <a:pt x="5413" y="944"/>
                  <a:pt x="5441" y="1030"/>
                  <a:pt x="5471" y="1116"/>
                </a:cubicBezTo>
                <a:cubicBezTo>
                  <a:pt x="5503" y="1214"/>
                  <a:pt x="5537" y="1313"/>
                  <a:pt x="5569" y="1411"/>
                </a:cubicBezTo>
                <a:lnTo>
                  <a:pt x="5668" y="1753"/>
                </a:lnTo>
                <a:cubicBezTo>
                  <a:pt x="5704" y="1882"/>
                  <a:pt x="5741" y="2011"/>
                  <a:pt x="5777" y="2140"/>
                </a:cubicBezTo>
                <a:cubicBezTo>
                  <a:pt x="5818" y="2282"/>
                  <a:pt x="5858" y="2423"/>
                  <a:pt x="5898" y="2565"/>
                </a:cubicBezTo>
                <a:lnTo>
                  <a:pt x="6027" y="3044"/>
                </a:lnTo>
                <a:lnTo>
                  <a:pt x="6321" y="4170"/>
                </a:lnTo>
                <a:lnTo>
                  <a:pt x="6321" y="4170"/>
                </a:lnTo>
                <a:cubicBezTo>
                  <a:pt x="6375" y="4370"/>
                  <a:pt x="6430" y="4569"/>
                  <a:pt x="6484" y="4769"/>
                </a:cubicBezTo>
                <a:lnTo>
                  <a:pt x="6643" y="5341"/>
                </a:lnTo>
                <a:cubicBezTo>
                  <a:pt x="6697" y="5523"/>
                  <a:pt x="6752" y="5704"/>
                  <a:pt x="6806" y="5886"/>
                </a:cubicBezTo>
                <a:cubicBezTo>
                  <a:pt x="6859" y="6055"/>
                  <a:pt x="6914" y="6224"/>
                  <a:pt x="6968" y="6393"/>
                </a:cubicBezTo>
                <a:cubicBezTo>
                  <a:pt x="6994" y="6476"/>
                  <a:pt x="7021" y="6559"/>
                  <a:pt x="7047" y="6642"/>
                </a:cubicBezTo>
                <a:cubicBezTo>
                  <a:pt x="7075" y="6722"/>
                  <a:pt x="7103" y="6802"/>
                  <a:pt x="7130" y="6882"/>
                </a:cubicBezTo>
                <a:cubicBezTo>
                  <a:pt x="7160" y="6959"/>
                  <a:pt x="7188" y="7036"/>
                  <a:pt x="7218" y="7113"/>
                </a:cubicBezTo>
                <a:cubicBezTo>
                  <a:pt x="7245" y="7187"/>
                  <a:pt x="7274" y="7260"/>
                  <a:pt x="7301" y="7334"/>
                </a:cubicBezTo>
                <a:cubicBezTo>
                  <a:pt x="7329" y="7402"/>
                  <a:pt x="7359" y="7469"/>
                  <a:pt x="7387" y="7537"/>
                </a:cubicBezTo>
                <a:cubicBezTo>
                  <a:pt x="7415" y="7605"/>
                  <a:pt x="7443" y="7672"/>
                  <a:pt x="7471" y="7740"/>
                </a:cubicBezTo>
                <a:cubicBezTo>
                  <a:pt x="7500" y="7805"/>
                  <a:pt x="7528" y="7869"/>
                  <a:pt x="7558" y="7934"/>
                </a:cubicBezTo>
                <a:cubicBezTo>
                  <a:pt x="7588" y="7998"/>
                  <a:pt x="7618" y="8063"/>
                  <a:pt x="7648" y="8127"/>
                </a:cubicBezTo>
                <a:cubicBezTo>
                  <a:pt x="7678" y="8186"/>
                  <a:pt x="7706" y="8244"/>
                  <a:pt x="7735" y="8303"/>
                </a:cubicBezTo>
                <a:cubicBezTo>
                  <a:pt x="7766" y="8361"/>
                  <a:pt x="7795" y="8420"/>
                  <a:pt x="7826" y="8478"/>
                </a:cubicBezTo>
                <a:lnTo>
                  <a:pt x="7917" y="8635"/>
                </a:lnTo>
                <a:cubicBezTo>
                  <a:pt x="7949" y="8684"/>
                  <a:pt x="7980" y="8733"/>
                  <a:pt x="8012" y="8782"/>
                </a:cubicBezTo>
                <a:lnTo>
                  <a:pt x="8106" y="8930"/>
                </a:lnTo>
                <a:cubicBezTo>
                  <a:pt x="8138" y="8973"/>
                  <a:pt x="8172" y="9016"/>
                  <a:pt x="8204" y="9059"/>
                </a:cubicBezTo>
                <a:cubicBezTo>
                  <a:pt x="8236" y="9105"/>
                  <a:pt x="8267" y="9151"/>
                  <a:pt x="8299" y="9197"/>
                </a:cubicBezTo>
                <a:lnTo>
                  <a:pt x="8401" y="9308"/>
                </a:lnTo>
                <a:cubicBezTo>
                  <a:pt x="8434" y="9342"/>
                  <a:pt x="8466" y="9376"/>
                  <a:pt x="8499" y="9410"/>
                </a:cubicBezTo>
                <a:cubicBezTo>
                  <a:pt x="8534" y="9444"/>
                  <a:pt x="8570" y="9477"/>
                  <a:pt x="8605" y="9511"/>
                </a:cubicBezTo>
                <a:lnTo>
                  <a:pt x="8707" y="9594"/>
                </a:lnTo>
                <a:cubicBezTo>
                  <a:pt x="8742" y="9622"/>
                  <a:pt x="8778" y="9649"/>
                  <a:pt x="8813" y="9677"/>
                </a:cubicBezTo>
                <a:cubicBezTo>
                  <a:pt x="8850" y="9699"/>
                  <a:pt x="8889" y="9720"/>
                  <a:pt x="8926" y="9742"/>
                </a:cubicBezTo>
                <a:cubicBezTo>
                  <a:pt x="8963" y="9760"/>
                  <a:pt x="8999" y="9779"/>
                  <a:pt x="9036" y="9797"/>
                </a:cubicBezTo>
                <a:lnTo>
                  <a:pt x="9150" y="9843"/>
                </a:lnTo>
                <a:cubicBezTo>
                  <a:pt x="9189" y="9858"/>
                  <a:pt x="9227" y="9874"/>
                  <a:pt x="9266" y="9889"/>
                </a:cubicBezTo>
                <a:lnTo>
                  <a:pt x="9266" y="9889"/>
                </a:lnTo>
                <a:lnTo>
                  <a:pt x="9414" y="9926"/>
                </a:lnTo>
                <a:lnTo>
                  <a:pt x="9554" y="9945"/>
                </a:lnTo>
                <a:lnTo>
                  <a:pt x="9792" y="9991"/>
                </a:lnTo>
                <a:lnTo>
                  <a:pt x="9985" y="10000"/>
                </a:lnTo>
              </a:path>
            </a:pathLst>
          </a:custGeom>
          <a:noFill/>
          <a:ln w="222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cxnSp>
        <p:nvCxnSpPr>
          <p:cNvPr id="965" name="Google Shape;965;p57"/>
          <p:cNvCxnSpPr/>
          <p:nvPr/>
        </p:nvCxnSpPr>
        <p:spPr>
          <a:xfrm>
            <a:off x="11076959" y="3340525"/>
            <a:ext cx="903" cy="2518325"/>
          </a:xfrm>
          <a:prstGeom prst="straightConnector1">
            <a:avLst/>
          </a:prstGeom>
          <a:noFill/>
          <a:ln w="9525" cap="flat" cmpd="sng">
            <a:solidFill>
              <a:schemeClr val="accent1"/>
            </a:solidFill>
            <a:prstDash val="solid"/>
            <a:miter lim="800000"/>
            <a:headEnd type="none" w="sm" len="sm"/>
            <a:tailEnd type="none" w="sm" len="sm"/>
          </a:ln>
        </p:spPr>
      </p:cxnSp>
      <p:cxnSp>
        <p:nvCxnSpPr>
          <p:cNvPr id="966" name="Google Shape;966;p57"/>
          <p:cNvCxnSpPr/>
          <p:nvPr/>
        </p:nvCxnSpPr>
        <p:spPr>
          <a:xfrm>
            <a:off x="12144288" y="3340525"/>
            <a:ext cx="903" cy="2518325"/>
          </a:xfrm>
          <a:prstGeom prst="straightConnector1">
            <a:avLst/>
          </a:prstGeom>
          <a:noFill/>
          <a:ln w="9525" cap="flat" cmpd="sng">
            <a:solidFill>
              <a:schemeClr val="accent1"/>
            </a:solidFill>
            <a:prstDash val="solid"/>
            <a:miter lim="800000"/>
            <a:headEnd type="none" w="sm" len="sm"/>
            <a:tailEnd type="none" w="sm" len="sm"/>
          </a:ln>
        </p:spPr>
      </p:cxnSp>
      <p:cxnSp>
        <p:nvCxnSpPr>
          <p:cNvPr id="967" name="Google Shape;967;p57"/>
          <p:cNvCxnSpPr/>
          <p:nvPr/>
        </p:nvCxnSpPr>
        <p:spPr>
          <a:xfrm>
            <a:off x="10549671" y="4167924"/>
            <a:ext cx="0" cy="1678786"/>
          </a:xfrm>
          <a:prstGeom prst="straightConnector1">
            <a:avLst/>
          </a:prstGeom>
          <a:noFill/>
          <a:ln w="9525" cap="flat" cmpd="sng">
            <a:solidFill>
              <a:schemeClr val="accent1"/>
            </a:solidFill>
            <a:prstDash val="solid"/>
            <a:miter lim="800000"/>
            <a:headEnd type="none" w="sm" len="sm"/>
            <a:tailEnd type="none" w="sm" len="sm"/>
          </a:ln>
        </p:spPr>
      </p:cxnSp>
      <p:cxnSp>
        <p:nvCxnSpPr>
          <p:cNvPr id="968" name="Google Shape;968;p57"/>
          <p:cNvCxnSpPr/>
          <p:nvPr/>
        </p:nvCxnSpPr>
        <p:spPr>
          <a:xfrm>
            <a:off x="12678933" y="4167924"/>
            <a:ext cx="0" cy="1678786"/>
          </a:xfrm>
          <a:prstGeom prst="straightConnector1">
            <a:avLst/>
          </a:prstGeom>
          <a:noFill/>
          <a:ln w="9525" cap="flat" cmpd="sng">
            <a:solidFill>
              <a:schemeClr val="accent1"/>
            </a:solidFill>
            <a:prstDash val="solid"/>
            <a:miter lim="800000"/>
            <a:headEnd type="none" w="sm" len="sm"/>
            <a:tailEnd type="none" w="sm" len="sm"/>
          </a:ln>
        </p:spPr>
      </p:cxnSp>
      <p:cxnSp>
        <p:nvCxnSpPr>
          <p:cNvPr id="969" name="Google Shape;969;p57"/>
          <p:cNvCxnSpPr/>
          <p:nvPr/>
        </p:nvCxnSpPr>
        <p:spPr>
          <a:xfrm>
            <a:off x="9997128" y="4897406"/>
            <a:ext cx="0" cy="956048"/>
          </a:xfrm>
          <a:prstGeom prst="straightConnector1">
            <a:avLst/>
          </a:prstGeom>
          <a:noFill/>
          <a:ln w="9525" cap="flat" cmpd="sng">
            <a:solidFill>
              <a:schemeClr val="accent1"/>
            </a:solidFill>
            <a:prstDash val="solid"/>
            <a:miter lim="800000"/>
            <a:headEnd type="none" w="sm" len="sm"/>
            <a:tailEnd type="none" w="sm" len="sm"/>
          </a:ln>
        </p:spPr>
      </p:cxnSp>
      <p:cxnSp>
        <p:nvCxnSpPr>
          <p:cNvPr id="970" name="Google Shape;970;p57"/>
          <p:cNvCxnSpPr/>
          <p:nvPr/>
        </p:nvCxnSpPr>
        <p:spPr>
          <a:xfrm>
            <a:off x="13220477" y="4897406"/>
            <a:ext cx="0" cy="956048"/>
          </a:xfrm>
          <a:prstGeom prst="straightConnector1">
            <a:avLst/>
          </a:prstGeom>
          <a:noFill/>
          <a:ln w="9525" cap="flat" cmpd="sng">
            <a:solidFill>
              <a:schemeClr val="accent1"/>
            </a:solidFill>
            <a:prstDash val="solid"/>
            <a:miter lim="800000"/>
            <a:headEnd type="none" w="sm" len="sm"/>
            <a:tailEnd type="none" w="sm" len="sm"/>
          </a:ln>
        </p:spPr>
      </p:cxnSp>
      <p:sp>
        <p:nvSpPr>
          <p:cNvPr id="971" name="Google Shape;971;p57"/>
          <p:cNvSpPr txBox="1"/>
          <p:nvPr/>
        </p:nvSpPr>
        <p:spPr>
          <a:xfrm>
            <a:off x="11229783" y="2552834"/>
            <a:ext cx="853064"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Mean</a:t>
            </a:r>
            <a:endParaRPr sz="1400" b="0" i="0" u="none" strike="noStrike" cap="none">
              <a:solidFill>
                <a:srgbClr val="000000"/>
              </a:solidFill>
              <a:latin typeface="Arial"/>
              <a:ea typeface="Arial"/>
              <a:cs typeface="Arial"/>
              <a:sym typeface="Arial"/>
            </a:endParaRPr>
          </a:p>
        </p:txBody>
      </p:sp>
      <p:grpSp>
        <p:nvGrpSpPr>
          <p:cNvPr id="972" name="Google Shape;972;p57"/>
          <p:cNvGrpSpPr/>
          <p:nvPr/>
        </p:nvGrpSpPr>
        <p:grpSpPr>
          <a:xfrm>
            <a:off x="8964640" y="3269973"/>
            <a:ext cx="2635745" cy="1662913"/>
            <a:chOff x="8964640" y="3269973"/>
            <a:chExt cx="2635745" cy="1662913"/>
          </a:xfrm>
        </p:grpSpPr>
        <p:sp>
          <p:nvSpPr>
            <p:cNvPr id="973" name="Google Shape;973;p57"/>
            <p:cNvSpPr/>
            <p:nvPr/>
          </p:nvSpPr>
          <p:spPr>
            <a:xfrm>
              <a:off x="8964640" y="3269973"/>
              <a:ext cx="939681"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Dense</a:t>
              </a:r>
              <a:endParaRPr sz="2000" b="0" i="0" u="none" strike="noStrike" cap="none">
                <a:solidFill>
                  <a:schemeClr val="dk1"/>
                </a:solidFill>
                <a:latin typeface="Calibri"/>
                <a:ea typeface="Calibri"/>
                <a:cs typeface="Calibri"/>
                <a:sym typeface="Calibri"/>
              </a:endParaRPr>
            </a:p>
          </p:txBody>
        </p:sp>
        <p:cxnSp>
          <p:nvCxnSpPr>
            <p:cNvPr id="974" name="Google Shape;974;p57"/>
            <p:cNvCxnSpPr/>
            <p:nvPr/>
          </p:nvCxnSpPr>
          <p:spPr>
            <a:xfrm>
              <a:off x="9504404" y="3646892"/>
              <a:ext cx="2095981" cy="1285994"/>
            </a:xfrm>
            <a:prstGeom prst="straightConnector1">
              <a:avLst/>
            </a:prstGeom>
            <a:noFill/>
            <a:ln w="19050" cap="flat" cmpd="sng">
              <a:solidFill>
                <a:schemeClr val="accent2"/>
              </a:solidFill>
              <a:prstDash val="solid"/>
              <a:miter lim="800000"/>
              <a:headEnd type="none" w="sm" len="sm"/>
              <a:tailEnd type="triangle" w="med" len="med"/>
            </a:ln>
          </p:spPr>
        </p:cxnSp>
      </p:grpSp>
      <p:grpSp>
        <p:nvGrpSpPr>
          <p:cNvPr id="975" name="Google Shape;975;p57"/>
          <p:cNvGrpSpPr/>
          <p:nvPr/>
        </p:nvGrpSpPr>
        <p:grpSpPr>
          <a:xfrm>
            <a:off x="8368154" y="4651498"/>
            <a:ext cx="1371774" cy="400110"/>
            <a:chOff x="7595509" y="5488988"/>
            <a:chExt cx="1371774" cy="400110"/>
          </a:xfrm>
        </p:grpSpPr>
        <p:sp>
          <p:nvSpPr>
            <p:cNvPr id="976" name="Google Shape;976;p57"/>
            <p:cNvSpPr/>
            <p:nvPr/>
          </p:nvSpPr>
          <p:spPr>
            <a:xfrm>
              <a:off x="7595509" y="5488988"/>
              <a:ext cx="66717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tails</a:t>
              </a:r>
              <a:endParaRPr sz="2000" b="0" i="0" u="none" strike="noStrike" cap="none">
                <a:solidFill>
                  <a:schemeClr val="dk1"/>
                </a:solidFill>
                <a:latin typeface="Calibri"/>
                <a:ea typeface="Calibri"/>
                <a:cs typeface="Calibri"/>
                <a:sym typeface="Calibri"/>
              </a:endParaRPr>
            </a:p>
          </p:txBody>
        </p:sp>
        <p:cxnSp>
          <p:nvCxnSpPr>
            <p:cNvPr id="977" name="Google Shape;977;p57"/>
            <p:cNvCxnSpPr/>
            <p:nvPr/>
          </p:nvCxnSpPr>
          <p:spPr>
            <a:xfrm>
              <a:off x="8198228" y="5719097"/>
              <a:ext cx="769055" cy="0"/>
            </a:xfrm>
            <a:prstGeom prst="straightConnector1">
              <a:avLst/>
            </a:prstGeom>
            <a:noFill/>
            <a:ln w="19050" cap="flat" cmpd="sng">
              <a:solidFill>
                <a:schemeClr val="accent2"/>
              </a:solidFill>
              <a:prstDash val="solid"/>
              <a:miter lim="800000"/>
              <a:headEnd type="none" w="sm" len="sm"/>
              <a:tailEnd type="triangle" w="med" len="med"/>
            </a:ln>
          </p:spPr>
        </p:cxnSp>
      </p:grpSp>
      <p:grpSp>
        <p:nvGrpSpPr>
          <p:cNvPr id="978" name="Google Shape;978;p57"/>
          <p:cNvGrpSpPr/>
          <p:nvPr/>
        </p:nvGrpSpPr>
        <p:grpSpPr>
          <a:xfrm>
            <a:off x="13644306" y="4711227"/>
            <a:ext cx="1479759" cy="400110"/>
            <a:chOff x="14141029" y="5472605"/>
            <a:chExt cx="1479759" cy="400110"/>
          </a:xfrm>
        </p:grpSpPr>
        <p:sp>
          <p:nvSpPr>
            <p:cNvPr id="979" name="Google Shape;979;p57"/>
            <p:cNvSpPr/>
            <p:nvPr/>
          </p:nvSpPr>
          <p:spPr>
            <a:xfrm>
              <a:off x="14953619" y="5472605"/>
              <a:ext cx="66717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tails</a:t>
              </a:r>
              <a:endParaRPr sz="2000" b="0" i="0" u="none" strike="noStrike" cap="none">
                <a:solidFill>
                  <a:schemeClr val="dk1"/>
                </a:solidFill>
                <a:latin typeface="Calibri"/>
                <a:ea typeface="Calibri"/>
                <a:cs typeface="Calibri"/>
                <a:sym typeface="Calibri"/>
              </a:endParaRPr>
            </a:p>
          </p:txBody>
        </p:sp>
        <p:cxnSp>
          <p:nvCxnSpPr>
            <p:cNvPr id="980" name="Google Shape;980;p57"/>
            <p:cNvCxnSpPr/>
            <p:nvPr/>
          </p:nvCxnSpPr>
          <p:spPr>
            <a:xfrm rot="10800000">
              <a:off x="14141029" y="5694821"/>
              <a:ext cx="784980" cy="0"/>
            </a:xfrm>
            <a:prstGeom prst="straightConnector1">
              <a:avLst/>
            </a:prstGeom>
            <a:noFill/>
            <a:ln w="19050" cap="flat" cmpd="sng">
              <a:solidFill>
                <a:schemeClr val="accent2"/>
              </a:solidFill>
              <a:prstDash val="solid"/>
              <a:miter lim="800000"/>
              <a:headEnd type="none" w="sm" len="sm"/>
              <a:tailEnd type="triangle" w="med" len="med"/>
            </a:ln>
          </p:spPr>
        </p:cxnSp>
      </p:grpSp>
      <p:sp>
        <p:nvSpPr>
          <p:cNvPr id="981" name="Google Shape;981;p57"/>
          <p:cNvSpPr txBox="1"/>
          <p:nvPr/>
        </p:nvSpPr>
        <p:spPr>
          <a:xfrm>
            <a:off x="10732825" y="1785412"/>
            <a:ext cx="184698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Normal Curve</a:t>
            </a:r>
            <a:endParaRPr sz="1400" b="0" i="0" u="none" strike="noStrike" cap="none">
              <a:solidFill>
                <a:srgbClr val="000000"/>
              </a:solidFill>
              <a:latin typeface="Arial"/>
              <a:ea typeface="Arial"/>
              <a:cs typeface="Arial"/>
              <a:sym typeface="Arial"/>
            </a:endParaRPr>
          </a:p>
        </p:txBody>
      </p:sp>
      <p:sp>
        <p:nvSpPr>
          <p:cNvPr id="982" name="Google Shape;982;p57"/>
          <p:cNvSpPr txBox="1"/>
          <p:nvPr/>
        </p:nvSpPr>
        <p:spPr>
          <a:xfrm>
            <a:off x="10524631" y="2148487"/>
            <a:ext cx="2466701"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Standard Deviation</a:t>
            </a:r>
            <a:endParaRPr sz="1400" b="0" i="0" u="none" strike="noStrike" cap="none">
              <a:solidFill>
                <a:srgbClr val="000000"/>
              </a:solidFill>
              <a:latin typeface="Arial"/>
              <a:ea typeface="Arial"/>
              <a:cs typeface="Arial"/>
              <a:sym typeface="Arial"/>
            </a:endParaRPr>
          </a:p>
        </p:txBody>
      </p:sp>
      <p:pic>
        <p:nvPicPr>
          <p:cNvPr id="983" name="Google Shape;983;p57"/>
          <p:cNvPicPr preferRelativeResize="0"/>
          <p:nvPr/>
        </p:nvPicPr>
        <p:blipFill rotWithShape="1">
          <a:blip r:embed="rId4">
            <a:alphaModFix/>
          </a:blip>
          <a:srcRect/>
          <a:stretch/>
        </p:blipFill>
        <p:spPr>
          <a:xfrm>
            <a:off x="3541598" y="665849"/>
            <a:ext cx="9098898" cy="3657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3470"/>
                                  </p:stCondLst>
                                  <p:childTnLst>
                                    <p:set>
                                      <p:cBhvr>
                                        <p:cTn id="6" dur="1" fill="hold">
                                          <p:stCondLst>
                                            <p:cond delay="0"/>
                                          </p:stCondLst>
                                        </p:cTn>
                                        <p:tgtEl>
                                          <p:spTgt spid="904"/>
                                        </p:tgtEl>
                                        <p:attrNameLst>
                                          <p:attrName>style.visibility</p:attrName>
                                        </p:attrNameLst>
                                      </p:cBhvr>
                                      <p:to>
                                        <p:strVal val="visible"/>
                                      </p:to>
                                    </p:set>
                                    <p:animEffect transition="in" filter="fade">
                                      <p:cBhvr>
                                        <p:cTn id="7" dur="500"/>
                                        <p:tgtEl>
                                          <p:spTgt spid="904"/>
                                        </p:tgtEl>
                                      </p:cBhvr>
                                    </p:animEffect>
                                  </p:childTnLst>
                                </p:cTn>
                              </p:par>
                              <p:par>
                                <p:cTn id="8" presetID="10" presetClass="entr" presetSubtype="0" fill="hold" nodeType="withEffect">
                                  <p:stCondLst>
                                    <p:cond delay="13470"/>
                                  </p:stCondLst>
                                  <p:childTnLst>
                                    <p:set>
                                      <p:cBhvr>
                                        <p:cTn id="9" dur="1" fill="hold">
                                          <p:stCondLst>
                                            <p:cond delay="0"/>
                                          </p:stCondLst>
                                        </p:cTn>
                                        <p:tgtEl>
                                          <p:spTgt spid="904">
                                            <p:txEl>
                                              <p:pRg st="0" end="0"/>
                                            </p:txEl>
                                          </p:spTgt>
                                        </p:tgtEl>
                                        <p:attrNameLst>
                                          <p:attrName>style.visibility</p:attrName>
                                        </p:attrNameLst>
                                      </p:cBhvr>
                                      <p:to>
                                        <p:strVal val="visible"/>
                                      </p:to>
                                    </p:set>
                                    <p:animEffect transition="in" filter="fade">
                                      <p:cBhvr>
                                        <p:cTn id="10" dur="500"/>
                                        <p:tgtEl>
                                          <p:spTgt spid="904">
                                            <p:txEl>
                                              <p:pRg st="0" end="0"/>
                                            </p:txEl>
                                          </p:spTgt>
                                        </p:tgtEl>
                                      </p:cBhvr>
                                    </p:animEffect>
                                  </p:childTnLst>
                                </p:cTn>
                              </p:par>
                              <p:par>
                                <p:cTn id="11" presetID="10" presetClass="entr" presetSubtype="0" fill="hold" nodeType="withEffect">
                                  <p:stCondLst>
                                    <p:cond delay="13470"/>
                                  </p:stCondLst>
                                  <p:childTnLst>
                                    <p:set>
                                      <p:cBhvr>
                                        <p:cTn id="12" dur="1" fill="hold">
                                          <p:stCondLst>
                                            <p:cond delay="0"/>
                                          </p:stCondLst>
                                        </p:cTn>
                                        <p:tgtEl>
                                          <p:spTgt spid="904">
                                            <p:txEl>
                                              <p:pRg st="1" end="1"/>
                                            </p:txEl>
                                          </p:spTgt>
                                        </p:tgtEl>
                                        <p:attrNameLst>
                                          <p:attrName>style.visibility</p:attrName>
                                        </p:attrNameLst>
                                      </p:cBhvr>
                                      <p:to>
                                        <p:strVal val="visible"/>
                                      </p:to>
                                    </p:set>
                                    <p:animEffect transition="in" filter="fade">
                                      <p:cBhvr>
                                        <p:cTn id="13" dur="500"/>
                                        <p:tgtEl>
                                          <p:spTgt spid="904">
                                            <p:txEl>
                                              <p:pRg st="1" end="1"/>
                                            </p:txEl>
                                          </p:spTgt>
                                        </p:tgtEl>
                                      </p:cBhvr>
                                    </p:animEffect>
                                  </p:childTnLst>
                                </p:cTn>
                              </p:par>
                              <p:par>
                                <p:cTn id="14" presetID="10" presetClass="entr" presetSubtype="0" fill="hold" nodeType="withEffect">
                                  <p:stCondLst>
                                    <p:cond delay="13470"/>
                                  </p:stCondLst>
                                  <p:childTnLst>
                                    <p:set>
                                      <p:cBhvr>
                                        <p:cTn id="15" dur="1" fill="hold">
                                          <p:stCondLst>
                                            <p:cond delay="0"/>
                                          </p:stCondLst>
                                        </p:cTn>
                                        <p:tgtEl>
                                          <p:spTgt spid="904">
                                            <p:txEl>
                                              <p:pRg st="2" end="2"/>
                                            </p:txEl>
                                          </p:spTgt>
                                        </p:tgtEl>
                                        <p:attrNameLst>
                                          <p:attrName>style.visibility</p:attrName>
                                        </p:attrNameLst>
                                      </p:cBhvr>
                                      <p:to>
                                        <p:strVal val="visible"/>
                                      </p:to>
                                    </p:set>
                                    <p:animEffect transition="in" filter="fade">
                                      <p:cBhvr>
                                        <p:cTn id="16" dur="500"/>
                                        <p:tgtEl>
                                          <p:spTgt spid="904">
                                            <p:txEl>
                                              <p:pRg st="2" end="2"/>
                                            </p:txEl>
                                          </p:spTgt>
                                        </p:tgtEl>
                                      </p:cBhvr>
                                    </p:animEffect>
                                  </p:childTnLst>
                                </p:cTn>
                              </p:par>
                              <p:par>
                                <p:cTn id="17" presetID="10" presetClass="entr" presetSubtype="0" fill="hold" nodeType="withEffect">
                                  <p:stCondLst>
                                    <p:cond delay="13470"/>
                                  </p:stCondLst>
                                  <p:childTnLst>
                                    <p:set>
                                      <p:cBhvr>
                                        <p:cTn id="18" dur="1" fill="hold">
                                          <p:stCondLst>
                                            <p:cond delay="0"/>
                                          </p:stCondLst>
                                        </p:cTn>
                                        <p:tgtEl>
                                          <p:spTgt spid="904">
                                            <p:txEl>
                                              <p:pRg st="3" end="3"/>
                                            </p:txEl>
                                          </p:spTgt>
                                        </p:tgtEl>
                                        <p:attrNameLst>
                                          <p:attrName>style.visibility</p:attrName>
                                        </p:attrNameLst>
                                      </p:cBhvr>
                                      <p:to>
                                        <p:strVal val="visible"/>
                                      </p:to>
                                    </p:set>
                                    <p:animEffect transition="in" filter="fade">
                                      <p:cBhvr>
                                        <p:cTn id="19" dur="500"/>
                                        <p:tgtEl>
                                          <p:spTgt spid="904">
                                            <p:txEl>
                                              <p:pRg st="3" end="3"/>
                                            </p:txEl>
                                          </p:spTgt>
                                        </p:tgtEl>
                                      </p:cBhvr>
                                    </p:animEffect>
                                  </p:childTnLst>
                                </p:cTn>
                              </p:par>
                              <p:par>
                                <p:cTn id="20" presetID="10" presetClass="entr" presetSubtype="0" fill="hold" nodeType="withEffect">
                                  <p:stCondLst>
                                    <p:cond delay="13470"/>
                                  </p:stCondLst>
                                  <p:childTnLst>
                                    <p:set>
                                      <p:cBhvr>
                                        <p:cTn id="21" dur="1" fill="hold">
                                          <p:stCondLst>
                                            <p:cond delay="0"/>
                                          </p:stCondLst>
                                        </p:cTn>
                                        <p:tgtEl>
                                          <p:spTgt spid="904">
                                            <p:txEl>
                                              <p:pRg st="4" end="4"/>
                                            </p:txEl>
                                          </p:spTgt>
                                        </p:tgtEl>
                                        <p:attrNameLst>
                                          <p:attrName>style.visibility</p:attrName>
                                        </p:attrNameLst>
                                      </p:cBhvr>
                                      <p:to>
                                        <p:strVal val="visible"/>
                                      </p:to>
                                    </p:set>
                                    <p:animEffect transition="in" filter="fade">
                                      <p:cBhvr>
                                        <p:cTn id="22" dur="500"/>
                                        <p:tgtEl>
                                          <p:spTgt spid="904">
                                            <p:txEl>
                                              <p:pRg st="4" end="4"/>
                                            </p:txEl>
                                          </p:spTgt>
                                        </p:tgtEl>
                                      </p:cBhvr>
                                    </p:animEffect>
                                  </p:childTnLst>
                                </p:cTn>
                              </p:par>
                              <p:par>
                                <p:cTn id="23" presetID="10" presetClass="entr" presetSubtype="0" fill="hold" nodeType="withEffect">
                                  <p:stCondLst>
                                    <p:cond delay="13470"/>
                                  </p:stCondLst>
                                  <p:childTnLst>
                                    <p:set>
                                      <p:cBhvr>
                                        <p:cTn id="24" dur="1" fill="hold">
                                          <p:stCondLst>
                                            <p:cond delay="0"/>
                                          </p:stCondLst>
                                        </p:cTn>
                                        <p:tgtEl>
                                          <p:spTgt spid="904">
                                            <p:txEl>
                                              <p:pRg st="5" end="5"/>
                                            </p:txEl>
                                          </p:spTgt>
                                        </p:tgtEl>
                                        <p:attrNameLst>
                                          <p:attrName>style.visibility</p:attrName>
                                        </p:attrNameLst>
                                      </p:cBhvr>
                                      <p:to>
                                        <p:strVal val="visible"/>
                                      </p:to>
                                    </p:set>
                                    <p:animEffect transition="in" filter="fade">
                                      <p:cBhvr>
                                        <p:cTn id="25" dur="500"/>
                                        <p:tgtEl>
                                          <p:spTgt spid="904">
                                            <p:txEl>
                                              <p:pRg st="5" end="5"/>
                                            </p:txEl>
                                          </p:spTgt>
                                        </p:tgtEl>
                                      </p:cBhvr>
                                    </p:animEffect>
                                  </p:childTnLst>
                                </p:cTn>
                              </p:par>
                              <p:par>
                                <p:cTn id="26" presetID="10" presetClass="entr" presetSubtype="0" fill="hold" nodeType="withEffect">
                                  <p:stCondLst>
                                    <p:cond delay="13470"/>
                                  </p:stCondLst>
                                  <p:childTnLst>
                                    <p:set>
                                      <p:cBhvr>
                                        <p:cTn id="27" dur="1" fill="hold">
                                          <p:stCondLst>
                                            <p:cond delay="0"/>
                                          </p:stCondLst>
                                        </p:cTn>
                                        <p:tgtEl>
                                          <p:spTgt spid="904">
                                            <p:txEl>
                                              <p:pRg st="6" end="6"/>
                                            </p:txEl>
                                          </p:spTgt>
                                        </p:tgtEl>
                                        <p:attrNameLst>
                                          <p:attrName>style.visibility</p:attrName>
                                        </p:attrNameLst>
                                      </p:cBhvr>
                                      <p:to>
                                        <p:strVal val="visible"/>
                                      </p:to>
                                    </p:set>
                                    <p:animEffect transition="in" filter="fade">
                                      <p:cBhvr>
                                        <p:cTn id="28" dur="500"/>
                                        <p:tgtEl>
                                          <p:spTgt spid="904">
                                            <p:txEl>
                                              <p:pRg st="6" end="6"/>
                                            </p:txEl>
                                          </p:spTgt>
                                        </p:tgtEl>
                                      </p:cBhvr>
                                    </p:animEffect>
                                  </p:childTnLst>
                                </p:cTn>
                              </p:par>
                              <p:par>
                                <p:cTn id="29" presetID="10" presetClass="entr" presetSubtype="0" fill="hold" nodeType="withEffect">
                                  <p:stCondLst>
                                    <p:cond delay="45740"/>
                                  </p:stCondLst>
                                  <p:childTnLst>
                                    <p:set>
                                      <p:cBhvr>
                                        <p:cTn id="30" dur="1" fill="hold">
                                          <p:stCondLst>
                                            <p:cond delay="0"/>
                                          </p:stCondLst>
                                        </p:cTn>
                                        <p:tgtEl>
                                          <p:spTgt spid="903"/>
                                        </p:tgtEl>
                                        <p:attrNameLst>
                                          <p:attrName>style.visibility</p:attrName>
                                        </p:attrNameLst>
                                      </p:cBhvr>
                                      <p:to>
                                        <p:strVal val="visible"/>
                                      </p:to>
                                    </p:set>
                                    <p:animEffect transition="in" filter="fade">
                                      <p:cBhvr>
                                        <p:cTn id="31" dur="500"/>
                                        <p:tgtEl>
                                          <p:spTgt spid="903"/>
                                        </p:tgtEl>
                                      </p:cBhvr>
                                    </p:animEffect>
                                  </p:childTnLst>
                                </p:cTn>
                              </p:par>
                              <p:par>
                                <p:cTn id="32" presetID="10" presetClass="entr" presetSubtype="0" fill="hold" nodeType="withEffect">
                                  <p:stCondLst>
                                    <p:cond delay="45740"/>
                                  </p:stCondLst>
                                  <p:childTnLst>
                                    <p:set>
                                      <p:cBhvr>
                                        <p:cTn id="33" dur="1" fill="hold">
                                          <p:stCondLst>
                                            <p:cond delay="0"/>
                                          </p:stCondLst>
                                        </p:cTn>
                                        <p:tgtEl>
                                          <p:spTgt spid="905"/>
                                        </p:tgtEl>
                                        <p:attrNameLst>
                                          <p:attrName>style.visibility</p:attrName>
                                        </p:attrNameLst>
                                      </p:cBhvr>
                                      <p:to>
                                        <p:strVal val="visible"/>
                                      </p:to>
                                    </p:set>
                                    <p:animEffect transition="in" filter="fade">
                                      <p:cBhvr>
                                        <p:cTn id="34" dur="500"/>
                                        <p:tgtEl>
                                          <p:spTgt spid="905"/>
                                        </p:tgtEl>
                                      </p:cBhvr>
                                    </p:animEffect>
                                  </p:childTnLst>
                                </p:cTn>
                              </p:par>
                              <p:par>
                                <p:cTn id="35" presetID="10" presetClass="entr" presetSubtype="0" fill="hold" nodeType="withEffect">
                                  <p:stCondLst>
                                    <p:cond delay="28000"/>
                                  </p:stCondLst>
                                  <p:childTnLst>
                                    <p:set>
                                      <p:cBhvr>
                                        <p:cTn id="36" dur="1" fill="hold">
                                          <p:stCondLst>
                                            <p:cond delay="0"/>
                                          </p:stCondLst>
                                        </p:cTn>
                                        <p:tgtEl>
                                          <p:spTgt spid="972"/>
                                        </p:tgtEl>
                                        <p:attrNameLst>
                                          <p:attrName>style.visibility</p:attrName>
                                        </p:attrNameLst>
                                      </p:cBhvr>
                                      <p:to>
                                        <p:strVal val="visible"/>
                                      </p:to>
                                    </p:set>
                                    <p:animEffect transition="in" filter="fade">
                                      <p:cBhvr>
                                        <p:cTn id="37" dur="500"/>
                                        <p:tgtEl>
                                          <p:spTgt spid="972"/>
                                        </p:tgtEl>
                                      </p:cBhvr>
                                    </p:animEffect>
                                  </p:childTnLst>
                                </p:cTn>
                              </p:par>
                              <p:par>
                                <p:cTn id="38" presetID="10" presetClass="entr" presetSubtype="0" fill="hold" nodeType="withEffect">
                                  <p:stCondLst>
                                    <p:cond delay="30000"/>
                                  </p:stCondLst>
                                  <p:childTnLst>
                                    <p:set>
                                      <p:cBhvr>
                                        <p:cTn id="39" dur="1" fill="hold">
                                          <p:stCondLst>
                                            <p:cond delay="0"/>
                                          </p:stCondLst>
                                        </p:cTn>
                                        <p:tgtEl>
                                          <p:spTgt spid="978"/>
                                        </p:tgtEl>
                                        <p:attrNameLst>
                                          <p:attrName>style.visibility</p:attrName>
                                        </p:attrNameLst>
                                      </p:cBhvr>
                                      <p:to>
                                        <p:strVal val="visible"/>
                                      </p:to>
                                    </p:set>
                                    <p:animEffect transition="in" filter="fade">
                                      <p:cBhvr>
                                        <p:cTn id="40" dur="500"/>
                                        <p:tgtEl>
                                          <p:spTgt spid="978"/>
                                        </p:tgtEl>
                                      </p:cBhvr>
                                    </p:animEffect>
                                  </p:childTnLst>
                                </p:cTn>
                              </p:par>
                              <p:par>
                                <p:cTn id="41" presetID="10" presetClass="entr" presetSubtype="0" fill="hold" nodeType="withEffect">
                                  <p:stCondLst>
                                    <p:cond delay="30000"/>
                                  </p:stCondLst>
                                  <p:childTnLst>
                                    <p:set>
                                      <p:cBhvr>
                                        <p:cTn id="42" dur="1" fill="hold">
                                          <p:stCondLst>
                                            <p:cond delay="0"/>
                                          </p:stCondLst>
                                        </p:cTn>
                                        <p:tgtEl>
                                          <p:spTgt spid="975"/>
                                        </p:tgtEl>
                                        <p:attrNameLst>
                                          <p:attrName>style.visibility</p:attrName>
                                        </p:attrNameLst>
                                      </p:cBhvr>
                                      <p:to>
                                        <p:strVal val="visible"/>
                                      </p:to>
                                    </p:set>
                                    <p:animEffect transition="in" filter="fade">
                                      <p:cBhvr>
                                        <p:cTn id="43" dur="500"/>
                                        <p:tgtEl>
                                          <p:spTgt spid="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6" name="AutoShape 2" descr="Normal Distribution in Statistics - Statistics By Ji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pizza_delivery.png"/>
          <p:cNvPicPr>
            <a:picLocks noChangeAspect="1"/>
          </p:cNvPicPr>
          <p:nvPr/>
        </p:nvPicPr>
        <p:blipFill>
          <a:blip r:embed="rId2"/>
          <a:stretch>
            <a:fillRect/>
          </a:stretch>
        </p:blipFill>
        <p:spPr>
          <a:xfrm>
            <a:off x="868783" y="653143"/>
            <a:ext cx="5486400" cy="3657600"/>
          </a:xfrm>
          <a:prstGeom prst="rect">
            <a:avLst/>
          </a:prstGeom>
        </p:spPr>
      </p:pic>
      <p:pic>
        <p:nvPicPr>
          <p:cNvPr id="7" name="Picture 6" descr="Birth-weight-normal-distribution-curve.jpg"/>
          <p:cNvPicPr>
            <a:picLocks noChangeAspect="1"/>
          </p:cNvPicPr>
          <p:nvPr/>
        </p:nvPicPr>
        <p:blipFill>
          <a:blip r:embed="rId3"/>
          <a:stretch>
            <a:fillRect/>
          </a:stretch>
        </p:blipFill>
        <p:spPr>
          <a:xfrm>
            <a:off x="7053943" y="466531"/>
            <a:ext cx="7053943" cy="3750906"/>
          </a:xfrm>
          <a:prstGeom prst="rect">
            <a:avLst/>
          </a:prstGeom>
        </p:spPr>
      </p:pic>
      <p:pic>
        <p:nvPicPr>
          <p:cNvPr id="9" name="Picture 8" descr="Shoe-chart-normal-distribution.jpg"/>
          <p:cNvPicPr>
            <a:picLocks noChangeAspect="1"/>
          </p:cNvPicPr>
          <p:nvPr/>
        </p:nvPicPr>
        <p:blipFill>
          <a:blip r:embed="rId4"/>
          <a:stretch>
            <a:fillRect/>
          </a:stretch>
        </p:blipFill>
        <p:spPr>
          <a:xfrm>
            <a:off x="4503058" y="4657725"/>
            <a:ext cx="5943600" cy="348615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988"/>
        <p:cNvGrpSpPr/>
        <p:nvPr/>
      </p:nvGrpSpPr>
      <p:grpSpPr>
        <a:xfrm>
          <a:off x="0" y="0"/>
          <a:ext cx="0" cy="0"/>
          <a:chOff x="0" y="0"/>
          <a:chExt cx="0" cy="0"/>
        </a:xfrm>
      </p:grpSpPr>
      <p:sp>
        <p:nvSpPr>
          <p:cNvPr id="989" name="Google Shape;989;p58"/>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Bell Curve</a:t>
            </a:r>
            <a:endParaRPr/>
          </a:p>
        </p:txBody>
      </p:sp>
      <p:sp>
        <p:nvSpPr>
          <p:cNvPr id="990" name="Google Shape;990;p58"/>
          <p:cNvSpPr txBox="1">
            <a:spLocks noGrp="1"/>
          </p:cNvSpPr>
          <p:nvPr>
            <p:ph type="body" idx="1"/>
          </p:nvPr>
        </p:nvSpPr>
        <p:spPr>
          <a:xfrm>
            <a:off x="760921" y="1198614"/>
            <a:ext cx="14734158"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The Bell curve is divided into three parts to understand data distribution better.</a:t>
            </a:r>
            <a:endParaRPr sz="2200"/>
          </a:p>
        </p:txBody>
      </p:sp>
      <p:sp>
        <p:nvSpPr>
          <p:cNvPr id="991" name="Google Shape;991;p58"/>
          <p:cNvSpPr txBox="1"/>
          <p:nvPr/>
        </p:nvSpPr>
        <p:spPr>
          <a:xfrm>
            <a:off x="7060605" y="2609820"/>
            <a:ext cx="3845447" cy="769441"/>
          </a:xfrm>
          <a:prstGeom prst="rect">
            <a:avLst/>
          </a:prstGeom>
          <a:solidFill>
            <a:srgbClr val="F6BB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Open Sans"/>
                <a:ea typeface="Open Sans"/>
                <a:cs typeface="Open Sans"/>
                <a:sym typeface="Open Sans"/>
              </a:rPr>
              <a:t>Peak = Within one standard deviation from the mean</a:t>
            </a:r>
            <a:endParaRPr sz="1400" b="0" i="0" u="none" strike="noStrike" cap="none">
              <a:solidFill>
                <a:srgbClr val="000000"/>
              </a:solidFill>
              <a:latin typeface="Arial"/>
              <a:ea typeface="Arial"/>
              <a:cs typeface="Arial"/>
              <a:sym typeface="Arial"/>
            </a:endParaRPr>
          </a:p>
        </p:txBody>
      </p:sp>
      <p:sp>
        <p:nvSpPr>
          <p:cNvPr id="992" name="Google Shape;992;p58"/>
          <p:cNvSpPr txBox="1"/>
          <p:nvPr/>
        </p:nvSpPr>
        <p:spPr>
          <a:xfrm>
            <a:off x="8358299" y="4456637"/>
            <a:ext cx="4990333" cy="769441"/>
          </a:xfrm>
          <a:prstGeom prst="rect">
            <a:avLst/>
          </a:prstGeom>
          <a:solidFill>
            <a:srgbClr val="82D2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Open Sans"/>
                <a:ea typeface="Open Sans"/>
                <a:cs typeface="Open Sans"/>
                <a:sym typeface="Open Sans"/>
              </a:rPr>
              <a:t>Flanks = Between one and two standard deviations from the mean</a:t>
            </a:r>
            <a:endParaRPr sz="1400" b="0" i="0" u="none" strike="noStrike" cap="none">
              <a:solidFill>
                <a:srgbClr val="000000"/>
              </a:solidFill>
              <a:latin typeface="Arial"/>
              <a:ea typeface="Arial"/>
              <a:cs typeface="Arial"/>
              <a:sym typeface="Arial"/>
            </a:endParaRPr>
          </a:p>
        </p:txBody>
      </p:sp>
      <p:sp>
        <p:nvSpPr>
          <p:cNvPr id="993" name="Google Shape;993;p58"/>
          <p:cNvSpPr txBox="1"/>
          <p:nvPr/>
        </p:nvSpPr>
        <p:spPr>
          <a:xfrm>
            <a:off x="11185439" y="6340241"/>
            <a:ext cx="3887883" cy="769441"/>
          </a:xfrm>
          <a:prstGeom prst="rect">
            <a:avLst/>
          </a:prstGeom>
          <a:solidFill>
            <a:srgbClr val="00CC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Open Sans"/>
                <a:ea typeface="Open Sans"/>
                <a:cs typeface="Open Sans"/>
                <a:sym typeface="Open Sans"/>
              </a:rPr>
              <a:t>Tail = Beyond two standard deviations from the mean</a:t>
            </a:r>
            <a:endParaRPr sz="1400" b="0" i="0" u="none" strike="noStrike" cap="none">
              <a:solidFill>
                <a:srgbClr val="000000"/>
              </a:solidFill>
              <a:latin typeface="Arial"/>
              <a:ea typeface="Arial"/>
              <a:cs typeface="Arial"/>
              <a:sym typeface="Arial"/>
            </a:endParaRPr>
          </a:p>
        </p:txBody>
      </p:sp>
      <p:grpSp>
        <p:nvGrpSpPr>
          <p:cNvPr id="994" name="Google Shape;994;p58"/>
          <p:cNvGrpSpPr/>
          <p:nvPr/>
        </p:nvGrpSpPr>
        <p:grpSpPr>
          <a:xfrm>
            <a:off x="1209201" y="3381158"/>
            <a:ext cx="10324945" cy="3888323"/>
            <a:chOff x="1209201" y="3381158"/>
            <a:chExt cx="10324945" cy="3888323"/>
          </a:xfrm>
        </p:grpSpPr>
        <p:sp>
          <p:nvSpPr>
            <p:cNvPr id="995" name="Google Shape;995;p58"/>
            <p:cNvSpPr/>
            <p:nvPr/>
          </p:nvSpPr>
          <p:spPr>
            <a:xfrm>
              <a:off x="1209201" y="3381158"/>
              <a:ext cx="10324945" cy="3888323"/>
            </a:xfrm>
            <a:custGeom>
              <a:avLst/>
              <a:gdLst/>
              <a:ahLst/>
              <a:cxnLst/>
              <a:rect l="l" t="t" r="r" b="b"/>
              <a:pathLst>
                <a:path w="9985" h="10000" extrusionOk="0">
                  <a:moveTo>
                    <a:pt x="0" y="9972"/>
                  </a:moveTo>
                  <a:lnTo>
                    <a:pt x="0" y="9972"/>
                  </a:lnTo>
                  <a:lnTo>
                    <a:pt x="110" y="9963"/>
                  </a:lnTo>
                  <a:lnTo>
                    <a:pt x="110" y="9963"/>
                  </a:lnTo>
                  <a:lnTo>
                    <a:pt x="224" y="9963"/>
                  </a:lnTo>
                  <a:lnTo>
                    <a:pt x="348" y="9935"/>
                  </a:lnTo>
                  <a:lnTo>
                    <a:pt x="496" y="9889"/>
                  </a:lnTo>
                  <a:cubicBezTo>
                    <a:pt x="522" y="9877"/>
                    <a:pt x="548" y="9864"/>
                    <a:pt x="575" y="9852"/>
                  </a:cubicBezTo>
                  <a:lnTo>
                    <a:pt x="654" y="9815"/>
                  </a:lnTo>
                  <a:cubicBezTo>
                    <a:pt x="682" y="9797"/>
                    <a:pt x="709" y="9778"/>
                    <a:pt x="737" y="9760"/>
                  </a:cubicBezTo>
                  <a:cubicBezTo>
                    <a:pt x="767" y="9742"/>
                    <a:pt x="795" y="9723"/>
                    <a:pt x="825" y="9705"/>
                  </a:cubicBezTo>
                  <a:cubicBezTo>
                    <a:pt x="856" y="9677"/>
                    <a:pt x="887" y="9650"/>
                    <a:pt x="919" y="9622"/>
                  </a:cubicBezTo>
                  <a:cubicBezTo>
                    <a:pt x="950" y="9594"/>
                    <a:pt x="982" y="9567"/>
                    <a:pt x="1013" y="9539"/>
                  </a:cubicBezTo>
                  <a:lnTo>
                    <a:pt x="1112" y="9437"/>
                  </a:lnTo>
                  <a:cubicBezTo>
                    <a:pt x="1144" y="9400"/>
                    <a:pt x="1178" y="9364"/>
                    <a:pt x="1210" y="9327"/>
                  </a:cubicBezTo>
                  <a:lnTo>
                    <a:pt x="1312" y="9197"/>
                  </a:lnTo>
                  <a:cubicBezTo>
                    <a:pt x="1347" y="9148"/>
                    <a:pt x="1383" y="9099"/>
                    <a:pt x="1418" y="9050"/>
                  </a:cubicBezTo>
                  <a:cubicBezTo>
                    <a:pt x="1455" y="8995"/>
                    <a:pt x="1491" y="8939"/>
                    <a:pt x="1528" y="8884"/>
                  </a:cubicBezTo>
                  <a:lnTo>
                    <a:pt x="1638" y="8699"/>
                  </a:lnTo>
                  <a:lnTo>
                    <a:pt x="1750" y="8506"/>
                  </a:lnTo>
                  <a:cubicBezTo>
                    <a:pt x="1790" y="8432"/>
                    <a:pt x="1828" y="8358"/>
                    <a:pt x="1868" y="8284"/>
                  </a:cubicBezTo>
                  <a:lnTo>
                    <a:pt x="1985" y="8054"/>
                  </a:lnTo>
                  <a:cubicBezTo>
                    <a:pt x="2024" y="7965"/>
                    <a:pt x="2063" y="7875"/>
                    <a:pt x="2103" y="7786"/>
                  </a:cubicBezTo>
                  <a:lnTo>
                    <a:pt x="2223" y="7500"/>
                  </a:lnTo>
                  <a:cubicBezTo>
                    <a:pt x="2265" y="7399"/>
                    <a:pt x="2306" y="7297"/>
                    <a:pt x="2348" y="7196"/>
                  </a:cubicBezTo>
                  <a:cubicBezTo>
                    <a:pt x="2390" y="7082"/>
                    <a:pt x="2431" y="6968"/>
                    <a:pt x="2473" y="6854"/>
                  </a:cubicBezTo>
                  <a:cubicBezTo>
                    <a:pt x="2515" y="6734"/>
                    <a:pt x="2556" y="6614"/>
                    <a:pt x="2598" y="6494"/>
                  </a:cubicBezTo>
                  <a:lnTo>
                    <a:pt x="2730" y="6116"/>
                  </a:lnTo>
                  <a:lnTo>
                    <a:pt x="2859" y="5710"/>
                  </a:lnTo>
                  <a:cubicBezTo>
                    <a:pt x="2902" y="5566"/>
                    <a:pt x="2944" y="5421"/>
                    <a:pt x="2987" y="5277"/>
                  </a:cubicBezTo>
                  <a:cubicBezTo>
                    <a:pt x="3032" y="5120"/>
                    <a:pt x="3077" y="4963"/>
                    <a:pt x="3123" y="4806"/>
                  </a:cubicBezTo>
                  <a:cubicBezTo>
                    <a:pt x="3167" y="4637"/>
                    <a:pt x="3211" y="4468"/>
                    <a:pt x="3256" y="4299"/>
                  </a:cubicBezTo>
                  <a:cubicBezTo>
                    <a:pt x="3299" y="4124"/>
                    <a:pt x="3344" y="3948"/>
                    <a:pt x="3388" y="3773"/>
                  </a:cubicBezTo>
                  <a:lnTo>
                    <a:pt x="3388" y="3773"/>
                  </a:lnTo>
                  <a:cubicBezTo>
                    <a:pt x="3452" y="3518"/>
                    <a:pt x="3517" y="3262"/>
                    <a:pt x="3581" y="3007"/>
                  </a:cubicBezTo>
                  <a:cubicBezTo>
                    <a:pt x="3613" y="2884"/>
                    <a:pt x="3647" y="2761"/>
                    <a:pt x="3679" y="2638"/>
                  </a:cubicBezTo>
                  <a:cubicBezTo>
                    <a:pt x="3709" y="2521"/>
                    <a:pt x="3739" y="2405"/>
                    <a:pt x="3769" y="2288"/>
                  </a:cubicBezTo>
                  <a:cubicBezTo>
                    <a:pt x="3802" y="2177"/>
                    <a:pt x="3835" y="2067"/>
                    <a:pt x="3868" y="1956"/>
                  </a:cubicBezTo>
                  <a:cubicBezTo>
                    <a:pt x="3897" y="1854"/>
                    <a:pt x="3926" y="1753"/>
                    <a:pt x="3955" y="1651"/>
                  </a:cubicBezTo>
                  <a:cubicBezTo>
                    <a:pt x="3986" y="1556"/>
                    <a:pt x="4015" y="1460"/>
                    <a:pt x="4046" y="1365"/>
                  </a:cubicBezTo>
                  <a:cubicBezTo>
                    <a:pt x="4075" y="1273"/>
                    <a:pt x="4103" y="1181"/>
                    <a:pt x="4133" y="1089"/>
                  </a:cubicBezTo>
                  <a:lnTo>
                    <a:pt x="4223" y="849"/>
                  </a:lnTo>
                  <a:cubicBezTo>
                    <a:pt x="4251" y="778"/>
                    <a:pt x="4279" y="708"/>
                    <a:pt x="4306" y="637"/>
                  </a:cubicBezTo>
                  <a:cubicBezTo>
                    <a:pt x="4334" y="575"/>
                    <a:pt x="4362" y="514"/>
                    <a:pt x="4390" y="452"/>
                  </a:cubicBezTo>
                  <a:cubicBezTo>
                    <a:pt x="4417" y="397"/>
                    <a:pt x="4445" y="341"/>
                    <a:pt x="4473" y="286"/>
                  </a:cubicBezTo>
                  <a:cubicBezTo>
                    <a:pt x="4487" y="268"/>
                    <a:pt x="4500" y="249"/>
                    <a:pt x="4514" y="231"/>
                  </a:cubicBezTo>
                  <a:cubicBezTo>
                    <a:pt x="4529" y="209"/>
                    <a:pt x="4542" y="188"/>
                    <a:pt x="4556" y="166"/>
                  </a:cubicBezTo>
                  <a:cubicBezTo>
                    <a:pt x="4569" y="151"/>
                    <a:pt x="4581" y="135"/>
                    <a:pt x="4594" y="120"/>
                  </a:cubicBezTo>
                  <a:cubicBezTo>
                    <a:pt x="4608" y="105"/>
                    <a:pt x="4621" y="89"/>
                    <a:pt x="4635" y="74"/>
                  </a:cubicBezTo>
                  <a:cubicBezTo>
                    <a:pt x="4648" y="65"/>
                    <a:pt x="4660" y="55"/>
                    <a:pt x="4673" y="46"/>
                  </a:cubicBezTo>
                  <a:cubicBezTo>
                    <a:pt x="4687" y="40"/>
                    <a:pt x="4700" y="34"/>
                    <a:pt x="4714" y="28"/>
                  </a:cubicBezTo>
                  <a:cubicBezTo>
                    <a:pt x="4727" y="19"/>
                    <a:pt x="4739" y="9"/>
                    <a:pt x="4752" y="0"/>
                  </a:cubicBezTo>
                  <a:lnTo>
                    <a:pt x="4794" y="0"/>
                  </a:lnTo>
                  <a:lnTo>
                    <a:pt x="4794" y="0"/>
                  </a:lnTo>
                  <a:lnTo>
                    <a:pt x="4866" y="18"/>
                  </a:lnTo>
                  <a:cubicBezTo>
                    <a:pt x="4877" y="21"/>
                    <a:pt x="4889" y="25"/>
                    <a:pt x="4900" y="28"/>
                  </a:cubicBezTo>
                  <a:cubicBezTo>
                    <a:pt x="4912" y="34"/>
                    <a:pt x="4926" y="40"/>
                    <a:pt x="4938" y="46"/>
                  </a:cubicBezTo>
                  <a:cubicBezTo>
                    <a:pt x="4949" y="55"/>
                    <a:pt x="4960" y="65"/>
                    <a:pt x="4971" y="74"/>
                  </a:cubicBezTo>
                  <a:cubicBezTo>
                    <a:pt x="4984" y="86"/>
                    <a:pt x="4997" y="99"/>
                    <a:pt x="5010" y="111"/>
                  </a:cubicBezTo>
                  <a:cubicBezTo>
                    <a:pt x="5020" y="123"/>
                    <a:pt x="5030" y="136"/>
                    <a:pt x="5040" y="148"/>
                  </a:cubicBezTo>
                  <a:cubicBezTo>
                    <a:pt x="5053" y="160"/>
                    <a:pt x="5065" y="173"/>
                    <a:pt x="5078" y="185"/>
                  </a:cubicBezTo>
                  <a:lnTo>
                    <a:pt x="5150" y="314"/>
                  </a:lnTo>
                  <a:lnTo>
                    <a:pt x="5225" y="452"/>
                  </a:lnTo>
                  <a:cubicBezTo>
                    <a:pt x="5250" y="514"/>
                    <a:pt x="5275" y="575"/>
                    <a:pt x="5300" y="637"/>
                  </a:cubicBezTo>
                  <a:cubicBezTo>
                    <a:pt x="5328" y="711"/>
                    <a:pt x="5356" y="784"/>
                    <a:pt x="5383" y="858"/>
                  </a:cubicBezTo>
                  <a:cubicBezTo>
                    <a:pt x="5413" y="944"/>
                    <a:pt x="5441" y="1030"/>
                    <a:pt x="5471" y="1116"/>
                  </a:cubicBezTo>
                  <a:cubicBezTo>
                    <a:pt x="5503" y="1214"/>
                    <a:pt x="5537" y="1313"/>
                    <a:pt x="5569" y="1411"/>
                  </a:cubicBezTo>
                  <a:lnTo>
                    <a:pt x="5668" y="1753"/>
                  </a:lnTo>
                  <a:cubicBezTo>
                    <a:pt x="5704" y="1882"/>
                    <a:pt x="5741" y="2011"/>
                    <a:pt x="5777" y="2140"/>
                  </a:cubicBezTo>
                  <a:cubicBezTo>
                    <a:pt x="5818" y="2282"/>
                    <a:pt x="5858" y="2423"/>
                    <a:pt x="5898" y="2565"/>
                  </a:cubicBezTo>
                  <a:lnTo>
                    <a:pt x="6027" y="3044"/>
                  </a:lnTo>
                  <a:lnTo>
                    <a:pt x="6321" y="4170"/>
                  </a:lnTo>
                  <a:lnTo>
                    <a:pt x="6321" y="4170"/>
                  </a:lnTo>
                  <a:cubicBezTo>
                    <a:pt x="6375" y="4370"/>
                    <a:pt x="6430" y="4569"/>
                    <a:pt x="6484" y="4769"/>
                  </a:cubicBezTo>
                  <a:lnTo>
                    <a:pt x="6643" y="5341"/>
                  </a:lnTo>
                  <a:cubicBezTo>
                    <a:pt x="6697" y="5523"/>
                    <a:pt x="6752" y="5704"/>
                    <a:pt x="6806" y="5886"/>
                  </a:cubicBezTo>
                  <a:cubicBezTo>
                    <a:pt x="6859" y="6055"/>
                    <a:pt x="6914" y="6224"/>
                    <a:pt x="6968" y="6393"/>
                  </a:cubicBezTo>
                  <a:cubicBezTo>
                    <a:pt x="6994" y="6476"/>
                    <a:pt x="7021" y="6559"/>
                    <a:pt x="7047" y="6642"/>
                  </a:cubicBezTo>
                  <a:cubicBezTo>
                    <a:pt x="7075" y="6722"/>
                    <a:pt x="7103" y="6802"/>
                    <a:pt x="7130" y="6882"/>
                  </a:cubicBezTo>
                  <a:cubicBezTo>
                    <a:pt x="7160" y="6959"/>
                    <a:pt x="7188" y="7036"/>
                    <a:pt x="7218" y="7113"/>
                  </a:cubicBezTo>
                  <a:cubicBezTo>
                    <a:pt x="7245" y="7187"/>
                    <a:pt x="7274" y="7260"/>
                    <a:pt x="7301" y="7334"/>
                  </a:cubicBezTo>
                  <a:cubicBezTo>
                    <a:pt x="7329" y="7402"/>
                    <a:pt x="7359" y="7469"/>
                    <a:pt x="7387" y="7537"/>
                  </a:cubicBezTo>
                  <a:cubicBezTo>
                    <a:pt x="7415" y="7605"/>
                    <a:pt x="7443" y="7672"/>
                    <a:pt x="7471" y="7740"/>
                  </a:cubicBezTo>
                  <a:cubicBezTo>
                    <a:pt x="7500" y="7805"/>
                    <a:pt x="7528" y="7869"/>
                    <a:pt x="7558" y="7934"/>
                  </a:cubicBezTo>
                  <a:cubicBezTo>
                    <a:pt x="7588" y="7998"/>
                    <a:pt x="7618" y="8063"/>
                    <a:pt x="7648" y="8127"/>
                  </a:cubicBezTo>
                  <a:cubicBezTo>
                    <a:pt x="7678" y="8186"/>
                    <a:pt x="7706" y="8244"/>
                    <a:pt x="7735" y="8303"/>
                  </a:cubicBezTo>
                  <a:cubicBezTo>
                    <a:pt x="7766" y="8361"/>
                    <a:pt x="7795" y="8420"/>
                    <a:pt x="7826" y="8478"/>
                  </a:cubicBezTo>
                  <a:lnTo>
                    <a:pt x="7917" y="8635"/>
                  </a:lnTo>
                  <a:cubicBezTo>
                    <a:pt x="7949" y="8684"/>
                    <a:pt x="7980" y="8733"/>
                    <a:pt x="8012" y="8782"/>
                  </a:cubicBezTo>
                  <a:lnTo>
                    <a:pt x="8106" y="8930"/>
                  </a:lnTo>
                  <a:cubicBezTo>
                    <a:pt x="8138" y="8973"/>
                    <a:pt x="8172" y="9016"/>
                    <a:pt x="8204" y="9059"/>
                  </a:cubicBezTo>
                  <a:cubicBezTo>
                    <a:pt x="8236" y="9105"/>
                    <a:pt x="8267" y="9151"/>
                    <a:pt x="8299" y="9197"/>
                  </a:cubicBezTo>
                  <a:lnTo>
                    <a:pt x="8401" y="9308"/>
                  </a:lnTo>
                  <a:cubicBezTo>
                    <a:pt x="8434" y="9342"/>
                    <a:pt x="8466" y="9376"/>
                    <a:pt x="8499" y="9410"/>
                  </a:cubicBezTo>
                  <a:cubicBezTo>
                    <a:pt x="8534" y="9444"/>
                    <a:pt x="8570" y="9477"/>
                    <a:pt x="8605" y="9511"/>
                  </a:cubicBezTo>
                  <a:lnTo>
                    <a:pt x="8707" y="9594"/>
                  </a:lnTo>
                  <a:cubicBezTo>
                    <a:pt x="8742" y="9622"/>
                    <a:pt x="8778" y="9649"/>
                    <a:pt x="8813" y="9677"/>
                  </a:cubicBezTo>
                  <a:cubicBezTo>
                    <a:pt x="8850" y="9699"/>
                    <a:pt x="8889" y="9720"/>
                    <a:pt x="8926" y="9742"/>
                  </a:cubicBezTo>
                  <a:cubicBezTo>
                    <a:pt x="8963" y="9760"/>
                    <a:pt x="8999" y="9779"/>
                    <a:pt x="9036" y="9797"/>
                  </a:cubicBezTo>
                  <a:lnTo>
                    <a:pt x="9150" y="9843"/>
                  </a:lnTo>
                  <a:cubicBezTo>
                    <a:pt x="9189" y="9858"/>
                    <a:pt x="9227" y="9874"/>
                    <a:pt x="9266" y="9889"/>
                  </a:cubicBezTo>
                  <a:lnTo>
                    <a:pt x="9266" y="9889"/>
                  </a:lnTo>
                  <a:lnTo>
                    <a:pt x="9414" y="9926"/>
                  </a:lnTo>
                  <a:lnTo>
                    <a:pt x="9554" y="9945"/>
                  </a:lnTo>
                  <a:lnTo>
                    <a:pt x="9792" y="9991"/>
                  </a:lnTo>
                  <a:lnTo>
                    <a:pt x="9985" y="10000"/>
                  </a:lnTo>
                </a:path>
              </a:pathLst>
            </a:custGeom>
            <a:noFill/>
            <a:ln w="142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cxnSp>
          <p:nvCxnSpPr>
            <p:cNvPr id="996" name="Google Shape;996;p58"/>
            <p:cNvCxnSpPr/>
            <p:nvPr/>
          </p:nvCxnSpPr>
          <p:spPr>
            <a:xfrm rot="10800000" flipH="1">
              <a:off x="1259294" y="7269264"/>
              <a:ext cx="10209007" cy="3"/>
            </a:xfrm>
            <a:prstGeom prst="straightConnector1">
              <a:avLst/>
            </a:prstGeom>
            <a:noFill/>
            <a:ln w="20625" cap="flat" cmpd="sng">
              <a:solidFill>
                <a:srgbClr val="000000"/>
              </a:solidFill>
              <a:prstDash val="solid"/>
              <a:round/>
              <a:headEnd type="none" w="sm" len="sm"/>
              <a:tailEnd type="none" w="sm" len="sm"/>
            </a:ln>
          </p:spPr>
        </p:cxnSp>
      </p:grpSp>
      <p:grpSp>
        <p:nvGrpSpPr>
          <p:cNvPr id="997" name="Google Shape;997;p58"/>
          <p:cNvGrpSpPr/>
          <p:nvPr/>
        </p:nvGrpSpPr>
        <p:grpSpPr>
          <a:xfrm>
            <a:off x="4259446" y="4233738"/>
            <a:ext cx="3819481" cy="1081213"/>
            <a:chOff x="5546210" y="4073233"/>
            <a:chExt cx="4572001" cy="1294237"/>
          </a:xfrm>
        </p:grpSpPr>
        <p:cxnSp>
          <p:nvCxnSpPr>
            <p:cNvPr id="998" name="Google Shape;998;p58"/>
            <p:cNvCxnSpPr/>
            <p:nvPr/>
          </p:nvCxnSpPr>
          <p:spPr>
            <a:xfrm>
              <a:off x="5546210" y="4335216"/>
              <a:ext cx="4572001" cy="0"/>
            </a:xfrm>
            <a:prstGeom prst="straightConnector1">
              <a:avLst/>
            </a:prstGeom>
            <a:noFill/>
            <a:ln w="25400" cap="flat" cmpd="sng">
              <a:solidFill>
                <a:srgbClr val="82D2F6"/>
              </a:solidFill>
              <a:prstDash val="solid"/>
              <a:miter lim="800000"/>
              <a:headEnd type="none" w="sm" len="sm"/>
              <a:tailEnd type="none" w="sm" len="sm"/>
            </a:ln>
          </p:spPr>
        </p:cxnSp>
        <p:cxnSp>
          <p:nvCxnSpPr>
            <p:cNvPr id="999" name="Google Shape;999;p58"/>
            <p:cNvCxnSpPr/>
            <p:nvPr/>
          </p:nvCxnSpPr>
          <p:spPr>
            <a:xfrm>
              <a:off x="10093616" y="4328388"/>
              <a:ext cx="0" cy="1039082"/>
            </a:xfrm>
            <a:prstGeom prst="straightConnector1">
              <a:avLst/>
            </a:prstGeom>
            <a:noFill/>
            <a:ln w="25400" cap="flat" cmpd="sng">
              <a:solidFill>
                <a:srgbClr val="82D2F6"/>
              </a:solidFill>
              <a:prstDash val="solid"/>
              <a:miter lim="800000"/>
              <a:headEnd type="none" w="sm" len="sm"/>
              <a:tailEnd type="stealth" w="med" len="med"/>
            </a:ln>
          </p:spPr>
        </p:cxnSp>
        <p:cxnSp>
          <p:nvCxnSpPr>
            <p:cNvPr id="1000" name="Google Shape;1000;p58"/>
            <p:cNvCxnSpPr/>
            <p:nvPr/>
          </p:nvCxnSpPr>
          <p:spPr>
            <a:xfrm>
              <a:off x="5564453" y="4328388"/>
              <a:ext cx="0" cy="1039082"/>
            </a:xfrm>
            <a:prstGeom prst="straightConnector1">
              <a:avLst/>
            </a:prstGeom>
            <a:noFill/>
            <a:ln w="25400" cap="flat" cmpd="sng">
              <a:solidFill>
                <a:srgbClr val="82D2F6"/>
              </a:solidFill>
              <a:prstDash val="solid"/>
              <a:miter lim="800000"/>
              <a:headEnd type="none" w="sm" len="sm"/>
              <a:tailEnd type="stealth" w="med" len="med"/>
            </a:ln>
          </p:spPr>
        </p:cxnSp>
        <p:sp>
          <p:nvSpPr>
            <p:cNvPr id="1001" name="Google Shape;1001;p58"/>
            <p:cNvSpPr/>
            <p:nvPr/>
          </p:nvSpPr>
          <p:spPr>
            <a:xfrm>
              <a:off x="7103834" y="4073233"/>
              <a:ext cx="1410195" cy="512797"/>
            </a:xfrm>
            <a:prstGeom prst="rect">
              <a:avLst/>
            </a:prstGeom>
            <a:solidFill>
              <a:srgbClr val="82D2F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Open Sans"/>
                  <a:ea typeface="Open Sans"/>
                  <a:cs typeface="Open Sans"/>
                  <a:sym typeface="Open Sans"/>
                </a:rPr>
                <a:t>Flanks</a:t>
              </a:r>
              <a:endParaRPr sz="1400" b="0" i="0" u="none" strike="noStrike" cap="none">
                <a:solidFill>
                  <a:srgbClr val="000000"/>
                </a:solidFill>
                <a:latin typeface="Arial"/>
                <a:ea typeface="Arial"/>
                <a:cs typeface="Arial"/>
                <a:sym typeface="Arial"/>
              </a:endParaRPr>
            </a:p>
          </p:txBody>
        </p:sp>
      </p:grpSp>
      <p:grpSp>
        <p:nvGrpSpPr>
          <p:cNvPr id="1002" name="Google Shape;1002;p58"/>
          <p:cNvGrpSpPr/>
          <p:nvPr/>
        </p:nvGrpSpPr>
        <p:grpSpPr>
          <a:xfrm>
            <a:off x="1484353" y="6331857"/>
            <a:ext cx="9425934" cy="868055"/>
            <a:chOff x="2230952" y="4328388"/>
            <a:chExt cx="11283045" cy="1039082"/>
          </a:xfrm>
        </p:grpSpPr>
        <p:cxnSp>
          <p:nvCxnSpPr>
            <p:cNvPr id="1003" name="Google Shape;1003;p58"/>
            <p:cNvCxnSpPr/>
            <p:nvPr/>
          </p:nvCxnSpPr>
          <p:spPr>
            <a:xfrm>
              <a:off x="2230952" y="4339220"/>
              <a:ext cx="11283045" cy="0"/>
            </a:xfrm>
            <a:prstGeom prst="straightConnector1">
              <a:avLst/>
            </a:prstGeom>
            <a:noFill/>
            <a:ln w="25400" cap="flat" cmpd="sng">
              <a:solidFill>
                <a:srgbClr val="00CC99"/>
              </a:solidFill>
              <a:prstDash val="solid"/>
              <a:miter lim="800000"/>
              <a:headEnd type="none" w="sm" len="sm"/>
              <a:tailEnd type="none" w="sm" len="sm"/>
            </a:ln>
          </p:spPr>
        </p:cxnSp>
        <p:cxnSp>
          <p:nvCxnSpPr>
            <p:cNvPr id="1004" name="Google Shape;1004;p58"/>
            <p:cNvCxnSpPr/>
            <p:nvPr/>
          </p:nvCxnSpPr>
          <p:spPr>
            <a:xfrm>
              <a:off x="13508928" y="4328388"/>
              <a:ext cx="0" cy="1039082"/>
            </a:xfrm>
            <a:prstGeom prst="straightConnector1">
              <a:avLst/>
            </a:prstGeom>
            <a:noFill/>
            <a:ln w="25400" cap="flat" cmpd="sng">
              <a:solidFill>
                <a:srgbClr val="00CC99"/>
              </a:solidFill>
              <a:prstDash val="solid"/>
              <a:miter lim="800000"/>
              <a:headEnd type="none" w="sm" len="sm"/>
              <a:tailEnd type="stealth" w="med" len="med"/>
            </a:ln>
          </p:spPr>
        </p:cxnSp>
        <p:cxnSp>
          <p:nvCxnSpPr>
            <p:cNvPr id="1005" name="Google Shape;1005;p58"/>
            <p:cNvCxnSpPr/>
            <p:nvPr/>
          </p:nvCxnSpPr>
          <p:spPr>
            <a:xfrm>
              <a:off x="2237673" y="4328388"/>
              <a:ext cx="0" cy="1039082"/>
            </a:xfrm>
            <a:prstGeom prst="straightConnector1">
              <a:avLst/>
            </a:prstGeom>
            <a:noFill/>
            <a:ln w="25400" cap="flat" cmpd="sng">
              <a:solidFill>
                <a:srgbClr val="00CC99"/>
              </a:solidFill>
              <a:prstDash val="solid"/>
              <a:miter lim="800000"/>
              <a:headEnd type="none" w="sm" len="sm"/>
              <a:tailEnd type="stealth" w="med" len="med"/>
            </a:ln>
          </p:spPr>
        </p:cxnSp>
      </p:grpSp>
      <p:sp>
        <p:nvSpPr>
          <p:cNvPr id="1006" name="Google Shape;1006;p58"/>
          <p:cNvSpPr/>
          <p:nvPr/>
        </p:nvSpPr>
        <p:spPr>
          <a:xfrm>
            <a:off x="5560696" y="6127711"/>
            <a:ext cx="1178087" cy="428394"/>
          </a:xfrm>
          <a:prstGeom prst="rect">
            <a:avLst/>
          </a:prstGeom>
          <a:solidFill>
            <a:srgbClr val="00CC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Open Sans"/>
                <a:ea typeface="Open Sans"/>
                <a:cs typeface="Open Sans"/>
                <a:sym typeface="Open Sans"/>
              </a:rPr>
              <a:t>Tail</a:t>
            </a:r>
            <a:endParaRPr sz="1400" b="0" i="0" u="none" strike="noStrike" cap="none">
              <a:solidFill>
                <a:srgbClr val="000000"/>
              </a:solidFill>
              <a:latin typeface="Arial"/>
              <a:ea typeface="Arial"/>
              <a:cs typeface="Arial"/>
              <a:sym typeface="Arial"/>
            </a:endParaRPr>
          </a:p>
        </p:txBody>
      </p:sp>
      <p:grpSp>
        <p:nvGrpSpPr>
          <p:cNvPr id="1007" name="Google Shape;1007;p58"/>
          <p:cNvGrpSpPr/>
          <p:nvPr/>
        </p:nvGrpSpPr>
        <p:grpSpPr>
          <a:xfrm>
            <a:off x="5575936" y="2625625"/>
            <a:ext cx="1227691" cy="720962"/>
            <a:chOff x="5575936" y="2625625"/>
            <a:chExt cx="1227691" cy="720962"/>
          </a:xfrm>
        </p:grpSpPr>
        <p:sp>
          <p:nvSpPr>
            <p:cNvPr id="1008" name="Google Shape;1008;p58"/>
            <p:cNvSpPr/>
            <p:nvPr/>
          </p:nvSpPr>
          <p:spPr>
            <a:xfrm>
              <a:off x="5575936" y="2625625"/>
              <a:ext cx="1227691" cy="428394"/>
            </a:xfrm>
            <a:prstGeom prst="rect">
              <a:avLst/>
            </a:prstGeom>
            <a:solidFill>
              <a:srgbClr val="F6BB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Open Sans"/>
                  <a:ea typeface="Open Sans"/>
                  <a:cs typeface="Open Sans"/>
                  <a:sym typeface="Open Sans"/>
                </a:rPr>
                <a:t>Peak</a:t>
              </a:r>
              <a:endParaRPr sz="1400" b="0" i="0" u="none" strike="noStrike" cap="none">
                <a:solidFill>
                  <a:srgbClr val="000000"/>
                </a:solidFill>
                <a:latin typeface="Arial"/>
                <a:ea typeface="Arial"/>
                <a:cs typeface="Arial"/>
                <a:sym typeface="Arial"/>
              </a:endParaRPr>
            </a:p>
          </p:txBody>
        </p:sp>
        <p:cxnSp>
          <p:nvCxnSpPr>
            <p:cNvPr id="1009" name="Google Shape;1009;p58"/>
            <p:cNvCxnSpPr/>
            <p:nvPr/>
          </p:nvCxnSpPr>
          <p:spPr>
            <a:xfrm>
              <a:off x="6182080" y="3077774"/>
              <a:ext cx="0" cy="268813"/>
            </a:xfrm>
            <a:prstGeom prst="straightConnector1">
              <a:avLst/>
            </a:prstGeom>
            <a:noFill/>
            <a:ln w="25400" cap="flat" cmpd="sng">
              <a:solidFill>
                <a:srgbClr val="F6BB00"/>
              </a:solidFill>
              <a:prstDash val="solid"/>
              <a:miter lim="800000"/>
              <a:headEnd type="none" w="sm" len="sm"/>
              <a:tailEnd type="stealth" w="med" len="med"/>
            </a:ln>
          </p:spPr>
        </p:cxnSp>
      </p:grpSp>
      <p:pic>
        <p:nvPicPr>
          <p:cNvPr id="1010" name="Google Shape;1010;p58"/>
          <p:cNvPicPr preferRelativeResize="0"/>
          <p:nvPr/>
        </p:nvPicPr>
        <p:blipFill rotWithShape="1">
          <a:blip r:embed="rId3">
            <a:alphaModFix/>
          </a:blip>
          <a:srcRect/>
          <a:stretch/>
        </p:blipFill>
        <p:spPr>
          <a:xfrm>
            <a:off x="6697436" y="665849"/>
            <a:ext cx="2899189" cy="3657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6710"/>
                                  </p:stCondLst>
                                  <p:childTnLst>
                                    <p:set>
                                      <p:cBhvr>
                                        <p:cTn id="6" dur="1" fill="hold">
                                          <p:stCondLst>
                                            <p:cond delay="0"/>
                                          </p:stCondLst>
                                        </p:cTn>
                                        <p:tgtEl>
                                          <p:spTgt spid="991"/>
                                        </p:tgtEl>
                                        <p:attrNameLst>
                                          <p:attrName>style.visibility</p:attrName>
                                        </p:attrNameLst>
                                      </p:cBhvr>
                                      <p:to>
                                        <p:strVal val="visible"/>
                                      </p:to>
                                    </p:set>
                                    <p:animEffect transition="in" filter="fade">
                                      <p:cBhvr>
                                        <p:cTn id="7" dur="500"/>
                                        <p:tgtEl>
                                          <p:spTgt spid="991"/>
                                        </p:tgtEl>
                                      </p:cBhvr>
                                    </p:animEffect>
                                  </p:childTnLst>
                                </p:cTn>
                              </p:par>
                              <p:par>
                                <p:cTn id="8" presetID="10" presetClass="entr" presetSubtype="0" fill="hold" nodeType="withEffect">
                                  <p:stCondLst>
                                    <p:cond delay="15000"/>
                                  </p:stCondLst>
                                  <p:childTnLst>
                                    <p:set>
                                      <p:cBhvr>
                                        <p:cTn id="9" dur="1" fill="hold">
                                          <p:stCondLst>
                                            <p:cond delay="0"/>
                                          </p:stCondLst>
                                        </p:cTn>
                                        <p:tgtEl>
                                          <p:spTgt spid="992"/>
                                        </p:tgtEl>
                                        <p:attrNameLst>
                                          <p:attrName>style.visibility</p:attrName>
                                        </p:attrNameLst>
                                      </p:cBhvr>
                                      <p:to>
                                        <p:strVal val="visible"/>
                                      </p:to>
                                    </p:set>
                                    <p:animEffect transition="in" filter="fade">
                                      <p:cBhvr>
                                        <p:cTn id="10" dur="500"/>
                                        <p:tgtEl>
                                          <p:spTgt spid="992"/>
                                        </p:tgtEl>
                                      </p:cBhvr>
                                    </p:animEffect>
                                  </p:childTnLst>
                                </p:cTn>
                              </p:par>
                              <p:par>
                                <p:cTn id="11" presetID="10" presetClass="entr" presetSubtype="0" fill="hold" nodeType="withEffect">
                                  <p:stCondLst>
                                    <p:cond delay="23000"/>
                                  </p:stCondLst>
                                  <p:childTnLst>
                                    <p:set>
                                      <p:cBhvr>
                                        <p:cTn id="12" dur="1" fill="hold">
                                          <p:stCondLst>
                                            <p:cond delay="0"/>
                                          </p:stCondLst>
                                        </p:cTn>
                                        <p:tgtEl>
                                          <p:spTgt spid="993"/>
                                        </p:tgtEl>
                                        <p:attrNameLst>
                                          <p:attrName>style.visibility</p:attrName>
                                        </p:attrNameLst>
                                      </p:cBhvr>
                                      <p:to>
                                        <p:strVal val="visible"/>
                                      </p:to>
                                    </p:set>
                                    <p:animEffect transition="in" filter="fade">
                                      <p:cBhvr>
                                        <p:cTn id="13" dur="500"/>
                                        <p:tgtEl>
                                          <p:spTgt spid="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1015"/>
        <p:cNvGrpSpPr/>
        <p:nvPr/>
      </p:nvGrpSpPr>
      <p:grpSpPr>
        <a:xfrm>
          <a:off x="0" y="0"/>
          <a:ext cx="0" cy="0"/>
          <a:chOff x="0" y="0"/>
          <a:chExt cx="0" cy="0"/>
        </a:xfrm>
      </p:grpSpPr>
      <p:sp>
        <p:nvSpPr>
          <p:cNvPr id="1016" name="Google Shape;1016;p59"/>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Bell Curve: Left Skewed</a:t>
            </a:r>
            <a:endParaRPr/>
          </a:p>
        </p:txBody>
      </p:sp>
      <p:sp>
        <p:nvSpPr>
          <p:cNvPr id="1017" name="Google Shape;1017;p59"/>
          <p:cNvSpPr txBox="1">
            <a:spLocks noGrp="1"/>
          </p:cNvSpPr>
          <p:nvPr>
            <p:ph type="body" idx="1"/>
          </p:nvPr>
        </p:nvSpPr>
        <p:spPr>
          <a:xfrm>
            <a:off x="444499" y="1150488"/>
            <a:ext cx="15581563"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Skewed data distribution indicates the tendency of the data distribution to be more spread out on one side.</a:t>
            </a:r>
            <a:endParaRPr sz="2200"/>
          </a:p>
        </p:txBody>
      </p:sp>
      <p:sp>
        <p:nvSpPr>
          <p:cNvPr id="1018" name="Google Shape;1018;p59"/>
          <p:cNvSpPr txBox="1"/>
          <p:nvPr/>
        </p:nvSpPr>
        <p:spPr>
          <a:xfrm>
            <a:off x="666400" y="2560883"/>
            <a:ext cx="6535784" cy="2308324"/>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The data is left skewed</a:t>
            </a:r>
            <a:endParaRPr sz="22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Mean &lt; Median</a:t>
            </a:r>
            <a:endParaRPr sz="22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The distribution is negatively skewed</a:t>
            </a:r>
            <a:endParaRPr sz="22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Left tail contains large distributions</a:t>
            </a:r>
            <a:endParaRPr sz="2200" b="0" i="0" u="none" strike="noStrike" cap="none">
              <a:solidFill>
                <a:srgbClr val="000000"/>
              </a:solidFill>
              <a:latin typeface="Arial"/>
              <a:ea typeface="Arial"/>
              <a:cs typeface="Arial"/>
              <a:sym typeface="Arial"/>
            </a:endParaRPr>
          </a:p>
        </p:txBody>
      </p:sp>
      <p:grpSp>
        <p:nvGrpSpPr>
          <p:cNvPr id="1019" name="Google Shape;1019;p59"/>
          <p:cNvGrpSpPr/>
          <p:nvPr/>
        </p:nvGrpSpPr>
        <p:grpSpPr>
          <a:xfrm>
            <a:off x="8108496" y="2762300"/>
            <a:ext cx="7049242" cy="4848319"/>
            <a:chOff x="8108496" y="2332804"/>
            <a:chExt cx="7049242" cy="4848319"/>
          </a:xfrm>
        </p:grpSpPr>
        <p:sp>
          <p:nvSpPr>
            <p:cNvPr id="1020" name="Google Shape;1020;p59"/>
            <p:cNvSpPr/>
            <p:nvPr/>
          </p:nvSpPr>
          <p:spPr>
            <a:xfrm>
              <a:off x="9156662" y="6244385"/>
              <a:ext cx="472517" cy="56410"/>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FFFFFF"/>
                </a:solidFill>
                <a:latin typeface="Calibri"/>
                <a:ea typeface="Calibri"/>
                <a:cs typeface="Calibri"/>
                <a:sym typeface="Calibri"/>
              </a:endParaRPr>
            </a:p>
          </p:txBody>
        </p:sp>
        <p:sp>
          <p:nvSpPr>
            <p:cNvPr id="1021" name="Google Shape;1021;p59"/>
            <p:cNvSpPr/>
            <p:nvPr/>
          </p:nvSpPr>
          <p:spPr>
            <a:xfrm>
              <a:off x="14644256" y="5356823"/>
              <a:ext cx="457200" cy="943972"/>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FFFFFF"/>
                </a:solidFill>
                <a:latin typeface="Calibri"/>
                <a:ea typeface="Calibri"/>
                <a:cs typeface="Calibri"/>
                <a:sym typeface="Calibri"/>
              </a:endParaRPr>
            </a:p>
          </p:txBody>
        </p:sp>
        <p:sp>
          <p:nvSpPr>
            <p:cNvPr id="1022" name="Google Shape;1022;p59"/>
            <p:cNvSpPr/>
            <p:nvPr/>
          </p:nvSpPr>
          <p:spPr>
            <a:xfrm>
              <a:off x="13730494" y="2996893"/>
              <a:ext cx="457200" cy="3303902"/>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FFFFFF"/>
                </a:solidFill>
                <a:latin typeface="Calibri"/>
                <a:ea typeface="Calibri"/>
                <a:cs typeface="Calibri"/>
                <a:sym typeface="Calibri"/>
              </a:endParaRPr>
            </a:p>
          </p:txBody>
        </p:sp>
        <p:sp>
          <p:nvSpPr>
            <p:cNvPr id="1023" name="Google Shape;1023;p59"/>
            <p:cNvSpPr/>
            <p:nvPr/>
          </p:nvSpPr>
          <p:spPr>
            <a:xfrm>
              <a:off x="14187377" y="3468879"/>
              <a:ext cx="457200" cy="2831916"/>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FFFFFF"/>
                </a:solidFill>
                <a:latin typeface="Calibri"/>
                <a:ea typeface="Calibri"/>
                <a:cs typeface="Calibri"/>
                <a:sym typeface="Calibri"/>
              </a:endParaRPr>
            </a:p>
          </p:txBody>
        </p:sp>
        <p:sp>
          <p:nvSpPr>
            <p:cNvPr id="1024" name="Google Shape;1024;p59"/>
            <p:cNvSpPr/>
            <p:nvPr/>
          </p:nvSpPr>
          <p:spPr>
            <a:xfrm>
              <a:off x="12816730" y="4884837"/>
              <a:ext cx="457200" cy="1415958"/>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FFFFFF"/>
                </a:solidFill>
                <a:latin typeface="Calibri"/>
                <a:ea typeface="Calibri"/>
                <a:cs typeface="Calibri"/>
                <a:sym typeface="Calibri"/>
              </a:endParaRPr>
            </a:p>
          </p:txBody>
        </p:sp>
        <p:sp>
          <p:nvSpPr>
            <p:cNvPr id="1025" name="Google Shape;1025;p59"/>
            <p:cNvSpPr/>
            <p:nvPr/>
          </p:nvSpPr>
          <p:spPr>
            <a:xfrm>
              <a:off x="13273613" y="3468879"/>
              <a:ext cx="457200" cy="2831916"/>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FFFFFF"/>
                </a:solidFill>
                <a:latin typeface="Calibri"/>
                <a:ea typeface="Calibri"/>
                <a:cs typeface="Calibri"/>
                <a:sym typeface="Calibri"/>
              </a:endParaRPr>
            </a:p>
          </p:txBody>
        </p:sp>
        <p:sp>
          <p:nvSpPr>
            <p:cNvPr id="1026" name="Google Shape;1026;p59"/>
            <p:cNvSpPr/>
            <p:nvPr/>
          </p:nvSpPr>
          <p:spPr>
            <a:xfrm>
              <a:off x="12359848" y="5389117"/>
              <a:ext cx="457200" cy="911677"/>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FFFFFF"/>
                </a:solidFill>
                <a:latin typeface="Calibri"/>
                <a:ea typeface="Calibri"/>
                <a:cs typeface="Calibri"/>
                <a:sym typeface="Calibri"/>
              </a:endParaRPr>
            </a:p>
          </p:txBody>
        </p:sp>
        <p:sp>
          <p:nvSpPr>
            <p:cNvPr id="1027" name="Google Shape;1027;p59"/>
            <p:cNvSpPr/>
            <p:nvPr/>
          </p:nvSpPr>
          <p:spPr>
            <a:xfrm>
              <a:off x="9618556" y="6180667"/>
              <a:ext cx="457200" cy="120128"/>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FFFFFF"/>
                </a:solidFill>
                <a:latin typeface="Calibri"/>
                <a:ea typeface="Calibri"/>
                <a:cs typeface="Calibri"/>
                <a:sym typeface="Calibri"/>
              </a:endParaRPr>
            </a:p>
          </p:txBody>
        </p:sp>
        <p:sp>
          <p:nvSpPr>
            <p:cNvPr id="1028" name="Google Shape;1028;p59"/>
            <p:cNvSpPr/>
            <p:nvPr/>
          </p:nvSpPr>
          <p:spPr>
            <a:xfrm>
              <a:off x="10075438" y="6180667"/>
              <a:ext cx="457200" cy="120128"/>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FFFFFF"/>
                </a:solidFill>
                <a:latin typeface="Calibri"/>
                <a:ea typeface="Calibri"/>
                <a:cs typeface="Calibri"/>
                <a:sym typeface="Calibri"/>
              </a:endParaRPr>
            </a:p>
          </p:txBody>
        </p:sp>
        <p:sp>
          <p:nvSpPr>
            <p:cNvPr id="1029" name="Google Shape;1029;p59"/>
            <p:cNvSpPr/>
            <p:nvPr/>
          </p:nvSpPr>
          <p:spPr>
            <a:xfrm>
              <a:off x="10532320" y="6072973"/>
              <a:ext cx="457200" cy="227822"/>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FFFFFF"/>
                </a:solidFill>
                <a:latin typeface="Calibri"/>
                <a:ea typeface="Calibri"/>
                <a:cs typeface="Calibri"/>
                <a:sym typeface="Calibri"/>
              </a:endParaRPr>
            </a:p>
          </p:txBody>
        </p:sp>
        <p:sp>
          <p:nvSpPr>
            <p:cNvPr id="1030" name="Google Shape;1030;p59"/>
            <p:cNvSpPr/>
            <p:nvPr/>
          </p:nvSpPr>
          <p:spPr>
            <a:xfrm>
              <a:off x="10989202" y="5959215"/>
              <a:ext cx="457200" cy="341579"/>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FFFFFF"/>
                </a:solidFill>
                <a:latin typeface="Calibri"/>
                <a:ea typeface="Calibri"/>
                <a:cs typeface="Calibri"/>
                <a:sym typeface="Calibri"/>
              </a:endParaRPr>
            </a:p>
          </p:txBody>
        </p:sp>
        <p:sp>
          <p:nvSpPr>
            <p:cNvPr id="1031" name="Google Shape;1031;p59"/>
            <p:cNvSpPr/>
            <p:nvPr/>
          </p:nvSpPr>
          <p:spPr>
            <a:xfrm>
              <a:off x="11446084" y="5828809"/>
              <a:ext cx="457200" cy="471986"/>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FFFFFF"/>
                </a:solidFill>
                <a:latin typeface="Calibri"/>
                <a:ea typeface="Calibri"/>
                <a:cs typeface="Calibri"/>
                <a:sym typeface="Calibri"/>
              </a:endParaRPr>
            </a:p>
          </p:txBody>
        </p:sp>
        <p:sp>
          <p:nvSpPr>
            <p:cNvPr id="1032" name="Google Shape;1032;p59"/>
            <p:cNvSpPr/>
            <p:nvPr/>
          </p:nvSpPr>
          <p:spPr>
            <a:xfrm>
              <a:off x="11902966" y="5632285"/>
              <a:ext cx="457200" cy="668509"/>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FFFFFF"/>
                </a:solidFill>
                <a:latin typeface="Calibri"/>
                <a:ea typeface="Calibri"/>
                <a:cs typeface="Calibri"/>
                <a:sym typeface="Calibri"/>
              </a:endParaRPr>
            </a:p>
          </p:txBody>
        </p:sp>
        <p:cxnSp>
          <p:nvCxnSpPr>
            <p:cNvPr id="1033" name="Google Shape;1033;p59"/>
            <p:cNvCxnSpPr/>
            <p:nvPr/>
          </p:nvCxnSpPr>
          <p:spPr>
            <a:xfrm>
              <a:off x="9161356" y="6300795"/>
              <a:ext cx="5940101" cy="0"/>
            </a:xfrm>
            <a:prstGeom prst="straightConnector1">
              <a:avLst/>
            </a:prstGeom>
            <a:noFill/>
            <a:ln w="22225" cap="flat" cmpd="sng">
              <a:solidFill>
                <a:srgbClr val="7F7F7F"/>
              </a:solidFill>
              <a:prstDash val="solid"/>
              <a:miter lim="800000"/>
              <a:headEnd type="none" w="sm" len="sm"/>
              <a:tailEnd type="none" w="sm" len="sm"/>
            </a:ln>
          </p:spPr>
        </p:cxnSp>
        <p:cxnSp>
          <p:nvCxnSpPr>
            <p:cNvPr id="1034" name="Google Shape;1034;p59"/>
            <p:cNvCxnSpPr/>
            <p:nvPr/>
          </p:nvCxnSpPr>
          <p:spPr>
            <a:xfrm rot="10800000">
              <a:off x="9161356" y="2524907"/>
              <a:ext cx="0" cy="3783390"/>
            </a:xfrm>
            <a:prstGeom prst="straightConnector1">
              <a:avLst/>
            </a:prstGeom>
            <a:noFill/>
            <a:ln w="22225" cap="flat" cmpd="sng">
              <a:solidFill>
                <a:srgbClr val="7F7F7F"/>
              </a:solidFill>
              <a:prstDash val="solid"/>
              <a:miter lim="800000"/>
              <a:headEnd type="none" w="sm" len="sm"/>
              <a:tailEnd type="none" w="sm" len="sm"/>
            </a:ln>
          </p:spPr>
        </p:cxnSp>
        <p:cxnSp>
          <p:nvCxnSpPr>
            <p:cNvPr id="1035" name="Google Shape;1035;p59"/>
            <p:cNvCxnSpPr/>
            <p:nvPr/>
          </p:nvCxnSpPr>
          <p:spPr>
            <a:xfrm rot="10800000">
              <a:off x="9037592" y="5356823"/>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036" name="Google Shape;1036;p59"/>
            <p:cNvCxnSpPr/>
            <p:nvPr/>
          </p:nvCxnSpPr>
          <p:spPr>
            <a:xfrm rot="10800000">
              <a:off x="9037592" y="4412851"/>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037" name="Google Shape;1037;p59"/>
            <p:cNvCxnSpPr/>
            <p:nvPr/>
          </p:nvCxnSpPr>
          <p:spPr>
            <a:xfrm rot="10800000">
              <a:off x="9037592" y="3468879"/>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038" name="Google Shape;1038;p59"/>
            <p:cNvCxnSpPr/>
            <p:nvPr/>
          </p:nvCxnSpPr>
          <p:spPr>
            <a:xfrm rot="10800000">
              <a:off x="9037592" y="6300795"/>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039" name="Google Shape;1039;p59"/>
            <p:cNvCxnSpPr/>
            <p:nvPr/>
          </p:nvCxnSpPr>
          <p:spPr>
            <a:xfrm rot="5400000">
              <a:off x="11373574" y="6357178"/>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040" name="Google Shape;1040;p59"/>
            <p:cNvCxnSpPr/>
            <p:nvPr/>
          </p:nvCxnSpPr>
          <p:spPr>
            <a:xfrm rot="5400000">
              <a:off x="10922372" y="6357178"/>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041" name="Google Shape;1041;p59"/>
            <p:cNvCxnSpPr/>
            <p:nvPr/>
          </p:nvCxnSpPr>
          <p:spPr>
            <a:xfrm rot="5400000">
              <a:off x="10465419" y="6357178"/>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042" name="Google Shape;1042;p59"/>
            <p:cNvCxnSpPr/>
            <p:nvPr/>
          </p:nvCxnSpPr>
          <p:spPr>
            <a:xfrm rot="5400000">
              <a:off x="10008466" y="6357178"/>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043" name="Google Shape;1043;p59"/>
            <p:cNvCxnSpPr/>
            <p:nvPr/>
          </p:nvCxnSpPr>
          <p:spPr>
            <a:xfrm rot="5400000">
              <a:off x="9561598" y="6357178"/>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044" name="Google Shape;1044;p59"/>
            <p:cNvCxnSpPr/>
            <p:nvPr/>
          </p:nvCxnSpPr>
          <p:spPr>
            <a:xfrm rot="5400000">
              <a:off x="11836278" y="6357178"/>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045" name="Google Shape;1045;p59"/>
            <p:cNvCxnSpPr/>
            <p:nvPr/>
          </p:nvCxnSpPr>
          <p:spPr>
            <a:xfrm rot="5400000">
              <a:off x="12288897" y="6357178"/>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046" name="Google Shape;1046;p59"/>
            <p:cNvCxnSpPr/>
            <p:nvPr/>
          </p:nvCxnSpPr>
          <p:spPr>
            <a:xfrm rot="5400000">
              <a:off x="13205299" y="6357178"/>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047" name="Google Shape;1047;p59"/>
            <p:cNvCxnSpPr/>
            <p:nvPr/>
          </p:nvCxnSpPr>
          <p:spPr>
            <a:xfrm rot="5400000">
              <a:off x="12750350" y="6357178"/>
              <a:ext cx="134995" cy="0"/>
            </a:xfrm>
            <a:prstGeom prst="straightConnector1">
              <a:avLst/>
            </a:prstGeom>
            <a:noFill/>
            <a:ln w="22225" cap="flat" cmpd="sng">
              <a:solidFill>
                <a:srgbClr val="7F7F7F"/>
              </a:solidFill>
              <a:prstDash val="solid"/>
              <a:miter lim="800000"/>
              <a:headEnd type="none" w="sm" len="sm"/>
              <a:tailEnd type="none" w="sm" len="sm"/>
            </a:ln>
          </p:spPr>
        </p:cxnSp>
        <p:sp>
          <p:nvSpPr>
            <p:cNvPr id="1048" name="Google Shape;1048;p59"/>
            <p:cNvSpPr txBox="1"/>
            <p:nvPr/>
          </p:nvSpPr>
          <p:spPr>
            <a:xfrm>
              <a:off x="9237381" y="6407053"/>
              <a:ext cx="33054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1</a:t>
              </a:r>
              <a:endParaRPr sz="1400" b="0" i="0" u="none" strike="noStrike" cap="none">
                <a:solidFill>
                  <a:srgbClr val="000000"/>
                </a:solidFill>
                <a:latin typeface="Arial"/>
                <a:ea typeface="Arial"/>
                <a:cs typeface="Arial"/>
                <a:sym typeface="Arial"/>
              </a:endParaRPr>
            </a:p>
          </p:txBody>
        </p:sp>
        <p:sp>
          <p:nvSpPr>
            <p:cNvPr id="1049" name="Google Shape;1049;p59"/>
            <p:cNvSpPr txBox="1"/>
            <p:nvPr/>
          </p:nvSpPr>
          <p:spPr>
            <a:xfrm>
              <a:off x="9697522" y="6407053"/>
              <a:ext cx="33054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2</a:t>
              </a:r>
              <a:endParaRPr sz="1400" b="0" i="0" u="none" strike="noStrike" cap="none">
                <a:solidFill>
                  <a:srgbClr val="000000"/>
                </a:solidFill>
                <a:latin typeface="Arial"/>
                <a:ea typeface="Arial"/>
                <a:cs typeface="Arial"/>
                <a:sym typeface="Arial"/>
              </a:endParaRPr>
            </a:p>
          </p:txBody>
        </p:sp>
        <p:sp>
          <p:nvSpPr>
            <p:cNvPr id="1050" name="Google Shape;1050;p59"/>
            <p:cNvSpPr txBox="1"/>
            <p:nvPr/>
          </p:nvSpPr>
          <p:spPr>
            <a:xfrm>
              <a:off x="10157663" y="6407053"/>
              <a:ext cx="33054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3</a:t>
              </a:r>
              <a:endParaRPr sz="1400" b="0" i="0" u="none" strike="noStrike" cap="none">
                <a:solidFill>
                  <a:srgbClr val="000000"/>
                </a:solidFill>
                <a:latin typeface="Arial"/>
                <a:ea typeface="Arial"/>
                <a:cs typeface="Arial"/>
                <a:sym typeface="Arial"/>
              </a:endParaRPr>
            </a:p>
          </p:txBody>
        </p:sp>
        <p:sp>
          <p:nvSpPr>
            <p:cNvPr id="1051" name="Google Shape;1051;p59"/>
            <p:cNvSpPr txBox="1"/>
            <p:nvPr/>
          </p:nvSpPr>
          <p:spPr>
            <a:xfrm>
              <a:off x="10617804" y="6407053"/>
              <a:ext cx="33054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4</a:t>
              </a:r>
              <a:endParaRPr sz="1400" b="0" i="0" u="none" strike="noStrike" cap="none">
                <a:solidFill>
                  <a:srgbClr val="000000"/>
                </a:solidFill>
                <a:latin typeface="Arial"/>
                <a:ea typeface="Arial"/>
                <a:cs typeface="Arial"/>
                <a:sym typeface="Arial"/>
              </a:endParaRPr>
            </a:p>
          </p:txBody>
        </p:sp>
        <p:sp>
          <p:nvSpPr>
            <p:cNvPr id="1052" name="Google Shape;1052;p59"/>
            <p:cNvSpPr txBox="1"/>
            <p:nvPr/>
          </p:nvSpPr>
          <p:spPr>
            <a:xfrm>
              <a:off x="11062705" y="6407053"/>
              <a:ext cx="33054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5</a:t>
              </a:r>
              <a:endParaRPr sz="1400" b="0" i="0" u="none" strike="noStrike" cap="none">
                <a:solidFill>
                  <a:srgbClr val="000000"/>
                </a:solidFill>
                <a:latin typeface="Arial"/>
                <a:ea typeface="Arial"/>
                <a:cs typeface="Arial"/>
                <a:sym typeface="Arial"/>
              </a:endParaRPr>
            </a:p>
          </p:txBody>
        </p:sp>
        <p:sp>
          <p:nvSpPr>
            <p:cNvPr id="1053" name="Google Shape;1053;p59"/>
            <p:cNvSpPr txBox="1"/>
            <p:nvPr/>
          </p:nvSpPr>
          <p:spPr>
            <a:xfrm>
              <a:off x="11522846" y="6407053"/>
              <a:ext cx="33054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6</a:t>
              </a:r>
              <a:endParaRPr sz="1400" b="0" i="0" u="none" strike="noStrike" cap="none">
                <a:solidFill>
                  <a:srgbClr val="000000"/>
                </a:solidFill>
                <a:latin typeface="Arial"/>
                <a:ea typeface="Arial"/>
                <a:cs typeface="Arial"/>
                <a:sym typeface="Arial"/>
              </a:endParaRPr>
            </a:p>
          </p:txBody>
        </p:sp>
        <p:sp>
          <p:nvSpPr>
            <p:cNvPr id="1054" name="Google Shape;1054;p59"/>
            <p:cNvSpPr txBox="1"/>
            <p:nvPr/>
          </p:nvSpPr>
          <p:spPr>
            <a:xfrm>
              <a:off x="11982987" y="6407053"/>
              <a:ext cx="33054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7</a:t>
              </a:r>
              <a:endParaRPr sz="1400" b="0" i="0" u="none" strike="noStrike" cap="none">
                <a:solidFill>
                  <a:srgbClr val="000000"/>
                </a:solidFill>
                <a:latin typeface="Arial"/>
                <a:ea typeface="Arial"/>
                <a:cs typeface="Arial"/>
                <a:sym typeface="Arial"/>
              </a:endParaRPr>
            </a:p>
          </p:txBody>
        </p:sp>
        <p:sp>
          <p:nvSpPr>
            <p:cNvPr id="1055" name="Google Shape;1055;p59"/>
            <p:cNvSpPr txBox="1"/>
            <p:nvPr/>
          </p:nvSpPr>
          <p:spPr>
            <a:xfrm>
              <a:off x="12458368" y="6407053"/>
              <a:ext cx="33054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8</a:t>
              </a:r>
              <a:endParaRPr sz="1400" b="0" i="0" u="none" strike="noStrike" cap="none">
                <a:solidFill>
                  <a:srgbClr val="000000"/>
                </a:solidFill>
                <a:latin typeface="Arial"/>
                <a:ea typeface="Arial"/>
                <a:cs typeface="Arial"/>
                <a:sym typeface="Arial"/>
              </a:endParaRPr>
            </a:p>
          </p:txBody>
        </p:sp>
        <p:sp>
          <p:nvSpPr>
            <p:cNvPr id="1056" name="Google Shape;1056;p59"/>
            <p:cNvSpPr txBox="1"/>
            <p:nvPr/>
          </p:nvSpPr>
          <p:spPr>
            <a:xfrm>
              <a:off x="12949191" y="6407053"/>
              <a:ext cx="33054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9</a:t>
              </a:r>
              <a:endParaRPr sz="1400" b="0" i="0" u="none" strike="noStrike" cap="none">
                <a:solidFill>
                  <a:srgbClr val="000000"/>
                </a:solidFill>
                <a:latin typeface="Arial"/>
                <a:ea typeface="Arial"/>
                <a:cs typeface="Arial"/>
                <a:sym typeface="Arial"/>
              </a:endParaRPr>
            </a:p>
          </p:txBody>
        </p:sp>
        <p:sp>
          <p:nvSpPr>
            <p:cNvPr id="1057" name="Google Shape;1057;p59"/>
            <p:cNvSpPr txBox="1"/>
            <p:nvPr/>
          </p:nvSpPr>
          <p:spPr>
            <a:xfrm>
              <a:off x="8726265" y="6072973"/>
              <a:ext cx="330539"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0</a:t>
              </a:r>
              <a:endParaRPr sz="1400" b="0" i="0" u="none" strike="noStrike" cap="none">
                <a:solidFill>
                  <a:srgbClr val="000000"/>
                </a:solidFill>
                <a:latin typeface="Arial"/>
                <a:ea typeface="Arial"/>
                <a:cs typeface="Arial"/>
                <a:sym typeface="Arial"/>
              </a:endParaRPr>
            </a:p>
          </p:txBody>
        </p:sp>
        <p:sp>
          <p:nvSpPr>
            <p:cNvPr id="1058" name="Google Shape;1058;p59"/>
            <p:cNvSpPr txBox="1"/>
            <p:nvPr/>
          </p:nvSpPr>
          <p:spPr>
            <a:xfrm>
              <a:off x="8597644" y="5632286"/>
              <a:ext cx="476412"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10</a:t>
              </a:r>
              <a:endParaRPr sz="1400" b="0" i="0" u="none" strike="noStrike" cap="none">
                <a:solidFill>
                  <a:srgbClr val="000000"/>
                </a:solidFill>
                <a:latin typeface="Arial"/>
                <a:ea typeface="Arial"/>
                <a:cs typeface="Arial"/>
                <a:sym typeface="Arial"/>
              </a:endParaRPr>
            </a:p>
          </p:txBody>
        </p:sp>
        <p:sp>
          <p:nvSpPr>
            <p:cNvPr id="1059" name="Google Shape;1059;p59"/>
            <p:cNvSpPr txBox="1"/>
            <p:nvPr/>
          </p:nvSpPr>
          <p:spPr>
            <a:xfrm>
              <a:off x="8597644" y="5160934"/>
              <a:ext cx="476412"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20</a:t>
              </a:r>
              <a:endParaRPr sz="1400" b="0" i="0" u="none" strike="noStrike" cap="none">
                <a:solidFill>
                  <a:srgbClr val="000000"/>
                </a:solidFill>
                <a:latin typeface="Arial"/>
                <a:ea typeface="Arial"/>
                <a:cs typeface="Arial"/>
                <a:sym typeface="Arial"/>
              </a:endParaRPr>
            </a:p>
          </p:txBody>
        </p:sp>
        <p:sp>
          <p:nvSpPr>
            <p:cNvPr id="1060" name="Google Shape;1060;p59"/>
            <p:cNvSpPr txBox="1"/>
            <p:nvPr/>
          </p:nvSpPr>
          <p:spPr>
            <a:xfrm>
              <a:off x="8597644" y="4689579"/>
              <a:ext cx="476412"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30</a:t>
              </a:r>
              <a:endParaRPr sz="1400" b="0" i="0" u="none" strike="noStrike" cap="none">
                <a:solidFill>
                  <a:srgbClr val="000000"/>
                </a:solidFill>
                <a:latin typeface="Arial"/>
                <a:ea typeface="Arial"/>
                <a:cs typeface="Arial"/>
                <a:sym typeface="Arial"/>
              </a:endParaRPr>
            </a:p>
          </p:txBody>
        </p:sp>
        <p:sp>
          <p:nvSpPr>
            <p:cNvPr id="1061" name="Google Shape;1061;p59"/>
            <p:cNvSpPr txBox="1"/>
            <p:nvPr/>
          </p:nvSpPr>
          <p:spPr>
            <a:xfrm>
              <a:off x="8597644" y="4218224"/>
              <a:ext cx="476412"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40</a:t>
              </a:r>
              <a:endParaRPr sz="1400" b="0" i="0" u="none" strike="noStrike" cap="none">
                <a:solidFill>
                  <a:srgbClr val="000000"/>
                </a:solidFill>
                <a:latin typeface="Arial"/>
                <a:ea typeface="Arial"/>
                <a:cs typeface="Arial"/>
                <a:sym typeface="Arial"/>
              </a:endParaRPr>
            </a:p>
          </p:txBody>
        </p:sp>
        <p:sp>
          <p:nvSpPr>
            <p:cNvPr id="1062" name="Google Shape;1062;p59"/>
            <p:cNvSpPr txBox="1"/>
            <p:nvPr/>
          </p:nvSpPr>
          <p:spPr>
            <a:xfrm>
              <a:off x="8597644" y="3746869"/>
              <a:ext cx="476412"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50</a:t>
              </a:r>
              <a:endParaRPr sz="1400" b="0" i="0" u="none" strike="noStrike" cap="none">
                <a:solidFill>
                  <a:srgbClr val="000000"/>
                </a:solidFill>
                <a:latin typeface="Arial"/>
                <a:ea typeface="Arial"/>
                <a:cs typeface="Arial"/>
                <a:sym typeface="Arial"/>
              </a:endParaRPr>
            </a:p>
          </p:txBody>
        </p:sp>
        <p:sp>
          <p:nvSpPr>
            <p:cNvPr id="1063" name="Google Shape;1063;p59"/>
            <p:cNvSpPr txBox="1"/>
            <p:nvPr/>
          </p:nvSpPr>
          <p:spPr>
            <a:xfrm>
              <a:off x="11321237" y="6781013"/>
              <a:ext cx="1854675"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Measurement</a:t>
              </a:r>
              <a:endParaRPr sz="1400" b="0" i="0" u="none" strike="noStrike" cap="none">
                <a:solidFill>
                  <a:srgbClr val="000000"/>
                </a:solidFill>
                <a:latin typeface="Arial"/>
                <a:ea typeface="Arial"/>
                <a:cs typeface="Arial"/>
                <a:sym typeface="Arial"/>
              </a:endParaRPr>
            </a:p>
          </p:txBody>
        </p:sp>
        <p:sp>
          <p:nvSpPr>
            <p:cNvPr id="1064" name="Google Shape;1064;p59"/>
            <p:cNvSpPr txBox="1"/>
            <p:nvPr/>
          </p:nvSpPr>
          <p:spPr>
            <a:xfrm rot="-5400000">
              <a:off x="7594413" y="4216547"/>
              <a:ext cx="1428276"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Frequency</a:t>
              </a:r>
              <a:endParaRPr sz="1400" b="0" i="0" u="none" strike="noStrike" cap="none">
                <a:solidFill>
                  <a:srgbClr val="000000"/>
                </a:solidFill>
                <a:latin typeface="Arial"/>
                <a:ea typeface="Arial"/>
                <a:cs typeface="Arial"/>
                <a:sym typeface="Arial"/>
              </a:endParaRPr>
            </a:p>
          </p:txBody>
        </p:sp>
        <p:cxnSp>
          <p:nvCxnSpPr>
            <p:cNvPr id="1065" name="Google Shape;1065;p59"/>
            <p:cNvCxnSpPr/>
            <p:nvPr/>
          </p:nvCxnSpPr>
          <p:spPr>
            <a:xfrm rot="5400000">
              <a:off x="13671356" y="6364679"/>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066" name="Google Shape;1066;p59"/>
            <p:cNvCxnSpPr/>
            <p:nvPr/>
          </p:nvCxnSpPr>
          <p:spPr>
            <a:xfrm rot="5400000">
              <a:off x="14118224" y="6364679"/>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067" name="Google Shape;1067;p59"/>
            <p:cNvCxnSpPr/>
            <p:nvPr/>
          </p:nvCxnSpPr>
          <p:spPr>
            <a:xfrm rot="5400000">
              <a:off x="15023124" y="6364679"/>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068" name="Google Shape;1068;p59"/>
            <p:cNvCxnSpPr/>
            <p:nvPr/>
          </p:nvCxnSpPr>
          <p:spPr>
            <a:xfrm rot="5400000">
              <a:off x="14585428" y="6364679"/>
              <a:ext cx="134995" cy="0"/>
            </a:xfrm>
            <a:prstGeom prst="straightConnector1">
              <a:avLst/>
            </a:prstGeom>
            <a:noFill/>
            <a:ln w="22225" cap="flat" cmpd="sng">
              <a:solidFill>
                <a:srgbClr val="7F7F7F"/>
              </a:solidFill>
              <a:prstDash val="solid"/>
              <a:miter lim="800000"/>
              <a:headEnd type="none" w="sm" len="sm"/>
              <a:tailEnd type="none" w="sm" len="sm"/>
            </a:ln>
          </p:spPr>
        </p:cxnSp>
        <p:sp>
          <p:nvSpPr>
            <p:cNvPr id="1069" name="Google Shape;1069;p59"/>
            <p:cNvSpPr txBox="1"/>
            <p:nvPr/>
          </p:nvSpPr>
          <p:spPr>
            <a:xfrm>
              <a:off x="13290156" y="6414554"/>
              <a:ext cx="467025"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10</a:t>
              </a:r>
              <a:endParaRPr sz="1400" b="0" i="0" u="none" strike="noStrike" cap="none">
                <a:solidFill>
                  <a:srgbClr val="000000"/>
                </a:solidFill>
                <a:latin typeface="Arial"/>
                <a:ea typeface="Arial"/>
                <a:cs typeface="Arial"/>
                <a:sym typeface="Arial"/>
              </a:endParaRPr>
            </a:p>
          </p:txBody>
        </p:sp>
        <p:sp>
          <p:nvSpPr>
            <p:cNvPr id="1070" name="Google Shape;1070;p59"/>
            <p:cNvSpPr txBox="1"/>
            <p:nvPr/>
          </p:nvSpPr>
          <p:spPr>
            <a:xfrm>
              <a:off x="13745603" y="6414554"/>
              <a:ext cx="4764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11</a:t>
              </a:r>
              <a:endParaRPr sz="1400" b="0" i="0" u="none" strike="noStrike" cap="none">
                <a:solidFill>
                  <a:srgbClr val="000000"/>
                </a:solidFill>
                <a:latin typeface="Arial"/>
                <a:ea typeface="Arial"/>
                <a:cs typeface="Arial"/>
                <a:sym typeface="Arial"/>
              </a:endParaRPr>
            </a:p>
          </p:txBody>
        </p:sp>
        <p:sp>
          <p:nvSpPr>
            <p:cNvPr id="1071" name="Google Shape;1071;p59"/>
            <p:cNvSpPr txBox="1"/>
            <p:nvPr/>
          </p:nvSpPr>
          <p:spPr>
            <a:xfrm>
              <a:off x="14205744" y="6414554"/>
              <a:ext cx="4764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12</a:t>
              </a:r>
              <a:endParaRPr sz="1400" b="0" i="0" u="none" strike="noStrike" cap="none">
                <a:solidFill>
                  <a:srgbClr val="000000"/>
                </a:solidFill>
                <a:latin typeface="Arial"/>
                <a:ea typeface="Arial"/>
                <a:cs typeface="Arial"/>
                <a:sym typeface="Arial"/>
              </a:endParaRPr>
            </a:p>
          </p:txBody>
        </p:sp>
        <p:sp>
          <p:nvSpPr>
            <p:cNvPr id="1072" name="Google Shape;1072;p59"/>
            <p:cNvSpPr txBox="1"/>
            <p:nvPr/>
          </p:nvSpPr>
          <p:spPr>
            <a:xfrm>
              <a:off x="14681327" y="6414554"/>
              <a:ext cx="4764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13</a:t>
              </a:r>
              <a:endParaRPr sz="1400" b="0" i="0" u="none" strike="noStrike" cap="none">
                <a:solidFill>
                  <a:srgbClr val="000000"/>
                </a:solidFill>
                <a:latin typeface="Arial"/>
                <a:ea typeface="Arial"/>
                <a:cs typeface="Arial"/>
                <a:sym typeface="Arial"/>
              </a:endParaRPr>
            </a:p>
          </p:txBody>
        </p:sp>
        <p:cxnSp>
          <p:nvCxnSpPr>
            <p:cNvPr id="1073" name="Google Shape;1073;p59"/>
            <p:cNvCxnSpPr/>
            <p:nvPr/>
          </p:nvCxnSpPr>
          <p:spPr>
            <a:xfrm rot="10800000">
              <a:off x="9037592" y="5828809"/>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074" name="Google Shape;1074;p59"/>
            <p:cNvCxnSpPr/>
            <p:nvPr/>
          </p:nvCxnSpPr>
          <p:spPr>
            <a:xfrm rot="10800000">
              <a:off x="9037592" y="4884837"/>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075" name="Google Shape;1075;p59"/>
            <p:cNvCxnSpPr/>
            <p:nvPr/>
          </p:nvCxnSpPr>
          <p:spPr>
            <a:xfrm rot="10800000">
              <a:off x="9037592" y="3940865"/>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076" name="Google Shape;1076;p59"/>
            <p:cNvCxnSpPr/>
            <p:nvPr/>
          </p:nvCxnSpPr>
          <p:spPr>
            <a:xfrm rot="10800000">
              <a:off x="9037592" y="2996893"/>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077" name="Google Shape;1077;p59"/>
            <p:cNvCxnSpPr/>
            <p:nvPr/>
          </p:nvCxnSpPr>
          <p:spPr>
            <a:xfrm rot="10800000">
              <a:off x="9037592" y="2524907"/>
              <a:ext cx="134995" cy="0"/>
            </a:xfrm>
            <a:prstGeom prst="straightConnector1">
              <a:avLst/>
            </a:prstGeom>
            <a:noFill/>
            <a:ln w="22225" cap="flat" cmpd="sng">
              <a:solidFill>
                <a:srgbClr val="7F7F7F"/>
              </a:solidFill>
              <a:prstDash val="solid"/>
              <a:miter lim="800000"/>
              <a:headEnd type="none" w="sm" len="sm"/>
              <a:tailEnd type="none" w="sm" len="sm"/>
            </a:ln>
          </p:spPr>
        </p:cxnSp>
        <p:sp>
          <p:nvSpPr>
            <p:cNvPr id="1078" name="Google Shape;1078;p59"/>
            <p:cNvSpPr txBox="1"/>
            <p:nvPr/>
          </p:nvSpPr>
          <p:spPr>
            <a:xfrm>
              <a:off x="8597643" y="3275514"/>
              <a:ext cx="476413"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60</a:t>
              </a:r>
              <a:endParaRPr sz="1400" b="0" i="0" u="none" strike="noStrike" cap="none">
                <a:solidFill>
                  <a:srgbClr val="000000"/>
                </a:solidFill>
                <a:latin typeface="Arial"/>
                <a:ea typeface="Arial"/>
                <a:cs typeface="Arial"/>
                <a:sym typeface="Arial"/>
              </a:endParaRPr>
            </a:p>
          </p:txBody>
        </p:sp>
        <p:sp>
          <p:nvSpPr>
            <p:cNvPr id="1079" name="Google Shape;1079;p59"/>
            <p:cNvSpPr txBox="1"/>
            <p:nvPr/>
          </p:nvSpPr>
          <p:spPr>
            <a:xfrm>
              <a:off x="8597643" y="2804159"/>
              <a:ext cx="476413"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70</a:t>
              </a:r>
              <a:endParaRPr sz="1400" b="0" i="0" u="none" strike="noStrike" cap="none">
                <a:solidFill>
                  <a:srgbClr val="000000"/>
                </a:solidFill>
                <a:latin typeface="Arial"/>
                <a:ea typeface="Arial"/>
                <a:cs typeface="Arial"/>
                <a:sym typeface="Arial"/>
              </a:endParaRPr>
            </a:p>
          </p:txBody>
        </p:sp>
        <p:sp>
          <p:nvSpPr>
            <p:cNvPr id="1080" name="Google Shape;1080;p59"/>
            <p:cNvSpPr txBox="1"/>
            <p:nvPr/>
          </p:nvSpPr>
          <p:spPr>
            <a:xfrm>
              <a:off x="8597643" y="2332804"/>
              <a:ext cx="476413"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80</a:t>
              </a:r>
              <a:endParaRPr sz="1400" b="0" i="0" u="none" strike="noStrike" cap="none">
                <a:solidFill>
                  <a:srgbClr val="000000"/>
                </a:solidFill>
                <a:latin typeface="Arial"/>
                <a:ea typeface="Arial"/>
                <a:cs typeface="Arial"/>
                <a:sym typeface="Arial"/>
              </a:endParaRPr>
            </a:p>
          </p:txBody>
        </p:sp>
      </p:grpSp>
      <p:sp>
        <p:nvSpPr>
          <p:cNvPr id="1081" name="Google Shape;1081;p59"/>
          <p:cNvSpPr txBox="1"/>
          <p:nvPr/>
        </p:nvSpPr>
        <p:spPr>
          <a:xfrm>
            <a:off x="11173401" y="2258905"/>
            <a:ext cx="1615507"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Left Skewed</a:t>
            </a:r>
            <a:endParaRPr sz="1400" b="0" i="0" u="none" strike="noStrike" cap="none">
              <a:solidFill>
                <a:srgbClr val="000000"/>
              </a:solidFill>
              <a:latin typeface="Arial"/>
              <a:ea typeface="Arial"/>
              <a:cs typeface="Arial"/>
              <a:sym typeface="Arial"/>
            </a:endParaRPr>
          </a:p>
        </p:txBody>
      </p:sp>
      <p:sp>
        <p:nvSpPr>
          <p:cNvPr id="1082" name="Google Shape;1082;p59"/>
          <p:cNvSpPr/>
          <p:nvPr/>
        </p:nvSpPr>
        <p:spPr>
          <a:xfrm>
            <a:off x="8741255" y="6476882"/>
            <a:ext cx="1806055" cy="782268"/>
          </a:xfrm>
          <a:prstGeom prst="roundRect">
            <a:avLst>
              <a:gd name="adj" fmla="val 12834"/>
            </a:avLst>
          </a:prstGeom>
          <a:noFill/>
          <a:ln w="254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pic>
        <p:nvPicPr>
          <p:cNvPr id="1083" name="Google Shape;1083;p59"/>
          <p:cNvPicPr preferRelativeResize="0"/>
          <p:nvPr/>
        </p:nvPicPr>
        <p:blipFill rotWithShape="1">
          <a:blip r:embed="rId3">
            <a:alphaModFix/>
          </a:blip>
          <a:srcRect/>
          <a:stretch/>
        </p:blipFill>
        <p:spPr>
          <a:xfrm>
            <a:off x="4672979" y="665849"/>
            <a:ext cx="6836136" cy="3657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440"/>
                                  </p:stCondLst>
                                  <p:childTnLst>
                                    <p:set>
                                      <p:cBhvr>
                                        <p:cTn id="6" dur="1" fill="hold">
                                          <p:stCondLst>
                                            <p:cond delay="0"/>
                                          </p:stCondLst>
                                        </p:cTn>
                                        <p:tgtEl>
                                          <p:spTgt spid="1018">
                                            <p:txEl>
                                              <p:pRg st="0" end="0"/>
                                            </p:txEl>
                                          </p:spTgt>
                                        </p:tgtEl>
                                        <p:attrNameLst>
                                          <p:attrName>style.visibility</p:attrName>
                                        </p:attrNameLst>
                                      </p:cBhvr>
                                      <p:to>
                                        <p:strVal val="visible"/>
                                      </p:to>
                                    </p:set>
                                    <p:animEffect transition="in" filter="fade">
                                      <p:cBhvr>
                                        <p:cTn id="7" dur="500"/>
                                        <p:tgtEl>
                                          <p:spTgt spid="1018">
                                            <p:txEl>
                                              <p:pRg st="0" end="0"/>
                                            </p:txEl>
                                          </p:spTgt>
                                        </p:tgtEl>
                                      </p:cBhvr>
                                    </p:animEffect>
                                  </p:childTnLst>
                                </p:cTn>
                              </p:par>
                              <p:par>
                                <p:cTn id="8" presetID="10" presetClass="entr" presetSubtype="0" fill="hold" nodeType="withEffect">
                                  <p:stCondLst>
                                    <p:cond delay="10440"/>
                                  </p:stCondLst>
                                  <p:childTnLst>
                                    <p:set>
                                      <p:cBhvr>
                                        <p:cTn id="9" dur="1" fill="hold">
                                          <p:stCondLst>
                                            <p:cond delay="0"/>
                                          </p:stCondLst>
                                        </p:cTn>
                                        <p:tgtEl>
                                          <p:spTgt spid="1018">
                                            <p:txEl>
                                              <p:pRg st="1" end="1"/>
                                            </p:txEl>
                                          </p:spTgt>
                                        </p:tgtEl>
                                        <p:attrNameLst>
                                          <p:attrName>style.visibility</p:attrName>
                                        </p:attrNameLst>
                                      </p:cBhvr>
                                      <p:to>
                                        <p:strVal val="visible"/>
                                      </p:to>
                                    </p:set>
                                    <p:animEffect transition="in" filter="fade">
                                      <p:cBhvr>
                                        <p:cTn id="10" dur="500"/>
                                        <p:tgtEl>
                                          <p:spTgt spid="1018">
                                            <p:txEl>
                                              <p:pRg st="1" end="1"/>
                                            </p:txEl>
                                          </p:spTgt>
                                        </p:tgtEl>
                                      </p:cBhvr>
                                    </p:animEffect>
                                  </p:childTnLst>
                                </p:cTn>
                              </p:par>
                              <p:par>
                                <p:cTn id="11" presetID="10" presetClass="entr" presetSubtype="0" fill="hold" nodeType="withEffect">
                                  <p:stCondLst>
                                    <p:cond delay="10440"/>
                                  </p:stCondLst>
                                  <p:childTnLst>
                                    <p:set>
                                      <p:cBhvr>
                                        <p:cTn id="12" dur="1" fill="hold">
                                          <p:stCondLst>
                                            <p:cond delay="0"/>
                                          </p:stCondLst>
                                        </p:cTn>
                                        <p:tgtEl>
                                          <p:spTgt spid="1018">
                                            <p:txEl>
                                              <p:pRg st="2" end="2"/>
                                            </p:txEl>
                                          </p:spTgt>
                                        </p:tgtEl>
                                        <p:attrNameLst>
                                          <p:attrName>style.visibility</p:attrName>
                                        </p:attrNameLst>
                                      </p:cBhvr>
                                      <p:to>
                                        <p:strVal val="visible"/>
                                      </p:to>
                                    </p:set>
                                    <p:animEffect transition="in" filter="fade">
                                      <p:cBhvr>
                                        <p:cTn id="13" dur="500"/>
                                        <p:tgtEl>
                                          <p:spTgt spid="1018">
                                            <p:txEl>
                                              <p:pRg st="2" end="2"/>
                                            </p:txEl>
                                          </p:spTgt>
                                        </p:tgtEl>
                                      </p:cBhvr>
                                    </p:animEffect>
                                  </p:childTnLst>
                                </p:cTn>
                              </p:par>
                              <p:par>
                                <p:cTn id="14" presetID="10" presetClass="entr" presetSubtype="0" fill="hold" nodeType="withEffect">
                                  <p:stCondLst>
                                    <p:cond delay="10440"/>
                                  </p:stCondLst>
                                  <p:childTnLst>
                                    <p:set>
                                      <p:cBhvr>
                                        <p:cTn id="15" dur="1" fill="hold">
                                          <p:stCondLst>
                                            <p:cond delay="0"/>
                                          </p:stCondLst>
                                        </p:cTn>
                                        <p:tgtEl>
                                          <p:spTgt spid="1018">
                                            <p:txEl>
                                              <p:pRg st="3" end="3"/>
                                            </p:txEl>
                                          </p:spTgt>
                                        </p:tgtEl>
                                        <p:attrNameLst>
                                          <p:attrName>style.visibility</p:attrName>
                                        </p:attrNameLst>
                                      </p:cBhvr>
                                      <p:to>
                                        <p:strVal val="visible"/>
                                      </p:to>
                                    </p:set>
                                    <p:animEffect transition="in" filter="fade">
                                      <p:cBhvr>
                                        <p:cTn id="16" dur="500"/>
                                        <p:tgtEl>
                                          <p:spTgt spid="1018">
                                            <p:txEl>
                                              <p:pRg st="3" end="3"/>
                                            </p:txEl>
                                          </p:spTgt>
                                        </p:tgtEl>
                                      </p:cBhvr>
                                    </p:animEffect>
                                  </p:childTnLst>
                                </p:cTn>
                              </p:par>
                              <p:par>
                                <p:cTn id="17" presetID="10" presetClass="entr" presetSubtype="0" fill="hold" nodeType="withEffect">
                                  <p:stCondLst>
                                    <p:cond delay="7800"/>
                                  </p:stCondLst>
                                  <p:childTnLst>
                                    <p:set>
                                      <p:cBhvr>
                                        <p:cTn id="18" dur="1" fill="hold">
                                          <p:stCondLst>
                                            <p:cond delay="0"/>
                                          </p:stCondLst>
                                        </p:cTn>
                                        <p:tgtEl>
                                          <p:spTgt spid="1019"/>
                                        </p:tgtEl>
                                        <p:attrNameLst>
                                          <p:attrName>style.visibility</p:attrName>
                                        </p:attrNameLst>
                                      </p:cBhvr>
                                      <p:to>
                                        <p:strVal val="visible"/>
                                      </p:to>
                                    </p:set>
                                    <p:animEffect transition="in" filter="fade">
                                      <p:cBhvr>
                                        <p:cTn id="19" dur="500"/>
                                        <p:tgtEl>
                                          <p:spTgt spid="1019"/>
                                        </p:tgtEl>
                                      </p:cBhvr>
                                    </p:animEffect>
                                  </p:childTnLst>
                                </p:cTn>
                              </p:par>
                              <p:par>
                                <p:cTn id="20" presetID="10" presetClass="entr" presetSubtype="0" fill="hold" nodeType="withEffect">
                                  <p:stCondLst>
                                    <p:cond delay="10440"/>
                                  </p:stCondLst>
                                  <p:childTnLst>
                                    <p:set>
                                      <p:cBhvr>
                                        <p:cTn id="21" dur="1" fill="hold">
                                          <p:stCondLst>
                                            <p:cond delay="0"/>
                                          </p:stCondLst>
                                        </p:cTn>
                                        <p:tgtEl>
                                          <p:spTgt spid="1082"/>
                                        </p:tgtEl>
                                        <p:attrNameLst>
                                          <p:attrName>style.visibility</p:attrName>
                                        </p:attrNameLst>
                                      </p:cBhvr>
                                      <p:to>
                                        <p:strVal val="visible"/>
                                      </p:to>
                                    </p:set>
                                    <p:animEffect transition="in" filter="fade">
                                      <p:cBhvr>
                                        <p:cTn id="22" dur="500"/>
                                        <p:tgtEl>
                                          <p:spTgt spid="1082"/>
                                        </p:tgtEl>
                                      </p:cBhvr>
                                    </p:animEffect>
                                  </p:childTnLst>
                                </p:cTn>
                              </p:par>
                              <p:par>
                                <p:cTn id="23" presetID="10" presetClass="entr" presetSubtype="0" fill="hold" nodeType="withEffect">
                                  <p:stCondLst>
                                    <p:cond delay="7800"/>
                                  </p:stCondLst>
                                  <p:childTnLst>
                                    <p:set>
                                      <p:cBhvr>
                                        <p:cTn id="24" dur="1" fill="hold">
                                          <p:stCondLst>
                                            <p:cond delay="0"/>
                                          </p:stCondLst>
                                        </p:cTn>
                                        <p:tgtEl>
                                          <p:spTgt spid="1081"/>
                                        </p:tgtEl>
                                        <p:attrNameLst>
                                          <p:attrName>style.visibility</p:attrName>
                                        </p:attrNameLst>
                                      </p:cBhvr>
                                      <p:to>
                                        <p:strVal val="visible"/>
                                      </p:to>
                                    </p:set>
                                    <p:animEffect transition="in" filter="fade">
                                      <p:cBhvr>
                                        <p:cTn id="25" dur="500"/>
                                        <p:tgtEl>
                                          <p:spTgt spid="1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1088"/>
        <p:cNvGrpSpPr/>
        <p:nvPr/>
      </p:nvGrpSpPr>
      <p:grpSpPr>
        <a:xfrm>
          <a:off x="0" y="0"/>
          <a:ext cx="0" cy="0"/>
          <a:chOff x="0" y="0"/>
          <a:chExt cx="0" cy="0"/>
        </a:xfrm>
      </p:grpSpPr>
      <p:sp>
        <p:nvSpPr>
          <p:cNvPr id="1089" name="Google Shape;1089;p60"/>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Bell Curve: Right Skewed</a:t>
            </a:r>
            <a:endParaRPr/>
          </a:p>
        </p:txBody>
      </p:sp>
      <p:sp>
        <p:nvSpPr>
          <p:cNvPr id="1090" name="Google Shape;1090;p60"/>
          <p:cNvSpPr txBox="1"/>
          <p:nvPr/>
        </p:nvSpPr>
        <p:spPr>
          <a:xfrm>
            <a:off x="666400" y="2560883"/>
            <a:ext cx="6535784" cy="2308324"/>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The data is right skewed</a:t>
            </a:r>
            <a:endParaRPr sz="22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The distribution is positively skewed</a:t>
            </a:r>
            <a:endParaRPr sz="22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Mean &gt; Median</a:t>
            </a:r>
            <a:endParaRPr sz="22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Right tail contains large distributions</a:t>
            </a:r>
            <a:endParaRPr sz="2200" b="0" i="0" u="none" strike="noStrike" cap="none">
              <a:solidFill>
                <a:srgbClr val="000000"/>
              </a:solidFill>
              <a:latin typeface="Arial"/>
              <a:ea typeface="Arial"/>
              <a:cs typeface="Arial"/>
              <a:sym typeface="Arial"/>
            </a:endParaRPr>
          </a:p>
        </p:txBody>
      </p:sp>
      <p:grpSp>
        <p:nvGrpSpPr>
          <p:cNvPr id="1091" name="Google Shape;1091;p60"/>
          <p:cNvGrpSpPr/>
          <p:nvPr/>
        </p:nvGrpSpPr>
        <p:grpSpPr>
          <a:xfrm>
            <a:off x="8108496" y="2190471"/>
            <a:ext cx="7049242" cy="5420148"/>
            <a:chOff x="8108496" y="2190471"/>
            <a:chExt cx="7049242" cy="5420148"/>
          </a:xfrm>
        </p:grpSpPr>
        <p:grpSp>
          <p:nvGrpSpPr>
            <p:cNvPr id="1092" name="Google Shape;1092;p60"/>
            <p:cNvGrpSpPr/>
            <p:nvPr/>
          </p:nvGrpSpPr>
          <p:grpSpPr>
            <a:xfrm flipH="1">
              <a:off x="9156662" y="3426389"/>
              <a:ext cx="5944795" cy="3303902"/>
              <a:chOff x="9156662" y="3426389"/>
              <a:chExt cx="5944795" cy="3303902"/>
            </a:xfrm>
          </p:grpSpPr>
          <p:sp>
            <p:nvSpPr>
              <p:cNvPr id="1093" name="Google Shape;1093;p60"/>
              <p:cNvSpPr/>
              <p:nvPr/>
            </p:nvSpPr>
            <p:spPr>
              <a:xfrm>
                <a:off x="9156662" y="6673881"/>
                <a:ext cx="472517" cy="56410"/>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sp>
            <p:nvSpPr>
              <p:cNvPr id="1094" name="Google Shape;1094;p60"/>
              <p:cNvSpPr/>
              <p:nvPr/>
            </p:nvSpPr>
            <p:spPr>
              <a:xfrm>
                <a:off x="14644256" y="5786319"/>
                <a:ext cx="457200" cy="943972"/>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sp>
            <p:nvSpPr>
              <p:cNvPr id="1095" name="Google Shape;1095;p60"/>
              <p:cNvSpPr/>
              <p:nvPr/>
            </p:nvSpPr>
            <p:spPr>
              <a:xfrm>
                <a:off x="13730494" y="3426389"/>
                <a:ext cx="457200" cy="3303902"/>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sp>
            <p:nvSpPr>
              <p:cNvPr id="1096" name="Google Shape;1096;p60"/>
              <p:cNvSpPr/>
              <p:nvPr/>
            </p:nvSpPr>
            <p:spPr>
              <a:xfrm>
                <a:off x="14187377" y="3898375"/>
                <a:ext cx="457200" cy="2831916"/>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sp>
            <p:nvSpPr>
              <p:cNvPr id="1097" name="Google Shape;1097;p60"/>
              <p:cNvSpPr/>
              <p:nvPr/>
            </p:nvSpPr>
            <p:spPr>
              <a:xfrm>
                <a:off x="12816730" y="5314333"/>
                <a:ext cx="457200" cy="1415958"/>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sp>
            <p:nvSpPr>
              <p:cNvPr id="1098" name="Google Shape;1098;p60"/>
              <p:cNvSpPr/>
              <p:nvPr/>
            </p:nvSpPr>
            <p:spPr>
              <a:xfrm>
                <a:off x="13273613" y="3898375"/>
                <a:ext cx="457200" cy="2831916"/>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sp>
            <p:nvSpPr>
              <p:cNvPr id="1099" name="Google Shape;1099;p60"/>
              <p:cNvSpPr/>
              <p:nvPr/>
            </p:nvSpPr>
            <p:spPr>
              <a:xfrm>
                <a:off x="12359848" y="5818613"/>
                <a:ext cx="457200" cy="911677"/>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sp>
            <p:nvSpPr>
              <p:cNvPr id="1100" name="Google Shape;1100;p60"/>
              <p:cNvSpPr/>
              <p:nvPr/>
            </p:nvSpPr>
            <p:spPr>
              <a:xfrm>
                <a:off x="9618556" y="6610163"/>
                <a:ext cx="457200" cy="120128"/>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sp>
            <p:nvSpPr>
              <p:cNvPr id="1101" name="Google Shape;1101;p60"/>
              <p:cNvSpPr/>
              <p:nvPr/>
            </p:nvSpPr>
            <p:spPr>
              <a:xfrm>
                <a:off x="10075438" y="6610163"/>
                <a:ext cx="457200" cy="120128"/>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sp>
            <p:nvSpPr>
              <p:cNvPr id="1102" name="Google Shape;1102;p60"/>
              <p:cNvSpPr/>
              <p:nvPr/>
            </p:nvSpPr>
            <p:spPr>
              <a:xfrm>
                <a:off x="10532320" y="6502469"/>
                <a:ext cx="457200" cy="227822"/>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sp>
            <p:nvSpPr>
              <p:cNvPr id="1103" name="Google Shape;1103;p60"/>
              <p:cNvSpPr/>
              <p:nvPr/>
            </p:nvSpPr>
            <p:spPr>
              <a:xfrm>
                <a:off x="10989202" y="6388711"/>
                <a:ext cx="457200" cy="341579"/>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sp>
            <p:nvSpPr>
              <p:cNvPr id="1104" name="Google Shape;1104;p60"/>
              <p:cNvSpPr/>
              <p:nvPr/>
            </p:nvSpPr>
            <p:spPr>
              <a:xfrm>
                <a:off x="11446084" y="6258305"/>
                <a:ext cx="457200" cy="471986"/>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sp>
            <p:nvSpPr>
              <p:cNvPr id="1105" name="Google Shape;1105;p60"/>
              <p:cNvSpPr/>
              <p:nvPr/>
            </p:nvSpPr>
            <p:spPr>
              <a:xfrm>
                <a:off x="11902966" y="6061781"/>
                <a:ext cx="457200" cy="668509"/>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grpSp>
        <p:cxnSp>
          <p:nvCxnSpPr>
            <p:cNvPr id="1106" name="Google Shape;1106;p60"/>
            <p:cNvCxnSpPr/>
            <p:nvPr/>
          </p:nvCxnSpPr>
          <p:spPr>
            <a:xfrm>
              <a:off x="9145005" y="6730291"/>
              <a:ext cx="5958443" cy="0"/>
            </a:xfrm>
            <a:prstGeom prst="straightConnector1">
              <a:avLst/>
            </a:prstGeom>
            <a:noFill/>
            <a:ln w="22225" cap="flat" cmpd="sng">
              <a:solidFill>
                <a:srgbClr val="7F7F7F"/>
              </a:solidFill>
              <a:prstDash val="solid"/>
              <a:miter lim="800000"/>
              <a:headEnd type="none" w="sm" len="sm"/>
              <a:tailEnd type="none" w="sm" len="sm"/>
            </a:ln>
          </p:spPr>
        </p:cxnSp>
        <p:cxnSp>
          <p:nvCxnSpPr>
            <p:cNvPr id="1107" name="Google Shape;1107;p60"/>
            <p:cNvCxnSpPr/>
            <p:nvPr/>
          </p:nvCxnSpPr>
          <p:spPr>
            <a:xfrm rot="10800000">
              <a:off x="9161356" y="2954403"/>
              <a:ext cx="0" cy="3783390"/>
            </a:xfrm>
            <a:prstGeom prst="straightConnector1">
              <a:avLst/>
            </a:prstGeom>
            <a:noFill/>
            <a:ln w="22225" cap="flat" cmpd="sng">
              <a:solidFill>
                <a:srgbClr val="7F7F7F"/>
              </a:solidFill>
              <a:prstDash val="solid"/>
              <a:miter lim="800000"/>
              <a:headEnd type="none" w="sm" len="sm"/>
              <a:tailEnd type="none" w="sm" len="sm"/>
            </a:ln>
          </p:spPr>
        </p:cxnSp>
        <p:cxnSp>
          <p:nvCxnSpPr>
            <p:cNvPr id="1108" name="Google Shape;1108;p60"/>
            <p:cNvCxnSpPr/>
            <p:nvPr/>
          </p:nvCxnSpPr>
          <p:spPr>
            <a:xfrm rot="10800000">
              <a:off x="9037592" y="5786319"/>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109" name="Google Shape;1109;p60"/>
            <p:cNvCxnSpPr/>
            <p:nvPr/>
          </p:nvCxnSpPr>
          <p:spPr>
            <a:xfrm rot="10800000">
              <a:off x="9037592" y="4842347"/>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110" name="Google Shape;1110;p60"/>
            <p:cNvCxnSpPr/>
            <p:nvPr/>
          </p:nvCxnSpPr>
          <p:spPr>
            <a:xfrm rot="10800000">
              <a:off x="9037592" y="3898375"/>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111" name="Google Shape;1111;p60"/>
            <p:cNvCxnSpPr/>
            <p:nvPr/>
          </p:nvCxnSpPr>
          <p:spPr>
            <a:xfrm rot="10800000">
              <a:off x="9037592" y="6730291"/>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112" name="Google Shape;1112;p60"/>
            <p:cNvCxnSpPr/>
            <p:nvPr/>
          </p:nvCxnSpPr>
          <p:spPr>
            <a:xfrm rot="5400000">
              <a:off x="11373574" y="6786674"/>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113" name="Google Shape;1113;p60"/>
            <p:cNvCxnSpPr/>
            <p:nvPr/>
          </p:nvCxnSpPr>
          <p:spPr>
            <a:xfrm rot="5400000">
              <a:off x="10922372" y="6786674"/>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114" name="Google Shape;1114;p60"/>
            <p:cNvCxnSpPr/>
            <p:nvPr/>
          </p:nvCxnSpPr>
          <p:spPr>
            <a:xfrm rot="5400000">
              <a:off x="10465419" y="6786674"/>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115" name="Google Shape;1115;p60"/>
            <p:cNvCxnSpPr/>
            <p:nvPr/>
          </p:nvCxnSpPr>
          <p:spPr>
            <a:xfrm rot="5400000">
              <a:off x="10008466" y="6786674"/>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116" name="Google Shape;1116;p60"/>
            <p:cNvCxnSpPr/>
            <p:nvPr/>
          </p:nvCxnSpPr>
          <p:spPr>
            <a:xfrm rot="5400000">
              <a:off x="9561598" y="6786674"/>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117" name="Google Shape;1117;p60"/>
            <p:cNvCxnSpPr/>
            <p:nvPr/>
          </p:nvCxnSpPr>
          <p:spPr>
            <a:xfrm rot="5400000">
              <a:off x="11836278" y="6786674"/>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118" name="Google Shape;1118;p60"/>
            <p:cNvCxnSpPr/>
            <p:nvPr/>
          </p:nvCxnSpPr>
          <p:spPr>
            <a:xfrm rot="5400000">
              <a:off x="12288897" y="6786674"/>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119" name="Google Shape;1119;p60"/>
            <p:cNvCxnSpPr/>
            <p:nvPr/>
          </p:nvCxnSpPr>
          <p:spPr>
            <a:xfrm rot="5400000">
              <a:off x="13205299" y="6786674"/>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120" name="Google Shape;1120;p60"/>
            <p:cNvCxnSpPr/>
            <p:nvPr/>
          </p:nvCxnSpPr>
          <p:spPr>
            <a:xfrm rot="5400000">
              <a:off x="12750350" y="6786674"/>
              <a:ext cx="134995" cy="0"/>
            </a:xfrm>
            <a:prstGeom prst="straightConnector1">
              <a:avLst/>
            </a:prstGeom>
            <a:noFill/>
            <a:ln w="22225" cap="flat" cmpd="sng">
              <a:solidFill>
                <a:srgbClr val="7F7F7F"/>
              </a:solidFill>
              <a:prstDash val="solid"/>
              <a:miter lim="800000"/>
              <a:headEnd type="none" w="sm" len="sm"/>
              <a:tailEnd type="none" w="sm" len="sm"/>
            </a:ln>
          </p:spPr>
        </p:cxnSp>
        <p:sp>
          <p:nvSpPr>
            <p:cNvPr id="1121" name="Google Shape;1121;p60"/>
            <p:cNvSpPr txBox="1"/>
            <p:nvPr/>
          </p:nvSpPr>
          <p:spPr>
            <a:xfrm>
              <a:off x="9237381" y="6836549"/>
              <a:ext cx="33054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1</a:t>
              </a:r>
              <a:endParaRPr sz="1400" b="0" i="0" u="none" strike="noStrike" cap="none">
                <a:solidFill>
                  <a:srgbClr val="000000"/>
                </a:solidFill>
                <a:latin typeface="Arial"/>
                <a:ea typeface="Arial"/>
                <a:cs typeface="Arial"/>
                <a:sym typeface="Arial"/>
              </a:endParaRPr>
            </a:p>
          </p:txBody>
        </p:sp>
        <p:sp>
          <p:nvSpPr>
            <p:cNvPr id="1122" name="Google Shape;1122;p60"/>
            <p:cNvSpPr txBox="1"/>
            <p:nvPr/>
          </p:nvSpPr>
          <p:spPr>
            <a:xfrm>
              <a:off x="9697522" y="6836549"/>
              <a:ext cx="33054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2</a:t>
              </a:r>
              <a:endParaRPr sz="1400" b="0" i="0" u="none" strike="noStrike" cap="none">
                <a:solidFill>
                  <a:srgbClr val="000000"/>
                </a:solidFill>
                <a:latin typeface="Arial"/>
                <a:ea typeface="Arial"/>
                <a:cs typeface="Arial"/>
                <a:sym typeface="Arial"/>
              </a:endParaRPr>
            </a:p>
          </p:txBody>
        </p:sp>
        <p:sp>
          <p:nvSpPr>
            <p:cNvPr id="1123" name="Google Shape;1123;p60"/>
            <p:cNvSpPr txBox="1"/>
            <p:nvPr/>
          </p:nvSpPr>
          <p:spPr>
            <a:xfrm>
              <a:off x="10157663" y="6836549"/>
              <a:ext cx="33054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3</a:t>
              </a:r>
              <a:endParaRPr sz="1400" b="0" i="0" u="none" strike="noStrike" cap="none">
                <a:solidFill>
                  <a:srgbClr val="000000"/>
                </a:solidFill>
                <a:latin typeface="Arial"/>
                <a:ea typeface="Arial"/>
                <a:cs typeface="Arial"/>
                <a:sym typeface="Arial"/>
              </a:endParaRPr>
            </a:p>
          </p:txBody>
        </p:sp>
        <p:sp>
          <p:nvSpPr>
            <p:cNvPr id="1124" name="Google Shape;1124;p60"/>
            <p:cNvSpPr txBox="1"/>
            <p:nvPr/>
          </p:nvSpPr>
          <p:spPr>
            <a:xfrm>
              <a:off x="10617804" y="6836549"/>
              <a:ext cx="33054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4</a:t>
              </a:r>
              <a:endParaRPr sz="1400" b="0" i="0" u="none" strike="noStrike" cap="none">
                <a:solidFill>
                  <a:srgbClr val="000000"/>
                </a:solidFill>
                <a:latin typeface="Arial"/>
                <a:ea typeface="Arial"/>
                <a:cs typeface="Arial"/>
                <a:sym typeface="Arial"/>
              </a:endParaRPr>
            </a:p>
          </p:txBody>
        </p:sp>
        <p:sp>
          <p:nvSpPr>
            <p:cNvPr id="1125" name="Google Shape;1125;p60"/>
            <p:cNvSpPr txBox="1"/>
            <p:nvPr/>
          </p:nvSpPr>
          <p:spPr>
            <a:xfrm>
              <a:off x="11062705" y="6836549"/>
              <a:ext cx="33054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5</a:t>
              </a:r>
              <a:endParaRPr sz="1400" b="0" i="0" u="none" strike="noStrike" cap="none">
                <a:solidFill>
                  <a:srgbClr val="000000"/>
                </a:solidFill>
                <a:latin typeface="Arial"/>
                <a:ea typeface="Arial"/>
                <a:cs typeface="Arial"/>
                <a:sym typeface="Arial"/>
              </a:endParaRPr>
            </a:p>
          </p:txBody>
        </p:sp>
        <p:sp>
          <p:nvSpPr>
            <p:cNvPr id="1126" name="Google Shape;1126;p60"/>
            <p:cNvSpPr txBox="1"/>
            <p:nvPr/>
          </p:nvSpPr>
          <p:spPr>
            <a:xfrm>
              <a:off x="11522846" y="6836549"/>
              <a:ext cx="33054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6</a:t>
              </a:r>
              <a:endParaRPr sz="1400" b="0" i="0" u="none" strike="noStrike" cap="none">
                <a:solidFill>
                  <a:srgbClr val="000000"/>
                </a:solidFill>
                <a:latin typeface="Arial"/>
                <a:ea typeface="Arial"/>
                <a:cs typeface="Arial"/>
                <a:sym typeface="Arial"/>
              </a:endParaRPr>
            </a:p>
          </p:txBody>
        </p:sp>
        <p:sp>
          <p:nvSpPr>
            <p:cNvPr id="1127" name="Google Shape;1127;p60"/>
            <p:cNvSpPr txBox="1"/>
            <p:nvPr/>
          </p:nvSpPr>
          <p:spPr>
            <a:xfrm>
              <a:off x="11982987" y="6836549"/>
              <a:ext cx="33054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7</a:t>
              </a:r>
              <a:endParaRPr sz="1400" b="0" i="0" u="none" strike="noStrike" cap="none">
                <a:solidFill>
                  <a:srgbClr val="000000"/>
                </a:solidFill>
                <a:latin typeface="Arial"/>
                <a:ea typeface="Arial"/>
                <a:cs typeface="Arial"/>
                <a:sym typeface="Arial"/>
              </a:endParaRPr>
            </a:p>
          </p:txBody>
        </p:sp>
        <p:sp>
          <p:nvSpPr>
            <p:cNvPr id="1128" name="Google Shape;1128;p60"/>
            <p:cNvSpPr txBox="1"/>
            <p:nvPr/>
          </p:nvSpPr>
          <p:spPr>
            <a:xfrm>
              <a:off x="12458368" y="6836549"/>
              <a:ext cx="33054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8</a:t>
              </a:r>
              <a:endParaRPr sz="1400" b="0" i="0" u="none" strike="noStrike" cap="none">
                <a:solidFill>
                  <a:srgbClr val="000000"/>
                </a:solidFill>
                <a:latin typeface="Arial"/>
                <a:ea typeface="Arial"/>
                <a:cs typeface="Arial"/>
                <a:sym typeface="Arial"/>
              </a:endParaRPr>
            </a:p>
          </p:txBody>
        </p:sp>
        <p:sp>
          <p:nvSpPr>
            <p:cNvPr id="1129" name="Google Shape;1129;p60"/>
            <p:cNvSpPr txBox="1"/>
            <p:nvPr/>
          </p:nvSpPr>
          <p:spPr>
            <a:xfrm>
              <a:off x="12949191" y="6836549"/>
              <a:ext cx="33054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9</a:t>
              </a:r>
              <a:endParaRPr sz="1400" b="0" i="0" u="none" strike="noStrike" cap="none">
                <a:solidFill>
                  <a:srgbClr val="000000"/>
                </a:solidFill>
                <a:latin typeface="Arial"/>
                <a:ea typeface="Arial"/>
                <a:cs typeface="Arial"/>
                <a:sym typeface="Arial"/>
              </a:endParaRPr>
            </a:p>
          </p:txBody>
        </p:sp>
        <p:sp>
          <p:nvSpPr>
            <p:cNvPr id="1130" name="Google Shape;1130;p60"/>
            <p:cNvSpPr txBox="1"/>
            <p:nvPr/>
          </p:nvSpPr>
          <p:spPr>
            <a:xfrm>
              <a:off x="8726265" y="6502469"/>
              <a:ext cx="330539"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0</a:t>
              </a:r>
              <a:endParaRPr sz="1400" b="0" i="0" u="none" strike="noStrike" cap="none">
                <a:solidFill>
                  <a:srgbClr val="000000"/>
                </a:solidFill>
                <a:latin typeface="Arial"/>
                <a:ea typeface="Arial"/>
                <a:cs typeface="Arial"/>
                <a:sym typeface="Arial"/>
              </a:endParaRPr>
            </a:p>
          </p:txBody>
        </p:sp>
        <p:sp>
          <p:nvSpPr>
            <p:cNvPr id="1131" name="Google Shape;1131;p60"/>
            <p:cNvSpPr txBox="1"/>
            <p:nvPr/>
          </p:nvSpPr>
          <p:spPr>
            <a:xfrm>
              <a:off x="8597644" y="6061782"/>
              <a:ext cx="476412"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10</a:t>
              </a:r>
              <a:endParaRPr sz="1400" b="0" i="0" u="none" strike="noStrike" cap="none">
                <a:solidFill>
                  <a:srgbClr val="000000"/>
                </a:solidFill>
                <a:latin typeface="Arial"/>
                <a:ea typeface="Arial"/>
                <a:cs typeface="Arial"/>
                <a:sym typeface="Arial"/>
              </a:endParaRPr>
            </a:p>
          </p:txBody>
        </p:sp>
        <p:sp>
          <p:nvSpPr>
            <p:cNvPr id="1132" name="Google Shape;1132;p60"/>
            <p:cNvSpPr txBox="1"/>
            <p:nvPr/>
          </p:nvSpPr>
          <p:spPr>
            <a:xfrm>
              <a:off x="8597644" y="5590430"/>
              <a:ext cx="476412"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20</a:t>
              </a:r>
              <a:endParaRPr sz="1400" b="0" i="0" u="none" strike="noStrike" cap="none">
                <a:solidFill>
                  <a:srgbClr val="000000"/>
                </a:solidFill>
                <a:latin typeface="Arial"/>
                <a:ea typeface="Arial"/>
                <a:cs typeface="Arial"/>
                <a:sym typeface="Arial"/>
              </a:endParaRPr>
            </a:p>
          </p:txBody>
        </p:sp>
        <p:sp>
          <p:nvSpPr>
            <p:cNvPr id="1133" name="Google Shape;1133;p60"/>
            <p:cNvSpPr txBox="1"/>
            <p:nvPr/>
          </p:nvSpPr>
          <p:spPr>
            <a:xfrm>
              <a:off x="8597644" y="5119075"/>
              <a:ext cx="476412"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30</a:t>
              </a:r>
              <a:endParaRPr sz="1400" b="0" i="0" u="none" strike="noStrike" cap="none">
                <a:solidFill>
                  <a:srgbClr val="000000"/>
                </a:solidFill>
                <a:latin typeface="Arial"/>
                <a:ea typeface="Arial"/>
                <a:cs typeface="Arial"/>
                <a:sym typeface="Arial"/>
              </a:endParaRPr>
            </a:p>
          </p:txBody>
        </p:sp>
        <p:sp>
          <p:nvSpPr>
            <p:cNvPr id="1134" name="Google Shape;1134;p60"/>
            <p:cNvSpPr txBox="1"/>
            <p:nvPr/>
          </p:nvSpPr>
          <p:spPr>
            <a:xfrm>
              <a:off x="8597644" y="4647720"/>
              <a:ext cx="476412"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40</a:t>
              </a:r>
              <a:endParaRPr sz="1400" b="0" i="0" u="none" strike="noStrike" cap="none">
                <a:solidFill>
                  <a:srgbClr val="000000"/>
                </a:solidFill>
                <a:latin typeface="Arial"/>
                <a:ea typeface="Arial"/>
                <a:cs typeface="Arial"/>
                <a:sym typeface="Arial"/>
              </a:endParaRPr>
            </a:p>
          </p:txBody>
        </p:sp>
        <p:sp>
          <p:nvSpPr>
            <p:cNvPr id="1135" name="Google Shape;1135;p60"/>
            <p:cNvSpPr txBox="1"/>
            <p:nvPr/>
          </p:nvSpPr>
          <p:spPr>
            <a:xfrm>
              <a:off x="8597644" y="4176365"/>
              <a:ext cx="476412"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50</a:t>
              </a:r>
              <a:endParaRPr sz="1400" b="0" i="0" u="none" strike="noStrike" cap="none">
                <a:solidFill>
                  <a:srgbClr val="000000"/>
                </a:solidFill>
                <a:latin typeface="Arial"/>
                <a:ea typeface="Arial"/>
                <a:cs typeface="Arial"/>
                <a:sym typeface="Arial"/>
              </a:endParaRPr>
            </a:p>
          </p:txBody>
        </p:sp>
        <p:sp>
          <p:nvSpPr>
            <p:cNvPr id="1136" name="Google Shape;1136;p60"/>
            <p:cNvSpPr txBox="1"/>
            <p:nvPr/>
          </p:nvSpPr>
          <p:spPr>
            <a:xfrm>
              <a:off x="11321237" y="7210509"/>
              <a:ext cx="1854675"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Measurement</a:t>
              </a:r>
              <a:endParaRPr sz="1400" b="0" i="0" u="none" strike="noStrike" cap="none">
                <a:solidFill>
                  <a:srgbClr val="000000"/>
                </a:solidFill>
                <a:latin typeface="Arial"/>
                <a:ea typeface="Arial"/>
                <a:cs typeface="Arial"/>
                <a:sym typeface="Arial"/>
              </a:endParaRPr>
            </a:p>
          </p:txBody>
        </p:sp>
        <p:sp>
          <p:nvSpPr>
            <p:cNvPr id="1137" name="Google Shape;1137;p60"/>
            <p:cNvSpPr txBox="1"/>
            <p:nvPr/>
          </p:nvSpPr>
          <p:spPr>
            <a:xfrm rot="-5400000">
              <a:off x="7594413" y="4646043"/>
              <a:ext cx="1428276"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Frequency</a:t>
              </a:r>
              <a:endParaRPr sz="1400" b="0" i="0" u="none" strike="noStrike" cap="none">
                <a:solidFill>
                  <a:srgbClr val="000000"/>
                </a:solidFill>
                <a:latin typeface="Arial"/>
                <a:ea typeface="Arial"/>
                <a:cs typeface="Arial"/>
                <a:sym typeface="Arial"/>
              </a:endParaRPr>
            </a:p>
          </p:txBody>
        </p:sp>
        <p:cxnSp>
          <p:nvCxnSpPr>
            <p:cNvPr id="1138" name="Google Shape;1138;p60"/>
            <p:cNvCxnSpPr/>
            <p:nvPr/>
          </p:nvCxnSpPr>
          <p:spPr>
            <a:xfrm rot="5400000">
              <a:off x="13671356" y="6794175"/>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139" name="Google Shape;1139;p60"/>
            <p:cNvCxnSpPr/>
            <p:nvPr/>
          </p:nvCxnSpPr>
          <p:spPr>
            <a:xfrm rot="5400000">
              <a:off x="14118224" y="6794175"/>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140" name="Google Shape;1140;p60"/>
            <p:cNvCxnSpPr/>
            <p:nvPr/>
          </p:nvCxnSpPr>
          <p:spPr>
            <a:xfrm rot="5400000">
              <a:off x="15023124" y="6794175"/>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141" name="Google Shape;1141;p60"/>
            <p:cNvCxnSpPr/>
            <p:nvPr/>
          </p:nvCxnSpPr>
          <p:spPr>
            <a:xfrm rot="5400000">
              <a:off x="14585428" y="6794175"/>
              <a:ext cx="134995" cy="0"/>
            </a:xfrm>
            <a:prstGeom prst="straightConnector1">
              <a:avLst/>
            </a:prstGeom>
            <a:noFill/>
            <a:ln w="22225" cap="flat" cmpd="sng">
              <a:solidFill>
                <a:srgbClr val="7F7F7F"/>
              </a:solidFill>
              <a:prstDash val="solid"/>
              <a:miter lim="800000"/>
              <a:headEnd type="none" w="sm" len="sm"/>
              <a:tailEnd type="none" w="sm" len="sm"/>
            </a:ln>
          </p:spPr>
        </p:cxnSp>
        <p:sp>
          <p:nvSpPr>
            <p:cNvPr id="1142" name="Google Shape;1142;p60"/>
            <p:cNvSpPr txBox="1"/>
            <p:nvPr/>
          </p:nvSpPr>
          <p:spPr>
            <a:xfrm>
              <a:off x="13290156" y="6844050"/>
              <a:ext cx="4764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10</a:t>
              </a:r>
              <a:endParaRPr sz="1400" b="0" i="0" u="none" strike="noStrike" cap="none">
                <a:solidFill>
                  <a:srgbClr val="000000"/>
                </a:solidFill>
                <a:latin typeface="Arial"/>
                <a:ea typeface="Arial"/>
                <a:cs typeface="Arial"/>
                <a:sym typeface="Arial"/>
              </a:endParaRPr>
            </a:p>
          </p:txBody>
        </p:sp>
        <p:sp>
          <p:nvSpPr>
            <p:cNvPr id="1143" name="Google Shape;1143;p60"/>
            <p:cNvSpPr txBox="1"/>
            <p:nvPr/>
          </p:nvSpPr>
          <p:spPr>
            <a:xfrm>
              <a:off x="13745603" y="6844050"/>
              <a:ext cx="4764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11</a:t>
              </a:r>
              <a:endParaRPr sz="1400" b="0" i="0" u="none" strike="noStrike" cap="none">
                <a:solidFill>
                  <a:srgbClr val="000000"/>
                </a:solidFill>
                <a:latin typeface="Arial"/>
                <a:ea typeface="Arial"/>
                <a:cs typeface="Arial"/>
                <a:sym typeface="Arial"/>
              </a:endParaRPr>
            </a:p>
          </p:txBody>
        </p:sp>
        <p:sp>
          <p:nvSpPr>
            <p:cNvPr id="1144" name="Google Shape;1144;p60"/>
            <p:cNvSpPr txBox="1"/>
            <p:nvPr/>
          </p:nvSpPr>
          <p:spPr>
            <a:xfrm>
              <a:off x="14205744" y="6844050"/>
              <a:ext cx="4764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12</a:t>
              </a:r>
              <a:endParaRPr sz="1400" b="0" i="0" u="none" strike="noStrike" cap="none">
                <a:solidFill>
                  <a:srgbClr val="000000"/>
                </a:solidFill>
                <a:latin typeface="Arial"/>
                <a:ea typeface="Arial"/>
                <a:cs typeface="Arial"/>
                <a:sym typeface="Arial"/>
              </a:endParaRPr>
            </a:p>
          </p:txBody>
        </p:sp>
        <p:sp>
          <p:nvSpPr>
            <p:cNvPr id="1145" name="Google Shape;1145;p60"/>
            <p:cNvSpPr txBox="1"/>
            <p:nvPr/>
          </p:nvSpPr>
          <p:spPr>
            <a:xfrm>
              <a:off x="14681327" y="6844050"/>
              <a:ext cx="4764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13</a:t>
              </a:r>
              <a:endParaRPr sz="1400" b="0" i="0" u="none" strike="noStrike" cap="none">
                <a:solidFill>
                  <a:srgbClr val="000000"/>
                </a:solidFill>
                <a:latin typeface="Arial"/>
                <a:ea typeface="Arial"/>
                <a:cs typeface="Arial"/>
                <a:sym typeface="Arial"/>
              </a:endParaRPr>
            </a:p>
          </p:txBody>
        </p:sp>
        <p:cxnSp>
          <p:nvCxnSpPr>
            <p:cNvPr id="1146" name="Google Shape;1146;p60"/>
            <p:cNvCxnSpPr/>
            <p:nvPr/>
          </p:nvCxnSpPr>
          <p:spPr>
            <a:xfrm rot="10800000">
              <a:off x="9037592" y="6258305"/>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147" name="Google Shape;1147;p60"/>
            <p:cNvCxnSpPr/>
            <p:nvPr/>
          </p:nvCxnSpPr>
          <p:spPr>
            <a:xfrm rot="10800000">
              <a:off x="9037592" y="5314333"/>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148" name="Google Shape;1148;p60"/>
            <p:cNvCxnSpPr/>
            <p:nvPr/>
          </p:nvCxnSpPr>
          <p:spPr>
            <a:xfrm rot="10800000">
              <a:off x="9037592" y="4370361"/>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149" name="Google Shape;1149;p60"/>
            <p:cNvCxnSpPr/>
            <p:nvPr/>
          </p:nvCxnSpPr>
          <p:spPr>
            <a:xfrm rot="10800000">
              <a:off x="9037592" y="3426389"/>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150" name="Google Shape;1150;p60"/>
            <p:cNvCxnSpPr/>
            <p:nvPr/>
          </p:nvCxnSpPr>
          <p:spPr>
            <a:xfrm rot="10800000">
              <a:off x="9037592" y="2954403"/>
              <a:ext cx="134995" cy="0"/>
            </a:xfrm>
            <a:prstGeom prst="straightConnector1">
              <a:avLst/>
            </a:prstGeom>
            <a:noFill/>
            <a:ln w="22225" cap="flat" cmpd="sng">
              <a:solidFill>
                <a:srgbClr val="7F7F7F"/>
              </a:solidFill>
              <a:prstDash val="solid"/>
              <a:miter lim="800000"/>
              <a:headEnd type="none" w="sm" len="sm"/>
              <a:tailEnd type="none" w="sm" len="sm"/>
            </a:ln>
          </p:spPr>
        </p:cxnSp>
        <p:sp>
          <p:nvSpPr>
            <p:cNvPr id="1151" name="Google Shape;1151;p60"/>
            <p:cNvSpPr txBox="1"/>
            <p:nvPr/>
          </p:nvSpPr>
          <p:spPr>
            <a:xfrm>
              <a:off x="8597643" y="3705010"/>
              <a:ext cx="476413"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60</a:t>
              </a:r>
              <a:endParaRPr sz="1400" b="0" i="0" u="none" strike="noStrike" cap="none">
                <a:solidFill>
                  <a:srgbClr val="000000"/>
                </a:solidFill>
                <a:latin typeface="Arial"/>
                <a:ea typeface="Arial"/>
                <a:cs typeface="Arial"/>
                <a:sym typeface="Arial"/>
              </a:endParaRPr>
            </a:p>
          </p:txBody>
        </p:sp>
        <p:sp>
          <p:nvSpPr>
            <p:cNvPr id="1152" name="Google Shape;1152;p60"/>
            <p:cNvSpPr txBox="1"/>
            <p:nvPr/>
          </p:nvSpPr>
          <p:spPr>
            <a:xfrm>
              <a:off x="8597643" y="3233655"/>
              <a:ext cx="476413"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70</a:t>
              </a:r>
              <a:endParaRPr sz="1400" b="0" i="0" u="none" strike="noStrike" cap="none">
                <a:solidFill>
                  <a:srgbClr val="000000"/>
                </a:solidFill>
                <a:latin typeface="Arial"/>
                <a:ea typeface="Arial"/>
                <a:cs typeface="Arial"/>
                <a:sym typeface="Arial"/>
              </a:endParaRPr>
            </a:p>
          </p:txBody>
        </p:sp>
        <p:sp>
          <p:nvSpPr>
            <p:cNvPr id="1153" name="Google Shape;1153;p60"/>
            <p:cNvSpPr txBox="1"/>
            <p:nvPr/>
          </p:nvSpPr>
          <p:spPr>
            <a:xfrm>
              <a:off x="8597643" y="2762300"/>
              <a:ext cx="476413"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80</a:t>
              </a:r>
              <a:endParaRPr sz="1400" b="0" i="0" u="none" strike="noStrike" cap="none">
                <a:solidFill>
                  <a:srgbClr val="000000"/>
                </a:solidFill>
                <a:latin typeface="Arial"/>
                <a:ea typeface="Arial"/>
                <a:cs typeface="Arial"/>
                <a:sym typeface="Arial"/>
              </a:endParaRPr>
            </a:p>
          </p:txBody>
        </p:sp>
        <p:sp>
          <p:nvSpPr>
            <p:cNvPr id="1154" name="Google Shape;1154;p60"/>
            <p:cNvSpPr txBox="1"/>
            <p:nvPr/>
          </p:nvSpPr>
          <p:spPr>
            <a:xfrm>
              <a:off x="10997030" y="2190471"/>
              <a:ext cx="2010994" cy="46229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404040"/>
                  </a:solidFill>
                  <a:latin typeface="Open Sans"/>
                  <a:ea typeface="Open Sans"/>
                  <a:cs typeface="Open Sans"/>
                  <a:sym typeface="Open Sans"/>
                </a:rPr>
                <a:t>Right Skewed</a:t>
              </a:r>
              <a:endParaRPr sz="1400" b="0" i="0" u="none" strike="noStrike" cap="none">
                <a:solidFill>
                  <a:srgbClr val="000000"/>
                </a:solidFill>
                <a:latin typeface="Arial"/>
                <a:ea typeface="Arial"/>
                <a:cs typeface="Arial"/>
                <a:sym typeface="Arial"/>
              </a:endParaRPr>
            </a:p>
          </p:txBody>
        </p:sp>
      </p:grpSp>
      <p:sp>
        <p:nvSpPr>
          <p:cNvPr id="1155" name="Google Shape;1155;p60"/>
          <p:cNvSpPr/>
          <p:nvPr/>
        </p:nvSpPr>
        <p:spPr>
          <a:xfrm>
            <a:off x="13688008" y="6446902"/>
            <a:ext cx="1500071" cy="782268"/>
          </a:xfrm>
          <a:prstGeom prst="roundRect">
            <a:avLst>
              <a:gd name="adj" fmla="val 12834"/>
            </a:avLst>
          </a:prstGeom>
          <a:noFill/>
          <a:ln w="254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pic>
        <p:nvPicPr>
          <p:cNvPr id="1156" name="Google Shape;1156;p60"/>
          <p:cNvPicPr preferRelativeResize="0"/>
          <p:nvPr/>
        </p:nvPicPr>
        <p:blipFill rotWithShape="1">
          <a:blip r:embed="rId3">
            <a:alphaModFix/>
          </a:blip>
          <a:srcRect/>
          <a:stretch/>
        </p:blipFill>
        <p:spPr>
          <a:xfrm>
            <a:off x="4331172" y="665849"/>
            <a:ext cx="7519750" cy="365760"/>
          </a:xfrm>
          <a:prstGeom prst="rect">
            <a:avLst/>
          </a:prstGeom>
          <a:noFill/>
          <a:ln>
            <a:noFill/>
          </a:ln>
        </p:spPr>
      </p:pic>
      <p:grpSp>
        <p:nvGrpSpPr>
          <p:cNvPr id="70" name="object 7"/>
          <p:cNvGrpSpPr/>
          <p:nvPr/>
        </p:nvGrpSpPr>
        <p:grpSpPr>
          <a:xfrm>
            <a:off x="298579" y="5961380"/>
            <a:ext cx="8117633" cy="3182620"/>
            <a:chOff x="164592" y="3185160"/>
            <a:chExt cx="8869680" cy="3182620"/>
          </a:xfrm>
        </p:grpSpPr>
        <p:sp>
          <p:nvSpPr>
            <p:cNvPr id="71" name="object 8"/>
            <p:cNvSpPr/>
            <p:nvPr/>
          </p:nvSpPr>
          <p:spPr>
            <a:xfrm>
              <a:off x="164592" y="3185160"/>
              <a:ext cx="8869680" cy="3182112"/>
            </a:xfrm>
            <a:prstGeom prst="rect">
              <a:avLst/>
            </a:prstGeom>
            <a:blipFill>
              <a:blip r:embed="rId4" cstate="print"/>
              <a:stretch>
                <a:fillRect/>
              </a:stretch>
            </a:blipFill>
          </p:spPr>
          <p:txBody>
            <a:bodyPr wrap="square" lIns="0" tIns="0" rIns="0" bIns="0" rtlCol="0"/>
            <a:lstStyle/>
            <a:p>
              <a:endParaRPr/>
            </a:p>
          </p:txBody>
        </p:sp>
        <p:sp>
          <p:nvSpPr>
            <p:cNvPr id="72" name="object 9"/>
            <p:cNvSpPr/>
            <p:nvPr/>
          </p:nvSpPr>
          <p:spPr>
            <a:xfrm>
              <a:off x="228600" y="3248977"/>
              <a:ext cx="8686787" cy="2999422"/>
            </a:xfrm>
            <a:prstGeom prst="rect">
              <a:avLst/>
            </a:prstGeom>
            <a:blipFill>
              <a:blip r:embed="rId5" cstate="print"/>
              <a:stretch>
                <a:fillRect/>
              </a:stretch>
            </a:blipFill>
          </p:spPr>
          <p:txBody>
            <a:bodyPr wrap="square" lIns="0" tIns="0" rIns="0" bIns="0" rtlCol="0"/>
            <a:lstStyle/>
            <a:p>
              <a:endParaRPr/>
            </a:p>
          </p:txBody>
        </p:sp>
        <p:sp>
          <p:nvSpPr>
            <p:cNvPr id="73" name="object 10"/>
            <p:cNvSpPr/>
            <p:nvPr/>
          </p:nvSpPr>
          <p:spPr>
            <a:xfrm>
              <a:off x="209550" y="3229927"/>
              <a:ext cx="8724900" cy="3037840"/>
            </a:xfrm>
            <a:custGeom>
              <a:avLst/>
              <a:gdLst/>
              <a:ahLst/>
              <a:cxnLst/>
              <a:rect l="l" t="t" r="r" b="b"/>
              <a:pathLst>
                <a:path w="8724900" h="3037840">
                  <a:moveTo>
                    <a:pt x="0" y="0"/>
                  </a:moveTo>
                  <a:lnTo>
                    <a:pt x="8724900" y="0"/>
                  </a:lnTo>
                  <a:lnTo>
                    <a:pt x="8724900" y="3037522"/>
                  </a:lnTo>
                  <a:lnTo>
                    <a:pt x="0" y="3037522"/>
                  </a:lnTo>
                  <a:lnTo>
                    <a:pt x="0" y="0"/>
                  </a:lnTo>
                  <a:close/>
                </a:path>
              </a:pathLst>
            </a:custGeom>
            <a:ln w="38100">
              <a:solidFill>
                <a:srgbClr val="000000"/>
              </a:solidFill>
            </a:ln>
          </p:spPr>
          <p:txBody>
            <a:bodyPr wrap="square" lIns="0" tIns="0" rIns="0" bIns="0" rtlCol="0"/>
            <a:lstStyle/>
            <a:p>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710"/>
                                  </p:stCondLst>
                                  <p:childTnLst>
                                    <p:set>
                                      <p:cBhvr>
                                        <p:cTn id="6" dur="1" fill="hold">
                                          <p:stCondLst>
                                            <p:cond delay="0"/>
                                          </p:stCondLst>
                                        </p:cTn>
                                        <p:tgtEl>
                                          <p:spTgt spid="1090">
                                            <p:txEl>
                                              <p:pRg st="0" end="0"/>
                                            </p:txEl>
                                          </p:spTgt>
                                        </p:tgtEl>
                                        <p:attrNameLst>
                                          <p:attrName>style.visibility</p:attrName>
                                        </p:attrNameLst>
                                      </p:cBhvr>
                                      <p:to>
                                        <p:strVal val="visible"/>
                                      </p:to>
                                    </p:set>
                                    <p:animEffect transition="in" filter="fade">
                                      <p:cBhvr>
                                        <p:cTn id="7" dur="500"/>
                                        <p:tgtEl>
                                          <p:spTgt spid="1090">
                                            <p:txEl>
                                              <p:pRg st="0" end="0"/>
                                            </p:txEl>
                                          </p:spTgt>
                                        </p:tgtEl>
                                      </p:cBhvr>
                                    </p:animEffect>
                                  </p:childTnLst>
                                </p:cTn>
                              </p:par>
                              <p:par>
                                <p:cTn id="8" presetID="10" presetClass="entr" presetSubtype="0" fill="hold" nodeType="withEffect">
                                  <p:stCondLst>
                                    <p:cond delay="2710"/>
                                  </p:stCondLst>
                                  <p:childTnLst>
                                    <p:set>
                                      <p:cBhvr>
                                        <p:cTn id="9" dur="1" fill="hold">
                                          <p:stCondLst>
                                            <p:cond delay="0"/>
                                          </p:stCondLst>
                                        </p:cTn>
                                        <p:tgtEl>
                                          <p:spTgt spid="1090">
                                            <p:txEl>
                                              <p:pRg st="1" end="1"/>
                                            </p:txEl>
                                          </p:spTgt>
                                        </p:tgtEl>
                                        <p:attrNameLst>
                                          <p:attrName>style.visibility</p:attrName>
                                        </p:attrNameLst>
                                      </p:cBhvr>
                                      <p:to>
                                        <p:strVal val="visible"/>
                                      </p:to>
                                    </p:set>
                                    <p:animEffect transition="in" filter="fade">
                                      <p:cBhvr>
                                        <p:cTn id="10" dur="500"/>
                                        <p:tgtEl>
                                          <p:spTgt spid="1090">
                                            <p:txEl>
                                              <p:pRg st="1" end="1"/>
                                            </p:txEl>
                                          </p:spTgt>
                                        </p:tgtEl>
                                      </p:cBhvr>
                                    </p:animEffect>
                                  </p:childTnLst>
                                </p:cTn>
                              </p:par>
                              <p:par>
                                <p:cTn id="11" presetID="10" presetClass="entr" presetSubtype="0" fill="hold" nodeType="withEffect">
                                  <p:stCondLst>
                                    <p:cond delay="2710"/>
                                  </p:stCondLst>
                                  <p:childTnLst>
                                    <p:set>
                                      <p:cBhvr>
                                        <p:cTn id="12" dur="1" fill="hold">
                                          <p:stCondLst>
                                            <p:cond delay="0"/>
                                          </p:stCondLst>
                                        </p:cTn>
                                        <p:tgtEl>
                                          <p:spTgt spid="1090">
                                            <p:txEl>
                                              <p:pRg st="2" end="2"/>
                                            </p:txEl>
                                          </p:spTgt>
                                        </p:tgtEl>
                                        <p:attrNameLst>
                                          <p:attrName>style.visibility</p:attrName>
                                        </p:attrNameLst>
                                      </p:cBhvr>
                                      <p:to>
                                        <p:strVal val="visible"/>
                                      </p:to>
                                    </p:set>
                                    <p:animEffect transition="in" filter="fade">
                                      <p:cBhvr>
                                        <p:cTn id="13" dur="500"/>
                                        <p:tgtEl>
                                          <p:spTgt spid="1090">
                                            <p:txEl>
                                              <p:pRg st="2" end="2"/>
                                            </p:txEl>
                                          </p:spTgt>
                                        </p:tgtEl>
                                      </p:cBhvr>
                                    </p:animEffect>
                                  </p:childTnLst>
                                </p:cTn>
                              </p:par>
                              <p:par>
                                <p:cTn id="14" presetID="10" presetClass="entr" presetSubtype="0" fill="hold" nodeType="withEffect">
                                  <p:stCondLst>
                                    <p:cond delay="2710"/>
                                  </p:stCondLst>
                                  <p:childTnLst>
                                    <p:set>
                                      <p:cBhvr>
                                        <p:cTn id="15" dur="1" fill="hold">
                                          <p:stCondLst>
                                            <p:cond delay="0"/>
                                          </p:stCondLst>
                                        </p:cTn>
                                        <p:tgtEl>
                                          <p:spTgt spid="1090">
                                            <p:txEl>
                                              <p:pRg st="3" end="3"/>
                                            </p:txEl>
                                          </p:spTgt>
                                        </p:tgtEl>
                                        <p:attrNameLst>
                                          <p:attrName>style.visibility</p:attrName>
                                        </p:attrNameLst>
                                      </p:cBhvr>
                                      <p:to>
                                        <p:strVal val="visible"/>
                                      </p:to>
                                    </p:set>
                                    <p:animEffect transition="in" filter="fade">
                                      <p:cBhvr>
                                        <p:cTn id="16" dur="500"/>
                                        <p:tgtEl>
                                          <p:spTgt spid="1090">
                                            <p:txEl>
                                              <p:pRg st="3" end="3"/>
                                            </p:txEl>
                                          </p:spTgt>
                                        </p:tgtEl>
                                      </p:cBhvr>
                                    </p:animEffect>
                                  </p:childTnLst>
                                </p:cTn>
                              </p:par>
                              <p:par>
                                <p:cTn id="17" presetID="10" presetClass="entr" presetSubtype="0" fill="hold" nodeType="withEffect">
                                  <p:stCondLst>
                                    <p:cond delay="2700"/>
                                  </p:stCondLst>
                                  <p:childTnLst>
                                    <p:set>
                                      <p:cBhvr>
                                        <p:cTn id="18" dur="1" fill="hold">
                                          <p:stCondLst>
                                            <p:cond delay="0"/>
                                          </p:stCondLst>
                                        </p:cTn>
                                        <p:tgtEl>
                                          <p:spTgt spid="1155"/>
                                        </p:tgtEl>
                                        <p:attrNameLst>
                                          <p:attrName>style.visibility</p:attrName>
                                        </p:attrNameLst>
                                      </p:cBhvr>
                                      <p:to>
                                        <p:strVal val="visible"/>
                                      </p:to>
                                    </p:set>
                                    <p:animEffect transition="in" filter="fade">
                                      <p:cBhvr>
                                        <p:cTn id="19" dur="500"/>
                                        <p:tgtEl>
                                          <p:spTgt spid="1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60771" y="914401"/>
            <a:ext cx="14595230" cy="1048889"/>
          </a:xfrm>
        </p:spPr>
        <p:txBody>
          <a:bodyPr/>
          <a:lstStyle/>
          <a:p>
            <a:r>
              <a:rPr lang="en-US" i="1"/>
              <a:t>Statistics</a:t>
            </a:r>
            <a:endParaRPr lang="en-IN"/>
          </a:p>
        </p:txBody>
      </p:sp>
      <p:sp>
        <p:nvSpPr>
          <p:cNvPr id="3" name="Content Placeholder 2"/>
          <p:cNvSpPr>
            <a:spLocks noGrp="1"/>
          </p:cNvSpPr>
          <p:nvPr>
            <p:ph idx="1"/>
          </p:nvPr>
        </p:nvSpPr>
        <p:spPr>
          <a:xfrm>
            <a:off x="1083734" y="2438400"/>
            <a:ext cx="13917246" cy="1134045"/>
          </a:xfrm>
        </p:spPr>
        <p:txBody>
          <a:bodyPr/>
          <a:lstStyle/>
          <a:p>
            <a:r>
              <a:rPr lang="en-US" i="1"/>
              <a:t>Statistics is an area of applied mathematics concerned with data collection, analysis, interpretation, and presentation.</a:t>
            </a:r>
            <a:endParaRPr lang="en-IN"/>
          </a:p>
        </p:txBody>
      </p:sp>
      <p:pic>
        <p:nvPicPr>
          <p:cNvPr id="3078" name="Picture 6" descr="What Is Statistics - Statistics and Probability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1109" y="3251200"/>
            <a:ext cx="8006358" cy="262708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41868" y="6083560"/>
            <a:ext cx="15208206" cy="2362551"/>
          </a:xfrm>
          <a:prstGeom prst="rect">
            <a:avLst/>
          </a:prstGeom>
        </p:spPr>
        <p:txBody>
          <a:bodyPr wrap="square" lIns="145143" tIns="72571" rIns="145143" bIns="72571">
            <a:spAutoFit/>
          </a:bodyPr>
          <a:lstStyle/>
          <a:p>
            <a:pPr algn="just">
              <a:buFont typeface="Arial" panose="020B0604020202020204" pitchFamily="34" charset="0"/>
              <a:buChar char="•"/>
            </a:pPr>
            <a:r>
              <a:rPr lang="en-US" sz="2400" b="0" i="0">
                <a:effectLst/>
                <a:latin typeface="Open Sans"/>
              </a:rPr>
              <a:t>Your company has created a new drug that may cure cancer. How would you conduct a test to confirm the drug’s effectiveness?</a:t>
            </a:r>
          </a:p>
          <a:p>
            <a:pPr algn="just">
              <a:buFont typeface="Arial" panose="020B0604020202020204" pitchFamily="34" charset="0"/>
              <a:buChar char="•"/>
            </a:pPr>
            <a:endParaRPr lang="en-US" sz="2400" b="0" i="0">
              <a:effectLst/>
              <a:latin typeface="Open Sans"/>
            </a:endParaRPr>
          </a:p>
          <a:p>
            <a:pPr algn="just">
              <a:buFont typeface="Arial" panose="020B0604020202020204" pitchFamily="34" charset="0"/>
              <a:buChar char="•"/>
            </a:pPr>
            <a:r>
              <a:rPr lang="en-US" sz="2400" b="0" i="0">
                <a:effectLst/>
                <a:latin typeface="Open Sans"/>
              </a:rPr>
              <a:t>The latest sales data have just come in, and your boss wants you to prepare a report for management on places where the company could improve its business. What should you look for? What should you not look for?</a:t>
            </a:r>
          </a:p>
        </p:txBody>
      </p:sp>
    </p:spTree>
    <p:extLst>
      <p:ext uri="{BB962C8B-B14F-4D97-AF65-F5344CB8AC3E}">
        <p14:creationId xmlns:p14="http://schemas.microsoft.com/office/powerpoint/2010/main" val="19439564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39928" y="1412906"/>
            <a:ext cx="3218110" cy="1743905"/>
          </a:xfrm>
          <a:prstGeom prst="rect">
            <a:avLst/>
          </a:prstGeom>
        </p:spPr>
        <p:txBody>
          <a:bodyPr vert="horz" wrap="square" lIns="0" tIns="20159" rIns="0" bIns="0" rtlCol="0">
            <a:spAutoFit/>
          </a:bodyPr>
          <a:lstStyle/>
          <a:p>
            <a:pPr marL="20159" marR="8063">
              <a:lnSpc>
                <a:spcPct val="99800"/>
              </a:lnSpc>
              <a:spcBef>
                <a:spcPts val="159"/>
              </a:spcBef>
            </a:pPr>
            <a:r>
              <a:rPr sz="2500" spc="-8">
                <a:solidFill>
                  <a:srgbClr val="C00000"/>
                </a:solidFill>
                <a:latin typeface="Carlito"/>
                <a:cs typeface="Carlito"/>
              </a:rPr>
              <a:t>Apply skills  learned </a:t>
            </a:r>
            <a:r>
              <a:rPr sz="2500">
                <a:solidFill>
                  <a:srgbClr val="C00000"/>
                </a:solidFill>
                <a:latin typeface="Carlito"/>
                <a:cs typeface="Carlito"/>
              </a:rPr>
              <a:t>till </a:t>
            </a:r>
            <a:r>
              <a:rPr sz="2500" spc="-16">
                <a:solidFill>
                  <a:srgbClr val="C00000"/>
                </a:solidFill>
                <a:latin typeface="Carlito"/>
                <a:cs typeface="Carlito"/>
              </a:rPr>
              <a:t>now</a:t>
            </a:r>
            <a:r>
              <a:rPr sz="2500" spc="-119">
                <a:solidFill>
                  <a:srgbClr val="C00000"/>
                </a:solidFill>
                <a:latin typeface="Carlito"/>
                <a:cs typeface="Carlito"/>
              </a:rPr>
              <a:t> </a:t>
            </a:r>
            <a:r>
              <a:rPr sz="2500" spc="-8">
                <a:solidFill>
                  <a:srgbClr val="C00000"/>
                </a:solidFill>
                <a:latin typeface="Carlito"/>
                <a:cs typeface="Carlito"/>
              </a:rPr>
              <a:t>,  </a:t>
            </a:r>
            <a:r>
              <a:rPr sz="2900" b="1" spc="-8">
                <a:solidFill>
                  <a:srgbClr val="C00000"/>
                </a:solidFill>
                <a:latin typeface="Carlito"/>
                <a:cs typeface="Carlito"/>
              </a:rPr>
              <a:t>what </a:t>
            </a:r>
            <a:r>
              <a:rPr sz="2900" b="1">
                <a:solidFill>
                  <a:srgbClr val="C00000"/>
                </a:solidFill>
                <a:latin typeface="Carlito"/>
                <a:cs typeface="Carlito"/>
              </a:rPr>
              <a:t>do </a:t>
            </a:r>
            <a:r>
              <a:rPr sz="2900" b="1" spc="-16">
                <a:solidFill>
                  <a:srgbClr val="C00000"/>
                </a:solidFill>
                <a:latin typeface="Carlito"/>
                <a:cs typeface="Carlito"/>
              </a:rPr>
              <a:t>you  read from </a:t>
            </a:r>
            <a:r>
              <a:rPr sz="2900" b="1">
                <a:solidFill>
                  <a:srgbClr val="C00000"/>
                </a:solidFill>
                <a:latin typeface="Carlito"/>
                <a:cs typeface="Carlito"/>
              </a:rPr>
              <a:t>this  </a:t>
            </a:r>
            <a:r>
              <a:rPr sz="2900" b="1" spc="-16">
                <a:solidFill>
                  <a:srgbClr val="C00000"/>
                </a:solidFill>
                <a:latin typeface="Carlito"/>
                <a:cs typeface="Carlito"/>
              </a:rPr>
              <a:t>data</a:t>
            </a:r>
            <a:r>
              <a:rPr sz="2900" b="1" spc="-111">
                <a:solidFill>
                  <a:srgbClr val="C00000"/>
                </a:solidFill>
                <a:latin typeface="Carlito"/>
                <a:cs typeface="Carlito"/>
              </a:rPr>
              <a:t> </a:t>
            </a:r>
            <a:r>
              <a:rPr sz="2500" spc="-8">
                <a:solidFill>
                  <a:srgbClr val="C00000"/>
                </a:solidFill>
                <a:latin typeface="Carlito"/>
                <a:cs typeface="Carlito"/>
              </a:rPr>
              <a:t>?</a:t>
            </a:r>
            <a:endParaRPr sz="2500">
              <a:latin typeface="Carlito"/>
              <a:cs typeface="Carlito"/>
            </a:endParaRPr>
          </a:p>
        </p:txBody>
      </p:sp>
      <p:sp>
        <p:nvSpPr>
          <p:cNvPr id="4" name="object 4"/>
          <p:cNvSpPr/>
          <p:nvPr/>
        </p:nvSpPr>
        <p:spPr>
          <a:xfrm>
            <a:off x="3928533" y="0"/>
            <a:ext cx="12327467" cy="825500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12"/>
          </p:nvPr>
        </p:nvSpPr>
        <p:spPr>
          <a:xfrm>
            <a:off x="11480800" y="8475134"/>
            <a:ext cx="3657600" cy="333425"/>
          </a:xfrm>
          <a:prstGeom prst="rect">
            <a:avLst/>
          </a:prstGeom>
        </p:spPr>
        <p:txBody>
          <a:bodyPr vert="horz" wrap="square" lIns="0" tIns="0" rIns="0" bIns="0" rtlCol="0">
            <a:spAutoFit/>
          </a:bodyPr>
          <a:lstStyle/>
          <a:p>
            <a:fld id="{81D60167-4931-47E6-BA6A-407CBD079E47}" type="slidenum">
              <a:rPr spc="-8" dirty="0"/>
              <a:pPr/>
              <a:t>40</a:t>
            </a:fld>
            <a:endParaRPr spc="-8"/>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39928" y="1412904"/>
            <a:ext cx="3517673" cy="1682349"/>
          </a:xfrm>
          <a:prstGeom prst="rect">
            <a:avLst/>
          </a:prstGeom>
        </p:spPr>
        <p:txBody>
          <a:bodyPr vert="horz" wrap="square" lIns="0" tIns="20159" rIns="0" bIns="0" rtlCol="0">
            <a:spAutoFit/>
          </a:bodyPr>
          <a:lstStyle/>
          <a:p>
            <a:pPr marL="20159" marR="8063">
              <a:lnSpc>
                <a:spcPct val="99800"/>
              </a:lnSpc>
              <a:spcBef>
                <a:spcPts val="159"/>
              </a:spcBef>
            </a:pPr>
            <a:r>
              <a:rPr sz="2500" spc="-8">
                <a:solidFill>
                  <a:srgbClr val="C00000"/>
                </a:solidFill>
                <a:latin typeface="Carlito"/>
                <a:cs typeface="Carlito"/>
              </a:rPr>
              <a:t>Apply skills  learned </a:t>
            </a:r>
            <a:r>
              <a:rPr sz="2500">
                <a:solidFill>
                  <a:srgbClr val="C00000"/>
                </a:solidFill>
                <a:latin typeface="Carlito"/>
                <a:cs typeface="Carlito"/>
              </a:rPr>
              <a:t>till </a:t>
            </a:r>
            <a:r>
              <a:rPr sz="2500" spc="-16">
                <a:solidFill>
                  <a:srgbClr val="C00000"/>
                </a:solidFill>
                <a:latin typeface="Carlito"/>
                <a:cs typeface="Carlito"/>
              </a:rPr>
              <a:t>now</a:t>
            </a:r>
            <a:r>
              <a:rPr sz="2500" spc="-119">
                <a:solidFill>
                  <a:srgbClr val="C00000"/>
                </a:solidFill>
                <a:latin typeface="Carlito"/>
                <a:cs typeface="Carlito"/>
              </a:rPr>
              <a:t> </a:t>
            </a:r>
            <a:r>
              <a:rPr sz="2500" spc="-8">
                <a:solidFill>
                  <a:srgbClr val="C00000"/>
                </a:solidFill>
                <a:latin typeface="Carlito"/>
                <a:cs typeface="Carlito"/>
              </a:rPr>
              <a:t>,  </a:t>
            </a:r>
            <a:r>
              <a:rPr sz="2900" b="1" spc="-8">
                <a:solidFill>
                  <a:srgbClr val="C00000"/>
                </a:solidFill>
                <a:latin typeface="Carlito"/>
                <a:cs typeface="Carlito"/>
              </a:rPr>
              <a:t>what </a:t>
            </a:r>
            <a:r>
              <a:rPr sz="2900" b="1">
                <a:solidFill>
                  <a:srgbClr val="C00000"/>
                </a:solidFill>
                <a:latin typeface="Carlito"/>
                <a:cs typeface="Carlito"/>
              </a:rPr>
              <a:t>do </a:t>
            </a:r>
            <a:r>
              <a:rPr sz="2900" b="1" spc="-16">
                <a:solidFill>
                  <a:srgbClr val="C00000"/>
                </a:solidFill>
                <a:latin typeface="Carlito"/>
                <a:cs typeface="Carlito"/>
              </a:rPr>
              <a:t>you  read from </a:t>
            </a:r>
            <a:r>
              <a:rPr sz="2900" b="1">
                <a:solidFill>
                  <a:srgbClr val="C00000"/>
                </a:solidFill>
                <a:latin typeface="Carlito"/>
                <a:cs typeface="Carlito"/>
              </a:rPr>
              <a:t>this  </a:t>
            </a:r>
            <a:r>
              <a:rPr sz="2900" b="1" spc="-16">
                <a:solidFill>
                  <a:srgbClr val="C00000"/>
                </a:solidFill>
                <a:latin typeface="Carlito"/>
                <a:cs typeface="Carlito"/>
              </a:rPr>
              <a:t>data</a:t>
            </a:r>
            <a:r>
              <a:rPr sz="2900" b="1" spc="-111">
                <a:solidFill>
                  <a:srgbClr val="C00000"/>
                </a:solidFill>
                <a:latin typeface="Carlito"/>
                <a:cs typeface="Carlito"/>
              </a:rPr>
              <a:t> </a:t>
            </a:r>
            <a:r>
              <a:rPr sz="2500" spc="-8">
                <a:solidFill>
                  <a:srgbClr val="C00000"/>
                </a:solidFill>
                <a:latin typeface="Carlito"/>
                <a:cs typeface="Carlito"/>
              </a:rPr>
              <a:t>?</a:t>
            </a:r>
            <a:endParaRPr sz="2500">
              <a:latin typeface="Carlito"/>
              <a:cs typeface="Carlito"/>
            </a:endParaRPr>
          </a:p>
        </p:txBody>
      </p:sp>
      <p:sp>
        <p:nvSpPr>
          <p:cNvPr id="4" name="object 4"/>
          <p:cNvSpPr/>
          <p:nvPr/>
        </p:nvSpPr>
        <p:spPr>
          <a:xfrm>
            <a:off x="3515224" y="39162"/>
            <a:ext cx="12740752" cy="8028245"/>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12"/>
          </p:nvPr>
        </p:nvSpPr>
        <p:spPr>
          <a:xfrm>
            <a:off x="11480800" y="8475134"/>
            <a:ext cx="3657600" cy="333425"/>
          </a:xfrm>
          <a:prstGeom prst="rect">
            <a:avLst/>
          </a:prstGeom>
        </p:spPr>
        <p:txBody>
          <a:bodyPr vert="horz" wrap="square" lIns="0" tIns="0" rIns="0" bIns="0" rtlCol="0">
            <a:spAutoFit/>
          </a:bodyPr>
          <a:lstStyle/>
          <a:p>
            <a:fld id="{81D60167-4931-47E6-BA6A-407CBD079E47}" type="slidenum">
              <a:rPr spc="-8" dirty="0"/>
              <a:pPr/>
              <a:t>41</a:t>
            </a:fld>
            <a:endParaRPr spc="-8"/>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723653" y="119089"/>
            <a:ext cx="11718558" cy="7907311"/>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0" y="2924193"/>
            <a:ext cx="3924020" cy="1200166"/>
          </a:xfrm>
          <a:prstGeom prst="rect">
            <a:avLst/>
          </a:prstGeom>
        </p:spPr>
        <p:txBody>
          <a:bodyPr vert="horz" wrap="square" lIns="0" tIns="20159" rIns="0" bIns="0" rtlCol="0">
            <a:spAutoFit/>
          </a:bodyPr>
          <a:lstStyle/>
          <a:p>
            <a:pPr marL="20159" marR="8063">
              <a:lnSpc>
                <a:spcPct val="99800"/>
              </a:lnSpc>
              <a:spcBef>
                <a:spcPts val="159"/>
              </a:spcBef>
            </a:pPr>
            <a:r>
              <a:rPr sz="2500" spc="-8">
                <a:solidFill>
                  <a:srgbClr val="C00000"/>
                </a:solidFill>
              </a:rPr>
              <a:t>Apply skills  learned </a:t>
            </a:r>
            <a:r>
              <a:rPr sz="2500">
                <a:solidFill>
                  <a:srgbClr val="C00000"/>
                </a:solidFill>
              </a:rPr>
              <a:t>till </a:t>
            </a:r>
            <a:r>
              <a:rPr sz="2500" spc="-16">
                <a:solidFill>
                  <a:srgbClr val="C00000"/>
                </a:solidFill>
              </a:rPr>
              <a:t>now</a:t>
            </a:r>
            <a:r>
              <a:rPr sz="2500" spc="-119">
                <a:solidFill>
                  <a:srgbClr val="C00000"/>
                </a:solidFill>
              </a:rPr>
              <a:t> </a:t>
            </a:r>
            <a:r>
              <a:rPr sz="2500" spc="-8">
                <a:solidFill>
                  <a:srgbClr val="C00000"/>
                </a:solidFill>
              </a:rPr>
              <a:t>,  </a:t>
            </a:r>
            <a:r>
              <a:rPr sz="2500" b="1" spc="-8">
                <a:solidFill>
                  <a:srgbClr val="C00000"/>
                </a:solidFill>
                <a:latin typeface="Carlito"/>
                <a:cs typeface="Carlito"/>
              </a:rPr>
              <a:t>what </a:t>
            </a:r>
            <a:r>
              <a:rPr sz="2500" b="1">
                <a:solidFill>
                  <a:srgbClr val="C00000"/>
                </a:solidFill>
                <a:latin typeface="Carlito"/>
                <a:cs typeface="Carlito"/>
              </a:rPr>
              <a:t>do </a:t>
            </a:r>
            <a:r>
              <a:rPr sz="2500" b="1" spc="-16">
                <a:solidFill>
                  <a:srgbClr val="C00000"/>
                </a:solidFill>
                <a:latin typeface="Carlito"/>
                <a:cs typeface="Carlito"/>
              </a:rPr>
              <a:t>you  read from </a:t>
            </a:r>
            <a:r>
              <a:rPr sz="2500" b="1">
                <a:solidFill>
                  <a:srgbClr val="C00000"/>
                </a:solidFill>
                <a:latin typeface="Carlito"/>
                <a:cs typeface="Carlito"/>
              </a:rPr>
              <a:t>this  </a:t>
            </a:r>
            <a:r>
              <a:rPr sz="2500" b="1" spc="-16">
                <a:solidFill>
                  <a:srgbClr val="C00000"/>
                </a:solidFill>
                <a:latin typeface="Carlito"/>
                <a:cs typeface="Carlito"/>
              </a:rPr>
              <a:t>data</a:t>
            </a:r>
            <a:r>
              <a:rPr sz="2500" b="1" spc="-111">
                <a:solidFill>
                  <a:srgbClr val="C00000"/>
                </a:solidFill>
                <a:latin typeface="Carlito"/>
                <a:cs typeface="Carlito"/>
              </a:rPr>
              <a:t> </a:t>
            </a:r>
            <a:r>
              <a:rPr sz="2500" spc="-8">
                <a:solidFill>
                  <a:srgbClr val="C00000"/>
                </a:solidFill>
              </a:rPr>
              <a:t>?</a:t>
            </a:r>
            <a:endParaRPr sz="2500">
              <a:latin typeface="Carlito"/>
              <a:cs typeface="Carlito"/>
            </a:endParaRPr>
          </a:p>
        </p:txBody>
      </p:sp>
      <p:sp>
        <p:nvSpPr>
          <p:cNvPr id="7" name="object 7"/>
          <p:cNvSpPr txBox="1">
            <a:spLocks noGrp="1"/>
          </p:cNvSpPr>
          <p:nvPr>
            <p:ph type="sldNum" sz="quarter" idx="12"/>
          </p:nvPr>
        </p:nvSpPr>
        <p:spPr>
          <a:xfrm>
            <a:off x="11480800" y="8475134"/>
            <a:ext cx="3657600" cy="333425"/>
          </a:xfrm>
          <a:prstGeom prst="rect">
            <a:avLst/>
          </a:prstGeom>
        </p:spPr>
        <p:txBody>
          <a:bodyPr vert="horz" wrap="square" lIns="0" tIns="0" rIns="0" bIns="0" rtlCol="0">
            <a:spAutoFit/>
          </a:bodyPr>
          <a:lstStyle/>
          <a:p>
            <a:fld id="{81D60167-4931-47E6-BA6A-407CBD079E47}" type="slidenum">
              <a:rPr spc="-8" dirty="0"/>
              <a:pPr/>
              <a:t>42</a:t>
            </a:fld>
            <a:endParaRPr spc="-8"/>
          </a:p>
        </p:txBody>
      </p:sp>
      <p:sp>
        <p:nvSpPr>
          <p:cNvPr id="5" name="object 5"/>
          <p:cNvSpPr txBox="1"/>
          <p:nvPr/>
        </p:nvSpPr>
        <p:spPr>
          <a:xfrm>
            <a:off x="76805" y="7664416"/>
            <a:ext cx="7651609" cy="805186"/>
          </a:xfrm>
          <a:prstGeom prst="rect">
            <a:avLst/>
          </a:prstGeom>
        </p:spPr>
        <p:txBody>
          <a:bodyPr vert="horz" wrap="square" lIns="0" tIns="20159" rIns="0" bIns="0" rtlCol="0">
            <a:spAutoFit/>
          </a:bodyPr>
          <a:lstStyle/>
          <a:p>
            <a:pPr marL="20159" marR="8063">
              <a:spcBef>
                <a:spcPts val="159"/>
              </a:spcBef>
            </a:pPr>
            <a:r>
              <a:rPr sz="1700">
                <a:latin typeface="Carlito"/>
                <a:cs typeface="Carlito"/>
              </a:rPr>
              <a:t>Crop </a:t>
            </a:r>
            <a:r>
              <a:rPr sz="1700" b="1">
                <a:latin typeface="Carlito"/>
                <a:cs typeface="Carlito"/>
              </a:rPr>
              <a:t>yield </a:t>
            </a:r>
            <a:r>
              <a:rPr sz="1700" spc="-8">
                <a:latin typeface="Carlito"/>
                <a:cs typeface="Carlito"/>
              </a:rPr>
              <a:t>is </a:t>
            </a:r>
            <a:r>
              <a:rPr sz="1700">
                <a:latin typeface="Carlito"/>
                <a:cs typeface="Carlito"/>
              </a:rPr>
              <a:t>the term for the amount of harvested production </a:t>
            </a:r>
            <a:r>
              <a:rPr sz="1700" b="1" spc="-8">
                <a:latin typeface="Carlito"/>
                <a:cs typeface="Carlito"/>
              </a:rPr>
              <a:t>per </a:t>
            </a:r>
            <a:r>
              <a:rPr sz="1700" spc="-8">
                <a:latin typeface="Carlito"/>
                <a:cs typeface="Carlito"/>
              </a:rPr>
              <a:t>unit </a:t>
            </a:r>
            <a:r>
              <a:rPr sz="1700">
                <a:latin typeface="Carlito"/>
                <a:cs typeface="Carlito"/>
              </a:rPr>
              <a:t>of  </a:t>
            </a:r>
            <a:r>
              <a:rPr sz="1700" spc="-8">
                <a:latin typeface="Carlito"/>
                <a:cs typeface="Carlito"/>
              </a:rPr>
              <a:t>land. In </a:t>
            </a:r>
            <a:r>
              <a:rPr sz="1700">
                <a:latin typeface="Carlito"/>
                <a:cs typeface="Carlito"/>
              </a:rPr>
              <a:t>the </a:t>
            </a:r>
            <a:r>
              <a:rPr sz="1700" spc="-8">
                <a:latin typeface="Carlito"/>
                <a:cs typeface="Carlito"/>
              </a:rPr>
              <a:t>U.S., </a:t>
            </a:r>
            <a:r>
              <a:rPr sz="1700">
                <a:latin typeface="Carlito"/>
                <a:cs typeface="Carlito"/>
              </a:rPr>
              <a:t>crop </a:t>
            </a:r>
            <a:r>
              <a:rPr sz="1700" b="1">
                <a:latin typeface="Carlito"/>
                <a:cs typeface="Carlito"/>
              </a:rPr>
              <a:t>yield </a:t>
            </a:r>
            <a:r>
              <a:rPr sz="1700">
                <a:latin typeface="Carlito"/>
                <a:cs typeface="Carlito"/>
              </a:rPr>
              <a:t>for </a:t>
            </a:r>
            <a:r>
              <a:rPr sz="1700" spc="-8">
                <a:latin typeface="Carlito"/>
                <a:cs typeface="Carlito"/>
              </a:rPr>
              <a:t>grain and </a:t>
            </a:r>
            <a:r>
              <a:rPr sz="1700">
                <a:latin typeface="Carlito"/>
                <a:cs typeface="Carlito"/>
              </a:rPr>
              <a:t>oilseed crops </a:t>
            </a:r>
            <a:r>
              <a:rPr sz="1700" spc="-8">
                <a:latin typeface="Carlito"/>
                <a:cs typeface="Carlito"/>
              </a:rPr>
              <a:t>is typically </a:t>
            </a:r>
            <a:r>
              <a:rPr sz="1700">
                <a:latin typeface="Carlito"/>
                <a:cs typeface="Carlito"/>
              </a:rPr>
              <a:t>measured  </a:t>
            </a:r>
            <a:r>
              <a:rPr sz="1700" spc="-8">
                <a:latin typeface="Carlito"/>
                <a:cs typeface="Carlito"/>
              </a:rPr>
              <a:t>in bushels </a:t>
            </a:r>
            <a:r>
              <a:rPr sz="1700" b="1" spc="-8">
                <a:latin typeface="Carlito"/>
                <a:cs typeface="Carlito"/>
              </a:rPr>
              <a:t>per</a:t>
            </a:r>
            <a:r>
              <a:rPr sz="1700" b="1" spc="-48">
                <a:latin typeface="Carlito"/>
                <a:cs typeface="Carlito"/>
              </a:rPr>
              <a:t> </a:t>
            </a:r>
            <a:r>
              <a:rPr sz="1700" b="1" spc="-8">
                <a:latin typeface="Carlito"/>
                <a:cs typeface="Carlito"/>
              </a:rPr>
              <a:t>acre</a:t>
            </a:r>
            <a:r>
              <a:rPr sz="1700" spc="-8">
                <a:latin typeface="Carlito"/>
                <a:cs typeface="Carlito"/>
              </a:rPr>
              <a:t>.</a:t>
            </a:r>
            <a:endParaRPr sz="1700">
              <a:latin typeface="Carlito"/>
              <a:cs typeface="Carli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1161"/>
        <p:cNvGrpSpPr/>
        <p:nvPr/>
      </p:nvGrpSpPr>
      <p:grpSpPr>
        <a:xfrm>
          <a:off x="0" y="0"/>
          <a:ext cx="0" cy="0"/>
          <a:chOff x="0" y="0"/>
          <a:chExt cx="0" cy="0"/>
        </a:xfrm>
      </p:grpSpPr>
      <p:sp>
        <p:nvSpPr>
          <p:cNvPr id="1162" name="Google Shape;1162;p61"/>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Kurtosis</a:t>
            </a:r>
            <a:endParaRPr/>
          </a:p>
        </p:txBody>
      </p:sp>
      <p:sp>
        <p:nvSpPr>
          <p:cNvPr id="1163" name="Google Shape;1163;p61"/>
          <p:cNvSpPr txBox="1">
            <a:spLocks noGrp="1"/>
          </p:cNvSpPr>
          <p:nvPr>
            <p:ph type="body" idx="1"/>
          </p:nvPr>
        </p:nvSpPr>
        <p:spPr>
          <a:xfrm>
            <a:off x="444500" y="1150488"/>
            <a:ext cx="15367001"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Kurtosis describes the shape of a probability distribution.</a:t>
            </a:r>
            <a:endParaRPr sz="2200"/>
          </a:p>
        </p:txBody>
      </p:sp>
      <p:pic>
        <p:nvPicPr>
          <p:cNvPr id="1164" name="Google Shape;1164;p61"/>
          <p:cNvPicPr preferRelativeResize="0"/>
          <p:nvPr/>
        </p:nvPicPr>
        <p:blipFill rotWithShape="1">
          <a:blip r:embed="rId3">
            <a:alphaModFix/>
          </a:blip>
          <a:srcRect/>
          <a:stretch/>
        </p:blipFill>
        <p:spPr>
          <a:xfrm>
            <a:off x="8367220" y="2956677"/>
            <a:ext cx="5333756" cy="3607640"/>
          </a:xfrm>
          <a:prstGeom prst="rect">
            <a:avLst/>
          </a:prstGeom>
          <a:noFill/>
          <a:ln>
            <a:noFill/>
          </a:ln>
        </p:spPr>
      </p:pic>
      <p:sp>
        <p:nvSpPr>
          <p:cNvPr id="1165" name="Google Shape;1165;p61"/>
          <p:cNvSpPr txBox="1"/>
          <p:nvPr/>
        </p:nvSpPr>
        <p:spPr>
          <a:xfrm>
            <a:off x="666400" y="2662483"/>
            <a:ext cx="6513685" cy="224676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13131"/>
              </a:buClr>
              <a:buSzPts val="2400"/>
              <a:buFont typeface="Arial"/>
              <a:buNone/>
            </a:pPr>
            <a:r>
              <a:rPr lang="en-US" sz="2400" b="0" i="0" u="none" strike="noStrike" cap="none">
                <a:solidFill>
                  <a:srgbClr val="313131"/>
                </a:solidFill>
                <a:latin typeface="Open Sans"/>
                <a:ea typeface="Open Sans"/>
                <a:cs typeface="Open Sans"/>
                <a:sym typeface="Open Sans"/>
              </a:rPr>
              <a:t>There are: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Arial"/>
              <a:buNone/>
            </a:pPr>
            <a:endParaRPr sz="1000" b="0" i="0" u="none" strike="noStrike" cap="none">
              <a:solidFill>
                <a:srgbClr val="313131"/>
              </a:solidFill>
              <a:latin typeface="Open Sans"/>
              <a:ea typeface="Open Sans"/>
              <a:cs typeface="Open Sans"/>
              <a:sym typeface="Open Sans"/>
            </a:endParaRPr>
          </a:p>
          <a:p>
            <a:pPr marL="342900" marR="0" lvl="0" indent="-342900" algn="l" rtl="0">
              <a:lnSpc>
                <a:spcPct val="100000"/>
              </a:lnSpc>
              <a:spcBef>
                <a:spcPts val="0"/>
              </a:spcBef>
              <a:spcAft>
                <a:spcPts val="0"/>
              </a:spcAft>
              <a:buClr>
                <a:srgbClr val="313131"/>
              </a:buClr>
              <a:buSzPts val="2400"/>
              <a:buFont typeface="Arial"/>
              <a:buChar char="•"/>
            </a:pPr>
            <a:r>
              <a:rPr lang="en-US" sz="2400" b="0" i="0" u="none" strike="noStrike" cap="none">
                <a:solidFill>
                  <a:srgbClr val="313131"/>
                </a:solidFill>
                <a:latin typeface="Open Sans"/>
                <a:ea typeface="Open Sans"/>
                <a:cs typeface="Open Sans"/>
                <a:sym typeface="Open Sans"/>
              </a:rPr>
              <a:t>Different ways of quantifying a theoretical distribution.</a:t>
            </a:r>
            <a:endParaRPr sz="1400" b="0" i="0" u="none" strike="noStrike" cap="none">
              <a:solidFill>
                <a:srgbClr val="000000"/>
              </a:solidFill>
              <a:latin typeface="Arial"/>
              <a:ea typeface="Arial"/>
              <a:cs typeface="Arial"/>
              <a:sym typeface="Arial"/>
            </a:endParaRPr>
          </a:p>
          <a:p>
            <a:pPr marL="342900" marR="0" lvl="0" indent="-279400" algn="l" rtl="0">
              <a:lnSpc>
                <a:spcPct val="100000"/>
              </a:lnSpc>
              <a:spcBef>
                <a:spcPts val="0"/>
              </a:spcBef>
              <a:spcAft>
                <a:spcPts val="0"/>
              </a:spcAft>
              <a:buClr>
                <a:schemeClr val="dk1"/>
              </a:buClr>
              <a:buSzPts val="1000"/>
              <a:buFont typeface="Arial"/>
              <a:buNone/>
            </a:pPr>
            <a:endParaRPr sz="1000" b="0" i="0" u="none" strike="noStrike" cap="none">
              <a:solidFill>
                <a:srgbClr val="313131"/>
              </a:solidFill>
              <a:latin typeface="Open Sans"/>
              <a:ea typeface="Open Sans"/>
              <a:cs typeface="Open Sans"/>
              <a:sym typeface="Open Sans"/>
            </a:endParaRPr>
          </a:p>
          <a:p>
            <a:pPr marL="342900" marR="0" lvl="0" indent="-342900" algn="l" rtl="0">
              <a:lnSpc>
                <a:spcPct val="100000"/>
              </a:lnSpc>
              <a:spcBef>
                <a:spcPts val="0"/>
              </a:spcBef>
              <a:spcAft>
                <a:spcPts val="0"/>
              </a:spcAft>
              <a:buClr>
                <a:srgbClr val="313131"/>
              </a:buClr>
              <a:buSzPts val="2400"/>
              <a:buFont typeface="Arial"/>
              <a:buChar char="•"/>
            </a:pPr>
            <a:r>
              <a:rPr lang="en-US" sz="2400" b="0" i="0" u="none" strike="noStrike" cap="none">
                <a:solidFill>
                  <a:srgbClr val="313131"/>
                </a:solidFill>
                <a:latin typeface="Open Sans"/>
                <a:ea typeface="Open Sans"/>
                <a:cs typeface="Open Sans"/>
                <a:sym typeface="Open Sans"/>
              </a:rPr>
              <a:t>Corresponding ways of estimating it from a sample of population.</a:t>
            </a:r>
            <a:endParaRPr sz="1400" b="0" i="0" u="none" strike="noStrike" cap="none">
              <a:solidFill>
                <a:srgbClr val="000000"/>
              </a:solidFill>
              <a:latin typeface="Arial"/>
              <a:ea typeface="Arial"/>
              <a:cs typeface="Arial"/>
              <a:sym typeface="Arial"/>
            </a:endParaRPr>
          </a:p>
        </p:txBody>
      </p:sp>
      <p:grpSp>
        <p:nvGrpSpPr>
          <p:cNvPr id="1166" name="Google Shape;1166;p61"/>
          <p:cNvGrpSpPr/>
          <p:nvPr/>
        </p:nvGrpSpPr>
        <p:grpSpPr>
          <a:xfrm>
            <a:off x="11264054" y="3055879"/>
            <a:ext cx="3559613" cy="400110"/>
            <a:chOff x="11264054" y="3055879"/>
            <a:chExt cx="3559613" cy="400110"/>
          </a:xfrm>
        </p:grpSpPr>
        <p:sp>
          <p:nvSpPr>
            <p:cNvPr id="1167" name="Google Shape;1167;p61"/>
            <p:cNvSpPr txBox="1"/>
            <p:nvPr/>
          </p:nvSpPr>
          <p:spPr>
            <a:xfrm>
              <a:off x="12820923" y="3055879"/>
              <a:ext cx="2002745"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313131"/>
                  </a:solidFill>
                  <a:latin typeface="Open Sans"/>
                  <a:ea typeface="Open Sans"/>
                  <a:cs typeface="Open Sans"/>
                  <a:sym typeface="Open Sans"/>
                </a:rPr>
                <a:t>(+) Leptokurtic</a:t>
              </a:r>
              <a:endParaRPr sz="2000" b="0" i="0" u="none" strike="noStrike" cap="none">
                <a:solidFill>
                  <a:srgbClr val="313131"/>
                </a:solidFill>
                <a:latin typeface="Open Sans"/>
                <a:ea typeface="Open Sans"/>
                <a:cs typeface="Open Sans"/>
                <a:sym typeface="Open Sans"/>
              </a:endParaRPr>
            </a:p>
          </p:txBody>
        </p:sp>
        <p:cxnSp>
          <p:nvCxnSpPr>
            <p:cNvPr id="1168" name="Google Shape;1168;p61"/>
            <p:cNvCxnSpPr/>
            <p:nvPr/>
          </p:nvCxnSpPr>
          <p:spPr>
            <a:xfrm rot="10800000">
              <a:off x="11264054" y="3255934"/>
              <a:ext cx="1468952" cy="0"/>
            </a:xfrm>
            <a:prstGeom prst="straightConnector1">
              <a:avLst/>
            </a:prstGeom>
            <a:noFill/>
            <a:ln w="9525" cap="flat" cmpd="sng">
              <a:solidFill>
                <a:srgbClr val="7F7F7F"/>
              </a:solidFill>
              <a:prstDash val="solid"/>
              <a:miter lim="800000"/>
              <a:headEnd type="none" w="sm" len="sm"/>
              <a:tailEnd type="triangle" w="med" len="med"/>
            </a:ln>
          </p:spPr>
        </p:cxnSp>
      </p:grpSp>
      <p:grpSp>
        <p:nvGrpSpPr>
          <p:cNvPr id="1169" name="Google Shape;1169;p61"/>
          <p:cNvGrpSpPr/>
          <p:nvPr/>
        </p:nvGrpSpPr>
        <p:grpSpPr>
          <a:xfrm>
            <a:off x="11505472" y="3808161"/>
            <a:ext cx="4277566" cy="428058"/>
            <a:chOff x="11505472" y="3808161"/>
            <a:chExt cx="4277566" cy="428058"/>
          </a:xfrm>
        </p:grpSpPr>
        <p:sp>
          <p:nvSpPr>
            <p:cNvPr id="1170" name="Google Shape;1170;p61"/>
            <p:cNvSpPr txBox="1"/>
            <p:nvPr/>
          </p:nvSpPr>
          <p:spPr>
            <a:xfrm>
              <a:off x="12820921" y="3808161"/>
              <a:ext cx="2962117" cy="42805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313131"/>
                  </a:solidFill>
                  <a:latin typeface="Open Sans"/>
                  <a:ea typeface="Open Sans"/>
                  <a:cs typeface="Open Sans"/>
                  <a:sym typeface="Open Sans"/>
                </a:rPr>
                <a:t>(0) Mesokurtic (Normal)</a:t>
              </a:r>
              <a:endParaRPr sz="2000" b="0" i="0" u="none" strike="noStrike" cap="none">
                <a:solidFill>
                  <a:srgbClr val="313131"/>
                </a:solidFill>
                <a:latin typeface="Open Sans"/>
                <a:ea typeface="Open Sans"/>
                <a:cs typeface="Open Sans"/>
                <a:sym typeface="Open Sans"/>
              </a:endParaRPr>
            </a:p>
          </p:txBody>
        </p:sp>
        <p:cxnSp>
          <p:nvCxnSpPr>
            <p:cNvPr id="1171" name="Google Shape;1171;p61"/>
            <p:cNvCxnSpPr/>
            <p:nvPr/>
          </p:nvCxnSpPr>
          <p:spPr>
            <a:xfrm rot="10800000">
              <a:off x="11505472" y="4022190"/>
              <a:ext cx="1227534" cy="0"/>
            </a:xfrm>
            <a:prstGeom prst="straightConnector1">
              <a:avLst/>
            </a:prstGeom>
            <a:noFill/>
            <a:ln w="9525" cap="flat" cmpd="sng">
              <a:solidFill>
                <a:srgbClr val="7F7F7F"/>
              </a:solidFill>
              <a:prstDash val="solid"/>
              <a:miter lim="800000"/>
              <a:headEnd type="none" w="sm" len="sm"/>
              <a:tailEnd type="triangle" w="med" len="med"/>
            </a:ln>
          </p:spPr>
        </p:cxnSp>
      </p:grpSp>
      <p:grpSp>
        <p:nvGrpSpPr>
          <p:cNvPr id="1172" name="Google Shape;1172;p61"/>
          <p:cNvGrpSpPr/>
          <p:nvPr/>
        </p:nvGrpSpPr>
        <p:grpSpPr>
          <a:xfrm>
            <a:off x="11974287" y="4556501"/>
            <a:ext cx="2689823" cy="400110"/>
            <a:chOff x="11974287" y="4556501"/>
            <a:chExt cx="2689823" cy="400110"/>
          </a:xfrm>
        </p:grpSpPr>
        <p:sp>
          <p:nvSpPr>
            <p:cNvPr id="1173" name="Google Shape;1173;p61"/>
            <p:cNvSpPr txBox="1"/>
            <p:nvPr/>
          </p:nvSpPr>
          <p:spPr>
            <a:xfrm>
              <a:off x="12820922" y="4556501"/>
              <a:ext cx="1843188"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313131"/>
                  </a:solidFill>
                  <a:latin typeface="Open Sans"/>
                  <a:ea typeface="Open Sans"/>
                  <a:cs typeface="Open Sans"/>
                  <a:sym typeface="Open Sans"/>
                </a:rPr>
                <a:t>(-) Platykurtic </a:t>
              </a:r>
              <a:endParaRPr sz="1400" b="0" i="0" u="none" strike="noStrike" cap="none">
                <a:solidFill>
                  <a:srgbClr val="000000"/>
                </a:solidFill>
                <a:latin typeface="Arial"/>
                <a:ea typeface="Arial"/>
                <a:cs typeface="Arial"/>
                <a:sym typeface="Arial"/>
              </a:endParaRPr>
            </a:p>
          </p:txBody>
        </p:sp>
        <p:cxnSp>
          <p:nvCxnSpPr>
            <p:cNvPr id="1174" name="Google Shape;1174;p61"/>
            <p:cNvCxnSpPr/>
            <p:nvPr/>
          </p:nvCxnSpPr>
          <p:spPr>
            <a:xfrm rot="10800000">
              <a:off x="11974287" y="4756556"/>
              <a:ext cx="758719" cy="0"/>
            </a:xfrm>
            <a:prstGeom prst="straightConnector1">
              <a:avLst/>
            </a:prstGeom>
            <a:noFill/>
            <a:ln w="9525" cap="flat" cmpd="sng">
              <a:solidFill>
                <a:srgbClr val="7F7F7F"/>
              </a:solidFill>
              <a:prstDash val="solid"/>
              <a:miter lim="800000"/>
              <a:headEnd type="none" w="sm" len="sm"/>
              <a:tailEnd type="triangle" w="med" len="med"/>
            </a:ln>
          </p:spPr>
        </p:cxnSp>
      </p:grpSp>
      <p:sp>
        <p:nvSpPr>
          <p:cNvPr id="1175" name="Google Shape;1175;p61"/>
          <p:cNvSpPr/>
          <p:nvPr/>
        </p:nvSpPr>
        <p:spPr>
          <a:xfrm>
            <a:off x="672976" y="2546688"/>
            <a:ext cx="7097687" cy="313980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chemeClr val="lt1"/>
                </a:solidFill>
                <a:latin typeface="Open Sans"/>
                <a:ea typeface="Open Sans"/>
                <a:cs typeface="Open Sans"/>
                <a:sym typeface="Open Sans"/>
              </a:rPr>
              <a:t>a</a:t>
            </a:r>
            <a:endParaRPr sz="2200" b="0" i="0" u="none" strike="noStrike" cap="none">
              <a:solidFill>
                <a:schemeClr val="lt1"/>
              </a:solidFill>
              <a:latin typeface="Open Sans"/>
              <a:ea typeface="Open Sans"/>
              <a:cs typeface="Open Sans"/>
              <a:sym typeface="Open Sans"/>
            </a:endParaRPr>
          </a:p>
        </p:txBody>
      </p:sp>
      <p:cxnSp>
        <p:nvCxnSpPr>
          <p:cNvPr id="1176" name="Google Shape;1176;p61"/>
          <p:cNvCxnSpPr/>
          <p:nvPr/>
        </p:nvCxnSpPr>
        <p:spPr>
          <a:xfrm>
            <a:off x="8245689" y="6549803"/>
            <a:ext cx="5599368" cy="0"/>
          </a:xfrm>
          <a:prstGeom prst="straightConnector1">
            <a:avLst/>
          </a:prstGeom>
          <a:noFill/>
          <a:ln w="28575" cap="flat" cmpd="sng">
            <a:solidFill>
              <a:srgbClr val="595959"/>
            </a:solidFill>
            <a:prstDash val="solid"/>
            <a:miter lim="800000"/>
            <a:headEnd type="none" w="sm" len="sm"/>
            <a:tailEnd type="none" w="sm" len="sm"/>
          </a:ln>
        </p:spPr>
      </p:cxnSp>
      <p:sp>
        <p:nvSpPr>
          <p:cNvPr id="1177" name="Google Shape;1177;p61"/>
          <p:cNvSpPr txBox="1"/>
          <p:nvPr/>
        </p:nvSpPr>
        <p:spPr>
          <a:xfrm>
            <a:off x="666399" y="2662483"/>
            <a:ext cx="7579289" cy="227754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404040"/>
              </a:buClr>
              <a:buSzPts val="2400"/>
              <a:buFont typeface="Arial"/>
              <a:buNone/>
            </a:pPr>
            <a:r>
              <a:rPr lang="en-US" sz="2200" b="0" i="0" u="none" strike="noStrike" cap="none">
                <a:solidFill>
                  <a:srgbClr val="404040"/>
                </a:solidFill>
                <a:latin typeface="Open Sans"/>
                <a:ea typeface="Open Sans"/>
                <a:cs typeface="Open Sans"/>
                <a:sym typeface="Open Sans"/>
              </a:rPr>
              <a:t>Kurtosis measures the tendency of the data toward the center or toward the tail.</a:t>
            </a:r>
            <a:endParaRPr sz="2200" b="0" i="0" u="none" strike="noStrike" cap="none">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Clr>
                <a:schemeClr val="dk1"/>
              </a:buClr>
              <a:buSzPts val="1000"/>
              <a:buFont typeface="Arial"/>
              <a:buNone/>
            </a:pPr>
            <a:endParaRPr sz="2200" b="0" i="0" u="none" strike="noStrike" cap="none">
              <a:solidFill>
                <a:srgbClr val="404040"/>
              </a:solidFill>
              <a:latin typeface="Open Sans"/>
              <a:ea typeface="Open Sans"/>
              <a:cs typeface="Open Sans"/>
              <a:sym typeface="Open Sans"/>
            </a:endParaRPr>
          </a:p>
          <a:p>
            <a:pPr marL="0" marR="0" lvl="0" indent="0" algn="l" rtl="0">
              <a:lnSpc>
                <a:spcPct val="100000"/>
              </a:lnSpc>
              <a:spcBef>
                <a:spcPts val="0"/>
              </a:spcBef>
              <a:spcAft>
                <a:spcPts val="0"/>
              </a:spcAft>
              <a:buClr>
                <a:srgbClr val="404040"/>
              </a:buClr>
              <a:buSzPts val="2400"/>
              <a:buFont typeface="Arial"/>
              <a:buNone/>
            </a:pPr>
            <a:r>
              <a:rPr lang="en-US" sz="2200" b="1" i="0" u="none" strike="noStrike" cap="none">
                <a:solidFill>
                  <a:srgbClr val="404040"/>
                </a:solidFill>
                <a:latin typeface="Open Sans"/>
                <a:ea typeface="Open Sans"/>
                <a:cs typeface="Open Sans"/>
                <a:sym typeface="Open Sans"/>
              </a:rPr>
              <a:t>Platykurtic</a:t>
            </a:r>
            <a:r>
              <a:rPr lang="en-US" sz="2200" b="0" i="0" u="none" strike="noStrike" cap="none">
                <a:solidFill>
                  <a:srgbClr val="404040"/>
                </a:solidFill>
                <a:latin typeface="Open Sans"/>
                <a:ea typeface="Open Sans"/>
                <a:cs typeface="Open Sans"/>
                <a:sym typeface="Open Sans"/>
              </a:rPr>
              <a:t> is negative kurtosis.</a:t>
            </a:r>
            <a:endParaRPr sz="2200" b="0" i="0" u="none" strike="noStrike" cap="none">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Clr>
                <a:schemeClr val="dk1"/>
              </a:buClr>
              <a:buSzPts val="600"/>
              <a:buFont typeface="Arial"/>
              <a:buNone/>
            </a:pPr>
            <a:endParaRPr sz="2200" b="0" i="0" u="none" strike="noStrike" cap="none">
              <a:solidFill>
                <a:srgbClr val="404040"/>
              </a:solidFill>
              <a:latin typeface="Open Sans"/>
              <a:ea typeface="Open Sans"/>
              <a:cs typeface="Open Sans"/>
              <a:sym typeface="Open Sans"/>
            </a:endParaRPr>
          </a:p>
          <a:p>
            <a:pPr marL="0" marR="0" lvl="0" indent="0" algn="l" rtl="0">
              <a:lnSpc>
                <a:spcPct val="100000"/>
              </a:lnSpc>
              <a:spcBef>
                <a:spcPts val="0"/>
              </a:spcBef>
              <a:spcAft>
                <a:spcPts val="0"/>
              </a:spcAft>
              <a:buClr>
                <a:srgbClr val="404040"/>
              </a:buClr>
              <a:buSzPts val="2400"/>
              <a:buFont typeface="Arial"/>
              <a:buNone/>
            </a:pPr>
            <a:r>
              <a:rPr lang="en-US" sz="2200" b="1" i="0" u="none" strike="noStrike" cap="none">
                <a:solidFill>
                  <a:srgbClr val="404040"/>
                </a:solidFill>
                <a:latin typeface="Open Sans"/>
                <a:ea typeface="Open Sans"/>
                <a:cs typeface="Open Sans"/>
                <a:sym typeface="Open Sans"/>
              </a:rPr>
              <a:t>Mesokurtic</a:t>
            </a:r>
            <a:r>
              <a:rPr lang="en-US" sz="2200" b="0" i="0" u="none" strike="noStrike" cap="none">
                <a:solidFill>
                  <a:srgbClr val="404040"/>
                </a:solidFill>
                <a:latin typeface="Open Sans"/>
                <a:ea typeface="Open Sans"/>
                <a:cs typeface="Open Sans"/>
                <a:sym typeface="Open Sans"/>
              </a:rPr>
              <a:t> represents a normal distribution curve.</a:t>
            </a:r>
            <a:endParaRPr sz="2200" b="0" i="0" u="none" strike="noStrike" cap="none">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Clr>
                <a:schemeClr val="dk1"/>
              </a:buClr>
              <a:buSzPts val="600"/>
              <a:buFont typeface="Arial"/>
              <a:buNone/>
            </a:pPr>
            <a:endParaRPr sz="2200" b="0" i="0" u="none" strike="noStrike" cap="none">
              <a:solidFill>
                <a:srgbClr val="404040"/>
              </a:solidFill>
              <a:latin typeface="Open Sans"/>
              <a:ea typeface="Open Sans"/>
              <a:cs typeface="Open Sans"/>
              <a:sym typeface="Open Sans"/>
            </a:endParaRPr>
          </a:p>
          <a:p>
            <a:pPr marL="0" marR="0" lvl="0" indent="0" algn="l" rtl="0">
              <a:lnSpc>
                <a:spcPct val="100000"/>
              </a:lnSpc>
              <a:spcBef>
                <a:spcPts val="0"/>
              </a:spcBef>
              <a:spcAft>
                <a:spcPts val="0"/>
              </a:spcAft>
              <a:buClr>
                <a:srgbClr val="404040"/>
              </a:buClr>
              <a:buSzPts val="2400"/>
              <a:buFont typeface="Arial"/>
              <a:buNone/>
            </a:pPr>
            <a:r>
              <a:rPr lang="en-US" sz="2200" b="1" i="0" u="none" strike="noStrike" cap="none">
                <a:solidFill>
                  <a:srgbClr val="404040"/>
                </a:solidFill>
                <a:latin typeface="Open Sans"/>
                <a:ea typeface="Open Sans"/>
                <a:cs typeface="Open Sans"/>
                <a:sym typeface="Open Sans"/>
              </a:rPr>
              <a:t>Leptokurtic</a:t>
            </a:r>
            <a:r>
              <a:rPr lang="en-US" sz="2200" b="0" i="0" u="none" strike="noStrike" cap="none">
                <a:solidFill>
                  <a:srgbClr val="404040"/>
                </a:solidFill>
                <a:latin typeface="Open Sans"/>
                <a:ea typeface="Open Sans"/>
                <a:cs typeface="Open Sans"/>
                <a:sym typeface="Open Sans"/>
              </a:rPr>
              <a:t> is positive kurtosis.</a:t>
            </a:r>
            <a:endParaRPr sz="2200" b="0" i="0" u="none" strike="noStrike" cap="none">
              <a:solidFill>
                <a:srgbClr val="000000"/>
              </a:solidFill>
              <a:latin typeface="Open Sans"/>
              <a:ea typeface="Open Sans"/>
              <a:cs typeface="Open Sans"/>
              <a:sym typeface="Open Sans"/>
            </a:endParaRPr>
          </a:p>
        </p:txBody>
      </p:sp>
      <p:pic>
        <p:nvPicPr>
          <p:cNvPr id="1178" name="Google Shape;1178;p61"/>
          <p:cNvPicPr preferRelativeResize="0"/>
          <p:nvPr/>
        </p:nvPicPr>
        <p:blipFill rotWithShape="1">
          <a:blip r:embed="rId4">
            <a:alphaModFix/>
          </a:blip>
          <a:srcRect/>
          <a:stretch/>
        </p:blipFill>
        <p:spPr>
          <a:xfrm>
            <a:off x="6911696" y="665849"/>
            <a:ext cx="2396024" cy="3657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9490"/>
                                  </p:stCondLst>
                                  <p:childTnLst>
                                    <p:set>
                                      <p:cBhvr>
                                        <p:cTn id="6" dur="1" fill="hold">
                                          <p:stCondLst>
                                            <p:cond delay="0"/>
                                          </p:stCondLst>
                                        </p:cTn>
                                        <p:tgtEl>
                                          <p:spTgt spid="1165">
                                            <p:txEl>
                                              <p:pRg st="0" end="0"/>
                                            </p:txEl>
                                          </p:spTgt>
                                        </p:tgtEl>
                                        <p:attrNameLst>
                                          <p:attrName>style.visibility</p:attrName>
                                        </p:attrNameLst>
                                      </p:cBhvr>
                                      <p:to>
                                        <p:strVal val="visible"/>
                                      </p:to>
                                    </p:set>
                                    <p:animEffect transition="in" filter="fade">
                                      <p:cBhvr>
                                        <p:cTn id="7" dur="500"/>
                                        <p:tgtEl>
                                          <p:spTgt spid="1165">
                                            <p:txEl>
                                              <p:pRg st="0" end="0"/>
                                            </p:txEl>
                                          </p:spTgt>
                                        </p:tgtEl>
                                      </p:cBhvr>
                                    </p:animEffect>
                                  </p:childTnLst>
                                </p:cTn>
                              </p:par>
                              <p:par>
                                <p:cTn id="8" presetID="10" presetClass="entr" presetSubtype="0" fill="hold" nodeType="withEffect">
                                  <p:stCondLst>
                                    <p:cond delay="9490"/>
                                  </p:stCondLst>
                                  <p:childTnLst>
                                    <p:set>
                                      <p:cBhvr>
                                        <p:cTn id="9" dur="1" fill="hold">
                                          <p:stCondLst>
                                            <p:cond delay="0"/>
                                          </p:stCondLst>
                                        </p:cTn>
                                        <p:tgtEl>
                                          <p:spTgt spid="1165">
                                            <p:txEl>
                                              <p:pRg st="1" end="1"/>
                                            </p:txEl>
                                          </p:spTgt>
                                        </p:tgtEl>
                                        <p:attrNameLst>
                                          <p:attrName>style.visibility</p:attrName>
                                        </p:attrNameLst>
                                      </p:cBhvr>
                                      <p:to>
                                        <p:strVal val="visible"/>
                                      </p:to>
                                    </p:set>
                                    <p:animEffect transition="in" filter="fade">
                                      <p:cBhvr>
                                        <p:cTn id="10" dur="500"/>
                                        <p:tgtEl>
                                          <p:spTgt spid="1165">
                                            <p:txEl>
                                              <p:pRg st="1" end="1"/>
                                            </p:txEl>
                                          </p:spTgt>
                                        </p:tgtEl>
                                      </p:cBhvr>
                                    </p:animEffect>
                                  </p:childTnLst>
                                </p:cTn>
                              </p:par>
                              <p:par>
                                <p:cTn id="11" presetID="10" presetClass="entr" presetSubtype="0" fill="hold" nodeType="withEffect">
                                  <p:stCondLst>
                                    <p:cond delay="9490"/>
                                  </p:stCondLst>
                                  <p:childTnLst>
                                    <p:set>
                                      <p:cBhvr>
                                        <p:cTn id="12" dur="1" fill="hold">
                                          <p:stCondLst>
                                            <p:cond delay="0"/>
                                          </p:stCondLst>
                                        </p:cTn>
                                        <p:tgtEl>
                                          <p:spTgt spid="1165">
                                            <p:txEl>
                                              <p:pRg st="2" end="2"/>
                                            </p:txEl>
                                          </p:spTgt>
                                        </p:tgtEl>
                                        <p:attrNameLst>
                                          <p:attrName>style.visibility</p:attrName>
                                        </p:attrNameLst>
                                      </p:cBhvr>
                                      <p:to>
                                        <p:strVal val="visible"/>
                                      </p:to>
                                    </p:set>
                                    <p:animEffect transition="in" filter="fade">
                                      <p:cBhvr>
                                        <p:cTn id="13" dur="500"/>
                                        <p:tgtEl>
                                          <p:spTgt spid="1165">
                                            <p:txEl>
                                              <p:pRg st="2" end="2"/>
                                            </p:txEl>
                                          </p:spTgt>
                                        </p:tgtEl>
                                      </p:cBhvr>
                                    </p:animEffect>
                                  </p:childTnLst>
                                </p:cTn>
                              </p:par>
                              <p:par>
                                <p:cTn id="14" presetID="10" presetClass="entr" presetSubtype="0" fill="hold" nodeType="withEffect">
                                  <p:stCondLst>
                                    <p:cond delay="9490"/>
                                  </p:stCondLst>
                                  <p:childTnLst>
                                    <p:set>
                                      <p:cBhvr>
                                        <p:cTn id="15" dur="1" fill="hold">
                                          <p:stCondLst>
                                            <p:cond delay="0"/>
                                          </p:stCondLst>
                                        </p:cTn>
                                        <p:tgtEl>
                                          <p:spTgt spid="1165">
                                            <p:txEl>
                                              <p:pRg st="3" end="3"/>
                                            </p:txEl>
                                          </p:spTgt>
                                        </p:tgtEl>
                                        <p:attrNameLst>
                                          <p:attrName>style.visibility</p:attrName>
                                        </p:attrNameLst>
                                      </p:cBhvr>
                                      <p:to>
                                        <p:strVal val="visible"/>
                                      </p:to>
                                    </p:set>
                                    <p:animEffect transition="in" filter="fade">
                                      <p:cBhvr>
                                        <p:cTn id="16" dur="500"/>
                                        <p:tgtEl>
                                          <p:spTgt spid="1165">
                                            <p:txEl>
                                              <p:pRg st="3" end="3"/>
                                            </p:txEl>
                                          </p:spTgt>
                                        </p:tgtEl>
                                      </p:cBhvr>
                                    </p:animEffect>
                                  </p:childTnLst>
                                </p:cTn>
                              </p:par>
                              <p:par>
                                <p:cTn id="17" presetID="10" presetClass="entr" presetSubtype="0" fill="hold" nodeType="withEffect">
                                  <p:stCondLst>
                                    <p:cond delay="9490"/>
                                  </p:stCondLst>
                                  <p:childTnLst>
                                    <p:set>
                                      <p:cBhvr>
                                        <p:cTn id="18" dur="1" fill="hold">
                                          <p:stCondLst>
                                            <p:cond delay="0"/>
                                          </p:stCondLst>
                                        </p:cTn>
                                        <p:tgtEl>
                                          <p:spTgt spid="1165">
                                            <p:txEl>
                                              <p:pRg st="4" end="4"/>
                                            </p:txEl>
                                          </p:spTgt>
                                        </p:tgtEl>
                                        <p:attrNameLst>
                                          <p:attrName>style.visibility</p:attrName>
                                        </p:attrNameLst>
                                      </p:cBhvr>
                                      <p:to>
                                        <p:strVal val="visible"/>
                                      </p:to>
                                    </p:set>
                                    <p:animEffect transition="in" filter="fade">
                                      <p:cBhvr>
                                        <p:cTn id="19" dur="500"/>
                                        <p:tgtEl>
                                          <p:spTgt spid="1165">
                                            <p:txEl>
                                              <p:pRg st="4" end="4"/>
                                            </p:txEl>
                                          </p:spTgt>
                                        </p:tgtEl>
                                      </p:cBhvr>
                                    </p:animEffect>
                                  </p:childTnLst>
                                </p:cTn>
                              </p:par>
                              <p:par>
                                <p:cTn id="20" presetID="10" presetClass="entr" presetSubtype="0" fill="hold" nodeType="withEffect">
                                  <p:stCondLst>
                                    <p:cond delay="25610"/>
                                  </p:stCondLst>
                                  <p:childTnLst>
                                    <p:set>
                                      <p:cBhvr>
                                        <p:cTn id="21" dur="1" fill="hold">
                                          <p:stCondLst>
                                            <p:cond delay="0"/>
                                          </p:stCondLst>
                                        </p:cTn>
                                        <p:tgtEl>
                                          <p:spTgt spid="1177">
                                            <p:txEl>
                                              <p:pRg st="0" end="0"/>
                                            </p:txEl>
                                          </p:spTgt>
                                        </p:tgtEl>
                                        <p:attrNameLst>
                                          <p:attrName>style.visibility</p:attrName>
                                        </p:attrNameLst>
                                      </p:cBhvr>
                                      <p:to>
                                        <p:strVal val="visible"/>
                                      </p:to>
                                    </p:set>
                                    <p:animEffect transition="in" filter="fade">
                                      <p:cBhvr>
                                        <p:cTn id="22" dur="500"/>
                                        <p:tgtEl>
                                          <p:spTgt spid="1177">
                                            <p:txEl>
                                              <p:pRg st="0" end="0"/>
                                            </p:txEl>
                                          </p:spTgt>
                                        </p:tgtEl>
                                      </p:cBhvr>
                                    </p:animEffect>
                                  </p:childTnLst>
                                </p:cTn>
                              </p:par>
                              <p:par>
                                <p:cTn id="23" presetID="10" presetClass="entr" presetSubtype="0" fill="hold" nodeType="withEffect">
                                  <p:stCondLst>
                                    <p:cond delay="25610"/>
                                  </p:stCondLst>
                                  <p:childTnLst>
                                    <p:set>
                                      <p:cBhvr>
                                        <p:cTn id="24" dur="1" fill="hold">
                                          <p:stCondLst>
                                            <p:cond delay="0"/>
                                          </p:stCondLst>
                                        </p:cTn>
                                        <p:tgtEl>
                                          <p:spTgt spid="1177">
                                            <p:txEl>
                                              <p:pRg st="1" end="1"/>
                                            </p:txEl>
                                          </p:spTgt>
                                        </p:tgtEl>
                                        <p:attrNameLst>
                                          <p:attrName>style.visibility</p:attrName>
                                        </p:attrNameLst>
                                      </p:cBhvr>
                                      <p:to>
                                        <p:strVal val="visible"/>
                                      </p:to>
                                    </p:set>
                                    <p:animEffect transition="in" filter="fade">
                                      <p:cBhvr>
                                        <p:cTn id="25" dur="500"/>
                                        <p:tgtEl>
                                          <p:spTgt spid="1177">
                                            <p:txEl>
                                              <p:pRg st="1" end="1"/>
                                            </p:txEl>
                                          </p:spTgt>
                                        </p:tgtEl>
                                      </p:cBhvr>
                                    </p:animEffect>
                                  </p:childTnLst>
                                </p:cTn>
                              </p:par>
                              <p:par>
                                <p:cTn id="26" presetID="10" presetClass="entr" presetSubtype="0" fill="hold" nodeType="withEffect">
                                  <p:stCondLst>
                                    <p:cond delay="25610"/>
                                  </p:stCondLst>
                                  <p:childTnLst>
                                    <p:set>
                                      <p:cBhvr>
                                        <p:cTn id="27" dur="1" fill="hold">
                                          <p:stCondLst>
                                            <p:cond delay="0"/>
                                          </p:stCondLst>
                                        </p:cTn>
                                        <p:tgtEl>
                                          <p:spTgt spid="1177">
                                            <p:txEl>
                                              <p:pRg st="2" end="2"/>
                                            </p:txEl>
                                          </p:spTgt>
                                        </p:tgtEl>
                                        <p:attrNameLst>
                                          <p:attrName>style.visibility</p:attrName>
                                        </p:attrNameLst>
                                      </p:cBhvr>
                                      <p:to>
                                        <p:strVal val="visible"/>
                                      </p:to>
                                    </p:set>
                                    <p:animEffect transition="in" filter="fade">
                                      <p:cBhvr>
                                        <p:cTn id="28" dur="500"/>
                                        <p:tgtEl>
                                          <p:spTgt spid="1177">
                                            <p:txEl>
                                              <p:pRg st="2" end="2"/>
                                            </p:txEl>
                                          </p:spTgt>
                                        </p:tgtEl>
                                      </p:cBhvr>
                                    </p:animEffect>
                                  </p:childTnLst>
                                </p:cTn>
                              </p:par>
                              <p:par>
                                <p:cTn id="29" presetID="10" presetClass="entr" presetSubtype="0" fill="hold" nodeType="withEffect">
                                  <p:stCondLst>
                                    <p:cond delay="25610"/>
                                  </p:stCondLst>
                                  <p:childTnLst>
                                    <p:set>
                                      <p:cBhvr>
                                        <p:cTn id="30" dur="1" fill="hold">
                                          <p:stCondLst>
                                            <p:cond delay="0"/>
                                          </p:stCondLst>
                                        </p:cTn>
                                        <p:tgtEl>
                                          <p:spTgt spid="1177">
                                            <p:txEl>
                                              <p:pRg st="3" end="3"/>
                                            </p:txEl>
                                          </p:spTgt>
                                        </p:tgtEl>
                                        <p:attrNameLst>
                                          <p:attrName>style.visibility</p:attrName>
                                        </p:attrNameLst>
                                      </p:cBhvr>
                                      <p:to>
                                        <p:strVal val="visible"/>
                                      </p:to>
                                    </p:set>
                                    <p:animEffect transition="in" filter="fade">
                                      <p:cBhvr>
                                        <p:cTn id="31" dur="500"/>
                                        <p:tgtEl>
                                          <p:spTgt spid="1177">
                                            <p:txEl>
                                              <p:pRg st="3" end="3"/>
                                            </p:txEl>
                                          </p:spTgt>
                                        </p:tgtEl>
                                      </p:cBhvr>
                                    </p:animEffect>
                                  </p:childTnLst>
                                </p:cTn>
                              </p:par>
                              <p:par>
                                <p:cTn id="32" presetID="10" presetClass="entr" presetSubtype="0" fill="hold" nodeType="withEffect">
                                  <p:stCondLst>
                                    <p:cond delay="25610"/>
                                  </p:stCondLst>
                                  <p:childTnLst>
                                    <p:set>
                                      <p:cBhvr>
                                        <p:cTn id="33" dur="1" fill="hold">
                                          <p:stCondLst>
                                            <p:cond delay="0"/>
                                          </p:stCondLst>
                                        </p:cTn>
                                        <p:tgtEl>
                                          <p:spTgt spid="1177">
                                            <p:txEl>
                                              <p:pRg st="4" end="4"/>
                                            </p:txEl>
                                          </p:spTgt>
                                        </p:tgtEl>
                                        <p:attrNameLst>
                                          <p:attrName>style.visibility</p:attrName>
                                        </p:attrNameLst>
                                      </p:cBhvr>
                                      <p:to>
                                        <p:strVal val="visible"/>
                                      </p:to>
                                    </p:set>
                                    <p:animEffect transition="in" filter="fade">
                                      <p:cBhvr>
                                        <p:cTn id="34" dur="500"/>
                                        <p:tgtEl>
                                          <p:spTgt spid="1177">
                                            <p:txEl>
                                              <p:pRg st="4" end="4"/>
                                            </p:txEl>
                                          </p:spTgt>
                                        </p:tgtEl>
                                      </p:cBhvr>
                                    </p:animEffect>
                                  </p:childTnLst>
                                </p:cTn>
                              </p:par>
                              <p:par>
                                <p:cTn id="35" presetID="10" presetClass="entr" presetSubtype="0" fill="hold" nodeType="withEffect">
                                  <p:stCondLst>
                                    <p:cond delay="25610"/>
                                  </p:stCondLst>
                                  <p:childTnLst>
                                    <p:set>
                                      <p:cBhvr>
                                        <p:cTn id="36" dur="1" fill="hold">
                                          <p:stCondLst>
                                            <p:cond delay="0"/>
                                          </p:stCondLst>
                                        </p:cTn>
                                        <p:tgtEl>
                                          <p:spTgt spid="1177">
                                            <p:txEl>
                                              <p:pRg st="5" end="5"/>
                                            </p:txEl>
                                          </p:spTgt>
                                        </p:tgtEl>
                                        <p:attrNameLst>
                                          <p:attrName>style.visibility</p:attrName>
                                        </p:attrNameLst>
                                      </p:cBhvr>
                                      <p:to>
                                        <p:strVal val="visible"/>
                                      </p:to>
                                    </p:set>
                                    <p:animEffect transition="in" filter="fade">
                                      <p:cBhvr>
                                        <p:cTn id="37" dur="500"/>
                                        <p:tgtEl>
                                          <p:spTgt spid="1177">
                                            <p:txEl>
                                              <p:pRg st="5" end="5"/>
                                            </p:txEl>
                                          </p:spTgt>
                                        </p:tgtEl>
                                      </p:cBhvr>
                                    </p:animEffect>
                                  </p:childTnLst>
                                </p:cTn>
                              </p:par>
                              <p:par>
                                <p:cTn id="38" presetID="10" presetClass="entr" presetSubtype="0" fill="hold" nodeType="withEffect">
                                  <p:stCondLst>
                                    <p:cond delay="25610"/>
                                  </p:stCondLst>
                                  <p:childTnLst>
                                    <p:set>
                                      <p:cBhvr>
                                        <p:cTn id="39" dur="1" fill="hold">
                                          <p:stCondLst>
                                            <p:cond delay="0"/>
                                          </p:stCondLst>
                                        </p:cTn>
                                        <p:tgtEl>
                                          <p:spTgt spid="1177">
                                            <p:txEl>
                                              <p:pRg st="6" end="6"/>
                                            </p:txEl>
                                          </p:spTgt>
                                        </p:tgtEl>
                                        <p:attrNameLst>
                                          <p:attrName>style.visibility</p:attrName>
                                        </p:attrNameLst>
                                      </p:cBhvr>
                                      <p:to>
                                        <p:strVal val="visible"/>
                                      </p:to>
                                    </p:set>
                                    <p:animEffect transition="in" filter="fade">
                                      <p:cBhvr>
                                        <p:cTn id="40" dur="500"/>
                                        <p:tgtEl>
                                          <p:spTgt spid="1177">
                                            <p:txEl>
                                              <p:pRg st="6" end="6"/>
                                            </p:txEl>
                                          </p:spTgt>
                                        </p:tgtEl>
                                      </p:cBhvr>
                                    </p:animEffect>
                                  </p:childTnLst>
                                </p:cTn>
                              </p:par>
                              <p:par>
                                <p:cTn id="41" presetID="10" presetClass="entr" presetSubtype="0" fill="hold" nodeType="withEffect">
                                  <p:stCondLst>
                                    <p:cond delay="31900"/>
                                  </p:stCondLst>
                                  <p:childTnLst>
                                    <p:set>
                                      <p:cBhvr>
                                        <p:cTn id="42" dur="1" fill="hold">
                                          <p:stCondLst>
                                            <p:cond delay="0"/>
                                          </p:stCondLst>
                                        </p:cTn>
                                        <p:tgtEl>
                                          <p:spTgt spid="1172"/>
                                        </p:tgtEl>
                                        <p:attrNameLst>
                                          <p:attrName>style.visibility</p:attrName>
                                        </p:attrNameLst>
                                      </p:cBhvr>
                                      <p:to>
                                        <p:strVal val="visible"/>
                                      </p:to>
                                    </p:set>
                                    <p:animEffect transition="in" filter="fade">
                                      <p:cBhvr>
                                        <p:cTn id="43" dur="500"/>
                                        <p:tgtEl>
                                          <p:spTgt spid="1172"/>
                                        </p:tgtEl>
                                      </p:cBhvr>
                                    </p:animEffect>
                                  </p:childTnLst>
                                </p:cTn>
                              </p:par>
                              <p:par>
                                <p:cTn id="44" presetID="10" presetClass="entr" presetSubtype="0" fill="hold" nodeType="withEffect">
                                  <p:stCondLst>
                                    <p:cond delay="37400"/>
                                  </p:stCondLst>
                                  <p:childTnLst>
                                    <p:set>
                                      <p:cBhvr>
                                        <p:cTn id="45" dur="1" fill="hold">
                                          <p:stCondLst>
                                            <p:cond delay="0"/>
                                          </p:stCondLst>
                                        </p:cTn>
                                        <p:tgtEl>
                                          <p:spTgt spid="1169"/>
                                        </p:tgtEl>
                                        <p:attrNameLst>
                                          <p:attrName>style.visibility</p:attrName>
                                        </p:attrNameLst>
                                      </p:cBhvr>
                                      <p:to>
                                        <p:strVal val="visible"/>
                                      </p:to>
                                    </p:set>
                                    <p:animEffect transition="in" filter="fade">
                                      <p:cBhvr>
                                        <p:cTn id="46" dur="500"/>
                                        <p:tgtEl>
                                          <p:spTgt spid="1169"/>
                                        </p:tgtEl>
                                      </p:cBhvr>
                                    </p:animEffect>
                                  </p:childTnLst>
                                </p:cTn>
                              </p:par>
                              <p:par>
                                <p:cTn id="47" presetID="10" presetClass="entr" presetSubtype="0" fill="hold" nodeType="withEffect">
                                  <p:stCondLst>
                                    <p:cond delay="41610"/>
                                  </p:stCondLst>
                                  <p:childTnLst>
                                    <p:set>
                                      <p:cBhvr>
                                        <p:cTn id="48" dur="1" fill="hold">
                                          <p:stCondLst>
                                            <p:cond delay="0"/>
                                          </p:stCondLst>
                                        </p:cTn>
                                        <p:tgtEl>
                                          <p:spTgt spid="1166"/>
                                        </p:tgtEl>
                                        <p:attrNameLst>
                                          <p:attrName>style.visibility</p:attrName>
                                        </p:attrNameLst>
                                      </p:cBhvr>
                                      <p:to>
                                        <p:strVal val="visible"/>
                                      </p:to>
                                    </p:set>
                                    <p:animEffect transition="in" filter="fade">
                                      <p:cBhvr>
                                        <p:cTn id="49" dur="500"/>
                                        <p:tgtEl>
                                          <p:spTgt spid="1166"/>
                                        </p:tgtEl>
                                      </p:cBhvr>
                                    </p:animEffect>
                                  </p:childTnLst>
                                </p:cTn>
                              </p:par>
                              <p:par>
                                <p:cTn id="50" presetID="10" presetClass="entr" presetSubtype="0" fill="hold" nodeType="withEffect">
                                  <p:stCondLst>
                                    <p:cond delay="25200"/>
                                  </p:stCondLst>
                                  <p:childTnLst>
                                    <p:set>
                                      <p:cBhvr>
                                        <p:cTn id="51" dur="1" fill="hold">
                                          <p:stCondLst>
                                            <p:cond delay="0"/>
                                          </p:stCondLst>
                                        </p:cTn>
                                        <p:tgtEl>
                                          <p:spTgt spid="1175"/>
                                        </p:tgtEl>
                                        <p:attrNameLst>
                                          <p:attrName>style.visibility</p:attrName>
                                        </p:attrNameLst>
                                      </p:cBhvr>
                                      <p:to>
                                        <p:strVal val="visible"/>
                                      </p:to>
                                    </p:set>
                                    <p:animEffect transition="in" filter="fade">
                                      <p:cBhvr>
                                        <p:cTn id="52" dur="500"/>
                                        <p:tgtEl>
                                          <p:spTgt spid="1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727"/>
        <p:cNvGrpSpPr/>
        <p:nvPr/>
      </p:nvGrpSpPr>
      <p:grpSpPr>
        <a:xfrm>
          <a:off x="0" y="0"/>
          <a:ext cx="0" cy="0"/>
          <a:chOff x="0" y="0"/>
          <a:chExt cx="0" cy="0"/>
        </a:xfrm>
      </p:grpSpPr>
      <p:sp>
        <p:nvSpPr>
          <p:cNvPr id="728" name="Google Shape;728;p56"/>
          <p:cNvSpPr txBox="1">
            <a:spLocks noGrp="1"/>
          </p:cNvSpPr>
          <p:nvPr>
            <p:ph type="body" idx="1"/>
          </p:nvPr>
        </p:nvSpPr>
        <p:spPr>
          <a:xfrm>
            <a:off x="3913352" y="4225167"/>
            <a:ext cx="8429296" cy="740559"/>
          </a:xfrm>
          <a:prstGeom prst="rect">
            <a:avLst/>
          </a:prstGeom>
          <a:noFill/>
          <a:ln>
            <a:noFill/>
          </a:ln>
        </p:spPr>
        <p:txBody>
          <a:bodyPr spcFirstLastPara="1" wrap="square" lIns="91425" tIns="45700" rIns="91425" bIns="45700" anchor="t" anchorCtr="0">
            <a:noAutofit/>
          </a:bodyPr>
          <a:lstStyle/>
          <a:p>
            <a:pPr marL="457200" marR="0" lvl="0" indent="-228600" algn="ctr" rtl="0">
              <a:lnSpc>
                <a:spcPct val="100000"/>
              </a:lnSpc>
              <a:spcBef>
                <a:spcPts val="1000"/>
              </a:spcBef>
              <a:spcAft>
                <a:spcPts val="0"/>
              </a:spcAft>
              <a:buClr>
                <a:srgbClr val="FFFFFF"/>
              </a:buClr>
              <a:buSzPts val="2800"/>
              <a:buFont typeface="Arial"/>
              <a:buNone/>
            </a:pPr>
            <a:r>
              <a:rPr lang="en-US">
                <a:solidFill>
                  <a:schemeClr val="tx1"/>
                </a:solidFill>
              </a:rPr>
              <a:t>Hypothesis</a:t>
            </a:r>
            <a:endParaRPr>
              <a:solidFill>
                <a:schemeClr val="tx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733"/>
        <p:cNvGrpSpPr/>
        <p:nvPr/>
      </p:nvGrpSpPr>
      <p:grpSpPr>
        <a:xfrm>
          <a:off x="0" y="0"/>
          <a:ext cx="0" cy="0"/>
          <a:chOff x="0" y="0"/>
          <a:chExt cx="0" cy="0"/>
        </a:xfrm>
      </p:grpSpPr>
      <p:sp>
        <p:nvSpPr>
          <p:cNvPr id="734" name="Google Shape;734;p57"/>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Conclusion or Prediction</a:t>
            </a:r>
            <a:endParaRPr/>
          </a:p>
        </p:txBody>
      </p:sp>
      <p:sp>
        <p:nvSpPr>
          <p:cNvPr id="735" name="Google Shape;735;p57"/>
          <p:cNvSpPr txBox="1">
            <a:spLocks noGrp="1"/>
          </p:cNvSpPr>
          <p:nvPr>
            <p:ph type="body" idx="2"/>
          </p:nvPr>
        </p:nvSpPr>
        <p:spPr>
          <a:xfrm>
            <a:off x="901207" y="1195321"/>
            <a:ext cx="14478942"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3F3F3F"/>
              </a:buClr>
              <a:buSzPts val="2400"/>
              <a:buNone/>
            </a:pPr>
            <a:r>
              <a:rPr lang="en-US" sz="2200"/>
              <a:t>This step involves reaching a conclusion and making predictions based on the data analysis.</a:t>
            </a:r>
            <a:endParaRPr sz="2200"/>
          </a:p>
        </p:txBody>
      </p:sp>
      <p:grpSp>
        <p:nvGrpSpPr>
          <p:cNvPr id="2" name="Google Shape;736;p57"/>
          <p:cNvGrpSpPr/>
          <p:nvPr/>
        </p:nvGrpSpPr>
        <p:grpSpPr>
          <a:xfrm>
            <a:off x="931369" y="1957514"/>
            <a:ext cx="13599717" cy="5542743"/>
            <a:chOff x="931369" y="1957514"/>
            <a:chExt cx="13599717" cy="5542743"/>
          </a:xfrm>
        </p:grpSpPr>
        <p:sp>
          <p:nvSpPr>
            <p:cNvPr id="737" name="Google Shape;737;p57"/>
            <p:cNvSpPr/>
            <p:nvPr/>
          </p:nvSpPr>
          <p:spPr>
            <a:xfrm>
              <a:off x="2031999" y="2732314"/>
              <a:ext cx="12499087" cy="4767943"/>
            </a:xfrm>
            <a:prstGeom prst="roundRect">
              <a:avLst>
                <a:gd name="adj" fmla="val 2740"/>
              </a:avLst>
            </a:prstGeom>
            <a:solidFill>
              <a:srgbClr val="D3F1F9"/>
            </a:solidFill>
            <a:ln w="12700" cap="flat" cmpd="sng">
              <a:solidFill>
                <a:srgbClr val="47C6E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pic>
          <p:nvPicPr>
            <p:cNvPr id="738" name="Google Shape;738;p57"/>
            <p:cNvPicPr preferRelativeResize="0"/>
            <p:nvPr/>
          </p:nvPicPr>
          <p:blipFill rotWithShape="1">
            <a:blip r:embed="rId3">
              <a:alphaModFix/>
            </a:blip>
            <a:srcRect l="20495" t="16526" r="18299" b="22969"/>
            <a:stretch/>
          </p:blipFill>
          <p:spPr>
            <a:xfrm>
              <a:off x="931369" y="1957514"/>
              <a:ext cx="2460171" cy="2432022"/>
            </a:xfrm>
            <a:prstGeom prst="rect">
              <a:avLst/>
            </a:prstGeom>
            <a:noFill/>
            <a:ln>
              <a:noFill/>
            </a:ln>
          </p:spPr>
        </p:pic>
      </p:grpSp>
      <p:sp>
        <p:nvSpPr>
          <p:cNvPr id="739" name="Google Shape;739;p57"/>
          <p:cNvSpPr/>
          <p:nvPr/>
        </p:nvSpPr>
        <p:spPr>
          <a:xfrm>
            <a:off x="3485002" y="3173525"/>
            <a:ext cx="11046085" cy="3785652"/>
          </a:xfrm>
          <a:prstGeom prst="rect">
            <a:avLst/>
          </a:prstGeom>
          <a:noFill/>
          <a:ln>
            <a:noFill/>
          </a:ln>
        </p:spPr>
        <p:txBody>
          <a:bodyPr spcFirstLastPara="1" wrap="square" lIns="91425" tIns="45700" rIns="91425" bIns="45700" anchor="t" anchorCtr="0">
            <a:noAutofit/>
          </a:bodyPr>
          <a:lstStyle/>
          <a:p>
            <a:pPr marL="342900" marR="0" lvl="0" indent="-342900" algn="l" rtl="0">
              <a:lnSpc>
                <a:spcPct val="20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Involves heavy use of mathematical and statistical functions</a:t>
            </a:r>
            <a:endParaRPr sz="2200" b="0" i="0" u="none" strike="noStrike" cap="none">
              <a:solidFill>
                <a:srgbClr val="000000"/>
              </a:solidFill>
              <a:latin typeface="Arial"/>
              <a:ea typeface="Arial"/>
              <a:cs typeface="Arial"/>
              <a:sym typeface="Arial"/>
            </a:endParaRPr>
          </a:p>
          <a:p>
            <a:pPr marL="342900" marR="0" lvl="0" indent="-342900" algn="l" rtl="0">
              <a:lnSpc>
                <a:spcPct val="20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Requires model selection, training, and testing to help in forecasting</a:t>
            </a:r>
            <a:endParaRPr sz="2200" b="0" i="0" u="none" strike="noStrike" cap="none">
              <a:solidFill>
                <a:srgbClr val="000000"/>
              </a:solidFill>
              <a:latin typeface="Arial"/>
              <a:ea typeface="Arial"/>
              <a:cs typeface="Arial"/>
              <a:sym typeface="Arial"/>
            </a:endParaRPr>
          </a:p>
          <a:p>
            <a:pPr marL="342900" marR="0" lvl="0" indent="-342900" algn="l" rtl="0">
              <a:lnSpc>
                <a:spcPct val="20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Is called </a:t>
            </a:r>
            <a:r>
              <a:rPr lang="en-US" sz="2200" b="1" i="0" u="none" strike="noStrike" cap="none">
                <a:solidFill>
                  <a:srgbClr val="404040"/>
                </a:solidFill>
                <a:latin typeface="Open Sans"/>
                <a:ea typeface="Open Sans"/>
                <a:cs typeface="Open Sans"/>
                <a:sym typeface="Open Sans"/>
              </a:rPr>
              <a:t>machine learning </a:t>
            </a:r>
            <a:r>
              <a:rPr lang="en-US" sz="2200" b="0" i="0" u="none" strike="noStrike" cap="none">
                <a:solidFill>
                  <a:srgbClr val="404040"/>
                </a:solidFill>
                <a:latin typeface="Open Sans"/>
                <a:ea typeface="Open Sans"/>
                <a:cs typeface="Open Sans"/>
                <a:sym typeface="Open Sans"/>
              </a:rPr>
              <a:t>as data analysis is fully or semi-automated with minimal or no human intervention</a:t>
            </a:r>
            <a:endParaRPr sz="2200" b="0" i="0" u="none" strike="noStrike" cap="none">
              <a:solidFill>
                <a:srgbClr val="000000"/>
              </a:solidFill>
              <a:latin typeface="Arial"/>
              <a:ea typeface="Arial"/>
              <a:cs typeface="Arial"/>
              <a:sym typeface="Arial"/>
            </a:endParaRPr>
          </a:p>
        </p:txBody>
      </p:sp>
      <p:pic>
        <p:nvPicPr>
          <p:cNvPr id="740" name="Google Shape;740;p57"/>
          <p:cNvPicPr preferRelativeResize="0"/>
          <p:nvPr/>
        </p:nvPicPr>
        <p:blipFill rotWithShape="1">
          <a:blip r:embed="rId4">
            <a:alphaModFix/>
          </a:blip>
          <a:srcRect/>
          <a:stretch/>
        </p:blipFill>
        <p:spPr>
          <a:xfrm>
            <a:off x="4521666" y="665849"/>
            <a:ext cx="7329262" cy="36576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745"/>
        <p:cNvGrpSpPr/>
        <p:nvPr/>
      </p:nvGrpSpPr>
      <p:grpSpPr>
        <a:xfrm>
          <a:off x="0" y="0"/>
          <a:ext cx="0" cy="0"/>
          <a:chOff x="0" y="0"/>
          <a:chExt cx="0" cy="0"/>
        </a:xfrm>
      </p:grpSpPr>
      <p:sp>
        <p:nvSpPr>
          <p:cNvPr id="746" name="Google Shape;746;p58"/>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Meaning of Hypothesis</a:t>
            </a:r>
            <a:endParaRPr/>
          </a:p>
        </p:txBody>
      </p:sp>
      <p:sp>
        <p:nvSpPr>
          <p:cNvPr id="747" name="Google Shape;747;p58"/>
          <p:cNvSpPr txBox="1">
            <a:spLocks noGrp="1"/>
          </p:cNvSpPr>
          <p:nvPr>
            <p:ph type="body" idx="1"/>
          </p:nvPr>
        </p:nvSpPr>
        <p:spPr>
          <a:xfrm>
            <a:off x="464696" y="1232840"/>
            <a:ext cx="15367001"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Hypothesis is used to establish the relationship between dependent and independent variables.</a:t>
            </a:r>
            <a:endParaRPr sz="2200"/>
          </a:p>
        </p:txBody>
      </p:sp>
      <p:pic>
        <p:nvPicPr>
          <p:cNvPr id="748" name="Google Shape;748;p58"/>
          <p:cNvPicPr preferRelativeResize="0"/>
          <p:nvPr/>
        </p:nvPicPr>
        <p:blipFill rotWithShape="1">
          <a:blip r:embed="rId3">
            <a:alphaModFix/>
          </a:blip>
          <a:srcRect/>
          <a:stretch/>
        </p:blipFill>
        <p:spPr>
          <a:xfrm>
            <a:off x="1872944" y="2147878"/>
            <a:ext cx="2196000" cy="1958863"/>
          </a:xfrm>
          <a:prstGeom prst="rect">
            <a:avLst/>
          </a:prstGeom>
          <a:noFill/>
          <a:ln>
            <a:noFill/>
          </a:ln>
        </p:spPr>
      </p:pic>
      <p:graphicFrame>
        <p:nvGraphicFramePr>
          <p:cNvPr id="749" name="Google Shape;749;p58"/>
          <p:cNvGraphicFramePr/>
          <p:nvPr/>
        </p:nvGraphicFramePr>
        <p:xfrm>
          <a:off x="3043161" y="5080000"/>
          <a:ext cx="10837325" cy="2718625"/>
        </p:xfrm>
        <a:graphic>
          <a:graphicData uri="http://schemas.openxmlformats.org/drawingml/2006/table">
            <a:tbl>
              <a:tblPr firstRow="1" bandRow="1">
                <a:noFill/>
              </a:tblPr>
              <a:tblGrid>
                <a:gridCol w="10837325">
                  <a:extLst>
                    <a:ext uri="{9D8B030D-6E8A-4147-A177-3AD203B41FA5}">
                      <a16:colId xmlns:a16="http://schemas.microsoft.com/office/drawing/2014/main" val="20000"/>
                    </a:ext>
                  </a:extLst>
                </a:gridCol>
              </a:tblGrid>
              <a:tr h="584975">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latin typeface="Open Sans"/>
                          <a:ea typeface="Open Sans"/>
                          <a:cs typeface="Open Sans"/>
                          <a:sym typeface="Open Sans"/>
                        </a:rPr>
                        <a:t>Key Considerations of Hypothesis Building</a:t>
                      </a:r>
                      <a:endParaRPr sz="2200" u="none" strike="noStrike" cap="none"/>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chemeClr val="dk1"/>
                        </a:buClr>
                        <a:buSzPts val="2200"/>
                        <a:buFont typeface="Open Sans"/>
                        <a:buNone/>
                      </a:pPr>
                      <a:r>
                        <a:rPr lang="en-US" sz="2200" b="0" u="none" strike="noStrike" cap="none">
                          <a:solidFill>
                            <a:schemeClr val="dk1"/>
                          </a:solidFill>
                          <a:latin typeface="Open Sans"/>
                          <a:ea typeface="Open Sans"/>
                          <a:cs typeface="Open Sans"/>
                          <a:sym typeface="Open Sans"/>
                        </a:rPr>
                        <a:t>Testable explanations of a problem or observation</a:t>
                      </a:r>
                      <a:endParaRPr sz="2200" u="none" strike="noStrike" cap="none">
                        <a:latin typeface="Open Sans"/>
                        <a:ea typeface="Open Sans"/>
                        <a:cs typeface="Open Sans"/>
                        <a:sym typeface="Open Sans"/>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chemeClr val="dk1"/>
                        </a:buClr>
                        <a:buSzPts val="2200"/>
                        <a:buFont typeface="Open Sans"/>
                        <a:buNone/>
                      </a:pPr>
                      <a:r>
                        <a:rPr lang="en-US" sz="2200" b="0" u="none" strike="noStrike" cap="none">
                          <a:solidFill>
                            <a:schemeClr val="dk1"/>
                          </a:solidFill>
                          <a:latin typeface="Open Sans"/>
                          <a:ea typeface="Open Sans"/>
                          <a:cs typeface="Open Sans"/>
                          <a:sym typeface="Open Sans"/>
                        </a:rPr>
                        <a:t>Used in quantitative and qualitative analyses to provide research solutions</a:t>
                      </a:r>
                      <a:endParaRPr sz="22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chemeClr val="dk1"/>
                        </a:buClr>
                        <a:buSzPts val="2200"/>
                        <a:buFont typeface="Open Sans"/>
                        <a:buNone/>
                      </a:pPr>
                      <a:r>
                        <a:rPr lang="en-US" sz="2200" b="0" u="none" strike="noStrike" cap="none">
                          <a:solidFill>
                            <a:schemeClr val="dk1"/>
                          </a:solidFill>
                          <a:latin typeface="Open Sans"/>
                          <a:ea typeface="Open Sans"/>
                          <a:cs typeface="Open Sans"/>
                          <a:sym typeface="Open Sans"/>
                        </a:rPr>
                        <a:t>Involves two variables, one dependent on another</a:t>
                      </a:r>
                      <a:endParaRPr sz="22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chemeClr val="dk1"/>
                        </a:buClr>
                        <a:buSzPts val="2200"/>
                        <a:buFont typeface="Open Sans"/>
                        <a:buNone/>
                      </a:pPr>
                      <a:r>
                        <a:rPr lang="en-US" sz="2200" b="0" u="none" strike="noStrike" cap="none">
                          <a:solidFill>
                            <a:schemeClr val="dk1"/>
                          </a:solidFill>
                          <a:latin typeface="Open Sans"/>
                          <a:ea typeface="Open Sans"/>
                          <a:cs typeface="Open Sans"/>
                          <a:sym typeface="Open Sans"/>
                        </a:rPr>
                        <a:t>Independent variable manipulated by the researcher</a:t>
                      </a:r>
                      <a:endParaRPr sz="22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chemeClr val="dk1"/>
                        </a:buClr>
                        <a:buSzPts val="2200"/>
                        <a:buFont typeface="Open Sans"/>
                        <a:buNone/>
                      </a:pPr>
                      <a:r>
                        <a:rPr lang="en-US" sz="2200" b="0" u="none" strike="noStrike" cap="none">
                          <a:solidFill>
                            <a:schemeClr val="dk1"/>
                          </a:solidFill>
                          <a:latin typeface="Open Sans"/>
                          <a:ea typeface="Open Sans"/>
                          <a:cs typeface="Open Sans"/>
                          <a:sym typeface="Open Sans"/>
                        </a:rPr>
                        <a:t>Dependent variable changes when the independent variable changes</a:t>
                      </a:r>
                      <a:endParaRPr sz="2200" u="none" strike="noStrike" cap="none"/>
                    </a:p>
                  </a:txBody>
                  <a:tcPr marL="91450" marR="91450" marT="45725" marB="45725"/>
                </a:tc>
                <a:extLst>
                  <a:ext uri="{0D108BD9-81ED-4DB2-BD59-A6C34878D82A}">
                    <a16:rowId xmlns:a16="http://schemas.microsoft.com/office/drawing/2014/main" val="10005"/>
                  </a:ext>
                </a:extLst>
              </a:tr>
            </a:tbl>
          </a:graphicData>
        </a:graphic>
      </p:graphicFrame>
      <p:sp>
        <p:nvSpPr>
          <p:cNvPr id="750" name="Google Shape;750;p58"/>
          <p:cNvSpPr/>
          <p:nvPr/>
        </p:nvSpPr>
        <p:spPr>
          <a:xfrm>
            <a:off x="4228333" y="2695042"/>
            <a:ext cx="7814139" cy="864537"/>
          </a:xfrm>
          <a:prstGeom prst="roundRect">
            <a:avLst>
              <a:gd name="adj" fmla="val 7834"/>
            </a:avLst>
          </a:prstGeom>
          <a:solidFill>
            <a:srgbClr val="FFE593"/>
          </a:solidFill>
          <a:ln w="12700" cap="flat" cmpd="sng">
            <a:solidFill>
              <a:srgbClr val="ACB8C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Hypothesis building begins in the data exploration stage, but becomes more mature in the conclusion or prediction phase.</a:t>
            </a:r>
            <a:endParaRPr sz="2000" b="0" i="0" u="none" strike="noStrike" cap="none">
              <a:solidFill>
                <a:schemeClr val="dk1"/>
              </a:solidFill>
              <a:latin typeface="Calibri"/>
              <a:ea typeface="Calibri"/>
              <a:cs typeface="Calibri"/>
              <a:sym typeface="Calibri"/>
            </a:endParaRPr>
          </a:p>
        </p:txBody>
      </p:sp>
      <p:sp>
        <p:nvSpPr>
          <p:cNvPr id="751" name="Google Shape;751;p58"/>
          <p:cNvSpPr txBox="1"/>
          <p:nvPr/>
        </p:nvSpPr>
        <p:spPr>
          <a:xfrm>
            <a:off x="1604475" y="4121256"/>
            <a:ext cx="2903039"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Data Exploration Stage</a:t>
            </a:r>
            <a:endParaRPr sz="1400" b="0" i="0" u="none" strike="noStrike" cap="none">
              <a:solidFill>
                <a:srgbClr val="000000"/>
              </a:solidFill>
              <a:latin typeface="Arial"/>
              <a:ea typeface="Arial"/>
              <a:cs typeface="Arial"/>
              <a:sym typeface="Arial"/>
            </a:endParaRPr>
          </a:p>
        </p:txBody>
      </p:sp>
      <p:sp>
        <p:nvSpPr>
          <p:cNvPr id="752" name="Google Shape;752;p58"/>
          <p:cNvSpPr txBox="1"/>
          <p:nvPr/>
        </p:nvSpPr>
        <p:spPr>
          <a:xfrm>
            <a:off x="12027232" y="4106741"/>
            <a:ext cx="329898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Conclusion and Prediction</a:t>
            </a:r>
            <a:endParaRPr sz="1400" b="0" i="0" u="none" strike="noStrike" cap="none">
              <a:solidFill>
                <a:srgbClr val="000000"/>
              </a:solidFill>
              <a:latin typeface="Arial"/>
              <a:ea typeface="Arial"/>
              <a:cs typeface="Arial"/>
              <a:sym typeface="Arial"/>
            </a:endParaRPr>
          </a:p>
        </p:txBody>
      </p:sp>
      <p:pic>
        <p:nvPicPr>
          <p:cNvPr id="753" name="Google Shape;753;p58"/>
          <p:cNvPicPr preferRelativeResize="0"/>
          <p:nvPr/>
        </p:nvPicPr>
        <p:blipFill rotWithShape="1">
          <a:blip r:embed="rId4">
            <a:alphaModFix/>
          </a:blip>
          <a:srcRect/>
          <a:stretch/>
        </p:blipFill>
        <p:spPr>
          <a:xfrm>
            <a:off x="12358111" y="2147879"/>
            <a:ext cx="2196000" cy="1958863"/>
          </a:xfrm>
          <a:prstGeom prst="rect">
            <a:avLst/>
          </a:prstGeom>
          <a:noFill/>
          <a:ln>
            <a:noFill/>
          </a:ln>
        </p:spPr>
      </p:pic>
      <p:cxnSp>
        <p:nvCxnSpPr>
          <p:cNvPr id="754" name="Google Shape;754;p58"/>
          <p:cNvCxnSpPr>
            <a:stCxn id="750" idx="3"/>
          </p:cNvCxnSpPr>
          <p:nvPr/>
        </p:nvCxnSpPr>
        <p:spPr>
          <a:xfrm>
            <a:off x="12042472" y="3127311"/>
            <a:ext cx="454200" cy="0"/>
          </a:xfrm>
          <a:prstGeom prst="straightConnector1">
            <a:avLst/>
          </a:prstGeom>
          <a:noFill/>
          <a:ln w="19050" cap="flat" cmpd="sng">
            <a:solidFill>
              <a:srgbClr val="2E75B5"/>
            </a:solidFill>
            <a:prstDash val="solid"/>
            <a:miter lim="800000"/>
            <a:headEnd type="none" w="sm" len="sm"/>
            <a:tailEnd type="triangle" w="med" len="med"/>
          </a:ln>
        </p:spPr>
      </p:cxnSp>
      <p:cxnSp>
        <p:nvCxnSpPr>
          <p:cNvPr id="755" name="Google Shape;755;p58"/>
          <p:cNvCxnSpPr>
            <a:stCxn id="750" idx="1"/>
          </p:cNvCxnSpPr>
          <p:nvPr/>
        </p:nvCxnSpPr>
        <p:spPr>
          <a:xfrm rot="10800000">
            <a:off x="3943333" y="3127311"/>
            <a:ext cx="285000" cy="0"/>
          </a:xfrm>
          <a:prstGeom prst="straightConnector1">
            <a:avLst/>
          </a:prstGeom>
          <a:noFill/>
          <a:ln w="19050" cap="flat" cmpd="sng">
            <a:solidFill>
              <a:srgbClr val="2E75B5"/>
            </a:solidFill>
            <a:prstDash val="solid"/>
            <a:miter lim="800000"/>
            <a:headEnd type="none" w="sm" len="sm"/>
            <a:tailEnd type="none" w="sm" len="sm"/>
          </a:ln>
        </p:spPr>
      </p:cxnSp>
      <p:pic>
        <p:nvPicPr>
          <p:cNvPr id="756" name="Google Shape;756;p58"/>
          <p:cNvPicPr preferRelativeResize="0"/>
          <p:nvPr/>
        </p:nvPicPr>
        <p:blipFill rotWithShape="1">
          <a:blip r:embed="rId5">
            <a:alphaModFix/>
          </a:blip>
          <a:srcRect/>
          <a:stretch/>
        </p:blipFill>
        <p:spPr>
          <a:xfrm>
            <a:off x="4816715" y="665849"/>
            <a:ext cx="6662965" cy="36576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1182"/>
        <p:cNvGrpSpPr/>
        <p:nvPr/>
      </p:nvGrpSpPr>
      <p:grpSpPr>
        <a:xfrm>
          <a:off x="0" y="0"/>
          <a:ext cx="0" cy="0"/>
          <a:chOff x="0" y="0"/>
          <a:chExt cx="0" cy="0"/>
        </a:xfrm>
      </p:grpSpPr>
      <p:sp>
        <p:nvSpPr>
          <p:cNvPr id="1183" name="Google Shape;1183;p62"/>
          <p:cNvSpPr txBox="1">
            <a:spLocks noGrp="1"/>
          </p:cNvSpPr>
          <p:nvPr>
            <p:ph type="body" idx="1"/>
          </p:nvPr>
        </p:nvSpPr>
        <p:spPr>
          <a:xfrm>
            <a:off x="3913352" y="4201721"/>
            <a:ext cx="8429296" cy="740559"/>
          </a:xfrm>
          <a:prstGeom prst="rect">
            <a:avLst/>
          </a:prstGeom>
          <a:noFill/>
          <a:ln>
            <a:noFill/>
          </a:ln>
        </p:spPr>
        <p:txBody>
          <a:bodyPr spcFirstLastPara="1" wrap="square" lIns="91425" tIns="45700" rIns="91425" bIns="45700" anchor="t" anchorCtr="0">
            <a:noAutofit/>
          </a:bodyPr>
          <a:lstStyle/>
          <a:p>
            <a:pPr marL="457200" marR="0" lvl="0" indent="-228600" algn="ctr" rtl="0">
              <a:lnSpc>
                <a:spcPct val="100000"/>
              </a:lnSpc>
              <a:spcBef>
                <a:spcPts val="1000"/>
              </a:spcBef>
              <a:spcAft>
                <a:spcPts val="0"/>
              </a:spcAft>
              <a:buClr>
                <a:srgbClr val="FFFFFF"/>
              </a:buClr>
              <a:buSzPts val="2800"/>
              <a:buFont typeface="Arial"/>
              <a:buNone/>
            </a:pPr>
            <a:r>
              <a:rPr lang="en-US">
                <a:solidFill>
                  <a:schemeClr val="tx1"/>
                </a:solidFill>
              </a:rPr>
              <a:t>Hypothesis Testing</a:t>
            </a:r>
            <a:endParaRPr>
              <a:solidFill>
                <a:schemeClr val="tx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803"/>
        <p:cNvGrpSpPr/>
        <p:nvPr/>
      </p:nvGrpSpPr>
      <p:grpSpPr>
        <a:xfrm>
          <a:off x="0" y="0"/>
          <a:ext cx="0" cy="0"/>
          <a:chOff x="0" y="0"/>
          <a:chExt cx="0" cy="0"/>
        </a:xfrm>
      </p:grpSpPr>
      <p:sp>
        <p:nvSpPr>
          <p:cNvPr id="804" name="Google Shape;804;p62"/>
          <p:cNvSpPr txBox="1">
            <a:spLocks noGrp="1"/>
          </p:cNvSpPr>
          <p:nvPr>
            <p:ph type="title"/>
          </p:nvPr>
        </p:nvSpPr>
        <p:spPr>
          <a:xfrm>
            <a:off x="0" y="181752"/>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Hypothesis Testing </a:t>
            </a:r>
            <a:endParaRPr/>
          </a:p>
        </p:txBody>
      </p:sp>
      <p:sp>
        <p:nvSpPr>
          <p:cNvPr id="805" name="Google Shape;805;p62"/>
          <p:cNvSpPr/>
          <p:nvPr/>
        </p:nvSpPr>
        <p:spPr>
          <a:xfrm>
            <a:off x="10569594" y="2246814"/>
            <a:ext cx="5013126" cy="2360712"/>
          </a:xfrm>
          <a:prstGeom prst="rect">
            <a:avLst/>
          </a:prstGeom>
          <a:solidFill>
            <a:srgbClr val="FBE4D4"/>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1" i="0" u="none" strike="noStrike" cap="none">
              <a:solidFill>
                <a:srgbClr val="3F3F3F"/>
              </a:solidFill>
              <a:latin typeface="Open Sans"/>
              <a:ea typeface="Open Sans"/>
              <a:cs typeface="Open Sans"/>
              <a:sym typeface="Open Sans"/>
            </a:endParaRPr>
          </a:p>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3F3F3F"/>
                </a:solidFill>
                <a:latin typeface="Open Sans"/>
                <a:ea typeface="Open Sans"/>
                <a:cs typeface="Open Sans"/>
                <a:sym typeface="Open Sans"/>
              </a:rPr>
              <a:t>Alternative Hypothesis</a:t>
            </a:r>
            <a:endParaRPr sz="2200" b="1" i="0" u="none" strike="noStrike" cap="none">
              <a:solidFill>
                <a:srgbClr val="3F3F3F"/>
              </a:solidFill>
              <a:latin typeface="Open Sans"/>
              <a:ea typeface="Open Sans"/>
              <a:cs typeface="Open Sans"/>
              <a:sym typeface="Open Sans"/>
            </a:endParaRPr>
          </a:p>
          <a:p>
            <a:pPr marL="342900" marR="0" lvl="0" indent="-342900" algn="l" rtl="0">
              <a:lnSpc>
                <a:spcPct val="100000"/>
              </a:lnSpc>
              <a:spcBef>
                <a:spcPts val="0"/>
              </a:spcBef>
              <a:spcAft>
                <a:spcPts val="0"/>
              </a:spcAft>
              <a:buClr>
                <a:srgbClr val="000000"/>
              </a:buClr>
              <a:buSzPts val="2200"/>
              <a:buFont typeface="Arial"/>
              <a:buChar char="•"/>
            </a:pPr>
            <a:r>
              <a:rPr lang="en-US" sz="2200" b="0" i="0" u="none" strike="noStrike" cap="none">
                <a:solidFill>
                  <a:srgbClr val="3F3F3F"/>
                </a:solidFill>
                <a:latin typeface="Open Sans"/>
                <a:ea typeface="Open Sans"/>
                <a:cs typeface="Open Sans"/>
                <a:sym typeface="Open Sans"/>
              </a:rPr>
              <a:t>Proposed model outcome is accurate and matches the data.</a:t>
            </a:r>
            <a:endParaRPr sz="2200" b="0" i="0" u="none" strike="noStrike" cap="none">
              <a:solidFill>
                <a:srgbClr val="3F3F3F"/>
              </a:solidFill>
              <a:latin typeface="Open Sans"/>
              <a:ea typeface="Open Sans"/>
              <a:cs typeface="Open Sans"/>
              <a:sym typeface="Open Sans"/>
            </a:endParaRPr>
          </a:p>
          <a:p>
            <a:pPr marL="342900" marR="0" lvl="0" indent="-342900" algn="l" rtl="0">
              <a:lnSpc>
                <a:spcPct val="100000"/>
              </a:lnSpc>
              <a:spcBef>
                <a:spcPts val="0"/>
              </a:spcBef>
              <a:spcAft>
                <a:spcPts val="0"/>
              </a:spcAft>
              <a:buClr>
                <a:srgbClr val="000000"/>
              </a:buClr>
              <a:buSzPts val="2200"/>
              <a:buFont typeface="Arial"/>
              <a:buChar char="•"/>
            </a:pPr>
            <a:r>
              <a:rPr lang="en-US" sz="2200" b="0" i="0" u="none" strike="noStrike" cap="none">
                <a:solidFill>
                  <a:srgbClr val="3F3F3F"/>
                </a:solidFill>
                <a:latin typeface="Open Sans"/>
                <a:ea typeface="Open Sans"/>
                <a:cs typeface="Open Sans"/>
                <a:sym typeface="Open Sans"/>
              </a:rPr>
              <a:t>There is a difference between the means of S1 and S2.</a:t>
            </a:r>
            <a:endParaRPr sz="2200" b="0" i="0" u="none" strike="noStrike" cap="none">
              <a:solidFill>
                <a:srgbClr val="3F3F3F"/>
              </a:solidFill>
              <a:latin typeface="Open Sans"/>
              <a:ea typeface="Open Sans"/>
              <a:cs typeface="Open Sans"/>
              <a:sym typeface="Open Sans"/>
            </a:endParaRPr>
          </a:p>
        </p:txBody>
      </p:sp>
      <p:sp>
        <p:nvSpPr>
          <p:cNvPr id="806" name="Google Shape;806;p62"/>
          <p:cNvSpPr/>
          <p:nvPr/>
        </p:nvSpPr>
        <p:spPr>
          <a:xfrm>
            <a:off x="10569594" y="5494844"/>
            <a:ext cx="5013126" cy="2456676"/>
          </a:xfrm>
          <a:prstGeom prst="rect">
            <a:avLst/>
          </a:prstGeom>
          <a:solidFill>
            <a:srgbClr val="FBE4D4"/>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1" i="0" u="none" strike="noStrike" cap="none">
              <a:solidFill>
                <a:srgbClr val="3F3F3F"/>
              </a:solidFill>
              <a:latin typeface="Open Sans"/>
              <a:ea typeface="Open Sans"/>
              <a:cs typeface="Open Sans"/>
              <a:sym typeface="Open Sans"/>
            </a:endParaRPr>
          </a:p>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3F3F3F"/>
                </a:solidFill>
                <a:latin typeface="Open Sans"/>
                <a:ea typeface="Open Sans"/>
                <a:cs typeface="Open Sans"/>
                <a:sym typeface="Open Sans"/>
              </a:rPr>
              <a:t>Null Hypothesis</a:t>
            </a:r>
            <a:endParaRPr sz="2200" b="1" i="0" u="none" strike="noStrike" cap="none">
              <a:solidFill>
                <a:srgbClr val="3F3F3F"/>
              </a:solidFill>
              <a:latin typeface="Open Sans"/>
              <a:ea typeface="Open Sans"/>
              <a:cs typeface="Open Sans"/>
              <a:sym typeface="Open Sans"/>
            </a:endParaRPr>
          </a:p>
          <a:p>
            <a:pPr marL="342900" marR="0" lvl="0" indent="-342900" algn="l" rtl="0">
              <a:lnSpc>
                <a:spcPct val="100000"/>
              </a:lnSpc>
              <a:spcBef>
                <a:spcPts val="0"/>
              </a:spcBef>
              <a:spcAft>
                <a:spcPts val="0"/>
              </a:spcAft>
              <a:buClr>
                <a:srgbClr val="000000"/>
              </a:buClr>
              <a:buSzPts val="2200"/>
              <a:buFont typeface="Arial"/>
              <a:buChar char="•"/>
            </a:pPr>
            <a:r>
              <a:rPr lang="en-US" sz="2200" b="0" i="0" u="none" strike="noStrike" cap="none">
                <a:solidFill>
                  <a:srgbClr val="3F3F3F"/>
                </a:solidFill>
                <a:latin typeface="Open Sans"/>
                <a:ea typeface="Open Sans"/>
                <a:cs typeface="Open Sans"/>
                <a:sym typeface="Open Sans"/>
              </a:rPr>
              <a:t>Opposite of the alternative hypothesis.</a:t>
            </a:r>
            <a:endParaRPr sz="2200" b="0" i="0" u="none" strike="noStrike" cap="none">
              <a:solidFill>
                <a:srgbClr val="3F3F3F"/>
              </a:solidFill>
              <a:latin typeface="Open Sans"/>
              <a:ea typeface="Open Sans"/>
              <a:cs typeface="Open Sans"/>
              <a:sym typeface="Open Sans"/>
            </a:endParaRPr>
          </a:p>
          <a:p>
            <a:pPr marL="342900" marR="0" lvl="0" indent="-342900" algn="l" rtl="0">
              <a:lnSpc>
                <a:spcPct val="100000"/>
              </a:lnSpc>
              <a:spcBef>
                <a:spcPts val="0"/>
              </a:spcBef>
              <a:spcAft>
                <a:spcPts val="0"/>
              </a:spcAft>
              <a:buClr>
                <a:srgbClr val="000000"/>
              </a:buClr>
              <a:buSzPts val="2200"/>
              <a:buFont typeface="Arial"/>
              <a:buChar char="•"/>
            </a:pPr>
            <a:r>
              <a:rPr lang="en-US" sz="2200" b="0" i="0" u="none" strike="noStrike" cap="none">
                <a:solidFill>
                  <a:srgbClr val="3F3F3F"/>
                </a:solidFill>
                <a:latin typeface="Open Sans"/>
                <a:ea typeface="Open Sans"/>
                <a:cs typeface="Open Sans"/>
                <a:sym typeface="Open Sans"/>
              </a:rPr>
              <a:t>There is no difference between the means of S1 and S2.</a:t>
            </a:r>
            <a:endParaRPr sz="2200" b="0" i="0" u="none" strike="noStrike" cap="none">
              <a:solidFill>
                <a:srgbClr val="3F3F3F"/>
              </a:solidFill>
              <a:latin typeface="Open Sans"/>
              <a:ea typeface="Open Sans"/>
              <a:cs typeface="Open Sans"/>
              <a:sym typeface="Open Sans"/>
            </a:endParaRPr>
          </a:p>
        </p:txBody>
      </p:sp>
      <p:pic>
        <p:nvPicPr>
          <p:cNvPr id="807" name="Google Shape;807;p62"/>
          <p:cNvPicPr preferRelativeResize="0"/>
          <p:nvPr/>
        </p:nvPicPr>
        <p:blipFill rotWithShape="1">
          <a:blip r:embed="rId3">
            <a:alphaModFix/>
          </a:blip>
          <a:srcRect r="13004"/>
          <a:stretch/>
        </p:blipFill>
        <p:spPr>
          <a:xfrm>
            <a:off x="444500" y="2937102"/>
            <a:ext cx="9842500" cy="5407088"/>
          </a:xfrm>
          <a:prstGeom prst="rect">
            <a:avLst/>
          </a:prstGeom>
          <a:noFill/>
          <a:ln>
            <a:noFill/>
          </a:ln>
        </p:spPr>
      </p:pic>
      <p:pic>
        <p:nvPicPr>
          <p:cNvPr id="808" name="Google Shape;808;p62"/>
          <p:cNvPicPr preferRelativeResize="0"/>
          <p:nvPr/>
        </p:nvPicPr>
        <p:blipFill rotWithShape="1">
          <a:blip r:embed="rId4">
            <a:alphaModFix/>
          </a:blip>
          <a:srcRect/>
          <a:stretch/>
        </p:blipFill>
        <p:spPr>
          <a:xfrm>
            <a:off x="4155203" y="665849"/>
            <a:ext cx="8062188" cy="365760"/>
          </a:xfrm>
          <a:prstGeom prst="rect">
            <a:avLst/>
          </a:prstGeom>
          <a:noFill/>
          <a:ln>
            <a:noFill/>
          </a:ln>
        </p:spPr>
      </p:pic>
    </p:spTree>
    <p:extLst>
      <p:ext uri="{BB962C8B-B14F-4D97-AF65-F5344CB8AC3E}">
        <p14:creationId xmlns:p14="http://schemas.microsoft.com/office/powerpoint/2010/main" val="10044002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813"/>
        <p:cNvGrpSpPr/>
        <p:nvPr/>
      </p:nvGrpSpPr>
      <p:grpSpPr>
        <a:xfrm>
          <a:off x="0" y="0"/>
          <a:ext cx="0" cy="0"/>
          <a:chOff x="0" y="0"/>
          <a:chExt cx="0" cy="0"/>
        </a:xfrm>
      </p:grpSpPr>
      <p:pic>
        <p:nvPicPr>
          <p:cNvPr id="814" name="Google Shape;814;p63"/>
          <p:cNvPicPr preferRelativeResize="0"/>
          <p:nvPr/>
        </p:nvPicPr>
        <p:blipFill rotWithShape="1">
          <a:blip r:embed="rId3">
            <a:alphaModFix/>
          </a:blip>
          <a:srcRect/>
          <a:stretch/>
        </p:blipFill>
        <p:spPr>
          <a:xfrm>
            <a:off x="1661550" y="2093181"/>
            <a:ext cx="12967063" cy="6139536"/>
          </a:xfrm>
          <a:prstGeom prst="rect">
            <a:avLst/>
          </a:prstGeom>
          <a:noFill/>
          <a:ln>
            <a:noFill/>
          </a:ln>
        </p:spPr>
      </p:pic>
      <p:sp>
        <p:nvSpPr>
          <p:cNvPr id="815" name="Google Shape;815;p63"/>
          <p:cNvSpPr txBox="1">
            <a:spLocks noGrp="1"/>
          </p:cNvSpPr>
          <p:nvPr>
            <p:ph type="title"/>
          </p:nvPr>
        </p:nvSpPr>
        <p:spPr>
          <a:xfrm>
            <a:off x="0" y="181752"/>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Hypothesis Testing Process</a:t>
            </a:r>
            <a:endParaRPr/>
          </a:p>
        </p:txBody>
      </p:sp>
      <p:sp>
        <p:nvSpPr>
          <p:cNvPr id="816" name="Google Shape;816;p63"/>
          <p:cNvSpPr txBox="1">
            <a:spLocks noGrp="1"/>
          </p:cNvSpPr>
          <p:nvPr>
            <p:ph type="body" idx="1"/>
          </p:nvPr>
        </p:nvSpPr>
        <p:spPr>
          <a:xfrm>
            <a:off x="444500" y="1270803"/>
            <a:ext cx="15367001"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Choosing the training and test dataset, and evaluating them with the null and alternative hypothesis. </a:t>
            </a:r>
            <a:endParaRPr sz="2200"/>
          </a:p>
        </p:txBody>
      </p:sp>
      <p:pic>
        <p:nvPicPr>
          <p:cNvPr id="817" name="Google Shape;817;p63"/>
          <p:cNvPicPr preferRelativeResize="0"/>
          <p:nvPr/>
        </p:nvPicPr>
        <p:blipFill rotWithShape="1">
          <a:blip r:embed="rId4">
            <a:alphaModFix/>
          </a:blip>
          <a:srcRect/>
          <a:stretch/>
        </p:blipFill>
        <p:spPr>
          <a:xfrm>
            <a:off x="665884" y="7604744"/>
            <a:ext cx="995666" cy="938537"/>
          </a:xfrm>
          <a:prstGeom prst="rect">
            <a:avLst/>
          </a:prstGeom>
          <a:noFill/>
          <a:ln>
            <a:noFill/>
          </a:ln>
        </p:spPr>
      </p:pic>
      <p:sp>
        <p:nvSpPr>
          <p:cNvPr id="818" name="Google Shape;818;p63"/>
          <p:cNvSpPr txBox="1"/>
          <p:nvPr/>
        </p:nvSpPr>
        <p:spPr>
          <a:xfrm>
            <a:off x="1553974" y="7587657"/>
            <a:ext cx="13694992" cy="1200329"/>
          </a:xfrm>
          <a:prstGeom prst="rect">
            <a:avLst/>
          </a:prstGeom>
          <a:noFill/>
          <a:ln w="19050" cap="flat" cmpd="sng">
            <a:solidFill>
              <a:srgbClr val="00CC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Open Sans"/>
                <a:ea typeface="Open Sans"/>
                <a:cs typeface="Open Sans"/>
                <a:sym typeface="Open Sans"/>
              </a:rPr>
              <a:t>Usually the training dataset is between 60% to 80% of the big dataset and the test dataset is between 20% to 40% of the big dataset.</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Open Sans"/>
              <a:ea typeface="Open Sans"/>
              <a:cs typeface="Open Sans"/>
              <a:sym typeface="Open Sans"/>
            </a:endParaRPr>
          </a:p>
        </p:txBody>
      </p:sp>
      <p:pic>
        <p:nvPicPr>
          <p:cNvPr id="819" name="Google Shape;819;p63"/>
          <p:cNvPicPr preferRelativeResize="0"/>
          <p:nvPr/>
        </p:nvPicPr>
        <p:blipFill rotWithShape="1">
          <a:blip r:embed="rId5">
            <a:alphaModFix/>
          </a:blip>
          <a:srcRect/>
          <a:stretch/>
        </p:blipFill>
        <p:spPr>
          <a:xfrm>
            <a:off x="4155203" y="665849"/>
            <a:ext cx="8062188" cy="365760"/>
          </a:xfrm>
          <a:prstGeom prst="rect">
            <a:avLst/>
          </a:prstGeom>
          <a:noFill/>
          <a:ln>
            <a:noFill/>
          </a:ln>
        </p:spPr>
      </p:pic>
    </p:spTree>
    <p:extLst>
      <p:ext uri="{BB962C8B-B14F-4D97-AF65-F5344CB8AC3E}">
        <p14:creationId xmlns:p14="http://schemas.microsoft.com/office/powerpoint/2010/main" val="1754433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440"/>
        <p:cNvGrpSpPr/>
        <p:nvPr/>
      </p:nvGrpSpPr>
      <p:grpSpPr>
        <a:xfrm>
          <a:off x="0" y="0"/>
          <a:ext cx="0" cy="0"/>
          <a:chOff x="0" y="0"/>
          <a:chExt cx="0" cy="0"/>
        </a:xfrm>
      </p:grpSpPr>
      <p:sp>
        <p:nvSpPr>
          <p:cNvPr id="441" name="Google Shape;441;p41"/>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Introduction to Statistics </a:t>
            </a:r>
            <a:endParaRPr/>
          </a:p>
        </p:txBody>
      </p:sp>
      <p:sp>
        <p:nvSpPr>
          <p:cNvPr id="442" name="Google Shape;442;p41"/>
          <p:cNvSpPr txBox="1">
            <a:spLocks noGrp="1"/>
          </p:cNvSpPr>
          <p:nvPr>
            <p:ph type="body" idx="2"/>
          </p:nvPr>
        </p:nvSpPr>
        <p:spPr>
          <a:xfrm>
            <a:off x="1176869" y="2017058"/>
            <a:ext cx="6951131" cy="1996141"/>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Clr>
                <a:srgbClr val="3F3F3F"/>
              </a:buClr>
              <a:buSzPts val="2400"/>
              <a:buNone/>
            </a:pPr>
            <a:r>
              <a:rPr lang="en-US" sz="2200"/>
              <a:t>Techniques available to analyze data:</a:t>
            </a:r>
            <a:endParaRPr sz="2200"/>
          </a:p>
          <a:p>
            <a:pPr marL="304792" lvl="0" indent="-304792" algn="l" rtl="0">
              <a:lnSpc>
                <a:spcPct val="110000"/>
              </a:lnSpc>
              <a:spcBef>
                <a:spcPts val="1333"/>
              </a:spcBef>
              <a:spcAft>
                <a:spcPts val="0"/>
              </a:spcAft>
              <a:buClr>
                <a:srgbClr val="3F3F3F"/>
              </a:buClr>
              <a:buSzPts val="2400"/>
              <a:buChar char="•"/>
            </a:pPr>
            <a:r>
              <a:rPr lang="en-US" sz="2200"/>
              <a:t>Statistical principles</a:t>
            </a:r>
            <a:endParaRPr sz="2200"/>
          </a:p>
          <a:p>
            <a:pPr marL="304792" lvl="0" indent="-304792" algn="l" rtl="0">
              <a:lnSpc>
                <a:spcPct val="110000"/>
              </a:lnSpc>
              <a:spcBef>
                <a:spcPts val="1333"/>
              </a:spcBef>
              <a:spcAft>
                <a:spcPts val="0"/>
              </a:spcAft>
              <a:buClr>
                <a:srgbClr val="3F3F3F"/>
              </a:buClr>
              <a:buSzPts val="2400"/>
              <a:buChar char="•"/>
            </a:pPr>
            <a:r>
              <a:rPr lang="en-US" sz="2200"/>
              <a:t>Functions</a:t>
            </a:r>
            <a:endParaRPr sz="2200"/>
          </a:p>
          <a:p>
            <a:pPr marL="304792" lvl="0" indent="-304792" algn="l" rtl="0">
              <a:lnSpc>
                <a:spcPct val="110000"/>
              </a:lnSpc>
              <a:spcBef>
                <a:spcPts val="1333"/>
              </a:spcBef>
              <a:spcAft>
                <a:spcPts val="0"/>
              </a:spcAft>
              <a:buClr>
                <a:srgbClr val="3F3F3F"/>
              </a:buClr>
              <a:buSzPts val="2400"/>
              <a:buChar char="•"/>
            </a:pPr>
            <a:r>
              <a:rPr lang="en-US" sz="2200"/>
              <a:t>Algorithms</a:t>
            </a:r>
            <a:endParaRPr sz="2200"/>
          </a:p>
        </p:txBody>
      </p:sp>
      <p:sp>
        <p:nvSpPr>
          <p:cNvPr id="443" name="Google Shape;443;p41"/>
          <p:cNvSpPr txBox="1">
            <a:spLocks noGrp="1"/>
          </p:cNvSpPr>
          <p:nvPr>
            <p:ph type="body" idx="2"/>
          </p:nvPr>
        </p:nvSpPr>
        <p:spPr>
          <a:xfrm>
            <a:off x="8018390" y="15637444"/>
            <a:ext cx="7968665" cy="70749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500"/>
              <a:buNone/>
            </a:pPr>
            <a:r>
              <a:rPr lang="en-US" sz="1500">
                <a:solidFill>
                  <a:schemeClr val="dk1"/>
                </a:solidFill>
              </a:rPr>
              <a:t>Analyze the primary data, </a:t>
            </a:r>
            <a:endParaRPr/>
          </a:p>
          <a:p>
            <a:pPr marL="0" lvl="0" indent="0" algn="l" rtl="0">
              <a:lnSpc>
                <a:spcPct val="80000"/>
              </a:lnSpc>
              <a:spcBef>
                <a:spcPts val="0"/>
              </a:spcBef>
              <a:spcAft>
                <a:spcPts val="0"/>
              </a:spcAft>
              <a:buClr>
                <a:schemeClr val="dk1"/>
              </a:buClr>
              <a:buSzPts val="1500"/>
              <a:buNone/>
            </a:pPr>
            <a:r>
              <a:rPr lang="en-US" sz="1500">
                <a:solidFill>
                  <a:schemeClr val="dk1"/>
                </a:solidFill>
              </a:rPr>
              <a:t>build a statistical model, and</a:t>
            </a:r>
            <a:endParaRPr/>
          </a:p>
          <a:p>
            <a:pPr marL="0" lvl="0" indent="0" algn="l" rtl="0">
              <a:lnSpc>
                <a:spcPct val="80000"/>
              </a:lnSpc>
              <a:spcBef>
                <a:spcPts val="0"/>
              </a:spcBef>
              <a:spcAft>
                <a:spcPts val="0"/>
              </a:spcAft>
              <a:buClr>
                <a:schemeClr val="dk1"/>
              </a:buClr>
              <a:buSzPts val="1500"/>
              <a:buNone/>
            </a:pPr>
            <a:r>
              <a:rPr lang="en-US" sz="1500">
                <a:solidFill>
                  <a:schemeClr val="dk1"/>
                </a:solidFill>
              </a:rPr>
              <a:t> predict the future outcome. </a:t>
            </a:r>
            <a:endParaRPr/>
          </a:p>
        </p:txBody>
      </p:sp>
      <p:sp>
        <p:nvSpPr>
          <p:cNvPr id="444" name="Google Shape;444;p41"/>
          <p:cNvSpPr txBox="1">
            <a:spLocks noGrp="1"/>
          </p:cNvSpPr>
          <p:nvPr>
            <p:ph type="body" idx="2"/>
          </p:nvPr>
        </p:nvSpPr>
        <p:spPr>
          <a:xfrm>
            <a:off x="9370607" y="5486400"/>
            <a:ext cx="6414825" cy="193168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404040"/>
              </a:buClr>
              <a:buSzPts val="2400"/>
              <a:buNone/>
            </a:pPr>
            <a:r>
              <a:rPr lang="en-US" sz="2200">
                <a:solidFill>
                  <a:srgbClr val="404040"/>
                </a:solidFill>
              </a:rPr>
              <a:t>What you can do using statistical tools:</a:t>
            </a:r>
            <a:endParaRPr sz="2200"/>
          </a:p>
          <a:p>
            <a:pPr marL="304792" lvl="0" indent="-304792" algn="l" rtl="0">
              <a:lnSpc>
                <a:spcPct val="100000"/>
              </a:lnSpc>
              <a:spcBef>
                <a:spcPts val="1333"/>
              </a:spcBef>
              <a:spcAft>
                <a:spcPts val="0"/>
              </a:spcAft>
              <a:buClr>
                <a:srgbClr val="404040"/>
              </a:buClr>
              <a:buSzPts val="2400"/>
              <a:buChar char="•"/>
            </a:pPr>
            <a:r>
              <a:rPr lang="en-US" sz="2200">
                <a:solidFill>
                  <a:srgbClr val="404040"/>
                </a:solidFill>
              </a:rPr>
              <a:t>Analyze the primary data</a:t>
            </a:r>
            <a:endParaRPr sz="2200"/>
          </a:p>
          <a:p>
            <a:pPr marL="304792" lvl="0" indent="-304792" algn="l" rtl="0">
              <a:lnSpc>
                <a:spcPct val="100000"/>
              </a:lnSpc>
              <a:spcBef>
                <a:spcPts val="1333"/>
              </a:spcBef>
              <a:spcAft>
                <a:spcPts val="0"/>
              </a:spcAft>
              <a:buClr>
                <a:srgbClr val="404040"/>
              </a:buClr>
              <a:buSzPts val="2400"/>
              <a:buChar char="•"/>
            </a:pPr>
            <a:r>
              <a:rPr lang="en-US" sz="2200">
                <a:solidFill>
                  <a:srgbClr val="404040"/>
                </a:solidFill>
              </a:rPr>
              <a:t>Build a statistical model</a:t>
            </a:r>
            <a:endParaRPr sz="2200"/>
          </a:p>
          <a:p>
            <a:pPr marL="304792" lvl="0" indent="-304792" algn="l" rtl="0">
              <a:lnSpc>
                <a:spcPct val="100000"/>
              </a:lnSpc>
              <a:spcBef>
                <a:spcPts val="1333"/>
              </a:spcBef>
              <a:spcAft>
                <a:spcPts val="0"/>
              </a:spcAft>
              <a:buClr>
                <a:srgbClr val="404040"/>
              </a:buClr>
              <a:buSzPts val="2400"/>
              <a:buChar char="•"/>
            </a:pPr>
            <a:r>
              <a:rPr lang="en-US" sz="2200">
                <a:solidFill>
                  <a:srgbClr val="404040"/>
                </a:solidFill>
              </a:rPr>
              <a:t>Predict the future outcome</a:t>
            </a:r>
            <a:endParaRPr sz="2200"/>
          </a:p>
        </p:txBody>
      </p:sp>
      <p:pic>
        <p:nvPicPr>
          <p:cNvPr id="445" name="Google Shape;445;p41"/>
          <p:cNvPicPr preferRelativeResize="0"/>
          <p:nvPr/>
        </p:nvPicPr>
        <p:blipFill rotWithShape="1">
          <a:blip r:embed="rId3">
            <a:alphaModFix/>
          </a:blip>
          <a:srcRect/>
          <a:stretch/>
        </p:blipFill>
        <p:spPr>
          <a:xfrm>
            <a:off x="10644254" y="2241433"/>
            <a:ext cx="2982195" cy="2374812"/>
          </a:xfrm>
          <a:prstGeom prst="rect">
            <a:avLst/>
          </a:prstGeom>
          <a:noFill/>
          <a:ln>
            <a:noFill/>
          </a:ln>
        </p:spPr>
      </p:pic>
      <p:pic>
        <p:nvPicPr>
          <p:cNvPr id="446" name="Google Shape;446;p41"/>
          <p:cNvPicPr preferRelativeResize="0"/>
          <p:nvPr/>
        </p:nvPicPr>
        <p:blipFill rotWithShape="1">
          <a:blip r:embed="rId4">
            <a:alphaModFix/>
          </a:blip>
          <a:srcRect b="9184"/>
          <a:stretch/>
        </p:blipFill>
        <p:spPr>
          <a:xfrm>
            <a:off x="1176869" y="4522612"/>
            <a:ext cx="3586860" cy="3483006"/>
          </a:xfrm>
          <a:prstGeom prst="rect">
            <a:avLst/>
          </a:prstGeom>
          <a:noFill/>
          <a:ln>
            <a:noFill/>
          </a:ln>
        </p:spPr>
      </p:pic>
      <p:pic>
        <p:nvPicPr>
          <p:cNvPr id="447" name="Google Shape;447;p41"/>
          <p:cNvPicPr preferRelativeResize="0"/>
          <p:nvPr/>
        </p:nvPicPr>
        <p:blipFill rotWithShape="1">
          <a:blip r:embed="rId5">
            <a:alphaModFix/>
          </a:blip>
          <a:srcRect/>
          <a:stretch/>
        </p:blipFill>
        <p:spPr>
          <a:xfrm>
            <a:off x="3450154" y="665849"/>
            <a:ext cx="9281786" cy="3657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50"/>
                                  </p:stCondLst>
                                  <p:childTnLst>
                                    <p:set>
                                      <p:cBhvr>
                                        <p:cTn id="6" dur="1" fill="hold">
                                          <p:stCondLst>
                                            <p:cond delay="0"/>
                                          </p:stCondLst>
                                        </p:cTn>
                                        <p:tgtEl>
                                          <p:spTgt spid="445"/>
                                        </p:tgtEl>
                                        <p:attrNameLst>
                                          <p:attrName>style.visibility</p:attrName>
                                        </p:attrNameLst>
                                      </p:cBhvr>
                                      <p:to>
                                        <p:strVal val="visible"/>
                                      </p:to>
                                    </p:set>
                                    <p:animEffect transition="in" filter="fade">
                                      <p:cBhvr>
                                        <p:cTn id="7" dur="500"/>
                                        <p:tgtEl>
                                          <p:spTgt spid="445"/>
                                        </p:tgtEl>
                                      </p:cBhvr>
                                    </p:animEffect>
                                  </p:childTnLst>
                                </p:cTn>
                              </p:par>
                              <p:par>
                                <p:cTn id="8" presetID="10" presetClass="entr" presetSubtype="0" fill="hold" nodeType="withEffect">
                                  <p:stCondLst>
                                    <p:cond delay="4570"/>
                                  </p:stCondLst>
                                  <p:childTnLst>
                                    <p:set>
                                      <p:cBhvr>
                                        <p:cTn id="9" dur="1" fill="hold">
                                          <p:stCondLst>
                                            <p:cond delay="0"/>
                                          </p:stCondLst>
                                        </p:cTn>
                                        <p:tgtEl>
                                          <p:spTgt spid="446"/>
                                        </p:tgtEl>
                                        <p:attrNameLst>
                                          <p:attrName>style.visibility</p:attrName>
                                        </p:attrNameLst>
                                      </p:cBhvr>
                                      <p:to>
                                        <p:strVal val="visible"/>
                                      </p:to>
                                    </p:set>
                                    <p:animEffect transition="in" filter="fade">
                                      <p:cBhvr>
                                        <p:cTn id="10" dur="500"/>
                                        <p:tgtEl>
                                          <p:spTgt spid="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1188"/>
        <p:cNvGrpSpPr/>
        <p:nvPr/>
      </p:nvGrpSpPr>
      <p:grpSpPr>
        <a:xfrm>
          <a:off x="0" y="0"/>
          <a:ext cx="0" cy="0"/>
          <a:chOff x="0" y="0"/>
          <a:chExt cx="0" cy="0"/>
        </a:xfrm>
      </p:grpSpPr>
      <p:sp>
        <p:nvSpPr>
          <p:cNvPr id="1189" name="Google Shape;1189;p63"/>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Hypothesis Testing</a:t>
            </a:r>
            <a:endParaRPr/>
          </a:p>
        </p:txBody>
      </p:sp>
      <p:sp>
        <p:nvSpPr>
          <p:cNvPr id="1190" name="Google Shape;1190;p63"/>
          <p:cNvSpPr txBox="1">
            <a:spLocks noGrp="1"/>
          </p:cNvSpPr>
          <p:nvPr>
            <p:ph type="body" idx="1"/>
          </p:nvPr>
        </p:nvSpPr>
        <p:spPr>
          <a:xfrm>
            <a:off x="444500" y="1150488"/>
            <a:ext cx="15367001" cy="706593"/>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Hypothesis testing is an inferential statistical technique that determines if a certain condition is true for the population.</a:t>
            </a:r>
            <a:endParaRPr sz="2200"/>
          </a:p>
        </p:txBody>
      </p:sp>
      <p:sp>
        <p:nvSpPr>
          <p:cNvPr id="1191" name="Google Shape;1191;p63"/>
          <p:cNvSpPr/>
          <p:nvPr/>
        </p:nvSpPr>
        <p:spPr>
          <a:xfrm>
            <a:off x="7843064" y="5434698"/>
            <a:ext cx="1350240" cy="2326342"/>
          </a:xfrm>
          <a:prstGeom prst="roundRect">
            <a:avLst>
              <a:gd name="adj" fmla="val 9061"/>
            </a:avLst>
          </a:prstGeom>
          <a:noFill/>
          <a:ln w="1905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pic>
        <p:nvPicPr>
          <p:cNvPr id="1192" name="Google Shape;1192;p63"/>
          <p:cNvPicPr preferRelativeResize="0"/>
          <p:nvPr/>
        </p:nvPicPr>
        <p:blipFill rotWithShape="1">
          <a:blip r:embed="rId3">
            <a:alphaModFix/>
          </a:blip>
          <a:srcRect/>
          <a:stretch/>
        </p:blipFill>
        <p:spPr>
          <a:xfrm>
            <a:off x="5083261" y="2791885"/>
            <a:ext cx="4069702" cy="4872622"/>
          </a:xfrm>
          <a:prstGeom prst="rect">
            <a:avLst/>
          </a:prstGeom>
          <a:noFill/>
          <a:ln>
            <a:noFill/>
          </a:ln>
        </p:spPr>
      </p:pic>
      <p:sp>
        <p:nvSpPr>
          <p:cNvPr id="1193" name="Google Shape;1193;p63"/>
          <p:cNvSpPr/>
          <p:nvPr/>
        </p:nvSpPr>
        <p:spPr>
          <a:xfrm>
            <a:off x="2948393" y="2205023"/>
            <a:ext cx="7381701" cy="623454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graphicFrame>
        <p:nvGraphicFramePr>
          <p:cNvPr id="1194" name="Google Shape;1194;p63"/>
          <p:cNvGraphicFramePr/>
          <p:nvPr/>
        </p:nvGraphicFramePr>
        <p:xfrm>
          <a:off x="3547878" y="2745015"/>
          <a:ext cx="9437250" cy="4915525"/>
        </p:xfrm>
        <a:graphic>
          <a:graphicData uri="http://schemas.openxmlformats.org/drawingml/2006/table">
            <a:tbl>
              <a:tblPr firstRow="1" bandRow="1">
                <a:noFill/>
                <a:tableStyleId>{3C659086-E70E-4FB1-972C-101458372791}</a:tableStyleId>
              </a:tblPr>
              <a:tblGrid>
                <a:gridCol w="4718625">
                  <a:extLst>
                    <a:ext uri="{9D8B030D-6E8A-4147-A177-3AD203B41FA5}">
                      <a16:colId xmlns:a16="http://schemas.microsoft.com/office/drawing/2014/main" val="20000"/>
                    </a:ext>
                  </a:extLst>
                </a:gridCol>
                <a:gridCol w="4718625">
                  <a:extLst>
                    <a:ext uri="{9D8B030D-6E8A-4147-A177-3AD203B41FA5}">
                      <a16:colId xmlns:a16="http://schemas.microsoft.com/office/drawing/2014/main" val="20001"/>
                    </a:ext>
                  </a:extLst>
                </a:gridCol>
              </a:tblGrid>
              <a:tr h="574225">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solidFill>
                            <a:schemeClr val="lt1"/>
                          </a:solidFill>
                          <a:latin typeface="Open Sans"/>
                          <a:ea typeface="Open Sans"/>
                          <a:cs typeface="Open Sans"/>
                          <a:sym typeface="Open Sans"/>
                        </a:rPr>
                        <a:t>Alternative Hypothesis (H1)</a:t>
                      </a:r>
                      <a:endParaRPr sz="1400" u="none" strike="noStrike" cap="none"/>
                    </a:p>
                  </a:txBody>
                  <a:tcPr marL="180000" marR="91450" marT="45725" marB="45725"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solidFill>
                            <a:schemeClr val="lt1"/>
                          </a:solidFill>
                          <a:latin typeface="Open Sans"/>
                          <a:ea typeface="Open Sans"/>
                          <a:cs typeface="Open Sans"/>
                          <a:sym typeface="Open Sans"/>
                        </a:rPr>
                        <a:t>Null  Hypothesis (H0)</a:t>
                      </a:r>
                      <a:endParaRPr sz="1400" u="none" strike="noStrike" cap="none"/>
                    </a:p>
                  </a:txBody>
                  <a:tcPr marL="180000" marR="91450" marT="45725" marB="45725" anchor="ctr"/>
                </a:tc>
                <a:extLst>
                  <a:ext uri="{0D108BD9-81ED-4DB2-BD59-A6C34878D82A}">
                    <a16:rowId xmlns:a16="http://schemas.microsoft.com/office/drawing/2014/main" val="10000"/>
                  </a:ext>
                </a:extLst>
              </a:tr>
              <a:tr h="996300">
                <a:tc>
                  <a:txBody>
                    <a:bodyPr/>
                    <a:lstStyle/>
                    <a:p>
                      <a:pPr marL="0" marR="0" lvl="0" indent="0" algn="l" rtl="0">
                        <a:lnSpc>
                          <a:spcPct val="100000"/>
                        </a:lnSpc>
                        <a:spcBef>
                          <a:spcPts val="0"/>
                        </a:spcBef>
                        <a:spcAft>
                          <a:spcPts val="0"/>
                        </a:spcAft>
                        <a:buClr>
                          <a:srgbClr val="000000"/>
                        </a:buClr>
                        <a:buSzPts val="2200"/>
                        <a:buFont typeface="Arial"/>
                        <a:buNone/>
                      </a:pPr>
                      <a:r>
                        <a:rPr lang="en-US" sz="2200" u="none" strike="noStrike" cap="none">
                          <a:solidFill>
                            <a:srgbClr val="404040"/>
                          </a:solidFill>
                          <a:latin typeface="Open Sans"/>
                          <a:ea typeface="Open Sans"/>
                          <a:cs typeface="Open Sans"/>
                          <a:sym typeface="Open Sans"/>
                        </a:rPr>
                        <a:t>A statement that has to be concluded as true.</a:t>
                      </a:r>
                      <a:endParaRPr sz="1400" u="none" strike="noStrike" cap="none"/>
                    </a:p>
                  </a:txBody>
                  <a:tcPr marL="180000" marR="91450" marT="45725" marB="45725" anchor="ctr"/>
                </a:tc>
                <a:tc>
                  <a:txBody>
                    <a:bodyPr/>
                    <a:lstStyle/>
                    <a:p>
                      <a:pPr marL="0" marR="0" lvl="0" indent="0" algn="l" rtl="0">
                        <a:lnSpc>
                          <a:spcPct val="100000"/>
                        </a:lnSpc>
                        <a:spcBef>
                          <a:spcPts val="0"/>
                        </a:spcBef>
                        <a:spcAft>
                          <a:spcPts val="0"/>
                        </a:spcAft>
                        <a:buClr>
                          <a:srgbClr val="000000"/>
                        </a:buClr>
                        <a:buSzPts val="2200"/>
                        <a:buFont typeface="Arial"/>
                        <a:buNone/>
                      </a:pPr>
                      <a:r>
                        <a:rPr lang="en-US" sz="2200" u="none" strike="noStrike" cap="none">
                          <a:solidFill>
                            <a:srgbClr val="404040"/>
                          </a:solidFill>
                          <a:latin typeface="Open Sans"/>
                          <a:ea typeface="Open Sans"/>
                          <a:cs typeface="Open Sans"/>
                          <a:sym typeface="Open Sans"/>
                        </a:rPr>
                        <a:t>A statement of </a:t>
                      </a:r>
                      <a:r>
                        <a:rPr lang="en-US" sz="2200" b="1" u="none" strike="noStrike" cap="none">
                          <a:solidFill>
                            <a:srgbClr val="404040"/>
                          </a:solidFill>
                          <a:latin typeface="Open Sans"/>
                          <a:ea typeface="Open Sans"/>
                          <a:cs typeface="Open Sans"/>
                          <a:sym typeface="Open Sans"/>
                        </a:rPr>
                        <a:t>no effect </a:t>
                      </a:r>
                      <a:r>
                        <a:rPr lang="en-US" sz="2200" u="none" strike="noStrike" cap="none">
                          <a:solidFill>
                            <a:srgbClr val="404040"/>
                          </a:solidFill>
                          <a:latin typeface="Open Sans"/>
                          <a:ea typeface="Open Sans"/>
                          <a:cs typeface="Open Sans"/>
                          <a:sym typeface="Open Sans"/>
                        </a:rPr>
                        <a:t>or </a:t>
                      </a:r>
                      <a:r>
                        <a:rPr lang="en-US" sz="2200" b="1" u="none" strike="noStrike" cap="none">
                          <a:solidFill>
                            <a:srgbClr val="404040"/>
                          </a:solidFill>
                          <a:latin typeface="Open Sans"/>
                          <a:ea typeface="Open Sans"/>
                          <a:cs typeface="Open Sans"/>
                          <a:sym typeface="Open Sans"/>
                        </a:rPr>
                        <a:t>no difference</a:t>
                      </a:r>
                      <a:r>
                        <a:rPr lang="en-US" sz="2200" u="none" strike="noStrike" cap="none">
                          <a:solidFill>
                            <a:srgbClr val="404040"/>
                          </a:solidFill>
                          <a:latin typeface="Open Sans"/>
                          <a:ea typeface="Open Sans"/>
                          <a:cs typeface="Open Sans"/>
                          <a:sym typeface="Open Sans"/>
                        </a:rPr>
                        <a:t>.</a:t>
                      </a:r>
                      <a:endParaRPr sz="1400" u="none" strike="noStrike" cap="none"/>
                    </a:p>
                  </a:txBody>
                  <a:tcPr marL="180000" marR="91450" marT="45725" marB="45725" anchor="ctr"/>
                </a:tc>
                <a:extLst>
                  <a:ext uri="{0D108BD9-81ED-4DB2-BD59-A6C34878D82A}">
                    <a16:rowId xmlns:a16="http://schemas.microsoft.com/office/drawing/2014/main" val="10001"/>
                  </a:ext>
                </a:extLst>
              </a:tr>
              <a:tr h="993875">
                <a:tc>
                  <a:txBody>
                    <a:bodyPr/>
                    <a:lstStyle/>
                    <a:p>
                      <a:pPr marL="0" marR="0" lvl="0" indent="0" algn="l" rtl="0">
                        <a:lnSpc>
                          <a:spcPct val="100000"/>
                        </a:lnSpc>
                        <a:spcBef>
                          <a:spcPts val="0"/>
                        </a:spcBef>
                        <a:spcAft>
                          <a:spcPts val="0"/>
                        </a:spcAft>
                        <a:buClr>
                          <a:srgbClr val="000000"/>
                        </a:buClr>
                        <a:buSzPts val="2200"/>
                        <a:buFont typeface="Arial"/>
                        <a:buNone/>
                      </a:pPr>
                      <a:r>
                        <a:rPr lang="en-US" sz="2200" u="none" strike="noStrike" cap="none">
                          <a:solidFill>
                            <a:srgbClr val="404040"/>
                          </a:solidFill>
                          <a:latin typeface="Open Sans"/>
                          <a:ea typeface="Open Sans"/>
                          <a:cs typeface="Open Sans"/>
                          <a:sym typeface="Open Sans"/>
                        </a:rPr>
                        <a:t>It’s a research hypothesis.</a:t>
                      </a:r>
                      <a:endParaRPr sz="1400" u="none" strike="noStrike" cap="none"/>
                    </a:p>
                  </a:txBody>
                  <a:tcPr marL="180000" marR="91450" marT="45725" marB="45725" anchor="ctr"/>
                </a:tc>
                <a:tc>
                  <a:txBody>
                    <a:bodyPr/>
                    <a:lstStyle/>
                    <a:p>
                      <a:pPr marL="0" marR="0" lvl="0" indent="0" algn="l" rtl="0">
                        <a:lnSpc>
                          <a:spcPct val="100000"/>
                        </a:lnSpc>
                        <a:spcBef>
                          <a:spcPts val="0"/>
                        </a:spcBef>
                        <a:spcAft>
                          <a:spcPts val="0"/>
                        </a:spcAft>
                        <a:buClr>
                          <a:srgbClr val="000000"/>
                        </a:buClr>
                        <a:buSzPts val="2200"/>
                        <a:buFont typeface="Arial"/>
                        <a:buNone/>
                      </a:pPr>
                      <a:r>
                        <a:rPr lang="en-US" sz="2200" u="none" strike="noStrike" cap="none">
                          <a:solidFill>
                            <a:srgbClr val="404040"/>
                          </a:solidFill>
                          <a:latin typeface="Open Sans"/>
                          <a:ea typeface="Open Sans"/>
                          <a:cs typeface="Open Sans"/>
                          <a:sym typeface="Open Sans"/>
                        </a:rPr>
                        <a:t>It’s the logical opposite of the alternative hypothesis.</a:t>
                      </a:r>
                      <a:endParaRPr sz="2200" u="none" strike="noStrike" cap="none">
                        <a:solidFill>
                          <a:srgbClr val="404040"/>
                        </a:solidFill>
                        <a:latin typeface="Open Sans"/>
                        <a:ea typeface="Open Sans"/>
                        <a:cs typeface="Open Sans"/>
                        <a:sym typeface="Open Sans"/>
                      </a:endParaRPr>
                    </a:p>
                  </a:txBody>
                  <a:tcPr marL="180000" marR="91450" marT="45725" marB="45725" anchor="ctr"/>
                </a:tc>
                <a:extLst>
                  <a:ext uri="{0D108BD9-81ED-4DB2-BD59-A6C34878D82A}">
                    <a16:rowId xmlns:a16="http://schemas.microsoft.com/office/drawing/2014/main" val="10002"/>
                  </a:ext>
                </a:extLst>
              </a:tr>
              <a:tr h="916475">
                <a:tc>
                  <a:txBody>
                    <a:bodyPr/>
                    <a:lstStyle/>
                    <a:p>
                      <a:pPr marL="0" marR="0" lvl="0" indent="0" algn="l" rtl="0">
                        <a:lnSpc>
                          <a:spcPct val="100000"/>
                        </a:lnSpc>
                        <a:spcBef>
                          <a:spcPts val="0"/>
                        </a:spcBef>
                        <a:spcAft>
                          <a:spcPts val="0"/>
                        </a:spcAft>
                        <a:buClr>
                          <a:srgbClr val="000000"/>
                        </a:buClr>
                        <a:buSzPts val="2200"/>
                        <a:buFont typeface="Arial"/>
                        <a:buNone/>
                      </a:pPr>
                      <a:r>
                        <a:rPr lang="en-US" sz="2200" u="none" strike="noStrike" cap="none">
                          <a:solidFill>
                            <a:srgbClr val="404040"/>
                          </a:solidFill>
                          <a:latin typeface="Open Sans"/>
                          <a:ea typeface="Open Sans"/>
                          <a:cs typeface="Open Sans"/>
                          <a:sym typeface="Open Sans"/>
                        </a:rPr>
                        <a:t>It needs significant evidence to support the initial hypothesis.</a:t>
                      </a:r>
                      <a:endParaRPr sz="2200" u="none" strike="noStrike" cap="none">
                        <a:solidFill>
                          <a:srgbClr val="404040"/>
                        </a:solidFill>
                        <a:latin typeface="Open Sans"/>
                        <a:ea typeface="Open Sans"/>
                        <a:cs typeface="Open Sans"/>
                        <a:sym typeface="Open Sans"/>
                      </a:endParaRPr>
                    </a:p>
                  </a:txBody>
                  <a:tcPr marL="180000" marR="91450" marT="45725" marB="45725" anchor="ctr"/>
                </a:tc>
                <a:tc>
                  <a:txBody>
                    <a:bodyPr/>
                    <a:lstStyle/>
                    <a:p>
                      <a:pPr marL="0" marR="0" lvl="0" indent="0" algn="l" rtl="0">
                        <a:lnSpc>
                          <a:spcPct val="100000"/>
                        </a:lnSpc>
                        <a:spcBef>
                          <a:spcPts val="0"/>
                        </a:spcBef>
                        <a:spcAft>
                          <a:spcPts val="0"/>
                        </a:spcAft>
                        <a:buClr>
                          <a:srgbClr val="000000"/>
                        </a:buClr>
                        <a:buSzPts val="2200"/>
                        <a:buFont typeface="Arial"/>
                        <a:buNone/>
                      </a:pPr>
                      <a:r>
                        <a:rPr lang="en-US" sz="2200" u="none" strike="noStrike" cap="none">
                          <a:solidFill>
                            <a:srgbClr val="404040"/>
                          </a:solidFill>
                          <a:latin typeface="Open Sans"/>
                          <a:ea typeface="Open Sans"/>
                          <a:cs typeface="Open Sans"/>
                          <a:sym typeface="Open Sans"/>
                        </a:rPr>
                        <a:t>It indicates that the alternative hypothesis is incorrect.</a:t>
                      </a:r>
                      <a:endParaRPr sz="1400" u="none" strike="noStrike" cap="none"/>
                    </a:p>
                  </a:txBody>
                  <a:tcPr marL="180000" marR="91450" marT="45725" marB="45725" anchor="ctr"/>
                </a:tc>
                <a:extLst>
                  <a:ext uri="{0D108BD9-81ED-4DB2-BD59-A6C34878D82A}">
                    <a16:rowId xmlns:a16="http://schemas.microsoft.com/office/drawing/2014/main" val="10003"/>
                  </a:ext>
                </a:extLst>
              </a:tr>
              <a:tr h="1434650">
                <a:tc>
                  <a:txBody>
                    <a:bodyPr/>
                    <a:lstStyle/>
                    <a:p>
                      <a:pPr marL="0" marR="0" lvl="0" indent="0" algn="l" rtl="0">
                        <a:lnSpc>
                          <a:spcPct val="100000"/>
                        </a:lnSpc>
                        <a:spcBef>
                          <a:spcPts val="0"/>
                        </a:spcBef>
                        <a:spcAft>
                          <a:spcPts val="0"/>
                        </a:spcAft>
                        <a:buClr>
                          <a:srgbClr val="000000"/>
                        </a:buClr>
                        <a:buSzPts val="2200"/>
                        <a:buFont typeface="Arial"/>
                        <a:buNone/>
                      </a:pPr>
                      <a:r>
                        <a:rPr lang="en-US" sz="2200" u="none" strike="noStrike" cap="none">
                          <a:solidFill>
                            <a:srgbClr val="404040"/>
                          </a:solidFill>
                          <a:latin typeface="Open Sans"/>
                          <a:ea typeface="Open Sans"/>
                          <a:cs typeface="Open Sans"/>
                          <a:sym typeface="Open Sans"/>
                        </a:rPr>
                        <a:t>If the alternative hypothesis garners strong evidence, reject the null hypothesis.</a:t>
                      </a:r>
                      <a:endParaRPr sz="2200" u="none" strike="noStrike" cap="none">
                        <a:solidFill>
                          <a:srgbClr val="404040"/>
                        </a:solidFill>
                        <a:latin typeface="Open Sans"/>
                        <a:ea typeface="Open Sans"/>
                        <a:cs typeface="Open Sans"/>
                        <a:sym typeface="Open Sans"/>
                      </a:endParaRPr>
                    </a:p>
                  </a:txBody>
                  <a:tcPr marL="180000" marR="91450" marT="45725" marB="45725" anchor="ctr"/>
                </a:tc>
                <a:tc>
                  <a:txBody>
                    <a:bodyPr/>
                    <a:lstStyle/>
                    <a:p>
                      <a:pPr marL="0" marR="0" lvl="0" indent="0" algn="l" rtl="0">
                        <a:lnSpc>
                          <a:spcPct val="100000"/>
                        </a:lnSpc>
                        <a:spcBef>
                          <a:spcPts val="0"/>
                        </a:spcBef>
                        <a:spcAft>
                          <a:spcPts val="0"/>
                        </a:spcAft>
                        <a:buClr>
                          <a:srgbClr val="000000"/>
                        </a:buClr>
                        <a:buSzPts val="2200"/>
                        <a:buFont typeface="Arial"/>
                        <a:buNone/>
                      </a:pPr>
                      <a:r>
                        <a:rPr lang="en-US" sz="2200" u="none" strike="noStrike" cap="none">
                          <a:solidFill>
                            <a:srgbClr val="404040"/>
                          </a:solidFill>
                          <a:latin typeface="Open Sans"/>
                          <a:ea typeface="Open Sans"/>
                          <a:cs typeface="Open Sans"/>
                          <a:sym typeface="Open Sans"/>
                        </a:rPr>
                        <a:t>Weak evidence of alternative hypothesis indicates that the null hypothesis has to be accepted.</a:t>
                      </a:r>
                      <a:endParaRPr sz="2200" u="none" strike="noStrike" cap="none">
                        <a:solidFill>
                          <a:srgbClr val="404040"/>
                        </a:solidFill>
                        <a:latin typeface="Open Sans"/>
                        <a:ea typeface="Open Sans"/>
                        <a:cs typeface="Open Sans"/>
                        <a:sym typeface="Open Sans"/>
                      </a:endParaRPr>
                    </a:p>
                  </a:txBody>
                  <a:tcPr marL="180000" marR="91450" marT="45725" marB="45725" anchor="ctr"/>
                </a:tc>
                <a:extLst>
                  <a:ext uri="{0D108BD9-81ED-4DB2-BD59-A6C34878D82A}">
                    <a16:rowId xmlns:a16="http://schemas.microsoft.com/office/drawing/2014/main" val="10004"/>
                  </a:ext>
                </a:extLst>
              </a:tr>
            </a:tbl>
          </a:graphicData>
        </a:graphic>
      </p:graphicFrame>
      <p:sp>
        <p:nvSpPr>
          <p:cNvPr id="1195" name="Google Shape;1195;p63"/>
          <p:cNvSpPr/>
          <p:nvPr/>
        </p:nvSpPr>
        <p:spPr>
          <a:xfrm>
            <a:off x="3415464" y="2610962"/>
            <a:ext cx="9696449" cy="5267324"/>
          </a:xfrm>
          <a:prstGeom prst="rect">
            <a:avLst/>
          </a:prstGeom>
          <a:no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1196" name="Google Shape;1196;p63"/>
          <p:cNvSpPr/>
          <p:nvPr/>
        </p:nvSpPr>
        <p:spPr>
          <a:xfrm>
            <a:off x="2209001" y="3654254"/>
            <a:ext cx="1162050" cy="381000"/>
          </a:xfrm>
          <a:prstGeom prst="rightArrow">
            <a:avLst>
              <a:gd name="adj1" fmla="val 50000"/>
              <a:gd name="adj2" fmla="val 50000"/>
            </a:avLst>
          </a:prstGeom>
          <a:solidFill>
            <a:srgbClr val="F4B08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1197" name="Google Shape;1197;p63"/>
          <p:cNvSpPr/>
          <p:nvPr/>
        </p:nvSpPr>
        <p:spPr>
          <a:xfrm>
            <a:off x="2209001" y="4576039"/>
            <a:ext cx="1162050" cy="381000"/>
          </a:xfrm>
          <a:prstGeom prst="rightArrow">
            <a:avLst>
              <a:gd name="adj1" fmla="val 50000"/>
              <a:gd name="adj2" fmla="val 50000"/>
            </a:avLst>
          </a:prstGeom>
          <a:solidFill>
            <a:srgbClr val="F4B08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1198" name="Google Shape;1198;p63"/>
          <p:cNvSpPr/>
          <p:nvPr/>
        </p:nvSpPr>
        <p:spPr>
          <a:xfrm>
            <a:off x="2237116" y="5483054"/>
            <a:ext cx="1162050" cy="381000"/>
          </a:xfrm>
          <a:prstGeom prst="rightArrow">
            <a:avLst>
              <a:gd name="adj1" fmla="val 50000"/>
              <a:gd name="adj2" fmla="val 50000"/>
            </a:avLst>
          </a:prstGeom>
          <a:solidFill>
            <a:srgbClr val="F4B08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1199" name="Google Shape;1199;p63"/>
          <p:cNvSpPr/>
          <p:nvPr/>
        </p:nvSpPr>
        <p:spPr>
          <a:xfrm>
            <a:off x="2213073" y="6466269"/>
            <a:ext cx="1162050" cy="381000"/>
          </a:xfrm>
          <a:prstGeom prst="rightArrow">
            <a:avLst>
              <a:gd name="adj1" fmla="val 50000"/>
              <a:gd name="adj2" fmla="val 50000"/>
            </a:avLst>
          </a:prstGeom>
          <a:solidFill>
            <a:srgbClr val="F4B08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1200" name="Google Shape;1200;p63"/>
          <p:cNvSpPr/>
          <p:nvPr/>
        </p:nvSpPr>
        <p:spPr>
          <a:xfrm flipH="1">
            <a:off x="13159394" y="6488531"/>
            <a:ext cx="1162050" cy="381000"/>
          </a:xfrm>
          <a:prstGeom prst="rightArrow">
            <a:avLst>
              <a:gd name="adj1" fmla="val 50000"/>
              <a:gd name="adj2" fmla="val 50000"/>
            </a:avLst>
          </a:prstGeom>
          <a:solidFill>
            <a:srgbClr val="F4B08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1201" name="Google Shape;1201;p63"/>
          <p:cNvSpPr/>
          <p:nvPr/>
        </p:nvSpPr>
        <p:spPr>
          <a:xfrm flipH="1">
            <a:off x="13159394" y="5562881"/>
            <a:ext cx="1162050" cy="381000"/>
          </a:xfrm>
          <a:prstGeom prst="rightArrow">
            <a:avLst>
              <a:gd name="adj1" fmla="val 50000"/>
              <a:gd name="adj2" fmla="val 50000"/>
            </a:avLst>
          </a:prstGeom>
          <a:solidFill>
            <a:srgbClr val="F4B08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1202" name="Google Shape;1202;p63"/>
          <p:cNvSpPr/>
          <p:nvPr/>
        </p:nvSpPr>
        <p:spPr>
          <a:xfrm flipH="1">
            <a:off x="13159394" y="4637231"/>
            <a:ext cx="1162050" cy="381000"/>
          </a:xfrm>
          <a:prstGeom prst="rightArrow">
            <a:avLst>
              <a:gd name="adj1" fmla="val 50000"/>
              <a:gd name="adj2" fmla="val 50000"/>
            </a:avLst>
          </a:prstGeom>
          <a:solidFill>
            <a:srgbClr val="F4B08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1203" name="Google Shape;1203;p63"/>
          <p:cNvSpPr/>
          <p:nvPr/>
        </p:nvSpPr>
        <p:spPr>
          <a:xfrm flipH="1">
            <a:off x="13159394" y="3707124"/>
            <a:ext cx="1162050" cy="381000"/>
          </a:xfrm>
          <a:prstGeom prst="rightArrow">
            <a:avLst>
              <a:gd name="adj1" fmla="val 50000"/>
              <a:gd name="adj2" fmla="val 50000"/>
            </a:avLst>
          </a:prstGeom>
          <a:solidFill>
            <a:srgbClr val="F4B08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pic>
        <p:nvPicPr>
          <p:cNvPr id="1204" name="Google Shape;1204;p63"/>
          <p:cNvPicPr preferRelativeResize="0"/>
          <p:nvPr/>
        </p:nvPicPr>
        <p:blipFill rotWithShape="1">
          <a:blip r:embed="rId4">
            <a:alphaModFix/>
          </a:blip>
          <a:srcRect/>
          <a:stretch/>
        </p:blipFill>
        <p:spPr>
          <a:xfrm>
            <a:off x="5266198" y="665849"/>
            <a:ext cx="5649699" cy="3657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8200"/>
                                  </p:stCondLst>
                                  <p:childTnLst>
                                    <p:set>
                                      <p:cBhvr>
                                        <p:cTn id="6" dur="1" fill="hold">
                                          <p:stCondLst>
                                            <p:cond delay="0"/>
                                          </p:stCondLst>
                                        </p:cTn>
                                        <p:tgtEl>
                                          <p:spTgt spid="1192"/>
                                        </p:tgtEl>
                                        <p:attrNameLst>
                                          <p:attrName>style.visibility</p:attrName>
                                        </p:attrNameLst>
                                      </p:cBhvr>
                                      <p:to>
                                        <p:strVal val="visible"/>
                                      </p:to>
                                    </p:set>
                                    <p:animEffect transition="in" filter="fade">
                                      <p:cBhvr>
                                        <p:cTn id="7" dur="500"/>
                                        <p:tgtEl>
                                          <p:spTgt spid="1192"/>
                                        </p:tgtEl>
                                      </p:cBhvr>
                                    </p:animEffect>
                                  </p:childTnLst>
                                </p:cTn>
                              </p:par>
                              <p:par>
                                <p:cTn id="8" presetID="10" presetClass="entr" presetSubtype="0" fill="hold" nodeType="withEffect">
                                  <p:stCondLst>
                                    <p:cond delay="15900"/>
                                  </p:stCondLst>
                                  <p:childTnLst>
                                    <p:set>
                                      <p:cBhvr>
                                        <p:cTn id="9" dur="1" fill="hold">
                                          <p:stCondLst>
                                            <p:cond delay="0"/>
                                          </p:stCondLst>
                                        </p:cTn>
                                        <p:tgtEl>
                                          <p:spTgt spid="1191"/>
                                        </p:tgtEl>
                                        <p:attrNameLst>
                                          <p:attrName>style.visibility</p:attrName>
                                        </p:attrNameLst>
                                      </p:cBhvr>
                                      <p:to>
                                        <p:strVal val="visible"/>
                                      </p:to>
                                    </p:set>
                                    <p:animEffect transition="in" filter="fade">
                                      <p:cBhvr>
                                        <p:cTn id="10" dur="500"/>
                                        <p:tgtEl>
                                          <p:spTgt spid="1191"/>
                                        </p:tgtEl>
                                      </p:cBhvr>
                                    </p:animEffect>
                                  </p:childTnLst>
                                </p:cTn>
                              </p:par>
                              <p:par>
                                <p:cTn id="11" presetID="10" presetClass="entr" presetSubtype="0" fill="hold" nodeType="withEffect">
                                  <p:stCondLst>
                                    <p:cond delay="25360"/>
                                  </p:stCondLst>
                                  <p:childTnLst>
                                    <p:set>
                                      <p:cBhvr>
                                        <p:cTn id="12" dur="1" fill="hold">
                                          <p:stCondLst>
                                            <p:cond delay="0"/>
                                          </p:stCondLst>
                                        </p:cTn>
                                        <p:tgtEl>
                                          <p:spTgt spid="1193"/>
                                        </p:tgtEl>
                                        <p:attrNameLst>
                                          <p:attrName>style.visibility</p:attrName>
                                        </p:attrNameLst>
                                      </p:cBhvr>
                                      <p:to>
                                        <p:strVal val="visible"/>
                                      </p:to>
                                    </p:set>
                                    <p:animEffect transition="in" filter="fade">
                                      <p:cBhvr>
                                        <p:cTn id="13" dur="500"/>
                                        <p:tgtEl>
                                          <p:spTgt spid="1193"/>
                                        </p:tgtEl>
                                      </p:cBhvr>
                                    </p:animEffect>
                                  </p:childTnLst>
                                </p:cTn>
                              </p:par>
                              <p:par>
                                <p:cTn id="14" presetID="10" presetClass="entr" presetSubtype="0" fill="hold" nodeType="withEffect">
                                  <p:stCondLst>
                                    <p:cond delay="25500"/>
                                  </p:stCondLst>
                                  <p:childTnLst>
                                    <p:set>
                                      <p:cBhvr>
                                        <p:cTn id="15" dur="1" fill="hold">
                                          <p:stCondLst>
                                            <p:cond delay="0"/>
                                          </p:stCondLst>
                                        </p:cTn>
                                        <p:tgtEl>
                                          <p:spTgt spid="1194"/>
                                        </p:tgtEl>
                                        <p:attrNameLst>
                                          <p:attrName>style.visibility</p:attrName>
                                        </p:attrNameLst>
                                      </p:cBhvr>
                                      <p:to>
                                        <p:strVal val="visible"/>
                                      </p:to>
                                    </p:set>
                                    <p:animEffect transition="in" filter="fade">
                                      <p:cBhvr>
                                        <p:cTn id="16" dur="500"/>
                                        <p:tgtEl>
                                          <p:spTgt spid="1194"/>
                                        </p:tgtEl>
                                      </p:cBhvr>
                                    </p:animEffect>
                                  </p:childTnLst>
                                </p:cTn>
                              </p:par>
                              <p:par>
                                <p:cTn id="17" presetID="10" presetClass="entr" presetSubtype="0" fill="hold" nodeType="withEffect">
                                  <p:stCondLst>
                                    <p:cond delay="25360"/>
                                  </p:stCondLst>
                                  <p:childTnLst>
                                    <p:set>
                                      <p:cBhvr>
                                        <p:cTn id="18" dur="1" fill="hold">
                                          <p:stCondLst>
                                            <p:cond delay="0"/>
                                          </p:stCondLst>
                                        </p:cTn>
                                        <p:tgtEl>
                                          <p:spTgt spid="1195"/>
                                        </p:tgtEl>
                                        <p:attrNameLst>
                                          <p:attrName>style.visibility</p:attrName>
                                        </p:attrNameLst>
                                      </p:cBhvr>
                                      <p:to>
                                        <p:strVal val="visible"/>
                                      </p:to>
                                    </p:set>
                                    <p:animEffect transition="in" filter="fade">
                                      <p:cBhvr>
                                        <p:cTn id="19" dur="540"/>
                                        <p:tgtEl>
                                          <p:spTgt spid="1195"/>
                                        </p:tgtEl>
                                      </p:cBhvr>
                                    </p:animEffect>
                                  </p:childTnLst>
                                </p:cTn>
                              </p:par>
                              <p:par>
                                <p:cTn id="20" presetID="10" presetClass="entr" presetSubtype="0" fill="hold" nodeType="withEffect">
                                  <p:stCondLst>
                                    <p:cond delay="44000"/>
                                  </p:stCondLst>
                                  <p:childTnLst>
                                    <p:set>
                                      <p:cBhvr>
                                        <p:cTn id="21" dur="1" fill="hold">
                                          <p:stCondLst>
                                            <p:cond delay="0"/>
                                          </p:stCondLst>
                                        </p:cTn>
                                        <p:tgtEl>
                                          <p:spTgt spid="1196"/>
                                        </p:tgtEl>
                                        <p:attrNameLst>
                                          <p:attrName>style.visibility</p:attrName>
                                        </p:attrNameLst>
                                      </p:cBhvr>
                                      <p:to>
                                        <p:strVal val="visible"/>
                                      </p:to>
                                    </p:set>
                                    <p:animEffect transition="in" filter="fade">
                                      <p:cBhvr>
                                        <p:cTn id="22" dur="500"/>
                                        <p:tgtEl>
                                          <p:spTgt spid="1196"/>
                                        </p:tgtEl>
                                      </p:cBhvr>
                                    </p:animEffect>
                                  </p:childTnLst>
                                </p:cTn>
                              </p:par>
                              <p:par>
                                <p:cTn id="23" presetID="10" presetClass="entr" presetSubtype="0" fill="hold" nodeType="withEffect">
                                  <p:stCondLst>
                                    <p:cond delay="52640"/>
                                  </p:stCondLst>
                                  <p:childTnLst>
                                    <p:set>
                                      <p:cBhvr>
                                        <p:cTn id="24" dur="1" fill="hold">
                                          <p:stCondLst>
                                            <p:cond delay="0"/>
                                          </p:stCondLst>
                                        </p:cTn>
                                        <p:tgtEl>
                                          <p:spTgt spid="1197"/>
                                        </p:tgtEl>
                                        <p:attrNameLst>
                                          <p:attrName>style.visibility</p:attrName>
                                        </p:attrNameLst>
                                      </p:cBhvr>
                                      <p:to>
                                        <p:strVal val="visible"/>
                                      </p:to>
                                    </p:set>
                                    <p:animEffect transition="in" filter="fade">
                                      <p:cBhvr>
                                        <p:cTn id="25" dur="500"/>
                                        <p:tgtEl>
                                          <p:spTgt spid="1197"/>
                                        </p:tgtEl>
                                      </p:cBhvr>
                                    </p:animEffect>
                                  </p:childTnLst>
                                </p:cTn>
                              </p:par>
                              <p:par>
                                <p:cTn id="26" presetID="10" presetClass="entr" presetSubtype="0" fill="hold" nodeType="withEffect">
                                  <p:stCondLst>
                                    <p:cond delay="54780"/>
                                  </p:stCondLst>
                                  <p:childTnLst>
                                    <p:set>
                                      <p:cBhvr>
                                        <p:cTn id="27" dur="1" fill="hold">
                                          <p:stCondLst>
                                            <p:cond delay="0"/>
                                          </p:stCondLst>
                                        </p:cTn>
                                        <p:tgtEl>
                                          <p:spTgt spid="1198"/>
                                        </p:tgtEl>
                                        <p:attrNameLst>
                                          <p:attrName>style.visibility</p:attrName>
                                        </p:attrNameLst>
                                      </p:cBhvr>
                                      <p:to>
                                        <p:strVal val="visible"/>
                                      </p:to>
                                    </p:set>
                                    <p:animEffect transition="in" filter="fade">
                                      <p:cBhvr>
                                        <p:cTn id="28" dur="500"/>
                                        <p:tgtEl>
                                          <p:spTgt spid="1198"/>
                                        </p:tgtEl>
                                      </p:cBhvr>
                                    </p:animEffect>
                                  </p:childTnLst>
                                </p:cTn>
                              </p:par>
                              <p:par>
                                <p:cTn id="29" presetID="10" presetClass="entr" presetSubtype="0" fill="hold" nodeType="withEffect">
                                  <p:stCondLst>
                                    <p:cond delay="60300"/>
                                  </p:stCondLst>
                                  <p:childTnLst>
                                    <p:set>
                                      <p:cBhvr>
                                        <p:cTn id="30" dur="1" fill="hold">
                                          <p:stCondLst>
                                            <p:cond delay="0"/>
                                          </p:stCondLst>
                                        </p:cTn>
                                        <p:tgtEl>
                                          <p:spTgt spid="1199"/>
                                        </p:tgtEl>
                                        <p:attrNameLst>
                                          <p:attrName>style.visibility</p:attrName>
                                        </p:attrNameLst>
                                      </p:cBhvr>
                                      <p:to>
                                        <p:strVal val="visible"/>
                                      </p:to>
                                    </p:set>
                                    <p:animEffect transition="in" filter="fade">
                                      <p:cBhvr>
                                        <p:cTn id="31" dur="500"/>
                                        <p:tgtEl>
                                          <p:spTgt spid="1199"/>
                                        </p:tgtEl>
                                      </p:cBhvr>
                                    </p:animEffect>
                                  </p:childTnLst>
                                </p:cTn>
                              </p:par>
                              <p:par>
                                <p:cTn id="32" presetID="10" presetClass="entr" presetSubtype="0" fill="hold" nodeType="withEffect">
                                  <p:stCondLst>
                                    <p:cond delay="75500"/>
                                  </p:stCondLst>
                                  <p:childTnLst>
                                    <p:set>
                                      <p:cBhvr>
                                        <p:cTn id="33" dur="1" fill="hold">
                                          <p:stCondLst>
                                            <p:cond delay="0"/>
                                          </p:stCondLst>
                                        </p:cTn>
                                        <p:tgtEl>
                                          <p:spTgt spid="1200"/>
                                        </p:tgtEl>
                                        <p:attrNameLst>
                                          <p:attrName>style.visibility</p:attrName>
                                        </p:attrNameLst>
                                      </p:cBhvr>
                                      <p:to>
                                        <p:strVal val="visible"/>
                                      </p:to>
                                    </p:set>
                                    <p:animEffect transition="in" filter="fade">
                                      <p:cBhvr>
                                        <p:cTn id="34" dur="500"/>
                                        <p:tgtEl>
                                          <p:spTgt spid="1200"/>
                                        </p:tgtEl>
                                      </p:cBhvr>
                                    </p:animEffect>
                                  </p:childTnLst>
                                </p:cTn>
                              </p:par>
                              <p:par>
                                <p:cTn id="35" presetID="10" presetClass="entr" presetSubtype="0" fill="hold" nodeType="withEffect">
                                  <p:stCondLst>
                                    <p:cond delay="71400"/>
                                  </p:stCondLst>
                                  <p:childTnLst>
                                    <p:set>
                                      <p:cBhvr>
                                        <p:cTn id="36" dur="1" fill="hold">
                                          <p:stCondLst>
                                            <p:cond delay="0"/>
                                          </p:stCondLst>
                                        </p:cTn>
                                        <p:tgtEl>
                                          <p:spTgt spid="1201"/>
                                        </p:tgtEl>
                                        <p:attrNameLst>
                                          <p:attrName>style.visibility</p:attrName>
                                        </p:attrNameLst>
                                      </p:cBhvr>
                                      <p:to>
                                        <p:strVal val="visible"/>
                                      </p:to>
                                    </p:set>
                                    <p:animEffect transition="in" filter="fade">
                                      <p:cBhvr>
                                        <p:cTn id="37" dur="500"/>
                                        <p:tgtEl>
                                          <p:spTgt spid="1201"/>
                                        </p:tgtEl>
                                      </p:cBhvr>
                                    </p:animEffect>
                                  </p:childTnLst>
                                </p:cTn>
                              </p:par>
                              <p:par>
                                <p:cTn id="38" presetID="10" presetClass="entr" presetSubtype="0" fill="hold" nodeType="withEffect">
                                  <p:stCondLst>
                                    <p:cond delay="67800"/>
                                  </p:stCondLst>
                                  <p:childTnLst>
                                    <p:set>
                                      <p:cBhvr>
                                        <p:cTn id="39" dur="1" fill="hold">
                                          <p:stCondLst>
                                            <p:cond delay="0"/>
                                          </p:stCondLst>
                                        </p:cTn>
                                        <p:tgtEl>
                                          <p:spTgt spid="1202"/>
                                        </p:tgtEl>
                                        <p:attrNameLst>
                                          <p:attrName>style.visibility</p:attrName>
                                        </p:attrNameLst>
                                      </p:cBhvr>
                                      <p:to>
                                        <p:strVal val="visible"/>
                                      </p:to>
                                    </p:set>
                                    <p:animEffect transition="in" filter="fade">
                                      <p:cBhvr>
                                        <p:cTn id="40" dur="500"/>
                                        <p:tgtEl>
                                          <p:spTgt spid="1202"/>
                                        </p:tgtEl>
                                      </p:cBhvr>
                                    </p:animEffect>
                                  </p:childTnLst>
                                </p:cTn>
                              </p:par>
                              <p:par>
                                <p:cTn id="41" presetID="10" presetClass="entr" presetSubtype="0" fill="hold" nodeType="withEffect">
                                  <p:stCondLst>
                                    <p:cond delay="34950"/>
                                  </p:stCondLst>
                                  <p:childTnLst>
                                    <p:set>
                                      <p:cBhvr>
                                        <p:cTn id="42" dur="1" fill="hold">
                                          <p:stCondLst>
                                            <p:cond delay="0"/>
                                          </p:stCondLst>
                                        </p:cTn>
                                        <p:tgtEl>
                                          <p:spTgt spid="1203"/>
                                        </p:tgtEl>
                                        <p:attrNameLst>
                                          <p:attrName>style.visibility</p:attrName>
                                        </p:attrNameLst>
                                      </p:cBhvr>
                                      <p:to>
                                        <p:strVal val="visible"/>
                                      </p:to>
                                    </p:set>
                                    <p:animEffect transition="in" filter="fade">
                                      <p:cBhvr>
                                        <p:cTn id="43" dur="500"/>
                                        <p:tgtEl>
                                          <p:spTgt spid="1203"/>
                                        </p:tgtEl>
                                      </p:cBhvr>
                                    </p:animEffect>
                                  </p:childTnLst>
                                </p:cTn>
                              </p:par>
                              <p:par>
                                <p:cTn id="44" presetID="10" presetClass="exit" presetSubtype="0" fill="hold" nodeType="withEffect">
                                  <p:stCondLst>
                                    <p:cond delay="52600"/>
                                  </p:stCondLst>
                                  <p:childTnLst>
                                    <p:animEffect transition="out" filter="fade">
                                      <p:cBhvr>
                                        <p:cTn id="45" dur="500"/>
                                        <p:tgtEl>
                                          <p:spTgt spid="1196"/>
                                        </p:tgtEl>
                                      </p:cBhvr>
                                    </p:animEffect>
                                    <p:set>
                                      <p:cBhvr>
                                        <p:cTn id="46" dur="1" fill="hold">
                                          <p:stCondLst>
                                            <p:cond delay="500"/>
                                          </p:stCondLst>
                                        </p:cTn>
                                        <p:tgtEl>
                                          <p:spTgt spid="1196"/>
                                        </p:tgtEl>
                                        <p:attrNameLst>
                                          <p:attrName>style.visibility</p:attrName>
                                        </p:attrNameLst>
                                      </p:cBhvr>
                                      <p:to>
                                        <p:strVal val="hidden"/>
                                      </p:to>
                                    </p:set>
                                  </p:childTnLst>
                                </p:cTn>
                              </p:par>
                              <p:par>
                                <p:cTn id="47" presetID="10" presetClass="exit" presetSubtype="0" fill="hold" nodeType="withEffect">
                                  <p:stCondLst>
                                    <p:cond delay="54780"/>
                                  </p:stCondLst>
                                  <p:childTnLst>
                                    <p:animEffect transition="out" filter="fade">
                                      <p:cBhvr>
                                        <p:cTn id="48" dur="500"/>
                                        <p:tgtEl>
                                          <p:spTgt spid="1197"/>
                                        </p:tgtEl>
                                      </p:cBhvr>
                                    </p:animEffect>
                                    <p:set>
                                      <p:cBhvr>
                                        <p:cTn id="49" dur="1" fill="hold">
                                          <p:stCondLst>
                                            <p:cond delay="500"/>
                                          </p:stCondLst>
                                        </p:cTn>
                                        <p:tgtEl>
                                          <p:spTgt spid="1197"/>
                                        </p:tgtEl>
                                        <p:attrNameLst>
                                          <p:attrName>style.visibility</p:attrName>
                                        </p:attrNameLst>
                                      </p:cBhvr>
                                      <p:to>
                                        <p:strVal val="hidden"/>
                                      </p:to>
                                    </p:set>
                                  </p:childTnLst>
                                </p:cTn>
                              </p:par>
                              <p:par>
                                <p:cTn id="50" presetID="10" presetClass="exit" presetSubtype="0" fill="hold" nodeType="withEffect">
                                  <p:stCondLst>
                                    <p:cond delay="61000"/>
                                  </p:stCondLst>
                                  <p:childTnLst>
                                    <p:animEffect transition="out" filter="fade">
                                      <p:cBhvr>
                                        <p:cTn id="51" dur="500"/>
                                        <p:tgtEl>
                                          <p:spTgt spid="1198"/>
                                        </p:tgtEl>
                                      </p:cBhvr>
                                    </p:animEffect>
                                    <p:set>
                                      <p:cBhvr>
                                        <p:cTn id="52" dur="1" fill="hold">
                                          <p:stCondLst>
                                            <p:cond delay="500"/>
                                          </p:stCondLst>
                                        </p:cTn>
                                        <p:tgtEl>
                                          <p:spTgt spid="1198"/>
                                        </p:tgtEl>
                                        <p:attrNameLst>
                                          <p:attrName>style.visibility</p:attrName>
                                        </p:attrNameLst>
                                      </p:cBhvr>
                                      <p:to>
                                        <p:strVal val="hidden"/>
                                      </p:to>
                                    </p:set>
                                  </p:childTnLst>
                                </p:cTn>
                              </p:par>
                              <p:par>
                                <p:cTn id="53" presetID="10" presetClass="exit" presetSubtype="0" fill="hold" nodeType="withEffect">
                                  <p:stCondLst>
                                    <p:cond delay="65500"/>
                                  </p:stCondLst>
                                  <p:childTnLst>
                                    <p:animEffect transition="out" filter="fade">
                                      <p:cBhvr>
                                        <p:cTn id="54" dur="500"/>
                                        <p:tgtEl>
                                          <p:spTgt spid="1199"/>
                                        </p:tgtEl>
                                      </p:cBhvr>
                                    </p:animEffect>
                                    <p:set>
                                      <p:cBhvr>
                                        <p:cTn id="55" dur="1" fill="hold">
                                          <p:stCondLst>
                                            <p:cond delay="500"/>
                                          </p:stCondLst>
                                        </p:cTn>
                                        <p:tgtEl>
                                          <p:spTgt spid="1199"/>
                                        </p:tgtEl>
                                        <p:attrNameLst>
                                          <p:attrName>style.visibility</p:attrName>
                                        </p:attrNameLst>
                                      </p:cBhvr>
                                      <p:to>
                                        <p:strVal val="hidden"/>
                                      </p:to>
                                    </p:set>
                                  </p:childTnLst>
                                </p:cTn>
                              </p:par>
                              <p:par>
                                <p:cTn id="56" presetID="10" presetClass="exit" presetSubtype="0" fill="hold" nodeType="withEffect">
                                  <p:stCondLst>
                                    <p:cond delay="82100"/>
                                  </p:stCondLst>
                                  <p:childTnLst>
                                    <p:animEffect transition="out" filter="fade">
                                      <p:cBhvr>
                                        <p:cTn id="57" dur="500"/>
                                        <p:tgtEl>
                                          <p:spTgt spid="1200"/>
                                        </p:tgtEl>
                                      </p:cBhvr>
                                    </p:animEffect>
                                    <p:set>
                                      <p:cBhvr>
                                        <p:cTn id="58" dur="1" fill="hold">
                                          <p:stCondLst>
                                            <p:cond delay="500"/>
                                          </p:stCondLst>
                                        </p:cTn>
                                        <p:tgtEl>
                                          <p:spTgt spid="1200"/>
                                        </p:tgtEl>
                                        <p:attrNameLst>
                                          <p:attrName>style.visibility</p:attrName>
                                        </p:attrNameLst>
                                      </p:cBhvr>
                                      <p:to>
                                        <p:strVal val="hidden"/>
                                      </p:to>
                                    </p:set>
                                  </p:childTnLst>
                                </p:cTn>
                              </p:par>
                              <p:par>
                                <p:cTn id="59" presetID="10" presetClass="exit" presetSubtype="0" fill="hold" nodeType="withEffect">
                                  <p:stCondLst>
                                    <p:cond delay="75500"/>
                                  </p:stCondLst>
                                  <p:childTnLst>
                                    <p:animEffect transition="out" filter="fade">
                                      <p:cBhvr>
                                        <p:cTn id="60" dur="500"/>
                                        <p:tgtEl>
                                          <p:spTgt spid="1201"/>
                                        </p:tgtEl>
                                      </p:cBhvr>
                                    </p:animEffect>
                                    <p:set>
                                      <p:cBhvr>
                                        <p:cTn id="61" dur="1" fill="hold">
                                          <p:stCondLst>
                                            <p:cond delay="500"/>
                                          </p:stCondLst>
                                        </p:cTn>
                                        <p:tgtEl>
                                          <p:spTgt spid="1201"/>
                                        </p:tgtEl>
                                        <p:attrNameLst>
                                          <p:attrName>style.visibility</p:attrName>
                                        </p:attrNameLst>
                                      </p:cBhvr>
                                      <p:to>
                                        <p:strVal val="hidden"/>
                                      </p:to>
                                    </p:set>
                                  </p:childTnLst>
                                </p:cTn>
                              </p:par>
                              <p:par>
                                <p:cTn id="62" presetID="10" presetClass="exit" presetSubtype="0" fill="hold" nodeType="withEffect">
                                  <p:stCondLst>
                                    <p:cond delay="71400"/>
                                  </p:stCondLst>
                                  <p:childTnLst>
                                    <p:animEffect transition="out" filter="fade">
                                      <p:cBhvr>
                                        <p:cTn id="63" dur="500"/>
                                        <p:tgtEl>
                                          <p:spTgt spid="1202"/>
                                        </p:tgtEl>
                                      </p:cBhvr>
                                    </p:animEffect>
                                    <p:set>
                                      <p:cBhvr>
                                        <p:cTn id="64" dur="1" fill="hold">
                                          <p:stCondLst>
                                            <p:cond delay="500"/>
                                          </p:stCondLst>
                                        </p:cTn>
                                        <p:tgtEl>
                                          <p:spTgt spid="1202"/>
                                        </p:tgtEl>
                                        <p:attrNameLst>
                                          <p:attrName>style.visibility</p:attrName>
                                        </p:attrNameLst>
                                      </p:cBhvr>
                                      <p:to>
                                        <p:strVal val="hidden"/>
                                      </p:to>
                                    </p:set>
                                  </p:childTnLst>
                                </p:cTn>
                              </p:par>
                              <p:par>
                                <p:cTn id="65" presetID="10" presetClass="exit" presetSubtype="0" fill="hold" nodeType="withEffect">
                                  <p:stCondLst>
                                    <p:cond delay="43300"/>
                                  </p:stCondLst>
                                  <p:childTnLst>
                                    <p:animEffect transition="out" filter="fade">
                                      <p:cBhvr>
                                        <p:cTn id="66" dur="500"/>
                                        <p:tgtEl>
                                          <p:spTgt spid="1203"/>
                                        </p:tgtEl>
                                      </p:cBhvr>
                                    </p:animEffect>
                                    <p:set>
                                      <p:cBhvr>
                                        <p:cTn id="67" dur="1" fill="hold">
                                          <p:stCondLst>
                                            <p:cond delay="500"/>
                                          </p:stCondLst>
                                        </p:cTn>
                                        <p:tgtEl>
                                          <p:spTgt spid="120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1266"/>
        <p:cNvGrpSpPr/>
        <p:nvPr/>
      </p:nvGrpSpPr>
      <p:grpSpPr>
        <a:xfrm>
          <a:off x="0" y="0"/>
          <a:ext cx="0" cy="0"/>
          <a:chOff x="0" y="0"/>
          <a:chExt cx="0" cy="0"/>
        </a:xfrm>
      </p:grpSpPr>
      <p:sp>
        <p:nvSpPr>
          <p:cNvPr id="1267" name="Google Shape;1267;p66"/>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Perform Hypothesis Testing</a:t>
            </a:r>
            <a:endParaRPr/>
          </a:p>
        </p:txBody>
      </p:sp>
      <p:sp>
        <p:nvSpPr>
          <p:cNvPr id="1268" name="Google Shape;1268;p66"/>
          <p:cNvSpPr txBox="1">
            <a:spLocks noGrp="1"/>
          </p:cNvSpPr>
          <p:nvPr>
            <p:ph type="body" idx="1"/>
          </p:nvPr>
        </p:nvSpPr>
        <p:spPr>
          <a:xfrm>
            <a:off x="204498" y="1150488"/>
            <a:ext cx="15847004"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An example of clinical trials data analysis.</a:t>
            </a:r>
            <a:endParaRPr sz="2200"/>
          </a:p>
        </p:txBody>
      </p:sp>
      <p:grpSp>
        <p:nvGrpSpPr>
          <p:cNvPr id="1269" name="Google Shape;1269;p66"/>
          <p:cNvGrpSpPr/>
          <p:nvPr/>
        </p:nvGrpSpPr>
        <p:grpSpPr>
          <a:xfrm>
            <a:off x="5293699" y="2514902"/>
            <a:ext cx="1867819" cy="2164789"/>
            <a:chOff x="5349682" y="2514902"/>
            <a:chExt cx="1867819" cy="2164789"/>
          </a:xfrm>
        </p:grpSpPr>
        <p:pic>
          <p:nvPicPr>
            <p:cNvPr id="1270" name="Google Shape;1270;p66"/>
            <p:cNvPicPr preferRelativeResize="0"/>
            <p:nvPr/>
          </p:nvPicPr>
          <p:blipFill rotWithShape="1">
            <a:blip r:embed="rId3">
              <a:alphaModFix/>
            </a:blip>
            <a:srcRect/>
            <a:stretch/>
          </p:blipFill>
          <p:spPr>
            <a:xfrm>
              <a:off x="5376359" y="2514902"/>
              <a:ext cx="1629143" cy="1680892"/>
            </a:xfrm>
            <a:prstGeom prst="rect">
              <a:avLst/>
            </a:prstGeom>
            <a:noFill/>
            <a:ln>
              <a:noFill/>
            </a:ln>
          </p:spPr>
        </p:pic>
        <p:sp>
          <p:nvSpPr>
            <p:cNvPr id="1271" name="Google Shape;1271;p66"/>
            <p:cNvSpPr/>
            <p:nvPr/>
          </p:nvSpPr>
          <p:spPr>
            <a:xfrm>
              <a:off x="5349682" y="4209241"/>
              <a:ext cx="1867819" cy="47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Company A</a:t>
              </a:r>
              <a:endParaRPr sz="1400" b="0" i="0" u="none" strike="noStrike" cap="none">
                <a:solidFill>
                  <a:srgbClr val="000000"/>
                </a:solidFill>
                <a:latin typeface="Arial"/>
                <a:ea typeface="Arial"/>
                <a:cs typeface="Arial"/>
                <a:sym typeface="Arial"/>
              </a:endParaRPr>
            </a:p>
          </p:txBody>
        </p:sp>
      </p:grpSp>
      <p:grpSp>
        <p:nvGrpSpPr>
          <p:cNvPr id="1272" name="Google Shape;1272;p66"/>
          <p:cNvGrpSpPr/>
          <p:nvPr/>
        </p:nvGrpSpPr>
        <p:grpSpPr>
          <a:xfrm>
            <a:off x="9280901" y="2514902"/>
            <a:ext cx="1872629" cy="2164789"/>
            <a:chOff x="9280901" y="2514902"/>
            <a:chExt cx="1872629" cy="2164789"/>
          </a:xfrm>
        </p:grpSpPr>
        <p:pic>
          <p:nvPicPr>
            <p:cNvPr id="1273" name="Google Shape;1273;p66"/>
            <p:cNvPicPr preferRelativeResize="0"/>
            <p:nvPr/>
          </p:nvPicPr>
          <p:blipFill rotWithShape="1">
            <a:blip r:embed="rId4">
              <a:alphaModFix/>
            </a:blip>
            <a:srcRect/>
            <a:stretch/>
          </p:blipFill>
          <p:spPr>
            <a:xfrm>
              <a:off x="9280901" y="2514902"/>
              <a:ext cx="1629143" cy="1680892"/>
            </a:xfrm>
            <a:prstGeom prst="rect">
              <a:avLst/>
            </a:prstGeom>
            <a:noFill/>
            <a:ln>
              <a:noFill/>
            </a:ln>
          </p:spPr>
        </p:pic>
        <p:sp>
          <p:nvSpPr>
            <p:cNvPr id="1274" name="Google Shape;1274;p66"/>
            <p:cNvSpPr/>
            <p:nvPr/>
          </p:nvSpPr>
          <p:spPr>
            <a:xfrm>
              <a:off x="9280901" y="4209241"/>
              <a:ext cx="1872629" cy="47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44444"/>
                  </a:solidFill>
                  <a:latin typeface="Open Sans"/>
                  <a:ea typeface="Open Sans"/>
                  <a:cs typeface="Open Sans"/>
                  <a:sym typeface="Open Sans"/>
                </a:rPr>
                <a:t>Company B</a:t>
              </a:r>
              <a:endParaRPr sz="1400" b="0" i="0" u="none" strike="noStrike" cap="none">
                <a:solidFill>
                  <a:srgbClr val="000000"/>
                </a:solidFill>
                <a:latin typeface="Arial"/>
                <a:ea typeface="Arial"/>
                <a:cs typeface="Arial"/>
                <a:sym typeface="Arial"/>
              </a:endParaRPr>
            </a:p>
          </p:txBody>
        </p:sp>
      </p:grpSp>
      <p:grpSp>
        <p:nvGrpSpPr>
          <p:cNvPr id="1275" name="Google Shape;1275;p66"/>
          <p:cNvGrpSpPr/>
          <p:nvPr/>
        </p:nvGrpSpPr>
        <p:grpSpPr>
          <a:xfrm rot="10800000">
            <a:off x="7843020" y="5811872"/>
            <a:ext cx="644613" cy="1750129"/>
            <a:chOff x="11252201" y="4524375"/>
            <a:chExt cx="1258888" cy="3417888"/>
          </a:xfrm>
        </p:grpSpPr>
        <p:sp>
          <p:nvSpPr>
            <p:cNvPr id="1276" name="Google Shape;1276;p66"/>
            <p:cNvSpPr/>
            <p:nvPr/>
          </p:nvSpPr>
          <p:spPr>
            <a:xfrm>
              <a:off x="11252201" y="4524375"/>
              <a:ext cx="1258888" cy="3417888"/>
            </a:xfrm>
            <a:custGeom>
              <a:avLst/>
              <a:gdLst/>
              <a:ahLst/>
              <a:cxnLst/>
              <a:rect l="l" t="t" r="r" b="b"/>
              <a:pathLst>
                <a:path w="793" h="2153" extrusionOk="0">
                  <a:moveTo>
                    <a:pt x="0" y="1074"/>
                  </a:moveTo>
                  <a:lnTo>
                    <a:pt x="0" y="1074"/>
                  </a:lnTo>
                  <a:lnTo>
                    <a:pt x="0" y="578"/>
                  </a:lnTo>
                  <a:lnTo>
                    <a:pt x="0" y="578"/>
                  </a:lnTo>
                  <a:lnTo>
                    <a:pt x="0" y="489"/>
                  </a:lnTo>
                  <a:lnTo>
                    <a:pt x="0" y="445"/>
                  </a:lnTo>
                  <a:lnTo>
                    <a:pt x="1" y="401"/>
                  </a:lnTo>
                  <a:lnTo>
                    <a:pt x="1" y="401"/>
                  </a:lnTo>
                  <a:lnTo>
                    <a:pt x="2" y="375"/>
                  </a:lnTo>
                  <a:lnTo>
                    <a:pt x="5" y="350"/>
                  </a:lnTo>
                  <a:lnTo>
                    <a:pt x="8" y="323"/>
                  </a:lnTo>
                  <a:lnTo>
                    <a:pt x="14" y="300"/>
                  </a:lnTo>
                  <a:lnTo>
                    <a:pt x="22" y="276"/>
                  </a:lnTo>
                  <a:lnTo>
                    <a:pt x="29" y="253"/>
                  </a:lnTo>
                  <a:lnTo>
                    <a:pt x="39" y="231"/>
                  </a:lnTo>
                  <a:lnTo>
                    <a:pt x="49" y="209"/>
                  </a:lnTo>
                  <a:lnTo>
                    <a:pt x="63" y="188"/>
                  </a:lnTo>
                  <a:lnTo>
                    <a:pt x="76" y="169"/>
                  </a:lnTo>
                  <a:lnTo>
                    <a:pt x="91" y="148"/>
                  </a:lnTo>
                  <a:lnTo>
                    <a:pt x="107" y="131"/>
                  </a:lnTo>
                  <a:lnTo>
                    <a:pt x="124" y="113"/>
                  </a:lnTo>
                  <a:lnTo>
                    <a:pt x="144" y="96"/>
                  </a:lnTo>
                  <a:lnTo>
                    <a:pt x="163" y="79"/>
                  </a:lnTo>
                  <a:lnTo>
                    <a:pt x="185" y="63"/>
                  </a:lnTo>
                  <a:lnTo>
                    <a:pt x="185" y="63"/>
                  </a:lnTo>
                  <a:lnTo>
                    <a:pt x="208" y="48"/>
                  </a:lnTo>
                  <a:lnTo>
                    <a:pt x="233" y="35"/>
                  </a:lnTo>
                  <a:lnTo>
                    <a:pt x="258" y="25"/>
                  </a:lnTo>
                  <a:lnTo>
                    <a:pt x="285" y="15"/>
                  </a:lnTo>
                  <a:lnTo>
                    <a:pt x="311" y="9"/>
                  </a:lnTo>
                  <a:lnTo>
                    <a:pt x="337" y="3"/>
                  </a:lnTo>
                  <a:lnTo>
                    <a:pt x="365" y="0"/>
                  </a:lnTo>
                  <a:lnTo>
                    <a:pt x="393" y="0"/>
                  </a:lnTo>
                  <a:lnTo>
                    <a:pt x="393" y="0"/>
                  </a:lnTo>
                  <a:lnTo>
                    <a:pt x="415" y="0"/>
                  </a:lnTo>
                  <a:lnTo>
                    <a:pt x="436" y="1"/>
                  </a:lnTo>
                  <a:lnTo>
                    <a:pt x="458" y="4"/>
                  </a:lnTo>
                  <a:lnTo>
                    <a:pt x="479" y="7"/>
                  </a:lnTo>
                  <a:lnTo>
                    <a:pt x="498" y="13"/>
                  </a:lnTo>
                  <a:lnTo>
                    <a:pt x="518" y="19"/>
                  </a:lnTo>
                  <a:lnTo>
                    <a:pt x="537" y="25"/>
                  </a:lnTo>
                  <a:lnTo>
                    <a:pt x="556" y="34"/>
                  </a:lnTo>
                  <a:lnTo>
                    <a:pt x="574" y="43"/>
                  </a:lnTo>
                  <a:lnTo>
                    <a:pt x="592" y="53"/>
                  </a:lnTo>
                  <a:lnTo>
                    <a:pt x="609" y="63"/>
                  </a:lnTo>
                  <a:lnTo>
                    <a:pt x="625" y="75"/>
                  </a:lnTo>
                  <a:lnTo>
                    <a:pt x="643" y="88"/>
                  </a:lnTo>
                  <a:lnTo>
                    <a:pt x="658" y="103"/>
                  </a:lnTo>
                  <a:lnTo>
                    <a:pt x="674" y="118"/>
                  </a:lnTo>
                  <a:lnTo>
                    <a:pt x="689" y="134"/>
                  </a:lnTo>
                  <a:lnTo>
                    <a:pt x="689" y="134"/>
                  </a:lnTo>
                  <a:lnTo>
                    <a:pt x="702" y="150"/>
                  </a:lnTo>
                  <a:lnTo>
                    <a:pt x="714" y="165"/>
                  </a:lnTo>
                  <a:lnTo>
                    <a:pt x="725" y="181"/>
                  </a:lnTo>
                  <a:lnTo>
                    <a:pt x="736" y="197"/>
                  </a:lnTo>
                  <a:lnTo>
                    <a:pt x="745" y="215"/>
                  </a:lnTo>
                  <a:lnTo>
                    <a:pt x="753" y="232"/>
                  </a:lnTo>
                  <a:lnTo>
                    <a:pt x="761" y="248"/>
                  </a:lnTo>
                  <a:lnTo>
                    <a:pt x="768" y="266"/>
                  </a:lnTo>
                  <a:lnTo>
                    <a:pt x="774" y="285"/>
                  </a:lnTo>
                  <a:lnTo>
                    <a:pt x="778" y="303"/>
                  </a:lnTo>
                  <a:lnTo>
                    <a:pt x="787" y="341"/>
                  </a:lnTo>
                  <a:lnTo>
                    <a:pt x="792" y="379"/>
                  </a:lnTo>
                  <a:lnTo>
                    <a:pt x="793" y="420"/>
                  </a:lnTo>
                  <a:lnTo>
                    <a:pt x="793" y="420"/>
                  </a:lnTo>
                  <a:lnTo>
                    <a:pt x="793" y="1593"/>
                  </a:lnTo>
                  <a:lnTo>
                    <a:pt x="793" y="1593"/>
                  </a:lnTo>
                  <a:lnTo>
                    <a:pt x="793" y="1672"/>
                  </a:lnTo>
                  <a:lnTo>
                    <a:pt x="793" y="1750"/>
                  </a:lnTo>
                  <a:lnTo>
                    <a:pt x="793" y="1750"/>
                  </a:lnTo>
                  <a:lnTo>
                    <a:pt x="790" y="1787"/>
                  </a:lnTo>
                  <a:lnTo>
                    <a:pt x="786" y="1822"/>
                  </a:lnTo>
                  <a:lnTo>
                    <a:pt x="777" y="1858"/>
                  </a:lnTo>
                  <a:lnTo>
                    <a:pt x="767" y="1891"/>
                  </a:lnTo>
                  <a:lnTo>
                    <a:pt x="752" y="1924"/>
                  </a:lnTo>
                  <a:lnTo>
                    <a:pt x="736" y="1955"/>
                  </a:lnTo>
                  <a:lnTo>
                    <a:pt x="715" y="1984"/>
                  </a:lnTo>
                  <a:lnTo>
                    <a:pt x="693" y="2013"/>
                  </a:lnTo>
                  <a:lnTo>
                    <a:pt x="693" y="2013"/>
                  </a:lnTo>
                  <a:lnTo>
                    <a:pt x="670" y="2038"/>
                  </a:lnTo>
                  <a:lnTo>
                    <a:pt x="645" y="2062"/>
                  </a:lnTo>
                  <a:lnTo>
                    <a:pt x="618" y="2082"/>
                  </a:lnTo>
                  <a:lnTo>
                    <a:pt x="590" y="2102"/>
                  </a:lnTo>
                  <a:lnTo>
                    <a:pt x="559" y="2116"/>
                  </a:lnTo>
                  <a:lnTo>
                    <a:pt x="529" y="2129"/>
                  </a:lnTo>
                  <a:lnTo>
                    <a:pt x="496" y="2140"/>
                  </a:lnTo>
                  <a:lnTo>
                    <a:pt x="462" y="2147"/>
                  </a:lnTo>
                  <a:lnTo>
                    <a:pt x="462" y="2147"/>
                  </a:lnTo>
                  <a:lnTo>
                    <a:pt x="442" y="2150"/>
                  </a:lnTo>
                  <a:lnTo>
                    <a:pt x="421" y="2152"/>
                  </a:lnTo>
                  <a:lnTo>
                    <a:pt x="401" y="2153"/>
                  </a:lnTo>
                  <a:lnTo>
                    <a:pt x="380" y="2153"/>
                  </a:lnTo>
                  <a:lnTo>
                    <a:pt x="361" y="2152"/>
                  </a:lnTo>
                  <a:lnTo>
                    <a:pt x="340" y="2149"/>
                  </a:lnTo>
                  <a:lnTo>
                    <a:pt x="321" y="2146"/>
                  </a:lnTo>
                  <a:lnTo>
                    <a:pt x="302" y="2141"/>
                  </a:lnTo>
                  <a:lnTo>
                    <a:pt x="285" y="2137"/>
                  </a:lnTo>
                  <a:lnTo>
                    <a:pt x="265" y="2129"/>
                  </a:lnTo>
                  <a:lnTo>
                    <a:pt x="248" y="2124"/>
                  </a:lnTo>
                  <a:lnTo>
                    <a:pt x="229" y="2115"/>
                  </a:lnTo>
                  <a:lnTo>
                    <a:pt x="211" y="2105"/>
                  </a:lnTo>
                  <a:lnTo>
                    <a:pt x="193" y="2094"/>
                  </a:lnTo>
                  <a:lnTo>
                    <a:pt x="177" y="2084"/>
                  </a:lnTo>
                  <a:lnTo>
                    <a:pt x="160" y="2071"/>
                  </a:lnTo>
                  <a:lnTo>
                    <a:pt x="160" y="2071"/>
                  </a:lnTo>
                  <a:lnTo>
                    <a:pt x="144" y="2057"/>
                  </a:lnTo>
                  <a:lnTo>
                    <a:pt x="129" y="2044"/>
                  </a:lnTo>
                  <a:lnTo>
                    <a:pt x="114" y="2030"/>
                  </a:lnTo>
                  <a:lnTo>
                    <a:pt x="101" y="2015"/>
                  </a:lnTo>
                  <a:lnTo>
                    <a:pt x="88" y="2000"/>
                  </a:lnTo>
                  <a:lnTo>
                    <a:pt x="76" y="1984"/>
                  </a:lnTo>
                  <a:lnTo>
                    <a:pt x="64" y="1968"/>
                  </a:lnTo>
                  <a:lnTo>
                    <a:pt x="55" y="1950"/>
                  </a:lnTo>
                  <a:lnTo>
                    <a:pt x="45" y="1934"/>
                  </a:lnTo>
                  <a:lnTo>
                    <a:pt x="36" y="1915"/>
                  </a:lnTo>
                  <a:lnTo>
                    <a:pt x="29" y="1897"/>
                  </a:lnTo>
                  <a:lnTo>
                    <a:pt x="23" y="1878"/>
                  </a:lnTo>
                  <a:lnTo>
                    <a:pt x="17" y="1859"/>
                  </a:lnTo>
                  <a:lnTo>
                    <a:pt x="11" y="1840"/>
                  </a:lnTo>
                  <a:lnTo>
                    <a:pt x="4" y="1799"/>
                  </a:lnTo>
                  <a:lnTo>
                    <a:pt x="4" y="1799"/>
                  </a:lnTo>
                  <a:lnTo>
                    <a:pt x="0" y="1766"/>
                  </a:lnTo>
                  <a:lnTo>
                    <a:pt x="0" y="1734"/>
                  </a:lnTo>
                  <a:lnTo>
                    <a:pt x="0" y="1668"/>
                  </a:lnTo>
                  <a:lnTo>
                    <a:pt x="0" y="1668"/>
                  </a:lnTo>
                  <a:lnTo>
                    <a:pt x="0" y="1074"/>
                  </a:lnTo>
                  <a:lnTo>
                    <a:pt x="0" y="1074"/>
                  </a:lnTo>
                  <a:lnTo>
                    <a:pt x="0" y="1074"/>
                  </a:lnTo>
                  <a:lnTo>
                    <a:pt x="0" y="1074"/>
                  </a:lnTo>
                  <a:close/>
                  <a:moveTo>
                    <a:pt x="396" y="1049"/>
                  </a:moveTo>
                  <a:lnTo>
                    <a:pt x="396" y="1049"/>
                  </a:lnTo>
                  <a:lnTo>
                    <a:pt x="718" y="1049"/>
                  </a:lnTo>
                  <a:lnTo>
                    <a:pt x="718" y="1049"/>
                  </a:lnTo>
                  <a:lnTo>
                    <a:pt x="730" y="1049"/>
                  </a:lnTo>
                  <a:lnTo>
                    <a:pt x="730" y="1049"/>
                  </a:lnTo>
                  <a:lnTo>
                    <a:pt x="734" y="1049"/>
                  </a:lnTo>
                  <a:lnTo>
                    <a:pt x="739" y="1048"/>
                  </a:lnTo>
                  <a:lnTo>
                    <a:pt x="742" y="1043"/>
                  </a:lnTo>
                  <a:lnTo>
                    <a:pt x="742" y="1039"/>
                  </a:lnTo>
                  <a:lnTo>
                    <a:pt x="742" y="1039"/>
                  </a:lnTo>
                  <a:lnTo>
                    <a:pt x="742" y="1024"/>
                  </a:lnTo>
                  <a:lnTo>
                    <a:pt x="742" y="1024"/>
                  </a:lnTo>
                  <a:lnTo>
                    <a:pt x="742" y="420"/>
                  </a:lnTo>
                  <a:lnTo>
                    <a:pt x="742" y="420"/>
                  </a:lnTo>
                  <a:lnTo>
                    <a:pt x="740" y="387"/>
                  </a:lnTo>
                  <a:lnTo>
                    <a:pt x="736" y="354"/>
                  </a:lnTo>
                  <a:lnTo>
                    <a:pt x="730" y="323"/>
                  </a:lnTo>
                  <a:lnTo>
                    <a:pt x="721" y="292"/>
                  </a:lnTo>
                  <a:lnTo>
                    <a:pt x="709" y="263"/>
                  </a:lnTo>
                  <a:lnTo>
                    <a:pt x="696" y="235"/>
                  </a:lnTo>
                  <a:lnTo>
                    <a:pt x="678" y="207"/>
                  </a:lnTo>
                  <a:lnTo>
                    <a:pt x="659" y="179"/>
                  </a:lnTo>
                  <a:lnTo>
                    <a:pt x="659" y="179"/>
                  </a:lnTo>
                  <a:lnTo>
                    <a:pt x="643" y="160"/>
                  </a:lnTo>
                  <a:lnTo>
                    <a:pt x="625" y="143"/>
                  </a:lnTo>
                  <a:lnTo>
                    <a:pt x="608" y="126"/>
                  </a:lnTo>
                  <a:lnTo>
                    <a:pt x="587" y="113"/>
                  </a:lnTo>
                  <a:lnTo>
                    <a:pt x="567" y="100"/>
                  </a:lnTo>
                  <a:lnTo>
                    <a:pt x="546" y="88"/>
                  </a:lnTo>
                  <a:lnTo>
                    <a:pt x="524" y="78"/>
                  </a:lnTo>
                  <a:lnTo>
                    <a:pt x="501" y="69"/>
                  </a:lnTo>
                  <a:lnTo>
                    <a:pt x="479" y="62"/>
                  </a:lnTo>
                  <a:lnTo>
                    <a:pt x="455" y="57"/>
                  </a:lnTo>
                  <a:lnTo>
                    <a:pt x="430" y="54"/>
                  </a:lnTo>
                  <a:lnTo>
                    <a:pt x="407" y="51"/>
                  </a:lnTo>
                  <a:lnTo>
                    <a:pt x="382" y="53"/>
                  </a:lnTo>
                  <a:lnTo>
                    <a:pt x="358" y="54"/>
                  </a:lnTo>
                  <a:lnTo>
                    <a:pt x="333" y="59"/>
                  </a:lnTo>
                  <a:lnTo>
                    <a:pt x="310" y="65"/>
                  </a:lnTo>
                  <a:lnTo>
                    <a:pt x="310" y="65"/>
                  </a:lnTo>
                  <a:lnTo>
                    <a:pt x="285" y="72"/>
                  </a:lnTo>
                  <a:lnTo>
                    <a:pt x="261" y="82"/>
                  </a:lnTo>
                  <a:lnTo>
                    <a:pt x="241" y="93"/>
                  </a:lnTo>
                  <a:lnTo>
                    <a:pt x="218" y="104"/>
                  </a:lnTo>
                  <a:lnTo>
                    <a:pt x="199" y="116"/>
                  </a:lnTo>
                  <a:lnTo>
                    <a:pt x="182" y="131"/>
                  </a:lnTo>
                  <a:lnTo>
                    <a:pt x="164" y="145"/>
                  </a:lnTo>
                  <a:lnTo>
                    <a:pt x="148" y="162"/>
                  </a:lnTo>
                  <a:lnTo>
                    <a:pt x="133" y="179"/>
                  </a:lnTo>
                  <a:lnTo>
                    <a:pt x="120" y="197"/>
                  </a:lnTo>
                  <a:lnTo>
                    <a:pt x="107" y="216"/>
                  </a:lnTo>
                  <a:lnTo>
                    <a:pt x="97" y="237"/>
                  </a:lnTo>
                  <a:lnTo>
                    <a:pt x="86" y="259"/>
                  </a:lnTo>
                  <a:lnTo>
                    <a:pt x="76" y="281"/>
                  </a:lnTo>
                  <a:lnTo>
                    <a:pt x="69" y="304"/>
                  </a:lnTo>
                  <a:lnTo>
                    <a:pt x="61" y="329"/>
                  </a:lnTo>
                  <a:lnTo>
                    <a:pt x="61" y="329"/>
                  </a:lnTo>
                  <a:lnTo>
                    <a:pt x="57" y="350"/>
                  </a:lnTo>
                  <a:lnTo>
                    <a:pt x="54" y="369"/>
                  </a:lnTo>
                  <a:lnTo>
                    <a:pt x="52" y="389"/>
                  </a:lnTo>
                  <a:lnTo>
                    <a:pt x="52" y="410"/>
                  </a:lnTo>
                  <a:lnTo>
                    <a:pt x="52" y="451"/>
                  </a:lnTo>
                  <a:lnTo>
                    <a:pt x="52" y="492"/>
                  </a:lnTo>
                  <a:lnTo>
                    <a:pt x="52" y="492"/>
                  </a:lnTo>
                  <a:lnTo>
                    <a:pt x="51" y="536"/>
                  </a:lnTo>
                  <a:lnTo>
                    <a:pt x="52" y="581"/>
                  </a:lnTo>
                  <a:lnTo>
                    <a:pt x="52" y="581"/>
                  </a:lnTo>
                  <a:lnTo>
                    <a:pt x="51" y="1035"/>
                  </a:lnTo>
                  <a:lnTo>
                    <a:pt x="51" y="1035"/>
                  </a:lnTo>
                  <a:lnTo>
                    <a:pt x="52" y="1042"/>
                  </a:lnTo>
                  <a:lnTo>
                    <a:pt x="55" y="1046"/>
                  </a:lnTo>
                  <a:lnTo>
                    <a:pt x="60" y="1049"/>
                  </a:lnTo>
                  <a:lnTo>
                    <a:pt x="69" y="1049"/>
                  </a:lnTo>
                  <a:lnTo>
                    <a:pt x="69" y="1049"/>
                  </a:lnTo>
                  <a:lnTo>
                    <a:pt x="396" y="1049"/>
                  </a:lnTo>
                  <a:lnTo>
                    <a:pt x="396" y="1049"/>
                  </a:lnTo>
                  <a:close/>
                  <a:moveTo>
                    <a:pt x="705" y="1649"/>
                  </a:moveTo>
                  <a:lnTo>
                    <a:pt x="705" y="1649"/>
                  </a:lnTo>
                  <a:lnTo>
                    <a:pt x="705" y="1521"/>
                  </a:lnTo>
                  <a:lnTo>
                    <a:pt x="705" y="1521"/>
                  </a:lnTo>
                  <a:lnTo>
                    <a:pt x="705" y="1514"/>
                  </a:lnTo>
                  <a:lnTo>
                    <a:pt x="703" y="1508"/>
                  </a:lnTo>
                  <a:lnTo>
                    <a:pt x="700" y="1503"/>
                  </a:lnTo>
                  <a:lnTo>
                    <a:pt x="695" y="1500"/>
                  </a:lnTo>
                  <a:lnTo>
                    <a:pt x="695" y="1500"/>
                  </a:lnTo>
                  <a:lnTo>
                    <a:pt x="687" y="1500"/>
                  </a:lnTo>
                  <a:lnTo>
                    <a:pt x="681" y="1502"/>
                  </a:lnTo>
                  <a:lnTo>
                    <a:pt x="677" y="1506"/>
                  </a:lnTo>
                  <a:lnTo>
                    <a:pt x="673" y="1511"/>
                  </a:lnTo>
                  <a:lnTo>
                    <a:pt x="673" y="1511"/>
                  </a:lnTo>
                  <a:lnTo>
                    <a:pt x="664" y="1528"/>
                  </a:lnTo>
                  <a:lnTo>
                    <a:pt x="656" y="1546"/>
                  </a:lnTo>
                  <a:lnTo>
                    <a:pt x="653" y="1564"/>
                  </a:lnTo>
                  <a:lnTo>
                    <a:pt x="652" y="1583"/>
                  </a:lnTo>
                  <a:lnTo>
                    <a:pt x="652" y="1583"/>
                  </a:lnTo>
                  <a:lnTo>
                    <a:pt x="652" y="1630"/>
                  </a:lnTo>
                  <a:lnTo>
                    <a:pt x="652" y="1675"/>
                  </a:lnTo>
                  <a:lnTo>
                    <a:pt x="652" y="1722"/>
                  </a:lnTo>
                  <a:lnTo>
                    <a:pt x="650" y="1746"/>
                  </a:lnTo>
                  <a:lnTo>
                    <a:pt x="649" y="1768"/>
                  </a:lnTo>
                  <a:lnTo>
                    <a:pt x="649" y="1768"/>
                  </a:lnTo>
                  <a:lnTo>
                    <a:pt x="643" y="1805"/>
                  </a:lnTo>
                  <a:lnTo>
                    <a:pt x="634" y="1840"/>
                  </a:lnTo>
                  <a:lnTo>
                    <a:pt x="624" y="1874"/>
                  </a:lnTo>
                  <a:lnTo>
                    <a:pt x="609" y="1905"/>
                  </a:lnTo>
                  <a:lnTo>
                    <a:pt x="601" y="1921"/>
                  </a:lnTo>
                  <a:lnTo>
                    <a:pt x="592" y="1935"/>
                  </a:lnTo>
                  <a:lnTo>
                    <a:pt x="581" y="1950"/>
                  </a:lnTo>
                  <a:lnTo>
                    <a:pt x="571" y="1965"/>
                  </a:lnTo>
                  <a:lnTo>
                    <a:pt x="559" y="1978"/>
                  </a:lnTo>
                  <a:lnTo>
                    <a:pt x="548" y="1991"/>
                  </a:lnTo>
                  <a:lnTo>
                    <a:pt x="534" y="2005"/>
                  </a:lnTo>
                  <a:lnTo>
                    <a:pt x="520" y="2016"/>
                  </a:lnTo>
                  <a:lnTo>
                    <a:pt x="520" y="2016"/>
                  </a:lnTo>
                  <a:lnTo>
                    <a:pt x="493" y="2035"/>
                  </a:lnTo>
                  <a:lnTo>
                    <a:pt x="493" y="2035"/>
                  </a:lnTo>
                  <a:lnTo>
                    <a:pt x="490" y="2040"/>
                  </a:lnTo>
                  <a:lnTo>
                    <a:pt x="489" y="2043"/>
                  </a:lnTo>
                  <a:lnTo>
                    <a:pt x="490" y="2046"/>
                  </a:lnTo>
                  <a:lnTo>
                    <a:pt x="490" y="2046"/>
                  </a:lnTo>
                  <a:lnTo>
                    <a:pt x="492" y="2049"/>
                  </a:lnTo>
                  <a:lnTo>
                    <a:pt x="495" y="2050"/>
                  </a:lnTo>
                  <a:lnTo>
                    <a:pt x="501" y="2049"/>
                  </a:lnTo>
                  <a:lnTo>
                    <a:pt x="501" y="2049"/>
                  </a:lnTo>
                  <a:lnTo>
                    <a:pt x="506" y="2046"/>
                  </a:lnTo>
                  <a:lnTo>
                    <a:pt x="506" y="2046"/>
                  </a:lnTo>
                  <a:lnTo>
                    <a:pt x="527" y="2035"/>
                  </a:lnTo>
                  <a:lnTo>
                    <a:pt x="548" y="2025"/>
                  </a:lnTo>
                  <a:lnTo>
                    <a:pt x="567" y="2013"/>
                  </a:lnTo>
                  <a:lnTo>
                    <a:pt x="583" y="2000"/>
                  </a:lnTo>
                  <a:lnTo>
                    <a:pt x="601" y="1985"/>
                  </a:lnTo>
                  <a:lnTo>
                    <a:pt x="615" y="1971"/>
                  </a:lnTo>
                  <a:lnTo>
                    <a:pt x="628" y="1956"/>
                  </a:lnTo>
                  <a:lnTo>
                    <a:pt x="642" y="1940"/>
                  </a:lnTo>
                  <a:lnTo>
                    <a:pt x="653" y="1922"/>
                  </a:lnTo>
                  <a:lnTo>
                    <a:pt x="664" y="1905"/>
                  </a:lnTo>
                  <a:lnTo>
                    <a:pt x="673" y="1886"/>
                  </a:lnTo>
                  <a:lnTo>
                    <a:pt x="680" y="1865"/>
                  </a:lnTo>
                  <a:lnTo>
                    <a:pt x="687" y="1844"/>
                  </a:lnTo>
                  <a:lnTo>
                    <a:pt x="693" y="1824"/>
                  </a:lnTo>
                  <a:lnTo>
                    <a:pt x="697" y="1802"/>
                  </a:lnTo>
                  <a:lnTo>
                    <a:pt x="702" y="1778"/>
                  </a:lnTo>
                  <a:lnTo>
                    <a:pt x="702" y="1778"/>
                  </a:lnTo>
                  <a:lnTo>
                    <a:pt x="705" y="1761"/>
                  </a:lnTo>
                  <a:lnTo>
                    <a:pt x="705" y="1744"/>
                  </a:lnTo>
                  <a:lnTo>
                    <a:pt x="706" y="1711"/>
                  </a:lnTo>
                  <a:lnTo>
                    <a:pt x="705" y="1678"/>
                  </a:lnTo>
                  <a:lnTo>
                    <a:pt x="705" y="1649"/>
                  </a:lnTo>
                  <a:lnTo>
                    <a:pt x="705" y="1649"/>
                  </a:lnTo>
                  <a:close/>
                </a:path>
              </a:pathLst>
            </a:custGeom>
            <a:solidFill>
              <a:srgbClr val="36A3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277" name="Google Shape;1277;p66"/>
            <p:cNvSpPr/>
            <p:nvPr/>
          </p:nvSpPr>
          <p:spPr>
            <a:xfrm>
              <a:off x="11393488" y="4687888"/>
              <a:ext cx="357188" cy="884238"/>
            </a:xfrm>
            <a:custGeom>
              <a:avLst/>
              <a:gdLst/>
              <a:ahLst/>
              <a:cxnLst/>
              <a:rect l="l" t="t" r="r" b="b"/>
              <a:pathLst>
                <a:path w="225" h="557" extrusionOk="0">
                  <a:moveTo>
                    <a:pt x="0" y="413"/>
                  </a:moveTo>
                  <a:lnTo>
                    <a:pt x="0" y="413"/>
                  </a:lnTo>
                  <a:lnTo>
                    <a:pt x="0" y="379"/>
                  </a:lnTo>
                  <a:lnTo>
                    <a:pt x="0" y="342"/>
                  </a:lnTo>
                  <a:lnTo>
                    <a:pt x="2" y="306"/>
                  </a:lnTo>
                  <a:lnTo>
                    <a:pt x="3" y="285"/>
                  </a:lnTo>
                  <a:lnTo>
                    <a:pt x="6" y="266"/>
                  </a:lnTo>
                  <a:lnTo>
                    <a:pt x="6" y="266"/>
                  </a:lnTo>
                  <a:lnTo>
                    <a:pt x="10" y="244"/>
                  </a:lnTo>
                  <a:lnTo>
                    <a:pt x="15" y="222"/>
                  </a:lnTo>
                  <a:lnTo>
                    <a:pt x="21" y="201"/>
                  </a:lnTo>
                  <a:lnTo>
                    <a:pt x="28" y="181"/>
                  </a:lnTo>
                  <a:lnTo>
                    <a:pt x="37" y="162"/>
                  </a:lnTo>
                  <a:lnTo>
                    <a:pt x="47" y="142"/>
                  </a:lnTo>
                  <a:lnTo>
                    <a:pt x="57" y="125"/>
                  </a:lnTo>
                  <a:lnTo>
                    <a:pt x="69" y="109"/>
                  </a:lnTo>
                  <a:lnTo>
                    <a:pt x="81" y="91"/>
                  </a:lnTo>
                  <a:lnTo>
                    <a:pt x="96" y="76"/>
                  </a:lnTo>
                  <a:lnTo>
                    <a:pt x="110" y="62"/>
                  </a:lnTo>
                  <a:lnTo>
                    <a:pt x="127" y="48"/>
                  </a:lnTo>
                  <a:lnTo>
                    <a:pt x="144" y="35"/>
                  </a:lnTo>
                  <a:lnTo>
                    <a:pt x="163" y="23"/>
                  </a:lnTo>
                  <a:lnTo>
                    <a:pt x="182" y="13"/>
                  </a:lnTo>
                  <a:lnTo>
                    <a:pt x="203" y="3"/>
                  </a:lnTo>
                  <a:lnTo>
                    <a:pt x="203" y="3"/>
                  </a:lnTo>
                  <a:lnTo>
                    <a:pt x="209" y="1"/>
                  </a:lnTo>
                  <a:lnTo>
                    <a:pt x="209" y="1"/>
                  </a:lnTo>
                  <a:lnTo>
                    <a:pt x="213" y="0"/>
                  </a:lnTo>
                  <a:lnTo>
                    <a:pt x="218" y="0"/>
                  </a:lnTo>
                  <a:lnTo>
                    <a:pt x="221" y="1"/>
                  </a:lnTo>
                  <a:lnTo>
                    <a:pt x="224" y="4"/>
                  </a:lnTo>
                  <a:lnTo>
                    <a:pt x="224" y="4"/>
                  </a:lnTo>
                  <a:lnTo>
                    <a:pt x="225" y="10"/>
                  </a:lnTo>
                  <a:lnTo>
                    <a:pt x="224" y="13"/>
                  </a:lnTo>
                  <a:lnTo>
                    <a:pt x="221" y="18"/>
                  </a:lnTo>
                  <a:lnTo>
                    <a:pt x="218" y="20"/>
                  </a:lnTo>
                  <a:lnTo>
                    <a:pt x="218" y="20"/>
                  </a:lnTo>
                  <a:lnTo>
                    <a:pt x="199" y="34"/>
                  </a:lnTo>
                  <a:lnTo>
                    <a:pt x="179" y="50"/>
                  </a:lnTo>
                  <a:lnTo>
                    <a:pt x="163" y="66"/>
                  </a:lnTo>
                  <a:lnTo>
                    <a:pt x="147" y="84"/>
                  </a:lnTo>
                  <a:lnTo>
                    <a:pt x="147" y="84"/>
                  </a:lnTo>
                  <a:lnTo>
                    <a:pt x="129" y="107"/>
                  </a:lnTo>
                  <a:lnTo>
                    <a:pt x="115" y="131"/>
                  </a:lnTo>
                  <a:lnTo>
                    <a:pt x="102" y="154"/>
                  </a:lnTo>
                  <a:lnTo>
                    <a:pt x="90" y="179"/>
                  </a:lnTo>
                  <a:lnTo>
                    <a:pt x="81" y="206"/>
                  </a:lnTo>
                  <a:lnTo>
                    <a:pt x="74" y="232"/>
                  </a:lnTo>
                  <a:lnTo>
                    <a:pt x="68" y="260"/>
                  </a:lnTo>
                  <a:lnTo>
                    <a:pt x="65" y="288"/>
                  </a:lnTo>
                  <a:lnTo>
                    <a:pt x="65" y="288"/>
                  </a:lnTo>
                  <a:lnTo>
                    <a:pt x="62" y="333"/>
                  </a:lnTo>
                  <a:lnTo>
                    <a:pt x="62" y="379"/>
                  </a:lnTo>
                  <a:lnTo>
                    <a:pt x="62" y="426"/>
                  </a:lnTo>
                  <a:lnTo>
                    <a:pt x="62" y="472"/>
                  </a:lnTo>
                  <a:lnTo>
                    <a:pt x="62" y="472"/>
                  </a:lnTo>
                  <a:lnTo>
                    <a:pt x="60" y="491"/>
                  </a:lnTo>
                  <a:lnTo>
                    <a:pt x="56" y="508"/>
                  </a:lnTo>
                  <a:lnTo>
                    <a:pt x="50" y="526"/>
                  </a:lnTo>
                  <a:lnTo>
                    <a:pt x="40" y="542"/>
                  </a:lnTo>
                  <a:lnTo>
                    <a:pt x="40" y="542"/>
                  </a:lnTo>
                  <a:lnTo>
                    <a:pt x="35" y="548"/>
                  </a:lnTo>
                  <a:lnTo>
                    <a:pt x="30" y="554"/>
                  </a:lnTo>
                  <a:lnTo>
                    <a:pt x="24" y="557"/>
                  </a:lnTo>
                  <a:lnTo>
                    <a:pt x="19" y="557"/>
                  </a:lnTo>
                  <a:lnTo>
                    <a:pt x="15" y="555"/>
                  </a:lnTo>
                  <a:lnTo>
                    <a:pt x="15" y="555"/>
                  </a:lnTo>
                  <a:lnTo>
                    <a:pt x="8" y="551"/>
                  </a:lnTo>
                  <a:lnTo>
                    <a:pt x="3" y="545"/>
                  </a:lnTo>
                  <a:lnTo>
                    <a:pt x="0" y="539"/>
                  </a:lnTo>
                  <a:lnTo>
                    <a:pt x="0" y="530"/>
                  </a:lnTo>
                  <a:lnTo>
                    <a:pt x="0" y="530"/>
                  </a:lnTo>
                  <a:lnTo>
                    <a:pt x="0" y="413"/>
                  </a:lnTo>
                  <a:lnTo>
                    <a:pt x="0" y="413"/>
                  </a:lnTo>
                  <a:close/>
                </a:path>
              </a:pathLst>
            </a:custGeom>
            <a:solidFill>
              <a:srgbClr val="47B28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278" name="Google Shape;1278;p66"/>
          <p:cNvGrpSpPr/>
          <p:nvPr/>
        </p:nvGrpSpPr>
        <p:grpSpPr>
          <a:xfrm>
            <a:off x="4245748" y="5807478"/>
            <a:ext cx="3569114" cy="1569660"/>
            <a:chOff x="4208422" y="5807478"/>
            <a:chExt cx="3569114" cy="1569660"/>
          </a:xfrm>
        </p:grpSpPr>
        <p:sp>
          <p:nvSpPr>
            <p:cNvPr id="1279" name="Google Shape;1279;p66"/>
            <p:cNvSpPr txBox="1"/>
            <p:nvPr/>
          </p:nvSpPr>
          <p:spPr>
            <a:xfrm>
              <a:off x="4208422" y="5807478"/>
              <a:ext cx="2619599" cy="156966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404040"/>
                  </a:solidFill>
                  <a:latin typeface="Open Sans"/>
                  <a:ea typeface="Open Sans"/>
                  <a:cs typeface="Open Sans"/>
                  <a:sym typeface="Open Sans"/>
                </a:rPr>
                <a:t>Null Hypothesis: </a:t>
              </a:r>
              <a:endParaRPr sz="2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Both medicines are equally effective.</a:t>
              </a:r>
              <a:endParaRPr sz="2200" b="0" i="0" u="none" strike="noStrike" cap="none">
                <a:solidFill>
                  <a:srgbClr val="000000"/>
                </a:solidFill>
                <a:latin typeface="Arial"/>
                <a:ea typeface="Arial"/>
                <a:cs typeface="Arial"/>
                <a:sym typeface="Arial"/>
              </a:endParaRPr>
            </a:p>
          </p:txBody>
        </p:sp>
        <p:sp>
          <p:nvSpPr>
            <p:cNvPr id="1280" name="Google Shape;1280;p66"/>
            <p:cNvSpPr/>
            <p:nvPr/>
          </p:nvSpPr>
          <p:spPr>
            <a:xfrm>
              <a:off x="6673651" y="5884029"/>
              <a:ext cx="30917" cy="896290"/>
            </a:xfrm>
            <a:prstGeom prst="rect">
              <a:avLst/>
            </a:prstGeom>
            <a:solidFill>
              <a:srgbClr val="7F7F7F"/>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404040"/>
                </a:solidFill>
                <a:latin typeface="Open Sans"/>
                <a:ea typeface="Open Sans"/>
                <a:cs typeface="Open Sans"/>
                <a:sym typeface="Open Sans"/>
              </a:endParaRPr>
            </a:p>
          </p:txBody>
        </p:sp>
        <p:cxnSp>
          <p:nvCxnSpPr>
            <p:cNvPr id="1281" name="Google Shape;1281;p66"/>
            <p:cNvCxnSpPr/>
            <p:nvPr/>
          </p:nvCxnSpPr>
          <p:spPr>
            <a:xfrm>
              <a:off x="6704568" y="6332174"/>
              <a:ext cx="1072968" cy="0"/>
            </a:xfrm>
            <a:prstGeom prst="straightConnector1">
              <a:avLst/>
            </a:prstGeom>
            <a:noFill/>
            <a:ln w="9525" cap="flat" cmpd="sng">
              <a:solidFill>
                <a:srgbClr val="7F7F7F"/>
              </a:solidFill>
              <a:prstDash val="dash"/>
              <a:miter lim="800000"/>
              <a:headEnd type="none" w="sm" len="sm"/>
              <a:tailEnd type="none" w="sm" len="sm"/>
            </a:ln>
          </p:spPr>
        </p:cxnSp>
      </p:grpSp>
      <p:grpSp>
        <p:nvGrpSpPr>
          <p:cNvPr id="1282" name="Google Shape;1282;p66"/>
          <p:cNvGrpSpPr/>
          <p:nvPr/>
        </p:nvGrpSpPr>
        <p:grpSpPr>
          <a:xfrm>
            <a:off x="8508478" y="6533159"/>
            <a:ext cx="4188107" cy="1569660"/>
            <a:chOff x="8471152" y="6533159"/>
            <a:chExt cx="4188107" cy="1569660"/>
          </a:xfrm>
        </p:grpSpPr>
        <p:sp>
          <p:nvSpPr>
            <p:cNvPr id="1283" name="Google Shape;1283;p66"/>
            <p:cNvSpPr txBox="1"/>
            <p:nvPr/>
          </p:nvSpPr>
          <p:spPr>
            <a:xfrm>
              <a:off x="9605467" y="6533159"/>
              <a:ext cx="3053792" cy="156966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404040"/>
                  </a:solidFill>
                  <a:latin typeface="Open Sans"/>
                  <a:ea typeface="Open Sans"/>
                  <a:cs typeface="Open Sans"/>
                  <a:sym typeface="Open Sans"/>
                </a:rPr>
                <a:t>Alternative Hypothesis: </a:t>
              </a:r>
              <a:r>
                <a:rPr lang="en-US" sz="2200" b="0" i="0" u="none" strike="noStrike" cap="none">
                  <a:solidFill>
                    <a:srgbClr val="404040"/>
                  </a:solidFill>
                  <a:latin typeface="Open Sans"/>
                  <a:ea typeface="Open Sans"/>
                  <a:cs typeface="Open Sans"/>
                  <a:sym typeface="Open Sans"/>
                </a:rPr>
                <a:t>Both medicines are NOT equally effective.</a:t>
              </a:r>
              <a:endParaRPr sz="2200" b="0" i="0" u="none" strike="noStrike" cap="none">
                <a:solidFill>
                  <a:srgbClr val="000000"/>
                </a:solidFill>
                <a:latin typeface="Arial"/>
                <a:ea typeface="Arial"/>
                <a:cs typeface="Arial"/>
                <a:sym typeface="Arial"/>
              </a:endParaRPr>
            </a:p>
          </p:txBody>
        </p:sp>
        <p:cxnSp>
          <p:nvCxnSpPr>
            <p:cNvPr id="1284" name="Google Shape;1284;p66"/>
            <p:cNvCxnSpPr/>
            <p:nvPr/>
          </p:nvCxnSpPr>
          <p:spPr>
            <a:xfrm>
              <a:off x="8471152" y="7025500"/>
              <a:ext cx="1051827" cy="0"/>
            </a:xfrm>
            <a:prstGeom prst="straightConnector1">
              <a:avLst/>
            </a:prstGeom>
            <a:noFill/>
            <a:ln w="9525" cap="flat" cmpd="sng">
              <a:solidFill>
                <a:srgbClr val="7F7F7F"/>
              </a:solidFill>
              <a:prstDash val="dash"/>
              <a:miter lim="800000"/>
              <a:headEnd type="none" w="sm" len="sm"/>
              <a:tailEnd type="none" w="sm" len="sm"/>
            </a:ln>
          </p:spPr>
        </p:cxnSp>
        <p:sp>
          <p:nvSpPr>
            <p:cNvPr id="1285" name="Google Shape;1285;p66"/>
            <p:cNvSpPr/>
            <p:nvPr/>
          </p:nvSpPr>
          <p:spPr>
            <a:xfrm>
              <a:off x="9520516" y="6581985"/>
              <a:ext cx="30917" cy="896290"/>
            </a:xfrm>
            <a:prstGeom prst="rect">
              <a:avLst/>
            </a:prstGeom>
            <a:solidFill>
              <a:srgbClr val="7F7F7F"/>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404040"/>
                </a:solidFill>
                <a:latin typeface="Open Sans"/>
                <a:ea typeface="Open Sans"/>
                <a:cs typeface="Open Sans"/>
                <a:sym typeface="Open Sans"/>
              </a:endParaRPr>
            </a:p>
          </p:txBody>
        </p:sp>
      </p:grpSp>
      <p:pic>
        <p:nvPicPr>
          <p:cNvPr id="1286" name="Google Shape;1286;p66"/>
          <p:cNvPicPr preferRelativeResize="0"/>
          <p:nvPr/>
        </p:nvPicPr>
        <p:blipFill rotWithShape="1">
          <a:blip r:embed="rId5">
            <a:alphaModFix/>
          </a:blip>
          <a:srcRect/>
          <a:stretch/>
        </p:blipFill>
        <p:spPr>
          <a:xfrm>
            <a:off x="4217244" y="665849"/>
            <a:ext cx="7747606" cy="3657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00"/>
                                  </p:stCondLst>
                                  <p:childTnLst>
                                    <p:set>
                                      <p:cBhvr>
                                        <p:cTn id="6" dur="1" fill="hold">
                                          <p:stCondLst>
                                            <p:cond delay="0"/>
                                          </p:stCondLst>
                                        </p:cTn>
                                        <p:tgtEl>
                                          <p:spTgt spid="1282"/>
                                        </p:tgtEl>
                                        <p:attrNameLst>
                                          <p:attrName>style.visibility</p:attrName>
                                        </p:attrNameLst>
                                      </p:cBhvr>
                                      <p:to>
                                        <p:strVal val="visible"/>
                                      </p:to>
                                    </p:set>
                                    <p:animEffect transition="in" filter="fade">
                                      <p:cBhvr>
                                        <p:cTn id="7" dur="500"/>
                                        <p:tgtEl>
                                          <p:spTgt spid="1282"/>
                                        </p:tgtEl>
                                      </p:cBhvr>
                                    </p:animEffect>
                                  </p:childTnLst>
                                </p:cTn>
                              </p:par>
                              <p:par>
                                <p:cTn id="8" presetID="10" presetClass="entr" presetSubtype="0" fill="hold" nodeType="withEffect">
                                  <p:stCondLst>
                                    <p:cond delay="15240"/>
                                  </p:stCondLst>
                                  <p:childTnLst>
                                    <p:set>
                                      <p:cBhvr>
                                        <p:cTn id="9" dur="1" fill="hold">
                                          <p:stCondLst>
                                            <p:cond delay="0"/>
                                          </p:stCondLst>
                                        </p:cTn>
                                        <p:tgtEl>
                                          <p:spTgt spid="1278"/>
                                        </p:tgtEl>
                                        <p:attrNameLst>
                                          <p:attrName>style.visibility</p:attrName>
                                        </p:attrNameLst>
                                      </p:cBhvr>
                                      <p:to>
                                        <p:strVal val="visible"/>
                                      </p:to>
                                    </p:set>
                                    <p:animEffect transition="in" filter="fade">
                                      <p:cBhvr>
                                        <p:cTn id="10" dur="500"/>
                                        <p:tgtEl>
                                          <p:spTgt spid="1278"/>
                                        </p:tgtEl>
                                      </p:cBhvr>
                                    </p:animEffect>
                                  </p:childTnLst>
                                </p:cTn>
                              </p:par>
                              <p:par>
                                <p:cTn id="11" presetID="23" presetClass="entr" presetSubtype="16" fill="hold" nodeType="withEffect">
                                  <p:stCondLst>
                                    <p:cond delay="4200"/>
                                  </p:stCondLst>
                                  <p:childTnLst>
                                    <p:set>
                                      <p:cBhvr>
                                        <p:cTn id="12" dur="1" fill="hold">
                                          <p:stCondLst>
                                            <p:cond delay="0"/>
                                          </p:stCondLst>
                                        </p:cTn>
                                        <p:tgtEl>
                                          <p:spTgt spid="1275"/>
                                        </p:tgtEl>
                                        <p:attrNameLst>
                                          <p:attrName>style.visibility</p:attrName>
                                        </p:attrNameLst>
                                      </p:cBhvr>
                                      <p:to>
                                        <p:strVal val="visible"/>
                                      </p:to>
                                    </p:set>
                                    <p:anim calcmode="lin" valueType="num">
                                      <p:cBhvr additive="base">
                                        <p:cTn id="13" dur="500"/>
                                        <p:tgtEl>
                                          <p:spTgt spid="1275"/>
                                        </p:tgtEl>
                                        <p:attrNameLst>
                                          <p:attrName>ppt_w</p:attrName>
                                        </p:attrNameLst>
                                      </p:cBhvr>
                                      <p:tavLst>
                                        <p:tav tm="0">
                                          <p:val>
                                            <p:strVal val="0"/>
                                          </p:val>
                                        </p:tav>
                                        <p:tav tm="100000">
                                          <p:val>
                                            <p:strVal val="#ppt_w"/>
                                          </p:val>
                                        </p:tav>
                                      </p:tavLst>
                                    </p:anim>
                                    <p:anim calcmode="lin" valueType="num">
                                      <p:cBhvr additive="base">
                                        <p:cTn id="14" dur="500"/>
                                        <p:tgtEl>
                                          <p:spTgt spid="1275"/>
                                        </p:tgtEl>
                                        <p:attrNameLst>
                                          <p:attrName>ppt_h</p:attrName>
                                        </p:attrNameLst>
                                      </p:cBhvr>
                                      <p:tavLst>
                                        <p:tav tm="0">
                                          <p:val>
                                            <p:strVal val="0"/>
                                          </p:val>
                                        </p:tav>
                                        <p:tav tm="100000">
                                          <p:val>
                                            <p:strVal val="#ppt_h"/>
                                          </p:val>
                                        </p:tav>
                                      </p:tavLst>
                                    </p:anim>
                                  </p:childTnLst>
                                </p:cTn>
                              </p:par>
                              <p:par>
                                <p:cTn id="15" presetID="23" presetClass="entr" presetSubtype="16" fill="hold" nodeType="withEffect">
                                  <p:stCondLst>
                                    <p:cond delay="4200"/>
                                  </p:stCondLst>
                                  <p:childTnLst>
                                    <p:set>
                                      <p:cBhvr>
                                        <p:cTn id="16" dur="1" fill="hold">
                                          <p:stCondLst>
                                            <p:cond delay="0"/>
                                          </p:stCondLst>
                                        </p:cTn>
                                        <p:tgtEl>
                                          <p:spTgt spid="1269"/>
                                        </p:tgtEl>
                                        <p:attrNameLst>
                                          <p:attrName>style.visibility</p:attrName>
                                        </p:attrNameLst>
                                      </p:cBhvr>
                                      <p:to>
                                        <p:strVal val="visible"/>
                                      </p:to>
                                    </p:set>
                                    <p:anim calcmode="lin" valueType="num">
                                      <p:cBhvr additive="base">
                                        <p:cTn id="17" dur="500"/>
                                        <p:tgtEl>
                                          <p:spTgt spid="1269"/>
                                        </p:tgtEl>
                                        <p:attrNameLst>
                                          <p:attrName>ppt_w</p:attrName>
                                        </p:attrNameLst>
                                      </p:cBhvr>
                                      <p:tavLst>
                                        <p:tav tm="0">
                                          <p:val>
                                            <p:strVal val="0"/>
                                          </p:val>
                                        </p:tav>
                                        <p:tav tm="100000">
                                          <p:val>
                                            <p:strVal val="#ppt_w"/>
                                          </p:val>
                                        </p:tav>
                                      </p:tavLst>
                                    </p:anim>
                                    <p:anim calcmode="lin" valueType="num">
                                      <p:cBhvr additive="base">
                                        <p:cTn id="18" dur="500"/>
                                        <p:tgtEl>
                                          <p:spTgt spid="1269"/>
                                        </p:tgtEl>
                                        <p:attrNameLst>
                                          <p:attrName>ppt_h</p:attrName>
                                        </p:attrNameLst>
                                      </p:cBhvr>
                                      <p:tavLst>
                                        <p:tav tm="0">
                                          <p:val>
                                            <p:strVal val="0"/>
                                          </p:val>
                                        </p:tav>
                                        <p:tav tm="100000">
                                          <p:val>
                                            <p:strVal val="#ppt_h"/>
                                          </p:val>
                                        </p:tav>
                                      </p:tavLst>
                                    </p:anim>
                                  </p:childTnLst>
                                </p:cTn>
                              </p:par>
                              <p:par>
                                <p:cTn id="19" presetID="23" presetClass="entr" presetSubtype="16" fill="hold" nodeType="withEffect">
                                  <p:stCondLst>
                                    <p:cond delay="4200"/>
                                  </p:stCondLst>
                                  <p:childTnLst>
                                    <p:set>
                                      <p:cBhvr>
                                        <p:cTn id="20" dur="1" fill="hold">
                                          <p:stCondLst>
                                            <p:cond delay="0"/>
                                          </p:stCondLst>
                                        </p:cTn>
                                        <p:tgtEl>
                                          <p:spTgt spid="1272"/>
                                        </p:tgtEl>
                                        <p:attrNameLst>
                                          <p:attrName>style.visibility</p:attrName>
                                        </p:attrNameLst>
                                      </p:cBhvr>
                                      <p:to>
                                        <p:strVal val="visible"/>
                                      </p:to>
                                    </p:set>
                                    <p:anim calcmode="lin" valueType="num">
                                      <p:cBhvr additive="base">
                                        <p:cTn id="21" dur="500"/>
                                        <p:tgtEl>
                                          <p:spTgt spid="1272"/>
                                        </p:tgtEl>
                                        <p:attrNameLst>
                                          <p:attrName>ppt_w</p:attrName>
                                        </p:attrNameLst>
                                      </p:cBhvr>
                                      <p:tavLst>
                                        <p:tav tm="0">
                                          <p:val>
                                            <p:strVal val="0"/>
                                          </p:val>
                                        </p:tav>
                                        <p:tav tm="100000">
                                          <p:val>
                                            <p:strVal val="#ppt_w"/>
                                          </p:val>
                                        </p:tav>
                                      </p:tavLst>
                                    </p:anim>
                                    <p:anim calcmode="lin" valueType="num">
                                      <p:cBhvr additive="base">
                                        <p:cTn id="22" dur="500"/>
                                        <p:tgtEl>
                                          <p:spTgt spid="127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1224"/>
        <p:cNvGrpSpPr/>
        <p:nvPr/>
      </p:nvGrpSpPr>
      <p:grpSpPr>
        <a:xfrm>
          <a:off x="0" y="0"/>
          <a:ext cx="0" cy="0"/>
          <a:chOff x="0" y="0"/>
          <a:chExt cx="0" cy="0"/>
        </a:xfrm>
      </p:grpSpPr>
      <p:sp>
        <p:nvSpPr>
          <p:cNvPr id="1225" name="Google Shape;1225;p65"/>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Hypothesis Testing: Process</a:t>
            </a:r>
            <a:endParaRPr/>
          </a:p>
        </p:txBody>
      </p:sp>
      <p:sp>
        <p:nvSpPr>
          <p:cNvPr id="1226" name="Google Shape;1226;p65"/>
          <p:cNvSpPr txBox="1">
            <a:spLocks noGrp="1"/>
          </p:cNvSpPr>
          <p:nvPr>
            <p:ph type="body" idx="1"/>
          </p:nvPr>
        </p:nvSpPr>
        <p:spPr>
          <a:xfrm>
            <a:off x="444500" y="1150488"/>
            <a:ext cx="15367001"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There are four steps in the hypothesis testing process.</a:t>
            </a:r>
            <a:endParaRPr sz="2200"/>
          </a:p>
        </p:txBody>
      </p:sp>
      <p:grpSp>
        <p:nvGrpSpPr>
          <p:cNvPr id="1227" name="Google Shape;1227;p65"/>
          <p:cNvGrpSpPr/>
          <p:nvPr/>
        </p:nvGrpSpPr>
        <p:grpSpPr>
          <a:xfrm>
            <a:off x="2610945" y="4149102"/>
            <a:ext cx="3392488" cy="2033903"/>
            <a:chOff x="2610945" y="4149102"/>
            <a:chExt cx="3392488" cy="2033903"/>
          </a:xfrm>
        </p:grpSpPr>
        <p:grpSp>
          <p:nvGrpSpPr>
            <p:cNvPr id="1228" name="Google Shape;1228;p65"/>
            <p:cNvGrpSpPr/>
            <p:nvPr/>
          </p:nvGrpSpPr>
          <p:grpSpPr>
            <a:xfrm>
              <a:off x="2876106" y="4149102"/>
              <a:ext cx="3127327" cy="885862"/>
              <a:chOff x="2876106" y="4404595"/>
              <a:chExt cx="3127327" cy="885862"/>
            </a:xfrm>
          </p:grpSpPr>
          <p:sp>
            <p:nvSpPr>
              <p:cNvPr id="1229" name="Google Shape;1229;p65"/>
              <p:cNvSpPr/>
              <p:nvPr/>
            </p:nvSpPr>
            <p:spPr>
              <a:xfrm>
                <a:off x="2876106" y="5142455"/>
                <a:ext cx="587715" cy="148002"/>
              </a:xfrm>
              <a:custGeom>
                <a:avLst/>
                <a:gdLst/>
                <a:ahLst/>
                <a:cxnLst/>
                <a:rect l="l" t="t" r="r" b="b"/>
                <a:pathLst>
                  <a:path w="274" h="69" extrusionOk="0">
                    <a:moveTo>
                      <a:pt x="94" y="69"/>
                    </a:moveTo>
                    <a:lnTo>
                      <a:pt x="274" y="69"/>
                    </a:lnTo>
                    <a:lnTo>
                      <a:pt x="181" y="0"/>
                    </a:lnTo>
                    <a:lnTo>
                      <a:pt x="0" y="0"/>
                    </a:lnTo>
                    <a:lnTo>
                      <a:pt x="94" y="69"/>
                    </a:lnTo>
                    <a:close/>
                  </a:path>
                </a:pathLst>
              </a:custGeom>
              <a:solidFill>
                <a:srgbClr val="217E7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44494E"/>
                  </a:solidFill>
                  <a:latin typeface="Calibri"/>
                  <a:ea typeface="Calibri"/>
                  <a:cs typeface="Calibri"/>
                  <a:sym typeface="Calibri"/>
                </a:endParaRPr>
              </a:p>
            </p:txBody>
          </p:sp>
          <p:grpSp>
            <p:nvGrpSpPr>
              <p:cNvPr id="1230" name="Google Shape;1230;p65"/>
              <p:cNvGrpSpPr/>
              <p:nvPr/>
            </p:nvGrpSpPr>
            <p:grpSpPr>
              <a:xfrm>
                <a:off x="5169051" y="4404595"/>
                <a:ext cx="834382" cy="296002"/>
                <a:chOff x="2382838" y="2947700"/>
                <a:chExt cx="617537" cy="219075"/>
              </a:xfrm>
            </p:grpSpPr>
            <p:sp>
              <p:nvSpPr>
                <p:cNvPr id="1231" name="Google Shape;1231;p65"/>
                <p:cNvSpPr/>
                <p:nvPr/>
              </p:nvSpPr>
              <p:spPr>
                <a:xfrm>
                  <a:off x="2382838" y="2947700"/>
                  <a:ext cx="434975" cy="111125"/>
                </a:xfrm>
                <a:custGeom>
                  <a:avLst/>
                  <a:gdLst/>
                  <a:ahLst/>
                  <a:cxnLst/>
                  <a:rect l="l" t="t" r="r" b="b"/>
                  <a:pathLst>
                    <a:path w="274" h="70" extrusionOk="0">
                      <a:moveTo>
                        <a:pt x="180" y="0"/>
                      </a:moveTo>
                      <a:lnTo>
                        <a:pt x="0" y="0"/>
                      </a:lnTo>
                      <a:lnTo>
                        <a:pt x="93" y="70"/>
                      </a:lnTo>
                      <a:lnTo>
                        <a:pt x="274" y="70"/>
                      </a:lnTo>
                      <a:lnTo>
                        <a:pt x="180" y="0"/>
                      </a:lnTo>
                      <a:close/>
                    </a:path>
                  </a:pathLst>
                </a:custGeom>
                <a:solidFill>
                  <a:srgbClr val="217E7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44494E"/>
                    </a:solidFill>
                    <a:latin typeface="Calibri"/>
                    <a:ea typeface="Calibri"/>
                    <a:cs typeface="Calibri"/>
                    <a:sym typeface="Calibri"/>
                  </a:endParaRPr>
                </a:p>
              </p:txBody>
            </p:sp>
            <p:sp>
              <p:nvSpPr>
                <p:cNvPr id="1232" name="Google Shape;1232;p65"/>
                <p:cNvSpPr/>
                <p:nvPr/>
              </p:nvSpPr>
              <p:spPr>
                <a:xfrm>
                  <a:off x="2565400" y="3058825"/>
                  <a:ext cx="434975" cy="107950"/>
                </a:xfrm>
                <a:custGeom>
                  <a:avLst/>
                  <a:gdLst/>
                  <a:ahLst/>
                  <a:cxnLst/>
                  <a:rect l="l" t="t" r="r" b="b"/>
                  <a:pathLst>
                    <a:path w="274" h="68" extrusionOk="0">
                      <a:moveTo>
                        <a:pt x="93" y="68"/>
                      </a:moveTo>
                      <a:lnTo>
                        <a:pt x="274" y="68"/>
                      </a:lnTo>
                      <a:lnTo>
                        <a:pt x="180" y="0"/>
                      </a:lnTo>
                      <a:lnTo>
                        <a:pt x="0" y="0"/>
                      </a:lnTo>
                      <a:lnTo>
                        <a:pt x="93" y="68"/>
                      </a:lnTo>
                      <a:close/>
                    </a:path>
                  </a:pathLst>
                </a:custGeom>
                <a:solidFill>
                  <a:srgbClr val="217E7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44494E"/>
                    </a:solidFill>
                    <a:latin typeface="Calibri"/>
                    <a:ea typeface="Calibri"/>
                    <a:cs typeface="Calibri"/>
                    <a:sym typeface="Calibri"/>
                  </a:endParaRPr>
                </a:p>
              </p:txBody>
            </p:sp>
          </p:grpSp>
          <p:sp>
            <p:nvSpPr>
              <p:cNvPr id="1233" name="Google Shape;1233;p65"/>
              <p:cNvSpPr/>
              <p:nvPr/>
            </p:nvSpPr>
            <p:spPr>
              <a:xfrm>
                <a:off x="3077731" y="4404595"/>
                <a:ext cx="2477410" cy="885862"/>
              </a:xfrm>
              <a:custGeom>
                <a:avLst/>
                <a:gdLst/>
                <a:ahLst/>
                <a:cxnLst/>
                <a:rect l="l" t="t" r="r" b="b"/>
                <a:pathLst>
                  <a:path w="1155" h="413" extrusionOk="0">
                    <a:moveTo>
                      <a:pt x="1155" y="0"/>
                    </a:moveTo>
                    <a:lnTo>
                      <a:pt x="364" y="0"/>
                    </a:lnTo>
                    <a:lnTo>
                      <a:pt x="0" y="413"/>
                    </a:lnTo>
                    <a:lnTo>
                      <a:pt x="791" y="413"/>
                    </a:lnTo>
                    <a:lnTo>
                      <a:pt x="1155" y="0"/>
                    </a:lnTo>
                    <a:close/>
                  </a:path>
                </a:pathLst>
              </a:custGeom>
              <a:solidFill>
                <a:srgbClr val="2DA99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44494E"/>
                  </a:solidFill>
                  <a:latin typeface="Calibri"/>
                  <a:ea typeface="Calibri"/>
                  <a:cs typeface="Calibri"/>
                  <a:sym typeface="Calibri"/>
                </a:endParaRPr>
              </a:p>
            </p:txBody>
          </p:sp>
          <p:sp>
            <p:nvSpPr>
              <p:cNvPr id="1234" name="Google Shape;1234;p65"/>
              <p:cNvSpPr txBox="1"/>
              <p:nvPr/>
            </p:nvSpPr>
            <p:spPr>
              <a:xfrm>
                <a:off x="3691522" y="4610713"/>
                <a:ext cx="1200518" cy="43088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chemeClr val="lt1"/>
                    </a:solidFill>
                    <a:latin typeface="Open Sans"/>
                    <a:ea typeface="Open Sans"/>
                    <a:cs typeface="Open Sans"/>
                    <a:sym typeface="Open Sans"/>
                  </a:rPr>
                  <a:t>Step 1</a:t>
                </a:r>
                <a:endParaRPr sz="2200" b="1" i="0" u="none" strike="noStrike" cap="none">
                  <a:solidFill>
                    <a:schemeClr val="lt1"/>
                  </a:solidFill>
                  <a:latin typeface="Open Sans"/>
                  <a:ea typeface="Open Sans"/>
                  <a:cs typeface="Open Sans"/>
                  <a:sym typeface="Open Sans"/>
                </a:endParaRPr>
              </a:p>
            </p:txBody>
          </p:sp>
        </p:grpSp>
        <p:sp>
          <p:nvSpPr>
            <p:cNvPr id="1235" name="Google Shape;1235;p65"/>
            <p:cNvSpPr txBox="1"/>
            <p:nvPr/>
          </p:nvSpPr>
          <p:spPr>
            <a:xfrm>
              <a:off x="2610945" y="5167342"/>
              <a:ext cx="3258443" cy="101566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404040"/>
                  </a:solidFill>
                  <a:latin typeface="Open Sans"/>
                  <a:ea typeface="Open Sans"/>
                  <a:cs typeface="Open Sans"/>
                  <a:sym typeface="Open Sans"/>
                </a:rPr>
                <a:t>Set Hypothesis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H0 (μ</a:t>
              </a:r>
              <a:r>
                <a:rPr lang="en-US" sz="2000" b="0" i="0" u="none" strike="noStrike" cap="none" baseline="-25000">
                  <a:solidFill>
                    <a:srgbClr val="404040"/>
                  </a:solidFill>
                  <a:latin typeface="Open Sans"/>
                  <a:ea typeface="Open Sans"/>
                  <a:cs typeface="Open Sans"/>
                  <a:sym typeface="Open Sans"/>
                </a:rPr>
                <a:t>1 </a:t>
              </a:r>
              <a:r>
                <a:rPr lang="en-US" sz="2000" b="0" i="0" u="none" strike="noStrike" cap="none">
                  <a:solidFill>
                    <a:srgbClr val="404040"/>
                  </a:solidFill>
                  <a:latin typeface="Open Sans"/>
                  <a:ea typeface="Open Sans"/>
                  <a:cs typeface="Open Sans"/>
                  <a:sym typeface="Open Sans"/>
                </a:rPr>
                <a:t>= μ</a:t>
              </a:r>
              <a:r>
                <a:rPr lang="en-US" sz="2000" b="0" i="0" u="none" strike="noStrike" cap="none" baseline="-25000">
                  <a:solidFill>
                    <a:srgbClr val="404040"/>
                  </a:solidFill>
                  <a:latin typeface="Open Sans"/>
                  <a:ea typeface="Open Sans"/>
                  <a:cs typeface="Open Sans"/>
                  <a:sym typeface="Open Sans"/>
                </a:rPr>
                <a:t>2</a:t>
              </a:r>
              <a:r>
                <a:rPr lang="en-US" sz="2000" b="0" i="0" u="none" strike="noStrike" cap="none">
                  <a:solidFill>
                    <a:srgbClr val="404040"/>
                  </a:solidFill>
                  <a:latin typeface="Open Sans"/>
                  <a:ea typeface="Open Sans"/>
                  <a:cs typeface="Open Sans"/>
                  <a:sym typeface="Open Sans"/>
                </a:rPr>
                <a:t>):  Equality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H1(μ</a:t>
              </a:r>
              <a:r>
                <a:rPr lang="en-US" sz="2000" b="0" i="0" u="none" strike="noStrike" cap="none" baseline="-25000">
                  <a:solidFill>
                    <a:srgbClr val="404040"/>
                  </a:solidFill>
                  <a:latin typeface="Open Sans"/>
                  <a:ea typeface="Open Sans"/>
                  <a:cs typeface="Open Sans"/>
                  <a:sym typeface="Open Sans"/>
                </a:rPr>
                <a:t>1 </a:t>
              </a:r>
              <a:r>
                <a:rPr lang="en-US" sz="2000" b="0" i="0" u="none" strike="noStrike" cap="none">
                  <a:solidFill>
                    <a:srgbClr val="404040"/>
                  </a:solidFill>
                  <a:latin typeface="Open Sans"/>
                  <a:ea typeface="Open Sans"/>
                  <a:cs typeface="Open Sans"/>
                  <a:sym typeface="Open Sans"/>
                </a:rPr>
                <a:t> ≠ μ</a:t>
              </a:r>
              <a:r>
                <a:rPr lang="en-US" sz="2000" b="0" i="0" u="none" strike="noStrike" cap="none" baseline="-25000">
                  <a:solidFill>
                    <a:srgbClr val="404040"/>
                  </a:solidFill>
                  <a:latin typeface="Open Sans"/>
                  <a:ea typeface="Open Sans"/>
                  <a:cs typeface="Open Sans"/>
                  <a:sym typeface="Open Sans"/>
                </a:rPr>
                <a:t>2</a:t>
              </a:r>
              <a:r>
                <a:rPr lang="en-US" sz="2000" b="0" i="0" u="none" strike="noStrike" cap="none">
                  <a:solidFill>
                    <a:srgbClr val="404040"/>
                  </a:solidFill>
                  <a:latin typeface="Open Sans"/>
                  <a:ea typeface="Open Sans"/>
                  <a:cs typeface="Open Sans"/>
                  <a:sym typeface="Open Sans"/>
                </a:rPr>
                <a:t>): Difference</a:t>
              </a:r>
              <a:endParaRPr sz="1400" b="0" i="0" u="none" strike="noStrike" cap="none">
                <a:solidFill>
                  <a:srgbClr val="000000"/>
                </a:solidFill>
                <a:latin typeface="Arial"/>
                <a:ea typeface="Arial"/>
                <a:cs typeface="Arial"/>
                <a:sym typeface="Arial"/>
              </a:endParaRPr>
            </a:p>
          </p:txBody>
        </p:sp>
      </p:grpSp>
      <p:grpSp>
        <p:nvGrpSpPr>
          <p:cNvPr id="1236" name="Google Shape;1236;p65"/>
          <p:cNvGrpSpPr/>
          <p:nvPr/>
        </p:nvGrpSpPr>
        <p:grpSpPr>
          <a:xfrm>
            <a:off x="5611314" y="3561568"/>
            <a:ext cx="2934282" cy="2646396"/>
            <a:chOff x="5615200" y="3559243"/>
            <a:chExt cx="2934282" cy="2646396"/>
          </a:xfrm>
        </p:grpSpPr>
        <p:grpSp>
          <p:nvGrpSpPr>
            <p:cNvPr id="1237" name="Google Shape;1237;p65"/>
            <p:cNvGrpSpPr/>
            <p:nvPr/>
          </p:nvGrpSpPr>
          <p:grpSpPr>
            <a:xfrm>
              <a:off x="5615200" y="3559243"/>
              <a:ext cx="2934282" cy="885862"/>
              <a:chOff x="5615200" y="3814736"/>
              <a:chExt cx="2934282" cy="885862"/>
            </a:xfrm>
          </p:grpSpPr>
          <p:grpSp>
            <p:nvGrpSpPr>
              <p:cNvPr id="1238" name="Google Shape;1238;p65"/>
              <p:cNvGrpSpPr/>
              <p:nvPr/>
            </p:nvGrpSpPr>
            <p:grpSpPr>
              <a:xfrm>
                <a:off x="7706519" y="3814736"/>
                <a:ext cx="842963" cy="300292"/>
                <a:chOff x="4260850" y="2511138"/>
                <a:chExt cx="623888" cy="222250"/>
              </a:xfrm>
            </p:grpSpPr>
            <p:sp>
              <p:nvSpPr>
                <p:cNvPr id="1239" name="Google Shape;1239;p65"/>
                <p:cNvSpPr/>
                <p:nvPr/>
              </p:nvSpPr>
              <p:spPr>
                <a:xfrm>
                  <a:off x="4260850" y="2511138"/>
                  <a:ext cx="436563" cy="111125"/>
                </a:xfrm>
                <a:custGeom>
                  <a:avLst/>
                  <a:gdLst/>
                  <a:ahLst/>
                  <a:cxnLst/>
                  <a:rect l="l" t="t" r="r" b="b"/>
                  <a:pathLst>
                    <a:path w="275" h="70" extrusionOk="0">
                      <a:moveTo>
                        <a:pt x="182" y="0"/>
                      </a:moveTo>
                      <a:lnTo>
                        <a:pt x="0" y="0"/>
                      </a:lnTo>
                      <a:lnTo>
                        <a:pt x="94" y="70"/>
                      </a:lnTo>
                      <a:lnTo>
                        <a:pt x="275" y="70"/>
                      </a:lnTo>
                      <a:lnTo>
                        <a:pt x="182" y="0"/>
                      </a:lnTo>
                      <a:close/>
                    </a:path>
                  </a:pathLst>
                </a:custGeom>
                <a:solidFill>
                  <a:srgbClr val="7693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44494E"/>
                    </a:solidFill>
                    <a:latin typeface="Calibri"/>
                    <a:ea typeface="Calibri"/>
                    <a:cs typeface="Calibri"/>
                    <a:sym typeface="Calibri"/>
                  </a:endParaRPr>
                </a:p>
              </p:txBody>
            </p:sp>
            <p:sp>
              <p:nvSpPr>
                <p:cNvPr id="1240" name="Google Shape;1240;p65"/>
                <p:cNvSpPr/>
                <p:nvPr/>
              </p:nvSpPr>
              <p:spPr>
                <a:xfrm>
                  <a:off x="4448175" y="2622263"/>
                  <a:ext cx="436563" cy="111125"/>
                </a:xfrm>
                <a:custGeom>
                  <a:avLst/>
                  <a:gdLst/>
                  <a:ahLst/>
                  <a:cxnLst/>
                  <a:rect l="l" t="t" r="r" b="b"/>
                  <a:pathLst>
                    <a:path w="275" h="70" extrusionOk="0">
                      <a:moveTo>
                        <a:pt x="94" y="70"/>
                      </a:moveTo>
                      <a:lnTo>
                        <a:pt x="275" y="70"/>
                      </a:lnTo>
                      <a:lnTo>
                        <a:pt x="182" y="0"/>
                      </a:lnTo>
                      <a:lnTo>
                        <a:pt x="0" y="0"/>
                      </a:lnTo>
                      <a:lnTo>
                        <a:pt x="94" y="70"/>
                      </a:lnTo>
                      <a:close/>
                    </a:path>
                  </a:pathLst>
                </a:custGeom>
                <a:solidFill>
                  <a:srgbClr val="7693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44494E"/>
                    </a:solidFill>
                    <a:latin typeface="Calibri"/>
                    <a:ea typeface="Calibri"/>
                    <a:cs typeface="Calibri"/>
                    <a:sym typeface="Calibri"/>
                  </a:endParaRPr>
                </a:p>
              </p:txBody>
            </p:sp>
          </p:grpSp>
          <p:sp>
            <p:nvSpPr>
              <p:cNvPr id="1241" name="Google Shape;1241;p65"/>
              <p:cNvSpPr/>
              <p:nvPr/>
            </p:nvSpPr>
            <p:spPr>
              <a:xfrm>
                <a:off x="5615200" y="3814736"/>
                <a:ext cx="2481700" cy="885862"/>
              </a:xfrm>
              <a:custGeom>
                <a:avLst/>
                <a:gdLst/>
                <a:ahLst/>
                <a:cxnLst/>
                <a:rect l="l" t="t" r="r" b="b"/>
                <a:pathLst>
                  <a:path w="1157" h="413" extrusionOk="0">
                    <a:moveTo>
                      <a:pt x="1157" y="0"/>
                    </a:moveTo>
                    <a:lnTo>
                      <a:pt x="366" y="0"/>
                    </a:lnTo>
                    <a:lnTo>
                      <a:pt x="0" y="413"/>
                    </a:lnTo>
                    <a:lnTo>
                      <a:pt x="792" y="413"/>
                    </a:lnTo>
                    <a:lnTo>
                      <a:pt x="1157" y="0"/>
                    </a:lnTo>
                    <a:close/>
                  </a:path>
                </a:pathLst>
              </a:custGeom>
              <a:solidFill>
                <a:srgbClr val="9BBB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44494E"/>
                  </a:solidFill>
                  <a:latin typeface="Calibri"/>
                  <a:ea typeface="Calibri"/>
                  <a:cs typeface="Calibri"/>
                  <a:sym typeface="Calibri"/>
                </a:endParaRPr>
              </a:p>
            </p:txBody>
          </p:sp>
          <p:sp>
            <p:nvSpPr>
              <p:cNvPr id="1242" name="Google Shape;1242;p65"/>
              <p:cNvSpPr txBox="1"/>
              <p:nvPr/>
            </p:nvSpPr>
            <p:spPr>
              <a:xfrm>
                <a:off x="6260425" y="4039955"/>
                <a:ext cx="1200518" cy="43088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chemeClr val="lt1"/>
                    </a:solidFill>
                    <a:latin typeface="Open Sans"/>
                    <a:ea typeface="Open Sans"/>
                    <a:cs typeface="Open Sans"/>
                    <a:sym typeface="Open Sans"/>
                  </a:rPr>
                  <a:t>Step 2</a:t>
                </a:r>
                <a:endParaRPr sz="2200" b="1" i="0" u="none" strike="noStrike" cap="none">
                  <a:solidFill>
                    <a:schemeClr val="lt1"/>
                  </a:solidFill>
                  <a:latin typeface="Open Sans"/>
                  <a:ea typeface="Open Sans"/>
                  <a:cs typeface="Open Sans"/>
                  <a:sym typeface="Open Sans"/>
                </a:endParaRPr>
              </a:p>
            </p:txBody>
          </p:sp>
        </p:grpSp>
        <p:sp>
          <p:nvSpPr>
            <p:cNvPr id="1243" name="Google Shape;1243;p65"/>
            <p:cNvSpPr txBox="1"/>
            <p:nvPr/>
          </p:nvSpPr>
          <p:spPr>
            <a:xfrm>
              <a:off x="5677487" y="4574423"/>
              <a:ext cx="2610932" cy="163121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404040"/>
                  </a:solidFill>
                  <a:latin typeface="Open Sans"/>
                  <a:ea typeface="Open Sans"/>
                  <a:cs typeface="Open Sans"/>
                  <a:sym typeface="Open Sans"/>
                </a:rPr>
                <a:t>Set α Significant Level</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Set α or choose the significant level for the population.</a:t>
              </a:r>
              <a:endParaRPr sz="1400" b="0" i="0" u="none" strike="noStrike" cap="none">
                <a:solidFill>
                  <a:srgbClr val="000000"/>
                </a:solidFill>
                <a:latin typeface="Arial"/>
                <a:ea typeface="Arial"/>
                <a:cs typeface="Arial"/>
                <a:sym typeface="Arial"/>
              </a:endParaRPr>
            </a:p>
          </p:txBody>
        </p:sp>
      </p:grpSp>
      <p:grpSp>
        <p:nvGrpSpPr>
          <p:cNvPr id="1244" name="Google Shape;1244;p65"/>
          <p:cNvGrpSpPr/>
          <p:nvPr/>
        </p:nvGrpSpPr>
        <p:grpSpPr>
          <a:xfrm>
            <a:off x="8161247" y="2973673"/>
            <a:ext cx="2929992" cy="2019379"/>
            <a:chOff x="8161247" y="2973673"/>
            <a:chExt cx="2929992" cy="2019379"/>
          </a:xfrm>
        </p:grpSpPr>
        <p:grpSp>
          <p:nvGrpSpPr>
            <p:cNvPr id="1245" name="Google Shape;1245;p65"/>
            <p:cNvGrpSpPr/>
            <p:nvPr/>
          </p:nvGrpSpPr>
          <p:grpSpPr>
            <a:xfrm>
              <a:off x="8161247" y="2973673"/>
              <a:ext cx="2929992" cy="885862"/>
              <a:chOff x="8161247" y="3229166"/>
              <a:chExt cx="2929992" cy="885862"/>
            </a:xfrm>
          </p:grpSpPr>
          <p:grpSp>
            <p:nvGrpSpPr>
              <p:cNvPr id="1246" name="Google Shape;1246;p65"/>
              <p:cNvGrpSpPr/>
              <p:nvPr/>
            </p:nvGrpSpPr>
            <p:grpSpPr>
              <a:xfrm>
                <a:off x="10252567" y="3229166"/>
                <a:ext cx="838672" cy="296002"/>
                <a:chOff x="6145213" y="2077750"/>
                <a:chExt cx="620712" cy="219075"/>
              </a:xfrm>
            </p:grpSpPr>
            <p:sp>
              <p:nvSpPr>
                <p:cNvPr id="1247" name="Google Shape;1247;p65"/>
                <p:cNvSpPr/>
                <p:nvPr/>
              </p:nvSpPr>
              <p:spPr>
                <a:xfrm>
                  <a:off x="6145213" y="2077750"/>
                  <a:ext cx="434975" cy="107950"/>
                </a:xfrm>
                <a:custGeom>
                  <a:avLst/>
                  <a:gdLst/>
                  <a:ahLst/>
                  <a:cxnLst/>
                  <a:rect l="l" t="t" r="r" b="b"/>
                  <a:pathLst>
                    <a:path w="274" h="68" extrusionOk="0">
                      <a:moveTo>
                        <a:pt x="182" y="0"/>
                      </a:moveTo>
                      <a:lnTo>
                        <a:pt x="0" y="0"/>
                      </a:lnTo>
                      <a:lnTo>
                        <a:pt x="94" y="68"/>
                      </a:lnTo>
                      <a:lnTo>
                        <a:pt x="274" y="68"/>
                      </a:lnTo>
                      <a:lnTo>
                        <a:pt x="182" y="0"/>
                      </a:lnTo>
                      <a:close/>
                    </a:path>
                  </a:pathLst>
                </a:custGeom>
                <a:solidFill>
                  <a:srgbClr val="C6760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44494E"/>
                    </a:solidFill>
                    <a:latin typeface="Calibri"/>
                    <a:ea typeface="Calibri"/>
                    <a:cs typeface="Calibri"/>
                    <a:sym typeface="Calibri"/>
                  </a:endParaRPr>
                </a:p>
              </p:txBody>
            </p:sp>
            <p:sp>
              <p:nvSpPr>
                <p:cNvPr id="1248" name="Google Shape;1248;p65"/>
                <p:cNvSpPr/>
                <p:nvPr/>
              </p:nvSpPr>
              <p:spPr>
                <a:xfrm>
                  <a:off x="6327775" y="2185700"/>
                  <a:ext cx="438150" cy="111125"/>
                </a:xfrm>
                <a:custGeom>
                  <a:avLst/>
                  <a:gdLst/>
                  <a:ahLst/>
                  <a:cxnLst/>
                  <a:rect l="l" t="t" r="r" b="b"/>
                  <a:pathLst>
                    <a:path w="276" h="70" extrusionOk="0">
                      <a:moveTo>
                        <a:pt x="94" y="70"/>
                      </a:moveTo>
                      <a:lnTo>
                        <a:pt x="276" y="70"/>
                      </a:lnTo>
                      <a:lnTo>
                        <a:pt x="182" y="0"/>
                      </a:lnTo>
                      <a:lnTo>
                        <a:pt x="0" y="0"/>
                      </a:lnTo>
                      <a:lnTo>
                        <a:pt x="94" y="70"/>
                      </a:lnTo>
                      <a:close/>
                    </a:path>
                  </a:pathLst>
                </a:custGeom>
                <a:solidFill>
                  <a:srgbClr val="C6760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44494E"/>
                    </a:solidFill>
                    <a:latin typeface="Calibri"/>
                    <a:ea typeface="Calibri"/>
                    <a:cs typeface="Calibri"/>
                    <a:sym typeface="Calibri"/>
                  </a:endParaRPr>
                </a:p>
              </p:txBody>
            </p:sp>
          </p:grpSp>
          <p:sp>
            <p:nvSpPr>
              <p:cNvPr id="1249" name="Google Shape;1249;p65"/>
              <p:cNvSpPr/>
              <p:nvPr/>
            </p:nvSpPr>
            <p:spPr>
              <a:xfrm>
                <a:off x="8161247" y="3229166"/>
                <a:ext cx="2481700" cy="885862"/>
              </a:xfrm>
              <a:custGeom>
                <a:avLst/>
                <a:gdLst/>
                <a:ahLst/>
                <a:cxnLst/>
                <a:rect l="l" t="t" r="r" b="b"/>
                <a:pathLst>
                  <a:path w="1157" h="413" extrusionOk="0">
                    <a:moveTo>
                      <a:pt x="1157" y="0"/>
                    </a:moveTo>
                    <a:lnTo>
                      <a:pt x="366" y="0"/>
                    </a:lnTo>
                    <a:lnTo>
                      <a:pt x="0" y="413"/>
                    </a:lnTo>
                    <a:lnTo>
                      <a:pt x="791" y="413"/>
                    </a:lnTo>
                    <a:lnTo>
                      <a:pt x="1157" y="0"/>
                    </a:lnTo>
                    <a:close/>
                  </a:path>
                </a:pathLst>
              </a:custGeom>
              <a:solidFill>
                <a:srgbClr val="F29B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44494E"/>
                  </a:solidFill>
                  <a:latin typeface="Calibri"/>
                  <a:ea typeface="Calibri"/>
                  <a:cs typeface="Calibri"/>
                  <a:sym typeface="Calibri"/>
                </a:endParaRPr>
              </a:p>
            </p:txBody>
          </p:sp>
          <p:sp>
            <p:nvSpPr>
              <p:cNvPr id="1250" name="Google Shape;1250;p65"/>
              <p:cNvSpPr txBox="1"/>
              <p:nvPr/>
            </p:nvSpPr>
            <p:spPr>
              <a:xfrm>
                <a:off x="8820929" y="3438276"/>
                <a:ext cx="1200518" cy="43088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chemeClr val="lt1"/>
                    </a:solidFill>
                    <a:latin typeface="Open Sans"/>
                    <a:ea typeface="Open Sans"/>
                    <a:cs typeface="Open Sans"/>
                    <a:sym typeface="Open Sans"/>
                  </a:rPr>
                  <a:t>Step 3</a:t>
                </a:r>
                <a:endParaRPr sz="2200" b="1" i="0" u="none" strike="noStrike" cap="none">
                  <a:solidFill>
                    <a:schemeClr val="lt1"/>
                  </a:solidFill>
                  <a:latin typeface="Open Sans"/>
                  <a:ea typeface="Open Sans"/>
                  <a:cs typeface="Open Sans"/>
                  <a:sym typeface="Open Sans"/>
                </a:endParaRPr>
              </a:p>
            </p:txBody>
          </p:sp>
        </p:grpSp>
        <p:sp>
          <p:nvSpPr>
            <p:cNvPr id="1251" name="Google Shape;1251;p65"/>
            <p:cNvSpPr txBox="1"/>
            <p:nvPr/>
          </p:nvSpPr>
          <p:spPr>
            <a:xfrm>
              <a:off x="8260195" y="3977389"/>
              <a:ext cx="2610932" cy="101566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404040"/>
                  </a:solidFill>
                  <a:latin typeface="Open Sans"/>
                  <a:ea typeface="Open Sans"/>
                  <a:cs typeface="Open Sans"/>
                  <a:sym typeface="Open Sans"/>
                </a:rPr>
                <a:t>Collect Data</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Collect sample from population</a:t>
              </a:r>
              <a:endParaRPr sz="1400" b="0" i="0" u="none" strike="noStrike" cap="none">
                <a:solidFill>
                  <a:srgbClr val="000000"/>
                </a:solidFill>
                <a:latin typeface="Arial"/>
                <a:ea typeface="Arial"/>
                <a:cs typeface="Arial"/>
                <a:sym typeface="Arial"/>
              </a:endParaRPr>
            </a:p>
          </p:txBody>
        </p:sp>
      </p:grpSp>
      <p:grpSp>
        <p:nvGrpSpPr>
          <p:cNvPr id="1252" name="Google Shape;1252;p65"/>
          <p:cNvGrpSpPr/>
          <p:nvPr/>
        </p:nvGrpSpPr>
        <p:grpSpPr>
          <a:xfrm>
            <a:off x="10700860" y="2385958"/>
            <a:ext cx="2797019" cy="2023665"/>
            <a:chOff x="10700860" y="2385958"/>
            <a:chExt cx="2797019" cy="2023665"/>
          </a:xfrm>
        </p:grpSpPr>
        <p:grpSp>
          <p:nvGrpSpPr>
            <p:cNvPr id="1253" name="Google Shape;1253;p65"/>
            <p:cNvGrpSpPr/>
            <p:nvPr/>
          </p:nvGrpSpPr>
          <p:grpSpPr>
            <a:xfrm>
              <a:off x="10700860" y="2385958"/>
              <a:ext cx="2679035" cy="883717"/>
              <a:chOff x="10700860" y="2641451"/>
              <a:chExt cx="2679035" cy="883717"/>
            </a:xfrm>
          </p:grpSpPr>
          <p:sp>
            <p:nvSpPr>
              <p:cNvPr id="1254" name="Google Shape;1254;p65"/>
              <p:cNvSpPr/>
              <p:nvPr/>
            </p:nvSpPr>
            <p:spPr>
              <a:xfrm>
                <a:off x="12794325" y="2641451"/>
                <a:ext cx="585570" cy="145856"/>
              </a:xfrm>
              <a:custGeom>
                <a:avLst/>
                <a:gdLst/>
                <a:ahLst/>
                <a:cxnLst/>
                <a:rect l="l" t="t" r="r" b="b"/>
                <a:pathLst>
                  <a:path w="273" h="68" extrusionOk="0">
                    <a:moveTo>
                      <a:pt x="181" y="0"/>
                    </a:moveTo>
                    <a:lnTo>
                      <a:pt x="0" y="0"/>
                    </a:lnTo>
                    <a:lnTo>
                      <a:pt x="93" y="68"/>
                    </a:lnTo>
                    <a:lnTo>
                      <a:pt x="273" y="68"/>
                    </a:lnTo>
                    <a:lnTo>
                      <a:pt x="181" y="0"/>
                    </a:lnTo>
                    <a:close/>
                  </a:path>
                </a:pathLst>
              </a:custGeom>
              <a:solidFill>
                <a:srgbClr val="A6283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44494E"/>
                  </a:solidFill>
                  <a:latin typeface="Calibri"/>
                  <a:ea typeface="Calibri"/>
                  <a:cs typeface="Calibri"/>
                  <a:sym typeface="Calibri"/>
                </a:endParaRPr>
              </a:p>
            </p:txBody>
          </p:sp>
          <p:sp>
            <p:nvSpPr>
              <p:cNvPr id="1255" name="Google Shape;1255;p65"/>
              <p:cNvSpPr/>
              <p:nvPr/>
            </p:nvSpPr>
            <p:spPr>
              <a:xfrm>
                <a:off x="10700860" y="2641451"/>
                <a:ext cx="2481700" cy="883717"/>
              </a:xfrm>
              <a:custGeom>
                <a:avLst/>
                <a:gdLst/>
                <a:ahLst/>
                <a:cxnLst/>
                <a:rect l="l" t="t" r="r" b="b"/>
                <a:pathLst>
                  <a:path w="1157" h="412" extrusionOk="0">
                    <a:moveTo>
                      <a:pt x="1157" y="0"/>
                    </a:moveTo>
                    <a:lnTo>
                      <a:pt x="366" y="0"/>
                    </a:lnTo>
                    <a:lnTo>
                      <a:pt x="0" y="412"/>
                    </a:lnTo>
                    <a:lnTo>
                      <a:pt x="791" y="412"/>
                    </a:lnTo>
                    <a:lnTo>
                      <a:pt x="1157" y="0"/>
                    </a:lnTo>
                    <a:close/>
                  </a:path>
                </a:pathLst>
              </a:custGeom>
              <a:solidFill>
                <a:srgbClr val="D1435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44494E"/>
                  </a:solidFill>
                  <a:latin typeface="Calibri"/>
                  <a:ea typeface="Calibri"/>
                  <a:cs typeface="Calibri"/>
                  <a:sym typeface="Calibri"/>
                </a:endParaRPr>
              </a:p>
            </p:txBody>
          </p:sp>
          <p:sp>
            <p:nvSpPr>
              <p:cNvPr id="1256" name="Google Shape;1256;p65"/>
              <p:cNvSpPr txBox="1"/>
              <p:nvPr/>
            </p:nvSpPr>
            <p:spPr>
              <a:xfrm>
                <a:off x="11341451" y="2860020"/>
                <a:ext cx="1200518" cy="43088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chemeClr val="lt1"/>
                    </a:solidFill>
                    <a:latin typeface="Open Sans"/>
                    <a:ea typeface="Open Sans"/>
                    <a:cs typeface="Open Sans"/>
                    <a:sym typeface="Open Sans"/>
                  </a:rPr>
                  <a:t>Step 4</a:t>
                </a:r>
                <a:endParaRPr sz="2200" b="1" i="0" u="none" strike="noStrike" cap="none">
                  <a:solidFill>
                    <a:schemeClr val="lt1"/>
                  </a:solidFill>
                  <a:latin typeface="Open Sans"/>
                  <a:ea typeface="Open Sans"/>
                  <a:cs typeface="Open Sans"/>
                  <a:sym typeface="Open Sans"/>
                </a:endParaRPr>
              </a:p>
            </p:txBody>
          </p:sp>
        </p:grpSp>
        <p:sp>
          <p:nvSpPr>
            <p:cNvPr id="1257" name="Google Shape;1257;p65"/>
            <p:cNvSpPr txBox="1"/>
            <p:nvPr/>
          </p:nvSpPr>
          <p:spPr>
            <a:xfrm>
              <a:off x="10886947" y="3393960"/>
              <a:ext cx="2610932" cy="101566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404040"/>
                  </a:solidFill>
                  <a:latin typeface="Open Sans"/>
                  <a:ea typeface="Open Sans"/>
                  <a:cs typeface="Open Sans"/>
                  <a:sym typeface="Open Sans"/>
                </a:rPr>
                <a:t>Make decision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p-value &lt; α</a:t>
              </a:r>
              <a:endParaRPr sz="2000" b="0" i="0" u="none" strike="noStrike" cap="none">
                <a:solidFill>
                  <a:srgbClr val="404040"/>
                </a:solidFill>
                <a:latin typeface="Open Sans"/>
                <a:ea typeface="Open Sans"/>
                <a:cs typeface="Open Sans"/>
                <a:sym typeface="Open Sans"/>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 p-value ≥ α</a:t>
              </a:r>
              <a:endParaRPr sz="2000" b="0" i="0" u="none" strike="noStrike" cap="none">
                <a:solidFill>
                  <a:srgbClr val="404040"/>
                </a:solidFill>
                <a:latin typeface="Open Sans"/>
                <a:ea typeface="Open Sans"/>
                <a:cs typeface="Open Sans"/>
                <a:sym typeface="Open Sans"/>
              </a:endParaRPr>
            </a:p>
          </p:txBody>
        </p:sp>
      </p:grpSp>
      <p:grpSp>
        <p:nvGrpSpPr>
          <p:cNvPr id="1258" name="Google Shape;1258;p65"/>
          <p:cNvGrpSpPr/>
          <p:nvPr/>
        </p:nvGrpSpPr>
        <p:grpSpPr>
          <a:xfrm>
            <a:off x="1609218" y="7031417"/>
            <a:ext cx="13037565" cy="1020659"/>
            <a:chOff x="1339078" y="7031417"/>
            <a:chExt cx="13037565" cy="1020659"/>
          </a:xfrm>
        </p:grpSpPr>
        <p:sp>
          <p:nvSpPr>
            <p:cNvPr id="1259" name="Google Shape;1259;p65"/>
            <p:cNvSpPr/>
            <p:nvPr/>
          </p:nvSpPr>
          <p:spPr>
            <a:xfrm>
              <a:off x="2153360" y="7041472"/>
              <a:ext cx="12223283" cy="1000548"/>
            </a:xfrm>
            <a:prstGeom prst="roundRect">
              <a:avLst>
                <a:gd name="adj" fmla="val 11291"/>
              </a:avLst>
            </a:prstGeom>
            <a:noFill/>
            <a:ln w="19050" cap="flat" cmpd="sng">
              <a:solidFill>
                <a:srgbClr val="00A99D"/>
              </a:solidFill>
              <a:prstDash val="solid"/>
              <a:round/>
              <a:headEnd type="none" w="sm" len="sm"/>
              <a:tailEnd type="none" w="sm" len="sm"/>
            </a:ln>
          </p:spPr>
          <p:txBody>
            <a:bodyPr spcFirstLastPara="1" wrap="square" lIns="468000" tIns="45700" rIns="91425" bIns="45700" anchor="ctr"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Reject the null hypothesis if p-value &lt; α </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Fail to reject the null hypothesis if p-value ≥ α</a:t>
              </a:r>
              <a:endParaRPr sz="2200" b="0" i="0" u="none" strike="noStrike" cap="none">
                <a:solidFill>
                  <a:srgbClr val="404040"/>
                </a:solidFill>
                <a:latin typeface="Open Sans"/>
                <a:ea typeface="Open Sans"/>
                <a:cs typeface="Open Sans"/>
                <a:sym typeface="Open Sans"/>
              </a:endParaRPr>
            </a:p>
          </p:txBody>
        </p:sp>
        <p:pic>
          <p:nvPicPr>
            <p:cNvPr id="1260" name="Google Shape;1260;p65"/>
            <p:cNvPicPr preferRelativeResize="0"/>
            <p:nvPr/>
          </p:nvPicPr>
          <p:blipFill rotWithShape="1">
            <a:blip r:embed="rId3">
              <a:alphaModFix/>
            </a:blip>
            <a:srcRect/>
            <a:stretch/>
          </p:blipFill>
          <p:spPr>
            <a:xfrm>
              <a:off x="1339078" y="7031417"/>
              <a:ext cx="1082787" cy="1020659"/>
            </a:xfrm>
            <a:prstGeom prst="rect">
              <a:avLst/>
            </a:prstGeom>
            <a:noFill/>
            <a:ln>
              <a:noFill/>
            </a:ln>
          </p:spPr>
        </p:pic>
      </p:grpSp>
      <p:pic>
        <p:nvPicPr>
          <p:cNvPr id="1261" name="Google Shape;1261;p65"/>
          <p:cNvPicPr preferRelativeResize="0"/>
          <p:nvPr/>
        </p:nvPicPr>
        <p:blipFill rotWithShape="1">
          <a:blip r:embed="rId4">
            <a:alphaModFix/>
          </a:blip>
          <a:srcRect/>
          <a:stretch/>
        </p:blipFill>
        <p:spPr>
          <a:xfrm>
            <a:off x="3955185" y="665849"/>
            <a:ext cx="8271725" cy="3657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740"/>
                                  </p:stCondLst>
                                  <p:childTnLst>
                                    <p:set>
                                      <p:cBhvr>
                                        <p:cTn id="6" dur="1" fill="hold">
                                          <p:stCondLst>
                                            <p:cond delay="0"/>
                                          </p:stCondLst>
                                        </p:cTn>
                                        <p:tgtEl>
                                          <p:spTgt spid="1227"/>
                                        </p:tgtEl>
                                        <p:attrNameLst>
                                          <p:attrName>style.visibility</p:attrName>
                                        </p:attrNameLst>
                                      </p:cBhvr>
                                      <p:to>
                                        <p:strVal val="visible"/>
                                      </p:to>
                                    </p:set>
                                    <p:animEffect transition="in" filter="fade">
                                      <p:cBhvr>
                                        <p:cTn id="7" dur="500"/>
                                        <p:tgtEl>
                                          <p:spTgt spid="1227"/>
                                        </p:tgtEl>
                                      </p:cBhvr>
                                    </p:animEffect>
                                  </p:childTnLst>
                                </p:cTn>
                              </p:par>
                              <p:par>
                                <p:cTn id="8" presetID="10" presetClass="entr" presetSubtype="0" fill="hold" nodeType="withEffect">
                                  <p:stCondLst>
                                    <p:cond delay="32520"/>
                                  </p:stCondLst>
                                  <p:childTnLst>
                                    <p:set>
                                      <p:cBhvr>
                                        <p:cTn id="9" dur="1" fill="hold">
                                          <p:stCondLst>
                                            <p:cond delay="0"/>
                                          </p:stCondLst>
                                        </p:cTn>
                                        <p:tgtEl>
                                          <p:spTgt spid="1236"/>
                                        </p:tgtEl>
                                        <p:attrNameLst>
                                          <p:attrName>style.visibility</p:attrName>
                                        </p:attrNameLst>
                                      </p:cBhvr>
                                      <p:to>
                                        <p:strVal val="visible"/>
                                      </p:to>
                                    </p:set>
                                    <p:animEffect transition="in" filter="fade">
                                      <p:cBhvr>
                                        <p:cTn id="10" dur="500"/>
                                        <p:tgtEl>
                                          <p:spTgt spid="1236"/>
                                        </p:tgtEl>
                                      </p:cBhvr>
                                    </p:animEffect>
                                  </p:childTnLst>
                                </p:cTn>
                              </p:par>
                              <p:par>
                                <p:cTn id="11" presetID="10" presetClass="entr" presetSubtype="0" fill="hold" nodeType="withEffect">
                                  <p:stCondLst>
                                    <p:cond delay="38560"/>
                                  </p:stCondLst>
                                  <p:childTnLst>
                                    <p:set>
                                      <p:cBhvr>
                                        <p:cTn id="12" dur="1" fill="hold">
                                          <p:stCondLst>
                                            <p:cond delay="0"/>
                                          </p:stCondLst>
                                        </p:cTn>
                                        <p:tgtEl>
                                          <p:spTgt spid="1244"/>
                                        </p:tgtEl>
                                        <p:attrNameLst>
                                          <p:attrName>style.visibility</p:attrName>
                                        </p:attrNameLst>
                                      </p:cBhvr>
                                      <p:to>
                                        <p:strVal val="visible"/>
                                      </p:to>
                                    </p:set>
                                    <p:animEffect transition="in" filter="fade">
                                      <p:cBhvr>
                                        <p:cTn id="13" dur="500"/>
                                        <p:tgtEl>
                                          <p:spTgt spid="1244"/>
                                        </p:tgtEl>
                                      </p:cBhvr>
                                    </p:animEffect>
                                  </p:childTnLst>
                                </p:cTn>
                              </p:par>
                              <p:par>
                                <p:cTn id="14" presetID="10" presetClass="entr" presetSubtype="0" fill="hold" nodeType="withEffect">
                                  <p:stCondLst>
                                    <p:cond delay="45600"/>
                                  </p:stCondLst>
                                  <p:childTnLst>
                                    <p:set>
                                      <p:cBhvr>
                                        <p:cTn id="15" dur="1" fill="hold">
                                          <p:stCondLst>
                                            <p:cond delay="0"/>
                                          </p:stCondLst>
                                        </p:cTn>
                                        <p:tgtEl>
                                          <p:spTgt spid="1252"/>
                                        </p:tgtEl>
                                        <p:attrNameLst>
                                          <p:attrName>style.visibility</p:attrName>
                                        </p:attrNameLst>
                                      </p:cBhvr>
                                      <p:to>
                                        <p:strVal val="visible"/>
                                      </p:to>
                                    </p:set>
                                    <p:animEffect transition="in" filter="fade">
                                      <p:cBhvr>
                                        <p:cTn id="16" dur="500"/>
                                        <p:tgtEl>
                                          <p:spTgt spid="1252"/>
                                        </p:tgtEl>
                                      </p:cBhvr>
                                    </p:animEffect>
                                  </p:childTnLst>
                                </p:cTn>
                              </p:par>
                              <p:par>
                                <p:cTn id="17" presetID="10" presetClass="entr" presetSubtype="0" fill="hold" nodeType="withEffect">
                                  <p:stCondLst>
                                    <p:cond delay="49510"/>
                                  </p:stCondLst>
                                  <p:childTnLst>
                                    <p:set>
                                      <p:cBhvr>
                                        <p:cTn id="18" dur="1" fill="hold">
                                          <p:stCondLst>
                                            <p:cond delay="0"/>
                                          </p:stCondLst>
                                        </p:cTn>
                                        <p:tgtEl>
                                          <p:spTgt spid="1258"/>
                                        </p:tgtEl>
                                        <p:attrNameLst>
                                          <p:attrName>style.visibility</p:attrName>
                                        </p:attrNameLst>
                                      </p:cBhvr>
                                      <p:to>
                                        <p:strVal val="visible"/>
                                      </p:to>
                                    </p:set>
                                    <p:animEffect transition="in" filter="fade">
                                      <p:cBhvr>
                                        <p:cTn id="19" dur="500"/>
                                        <p:tgtEl>
                                          <p:spTgt spid="1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Shape 1291"/>
        <p:cNvGrpSpPr/>
        <p:nvPr/>
      </p:nvGrpSpPr>
      <p:grpSpPr>
        <a:xfrm>
          <a:off x="0" y="0"/>
          <a:ext cx="0" cy="0"/>
          <a:chOff x="0" y="0"/>
          <a:chExt cx="0" cy="0"/>
        </a:xfrm>
      </p:grpSpPr>
      <p:sp>
        <p:nvSpPr>
          <p:cNvPr id="1292" name="Google Shape;1292;p67"/>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Data for Hypothesis Testing</a:t>
            </a:r>
            <a:endParaRPr/>
          </a:p>
        </p:txBody>
      </p:sp>
      <p:sp>
        <p:nvSpPr>
          <p:cNvPr id="1293" name="Google Shape;1293;p67"/>
          <p:cNvSpPr txBox="1">
            <a:spLocks noGrp="1"/>
          </p:cNvSpPr>
          <p:nvPr>
            <p:ph type="body" idx="1"/>
          </p:nvPr>
        </p:nvSpPr>
        <p:spPr>
          <a:xfrm>
            <a:off x="444500" y="1150488"/>
            <a:ext cx="15367001"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There are three types of data on which you can perform hypothesis testing.</a:t>
            </a:r>
            <a:endParaRPr sz="2200"/>
          </a:p>
        </p:txBody>
      </p:sp>
      <p:grpSp>
        <p:nvGrpSpPr>
          <p:cNvPr id="1294" name="Google Shape;1294;p67"/>
          <p:cNvGrpSpPr/>
          <p:nvPr/>
        </p:nvGrpSpPr>
        <p:grpSpPr>
          <a:xfrm>
            <a:off x="6342428" y="2943657"/>
            <a:ext cx="3578938" cy="3929110"/>
            <a:chOff x="6342428" y="2943657"/>
            <a:chExt cx="3578938" cy="3929110"/>
          </a:xfrm>
        </p:grpSpPr>
        <p:sp>
          <p:nvSpPr>
            <p:cNvPr id="1295" name="Google Shape;1295;p67"/>
            <p:cNvSpPr/>
            <p:nvPr/>
          </p:nvSpPr>
          <p:spPr>
            <a:xfrm>
              <a:off x="6342428" y="2943657"/>
              <a:ext cx="3578938" cy="296425"/>
            </a:xfrm>
            <a:custGeom>
              <a:avLst/>
              <a:gdLst/>
              <a:ahLst/>
              <a:cxnLst/>
              <a:rect l="l" t="t" r="r" b="b"/>
              <a:pathLst>
                <a:path w="1265" h="124" extrusionOk="0">
                  <a:moveTo>
                    <a:pt x="1265" y="124"/>
                  </a:moveTo>
                  <a:lnTo>
                    <a:pt x="0" y="124"/>
                  </a:lnTo>
                  <a:lnTo>
                    <a:pt x="96" y="0"/>
                  </a:lnTo>
                  <a:lnTo>
                    <a:pt x="1169" y="0"/>
                  </a:lnTo>
                  <a:lnTo>
                    <a:pt x="1265" y="124"/>
                  </a:lnTo>
                  <a:close/>
                </a:path>
              </a:pathLst>
            </a:custGeom>
            <a:solidFill>
              <a:srgbClr val="C6770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44494E"/>
                </a:solidFill>
                <a:latin typeface="Calibri"/>
                <a:ea typeface="Calibri"/>
                <a:cs typeface="Calibri"/>
                <a:sym typeface="Calibri"/>
              </a:endParaRPr>
            </a:p>
          </p:txBody>
        </p:sp>
        <p:sp>
          <p:nvSpPr>
            <p:cNvPr id="1296" name="Google Shape;1296;p67"/>
            <p:cNvSpPr/>
            <p:nvPr/>
          </p:nvSpPr>
          <p:spPr>
            <a:xfrm>
              <a:off x="6600945" y="2943657"/>
              <a:ext cx="3035731" cy="3929110"/>
            </a:xfrm>
            <a:custGeom>
              <a:avLst/>
              <a:gdLst/>
              <a:ahLst/>
              <a:cxnLst/>
              <a:rect l="l" t="t" r="r" b="b"/>
              <a:pathLst>
                <a:path w="1073" h="1227" extrusionOk="0">
                  <a:moveTo>
                    <a:pt x="1073" y="913"/>
                  </a:moveTo>
                  <a:lnTo>
                    <a:pt x="537" y="1227"/>
                  </a:lnTo>
                  <a:lnTo>
                    <a:pt x="0" y="913"/>
                  </a:lnTo>
                  <a:lnTo>
                    <a:pt x="0" y="0"/>
                  </a:lnTo>
                  <a:lnTo>
                    <a:pt x="1073" y="0"/>
                  </a:lnTo>
                  <a:lnTo>
                    <a:pt x="1073" y="913"/>
                  </a:lnTo>
                  <a:close/>
                </a:path>
              </a:pathLst>
            </a:custGeom>
            <a:solidFill>
              <a:srgbClr val="EBB65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44494E"/>
                </a:solidFill>
                <a:latin typeface="Calibri"/>
                <a:ea typeface="Calibri"/>
                <a:cs typeface="Calibri"/>
                <a:sym typeface="Calibri"/>
              </a:endParaRPr>
            </a:p>
          </p:txBody>
        </p:sp>
        <p:sp>
          <p:nvSpPr>
            <p:cNvPr id="1297" name="Google Shape;1297;p67"/>
            <p:cNvSpPr txBox="1"/>
            <p:nvPr/>
          </p:nvSpPr>
          <p:spPr>
            <a:xfrm>
              <a:off x="6644922" y="4107550"/>
              <a:ext cx="2931640" cy="212365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chemeClr val="lt1"/>
                  </a:solidFill>
                  <a:latin typeface="Open Sans"/>
                  <a:ea typeface="Open Sans"/>
                  <a:cs typeface="Open Sans"/>
                  <a:sym typeface="Open Sans"/>
                </a:rPr>
                <a:t>Binomial Data</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1" i="0" u="none" strike="noStrike" cap="none">
                <a:solidFill>
                  <a:schemeClr val="lt1"/>
                </a:solidFill>
                <a:latin typeface="Open Sans"/>
                <a:ea typeface="Open Sans"/>
                <a:cs typeface="Open Sans"/>
                <a:sym typeface="Open Sans"/>
              </a:endParaRPr>
            </a:p>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chemeClr val="lt1"/>
                  </a:solidFill>
                  <a:latin typeface="Open Sans"/>
                  <a:ea typeface="Open Sans"/>
                  <a:cs typeface="Open Sans"/>
                  <a:sym typeface="Open Sans"/>
                </a:rPr>
                <a:t>Evaluate the percentage and general classification of data.</a:t>
              </a:r>
              <a:endParaRPr sz="1400" b="0" i="0" u="none" strike="noStrike" cap="none">
                <a:solidFill>
                  <a:srgbClr val="000000"/>
                </a:solidFill>
                <a:latin typeface="Arial"/>
                <a:ea typeface="Arial"/>
                <a:cs typeface="Arial"/>
                <a:sym typeface="Arial"/>
              </a:endParaRPr>
            </a:p>
          </p:txBody>
        </p:sp>
        <p:grpSp>
          <p:nvGrpSpPr>
            <p:cNvPr id="1298" name="Google Shape;1298;p67"/>
            <p:cNvGrpSpPr/>
            <p:nvPr/>
          </p:nvGrpSpPr>
          <p:grpSpPr>
            <a:xfrm>
              <a:off x="7690903" y="3173687"/>
              <a:ext cx="767771" cy="772649"/>
              <a:chOff x="-3916363" y="4021138"/>
              <a:chExt cx="1249363" cy="1257300"/>
            </a:xfrm>
          </p:grpSpPr>
          <p:sp>
            <p:nvSpPr>
              <p:cNvPr id="1299" name="Google Shape;1299;p67"/>
              <p:cNvSpPr/>
              <p:nvPr/>
            </p:nvSpPr>
            <p:spPr>
              <a:xfrm>
                <a:off x="-3459163" y="4684713"/>
                <a:ext cx="407988" cy="593725"/>
              </a:xfrm>
              <a:custGeom>
                <a:avLst/>
                <a:gdLst/>
                <a:ahLst/>
                <a:cxnLst/>
                <a:rect l="l" t="t" r="r" b="b"/>
                <a:pathLst>
                  <a:path w="512" h="749" extrusionOk="0">
                    <a:moveTo>
                      <a:pt x="0" y="0"/>
                    </a:moveTo>
                    <a:lnTo>
                      <a:pt x="0" y="0"/>
                    </a:lnTo>
                    <a:lnTo>
                      <a:pt x="512" y="0"/>
                    </a:lnTo>
                    <a:lnTo>
                      <a:pt x="512" y="0"/>
                    </a:lnTo>
                    <a:lnTo>
                      <a:pt x="512" y="749"/>
                    </a:lnTo>
                    <a:lnTo>
                      <a:pt x="512" y="749"/>
                    </a:lnTo>
                    <a:lnTo>
                      <a:pt x="0" y="749"/>
                    </a:lnTo>
                    <a:lnTo>
                      <a:pt x="0" y="749"/>
                    </a:lnTo>
                    <a:lnTo>
                      <a:pt x="0" y="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00" name="Google Shape;1300;p67"/>
              <p:cNvSpPr/>
              <p:nvPr/>
            </p:nvSpPr>
            <p:spPr>
              <a:xfrm>
                <a:off x="-3489325" y="4021138"/>
                <a:ext cx="404813" cy="550863"/>
              </a:xfrm>
              <a:custGeom>
                <a:avLst/>
                <a:gdLst/>
                <a:ahLst/>
                <a:cxnLst/>
                <a:rect l="l" t="t" r="r" b="b"/>
                <a:pathLst>
                  <a:path w="511" h="693" extrusionOk="0">
                    <a:moveTo>
                      <a:pt x="114" y="422"/>
                    </a:moveTo>
                    <a:lnTo>
                      <a:pt x="114" y="422"/>
                    </a:lnTo>
                    <a:lnTo>
                      <a:pt x="114" y="152"/>
                    </a:lnTo>
                    <a:lnTo>
                      <a:pt x="114" y="152"/>
                    </a:lnTo>
                    <a:lnTo>
                      <a:pt x="114" y="129"/>
                    </a:lnTo>
                    <a:lnTo>
                      <a:pt x="114" y="129"/>
                    </a:lnTo>
                    <a:lnTo>
                      <a:pt x="115" y="117"/>
                    </a:lnTo>
                    <a:lnTo>
                      <a:pt x="117" y="107"/>
                    </a:lnTo>
                    <a:lnTo>
                      <a:pt x="121" y="98"/>
                    </a:lnTo>
                    <a:lnTo>
                      <a:pt x="127" y="90"/>
                    </a:lnTo>
                    <a:lnTo>
                      <a:pt x="135" y="84"/>
                    </a:lnTo>
                    <a:lnTo>
                      <a:pt x="142" y="81"/>
                    </a:lnTo>
                    <a:lnTo>
                      <a:pt x="150" y="77"/>
                    </a:lnTo>
                    <a:lnTo>
                      <a:pt x="160" y="75"/>
                    </a:lnTo>
                    <a:lnTo>
                      <a:pt x="160" y="75"/>
                    </a:lnTo>
                    <a:lnTo>
                      <a:pt x="169" y="77"/>
                    </a:lnTo>
                    <a:lnTo>
                      <a:pt x="179" y="79"/>
                    </a:lnTo>
                    <a:lnTo>
                      <a:pt x="187" y="84"/>
                    </a:lnTo>
                    <a:lnTo>
                      <a:pt x="194" y="90"/>
                    </a:lnTo>
                    <a:lnTo>
                      <a:pt x="202" y="98"/>
                    </a:lnTo>
                    <a:lnTo>
                      <a:pt x="206" y="105"/>
                    </a:lnTo>
                    <a:lnTo>
                      <a:pt x="210" y="117"/>
                    </a:lnTo>
                    <a:lnTo>
                      <a:pt x="211" y="127"/>
                    </a:lnTo>
                    <a:lnTo>
                      <a:pt x="211" y="127"/>
                    </a:lnTo>
                    <a:lnTo>
                      <a:pt x="213" y="165"/>
                    </a:lnTo>
                    <a:lnTo>
                      <a:pt x="211" y="201"/>
                    </a:lnTo>
                    <a:lnTo>
                      <a:pt x="211" y="201"/>
                    </a:lnTo>
                    <a:lnTo>
                      <a:pt x="211" y="336"/>
                    </a:lnTo>
                    <a:lnTo>
                      <a:pt x="211" y="336"/>
                    </a:lnTo>
                    <a:lnTo>
                      <a:pt x="213" y="347"/>
                    </a:lnTo>
                    <a:lnTo>
                      <a:pt x="217" y="359"/>
                    </a:lnTo>
                    <a:lnTo>
                      <a:pt x="217" y="359"/>
                    </a:lnTo>
                    <a:lnTo>
                      <a:pt x="223" y="359"/>
                    </a:lnTo>
                    <a:lnTo>
                      <a:pt x="223" y="359"/>
                    </a:lnTo>
                    <a:lnTo>
                      <a:pt x="225" y="345"/>
                    </a:lnTo>
                    <a:lnTo>
                      <a:pt x="225" y="332"/>
                    </a:lnTo>
                    <a:lnTo>
                      <a:pt x="225" y="332"/>
                    </a:lnTo>
                    <a:lnTo>
                      <a:pt x="227" y="71"/>
                    </a:lnTo>
                    <a:lnTo>
                      <a:pt x="227" y="71"/>
                    </a:lnTo>
                    <a:lnTo>
                      <a:pt x="227" y="56"/>
                    </a:lnTo>
                    <a:lnTo>
                      <a:pt x="229" y="40"/>
                    </a:lnTo>
                    <a:lnTo>
                      <a:pt x="229" y="40"/>
                    </a:lnTo>
                    <a:lnTo>
                      <a:pt x="233" y="31"/>
                    </a:lnTo>
                    <a:lnTo>
                      <a:pt x="236" y="23"/>
                    </a:lnTo>
                    <a:lnTo>
                      <a:pt x="240" y="15"/>
                    </a:lnTo>
                    <a:lnTo>
                      <a:pt x="246" y="9"/>
                    </a:lnTo>
                    <a:lnTo>
                      <a:pt x="254" y="6"/>
                    </a:lnTo>
                    <a:lnTo>
                      <a:pt x="259" y="2"/>
                    </a:lnTo>
                    <a:lnTo>
                      <a:pt x="267" y="0"/>
                    </a:lnTo>
                    <a:lnTo>
                      <a:pt x="275" y="0"/>
                    </a:lnTo>
                    <a:lnTo>
                      <a:pt x="275" y="0"/>
                    </a:lnTo>
                    <a:lnTo>
                      <a:pt x="284" y="2"/>
                    </a:lnTo>
                    <a:lnTo>
                      <a:pt x="292" y="4"/>
                    </a:lnTo>
                    <a:lnTo>
                      <a:pt x="300" y="9"/>
                    </a:lnTo>
                    <a:lnTo>
                      <a:pt x="306" y="15"/>
                    </a:lnTo>
                    <a:lnTo>
                      <a:pt x="311" y="21"/>
                    </a:lnTo>
                    <a:lnTo>
                      <a:pt x="315" y="31"/>
                    </a:lnTo>
                    <a:lnTo>
                      <a:pt x="319" y="38"/>
                    </a:lnTo>
                    <a:lnTo>
                      <a:pt x="319" y="48"/>
                    </a:lnTo>
                    <a:lnTo>
                      <a:pt x="319" y="48"/>
                    </a:lnTo>
                    <a:lnTo>
                      <a:pt x="321" y="77"/>
                    </a:lnTo>
                    <a:lnTo>
                      <a:pt x="319" y="105"/>
                    </a:lnTo>
                    <a:lnTo>
                      <a:pt x="319" y="105"/>
                    </a:lnTo>
                    <a:lnTo>
                      <a:pt x="321" y="336"/>
                    </a:lnTo>
                    <a:lnTo>
                      <a:pt x="321" y="336"/>
                    </a:lnTo>
                    <a:lnTo>
                      <a:pt x="321" y="347"/>
                    </a:lnTo>
                    <a:lnTo>
                      <a:pt x="323" y="359"/>
                    </a:lnTo>
                    <a:lnTo>
                      <a:pt x="323" y="359"/>
                    </a:lnTo>
                    <a:lnTo>
                      <a:pt x="331" y="359"/>
                    </a:lnTo>
                    <a:lnTo>
                      <a:pt x="331" y="359"/>
                    </a:lnTo>
                    <a:lnTo>
                      <a:pt x="332" y="336"/>
                    </a:lnTo>
                    <a:lnTo>
                      <a:pt x="332" y="336"/>
                    </a:lnTo>
                    <a:lnTo>
                      <a:pt x="332" y="127"/>
                    </a:lnTo>
                    <a:lnTo>
                      <a:pt x="332" y="127"/>
                    </a:lnTo>
                    <a:lnTo>
                      <a:pt x="332" y="107"/>
                    </a:lnTo>
                    <a:lnTo>
                      <a:pt x="332" y="107"/>
                    </a:lnTo>
                    <a:lnTo>
                      <a:pt x="334" y="96"/>
                    </a:lnTo>
                    <a:lnTo>
                      <a:pt x="338" y="86"/>
                    </a:lnTo>
                    <a:lnTo>
                      <a:pt x="342" y="79"/>
                    </a:lnTo>
                    <a:lnTo>
                      <a:pt x="348" y="71"/>
                    </a:lnTo>
                    <a:lnTo>
                      <a:pt x="354" y="65"/>
                    </a:lnTo>
                    <a:lnTo>
                      <a:pt x="361" y="61"/>
                    </a:lnTo>
                    <a:lnTo>
                      <a:pt x="369" y="57"/>
                    </a:lnTo>
                    <a:lnTo>
                      <a:pt x="379" y="57"/>
                    </a:lnTo>
                    <a:lnTo>
                      <a:pt x="379" y="57"/>
                    </a:lnTo>
                    <a:lnTo>
                      <a:pt x="386" y="57"/>
                    </a:lnTo>
                    <a:lnTo>
                      <a:pt x="396" y="61"/>
                    </a:lnTo>
                    <a:lnTo>
                      <a:pt x="403" y="65"/>
                    </a:lnTo>
                    <a:lnTo>
                      <a:pt x="409" y="73"/>
                    </a:lnTo>
                    <a:lnTo>
                      <a:pt x="415" y="81"/>
                    </a:lnTo>
                    <a:lnTo>
                      <a:pt x="419" y="88"/>
                    </a:lnTo>
                    <a:lnTo>
                      <a:pt x="421" y="100"/>
                    </a:lnTo>
                    <a:lnTo>
                      <a:pt x="421" y="111"/>
                    </a:lnTo>
                    <a:lnTo>
                      <a:pt x="421" y="111"/>
                    </a:lnTo>
                    <a:lnTo>
                      <a:pt x="421" y="299"/>
                    </a:lnTo>
                    <a:lnTo>
                      <a:pt x="421" y="299"/>
                    </a:lnTo>
                    <a:lnTo>
                      <a:pt x="421" y="355"/>
                    </a:lnTo>
                    <a:lnTo>
                      <a:pt x="421" y="355"/>
                    </a:lnTo>
                    <a:lnTo>
                      <a:pt x="430" y="355"/>
                    </a:lnTo>
                    <a:lnTo>
                      <a:pt x="430" y="355"/>
                    </a:lnTo>
                    <a:lnTo>
                      <a:pt x="432" y="345"/>
                    </a:lnTo>
                    <a:lnTo>
                      <a:pt x="434" y="334"/>
                    </a:lnTo>
                    <a:lnTo>
                      <a:pt x="434" y="334"/>
                    </a:lnTo>
                    <a:lnTo>
                      <a:pt x="434" y="234"/>
                    </a:lnTo>
                    <a:lnTo>
                      <a:pt x="434" y="234"/>
                    </a:lnTo>
                    <a:lnTo>
                      <a:pt x="436" y="223"/>
                    </a:lnTo>
                    <a:lnTo>
                      <a:pt x="438" y="215"/>
                    </a:lnTo>
                    <a:lnTo>
                      <a:pt x="440" y="205"/>
                    </a:lnTo>
                    <a:lnTo>
                      <a:pt x="444" y="200"/>
                    </a:lnTo>
                    <a:lnTo>
                      <a:pt x="450" y="194"/>
                    </a:lnTo>
                    <a:lnTo>
                      <a:pt x="455" y="190"/>
                    </a:lnTo>
                    <a:lnTo>
                      <a:pt x="463" y="188"/>
                    </a:lnTo>
                    <a:lnTo>
                      <a:pt x="471" y="188"/>
                    </a:lnTo>
                    <a:lnTo>
                      <a:pt x="471" y="188"/>
                    </a:lnTo>
                    <a:lnTo>
                      <a:pt x="480" y="188"/>
                    </a:lnTo>
                    <a:lnTo>
                      <a:pt x="486" y="192"/>
                    </a:lnTo>
                    <a:lnTo>
                      <a:pt x="494" y="196"/>
                    </a:lnTo>
                    <a:lnTo>
                      <a:pt x="499" y="201"/>
                    </a:lnTo>
                    <a:lnTo>
                      <a:pt x="503" y="207"/>
                    </a:lnTo>
                    <a:lnTo>
                      <a:pt x="507" y="217"/>
                    </a:lnTo>
                    <a:lnTo>
                      <a:pt x="509" y="226"/>
                    </a:lnTo>
                    <a:lnTo>
                      <a:pt x="509" y="236"/>
                    </a:lnTo>
                    <a:lnTo>
                      <a:pt x="509" y="236"/>
                    </a:lnTo>
                    <a:lnTo>
                      <a:pt x="511" y="395"/>
                    </a:lnTo>
                    <a:lnTo>
                      <a:pt x="511" y="474"/>
                    </a:lnTo>
                    <a:lnTo>
                      <a:pt x="509" y="555"/>
                    </a:lnTo>
                    <a:lnTo>
                      <a:pt x="509" y="555"/>
                    </a:lnTo>
                    <a:lnTo>
                      <a:pt x="507" y="570"/>
                    </a:lnTo>
                    <a:lnTo>
                      <a:pt x="505" y="585"/>
                    </a:lnTo>
                    <a:lnTo>
                      <a:pt x="498" y="618"/>
                    </a:lnTo>
                    <a:lnTo>
                      <a:pt x="478" y="680"/>
                    </a:lnTo>
                    <a:lnTo>
                      <a:pt x="478" y="680"/>
                    </a:lnTo>
                    <a:lnTo>
                      <a:pt x="476" y="683"/>
                    </a:lnTo>
                    <a:lnTo>
                      <a:pt x="471" y="689"/>
                    </a:lnTo>
                    <a:lnTo>
                      <a:pt x="465" y="691"/>
                    </a:lnTo>
                    <a:lnTo>
                      <a:pt x="459" y="693"/>
                    </a:lnTo>
                    <a:lnTo>
                      <a:pt x="459" y="693"/>
                    </a:lnTo>
                    <a:lnTo>
                      <a:pt x="294" y="693"/>
                    </a:lnTo>
                    <a:lnTo>
                      <a:pt x="131" y="693"/>
                    </a:lnTo>
                    <a:lnTo>
                      <a:pt x="131" y="693"/>
                    </a:lnTo>
                    <a:lnTo>
                      <a:pt x="123" y="691"/>
                    </a:lnTo>
                    <a:lnTo>
                      <a:pt x="117" y="689"/>
                    </a:lnTo>
                    <a:lnTo>
                      <a:pt x="110" y="685"/>
                    </a:lnTo>
                    <a:lnTo>
                      <a:pt x="106" y="680"/>
                    </a:lnTo>
                    <a:lnTo>
                      <a:pt x="106" y="680"/>
                    </a:lnTo>
                    <a:lnTo>
                      <a:pt x="79" y="632"/>
                    </a:lnTo>
                    <a:lnTo>
                      <a:pt x="67" y="609"/>
                    </a:lnTo>
                    <a:lnTo>
                      <a:pt x="58" y="582"/>
                    </a:lnTo>
                    <a:lnTo>
                      <a:pt x="58" y="582"/>
                    </a:lnTo>
                    <a:lnTo>
                      <a:pt x="43" y="532"/>
                    </a:lnTo>
                    <a:lnTo>
                      <a:pt x="29" y="482"/>
                    </a:lnTo>
                    <a:lnTo>
                      <a:pt x="4" y="378"/>
                    </a:lnTo>
                    <a:lnTo>
                      <a:pt x="4" y="378"/>
                    </a:lnTo>
                    <a:lnTo>
                      <a:pt x="2" y="367"/>
                    </a:lnTo>
                    <a:lnTo>
                      <a:pt x="0" y="359"/>
                    </a:lnTo>
                    <a:lnTo>
                      <a:pt x="2" y="353"/>
                    </a:lnTo>
                    <a:lnTo>
                      <a:pt x="2" y="353"/>
                    </a:lnTo>
                    <a:lnTo>
                      <a:pt x="10" y="336"/>
                    </a:lnTo>
                    <a:lnTo>
                      <a:pt x="14" y="330"/>
                    </a:lnTo>
                    <a:lnTo>
                      <a:pt x="19" y="324"/>
                    </a:lnTo>
                    <a:lnTo>
                      <a:pt x="19" y="324"/>
                    </a:lnTo>
                    <a:lnTo>
                      <a:pt x="29" y="322"/>
                    </a:lnTo>
                    <a:lnTo>
                      <a:pt x="37" y="324"/>
                    </a:lnTo>
                    <a:lnTo>
                      <a:pt x="46" y="326"/>
                    </a:lnTo>
                    <a:lnTo>
                      <a:pt x="54" y="330"/>
                    </a:lnTo>
                    <a:lnTo>
                      <a:pt x="54" y="330"/>
                    </a:lnTo>
                    <a:lnTo>
                      <a:pt x="64" y="342"/>
                    </a:lnTo>
                    <a:lnTo>
                      <a:pt x="73" y="353"/>
                    </a:lnTo>
                    <a:lnTo>
                      <a:pt x="89" y="378"/>
                    </a:lnTo>
                    <a:lnTo>
                      <a:pt x="89" y="378"/>
                    </a:lnTo>
                    <a:lnTo>
                      <a:pt x="100" y="399"/>
                    </a:lnTo>
                    <a:lnTo>
                      <a:pt x="110" y="422"/>
                    </a:lnTo>
                    <a:lnTo>
                      <a:pt x="110" y="422"/>
                    </a:lnTo>
                    <a:lnTo>
                      <a:pt x="114" y="422"/>
                    </a:lnTo>
                    <a:lnTo>
                      <a:pt x="114" y="42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01" name="Google Shape;1301;p67"/>
              <p:cNvSpPr/>
              <p:nvPr/>
            </p:nvSpPr>
            <p:spPr>
              <a:xfrm>
                <a:off x="-3892550" y="4943475"/>
                <a:ext cx="312738" cy="334963"/>
              </a:xfrm>
              <a:custGeom>
                <a:avLst/>
                <a:gdLst/>
                <a:ahLst/>
                <a:cxnLst/>
                <a:rect l="l" t="t" r="r" b="b"/>
                <a:pathLst>
                  <a:path w="394" h="423" extrusionOk="0">
                    <a:moveTo>
                      <a:pt x="0" y="0"/>
                    </a:moveTo>
                    <a:lnTo>
                      <a:pt x="0" y="0"/>
                    </a:lnTo>
                    <a:lnTo>
                      <a:pt x="394" y="0"/>
                    </a:lnTo>
                    <a:lnTo>
                      <a:pt x="394" y="0"/>
                    </a:lnTo>
                    <a:lnTo>
                      <a:pt x="394" y="423"/>
                    </a:lnTo>
                    <a:lnTo>
                      <a:pt x="394" y="423"/>
                    </a:lnTo>
                    <a:lnTo>
                      <a:pt x="0" y="423"/>
                    </a:lnTo>
                    <a:lnTo>
                      <a:pt x="0" y="423"/>
                    </a:lnTo>
                    <a:lnTo>
                      <a:pt x="0" y="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02" name="Google Shape;1302;p67"/>
              <p:cNvSpPr/>
              <p:nvPr/>
            </p:nvSpPr>
            <p:spPr>
              <a:xfrm>
                <a:off x="-3916363" y="4418013"/>
                <a:ext cx="311150" cy="425450"/>
              </a:xfrm>
              <a:custGeom>
                <a:avLst/>
                <a:gdLst/>
                <a:ahLst/>
                <a:cxnLst/>
                <a:rect l="l" t="t" r="r" b="b"/>
                <a:pathLst>
                  <a:path w="391" h="536" extrusionOk="0">
                    <a:moveTo>
                      <a:pt x="171" y="275"/>
                    </a:moveTo>
                    <a:lnTo>
                      <a:pt x="171" y="275"/>
                    </a:lnTo>
                    <a:lnTo>
                      <a:pt x="174" y="250"/>
                    </a:lnTo>
                    <a:lnTo>
                      <a:pt x="174" y="250"/>
                    </a:lnTo>
                    <a:lnTo>
                      <a:pt x="174" y="63"/>
                    </a:lnTo>
                    <a:lnTo>
                      <a:pt x="174" y="63"/>
                    </a:lnTo>
                    <a:lnTo>
                      <a:pt x="174" y="42"/>
                    </a:lnTo>
                    <a:lnTo>
                      <a:pt x="174" y="42"/>
                    </a:lnTo>
                    <a:lnTo>
                      <a:pt x="174" y="33"/>
                    </a:lnTo>
                    <a:lnTo>
                      <a:pt x="178" y="25"/>
                    </a:lnTo>
                    <a:lnTo>
                      <a:pt x="180" y="17"/>
                    </a:lnTo>
                    <a:lnTo>
                      <a:pt x="186" y="12"/>
                    </a:lnTo>
                    <a:lnTo>
                      <a:pt x="190" y="8"/>
                    </a:lnTo>
                    <a:lnTo>
                      <a:pt x="195" y="4"/>
                    </a:lnTo>
                    <a:lnTo>
                      <a:pt x="203" y="2"/>
                    </a:lnTo>
                    <a:lnTo>
                      <a:pt x="209" y="0"/>
                    </a:lnTo>
                    <a:lnTo>
                      <a:pt x="209" y="0"/>
                    </a:lnTo>
                    <a:lnTo>
                      <a:pt x="217" y="2"/>
                    </a:lnTo>
                    <a:lnTo>
                      <a:pt x="224" y="4"/>
                    </a:lnTo>
                    <a:lnTo>
                      <a:pt x="230" y="8"/>
                    </a:lnTo>
                    <a:lnTo>
                      <a:pt x="236" y="14"/>
                    </a:lnTo>
                    <a:lnTo>
                      <a:pt x="240" y="19"/>
                    </a:lnTo>
                    <a:lnTo>
                      <a:pt x="243" y="27"/>
                    </a:lnTo>
                    <a:lnTo>
                      <a:pt x="245" y="35"/>
                    </a:lnTo>
                    <a:lnTo>
                      <a:pt x="245" y="44"/>
                    </a:lnTo>
                    <a:lnTo>
                      <a:pt x="245" y="44"/>
                    </a:lnTo>
                    <a:lnTo>
                      <a:pt x="245" y="252"/>
                    </a:lnTo>
                    <a:lnTo>
                      <a:pt x="245" y="252"/>
                    </a:lnTo>
                    <a:lnTo>
                      <a:pt x="247" y="275"/>
                    </a:lnTo>
                    <a:lnTo>
                      <a:pt x="247" y="275"/>
                    </a:lnTo>
                    <a:lnTo>
                      <a:pt x="253" y="275"/>
                    </a:lnTo>
                    <a:lnTo>
                      <a:pt x="253" y="275"/>
                    </a:lnTo>
                    <a:lnTo>
                      <a:pt x="255" y="252"/>
                    </a:lnTo>
                    <a:lnTo>
                      <a:pt x="255" y="252"/>
                    </a:lnTo>
                    <a:lnTo>
                      <a:pt x="255" y="98"/>
                    </a:lnTo>
                    <a:lnTo>
                      <a:pt x="255" y="98"/>
                    </a:lnTo>
                    <a:lnTo>
                      <a:pt x="255" y="85"/>
                    </a:lnTo>
                    <a:lnTo>
                      <a:pt x="257" y="73"/>
                    </a:lnTo>
                    <a:lnTo>
                      <a:pt x="257" y="73"/>
                    </a:lnTo>
                    <a:lnTo>
                      <a:pt x="263" y="62"/>
                    </a:lnTo>
                    <a:lnTo>
                      <a:pt x="268" y="52"/>
                    </a:lnTo>
                    <a:lnTo>
                      <a:pt x="274" y="48"/>
                    </a:lnTo>
                    <a:lnTo>
                      <a:pt x="278" y="46"/>
                    </a:lnTo>
                    <a:lnTo>
                      <a:pt x="284" y="46"/>
                    </a:lnTo>
                    <a:lnTo>
                      <a:pt x="290" y="46"/>
                    </a:lnTo>
                    <a:lnTo>
                      <a:pt x="290" y="46"/>
                    </a:lnTo>
                    <a:lnTo>
                      <a:pt x="299" y="50"/>
                    </a:lnTo>
                    <a:lnTo>
                      <a:pt x="307" y="56"/>
                    </a:lnTo>
                    <a:lnTo>
                      <a:pt x="320" y="73"/>
                    </a:lnTo>
                    <a:lnTo>
                      <a:pt x="320" y="73"/>
                    </a:lnTo>
                    <a:lnTo>
                      <a:pt x="324" y="79"/>
                    </a:lnTo>
                    <a:lnTo>
                      <a:pt x="324" y="85"/>
                    </a:lnTo>
                    <a:lnTo>
                      <a:pt x="324" y="98"/>
                    </a:lnTo>
                    <a:lnTo>
                      <a:pt x="324" y="98"/>
                    </a:lnTo>
                    <a:lnTo>
                      <a:pt x="324" y="250"/>
                    </a:lnTo>
                    <a:lnTo>
                      <a:pt x="324" y="250"/>
                    </a:lnTo>
                    <a:lnTo>
                      <a:pt x="324" y="275"/>
                    </a:lnTo>
                    <a:lnTo>
                      <a:pt x="324" y="275"/>
                    </a:lnTo>
                    <a:lnTo>
                      <a:pt x="330" y="275"/>
                    </a:lnTo>
                    <a:lnTo>
                      <a:pt x="330" y="275"/>
                    </a:lnTo>
                    <a:lnTo>
                      <a:pt x="332" y="267"/>
                    </a:lnTo>
                    <a:lnTo>
                      <a:pt x="334" y="259"/>
                    </a:lnTo>
                    <a:lnTo>
                      <a:pt x="334" y="259"/>
                    </a:lnTo>
                    <a:lnTo>
                      <a:pt x="334" y="181"/>
                    </a:lnTo>
                    <a:lnTo>
                      <a:pt x="334" y="181"/>
                    </a:lnTo>
                    <a:lnTo>
                      <a:pt x="336" y="165"/>
                    </a:lnTo>
                    <a:lnTo>
                      <a:pt x="339" y="159"/>
                    </a:lnTo>
                    <a:lnTo>
                      <a:pt x="341" y="154"/>
                    </a:lnTo>
                    <a:lnTo>
                      <a:pt x="347" y="150"/>
                    </a:lnTo>
                    <a:lnTo>
                      <a:pt x="351" y="148"/>
                    </a:lnTo>
                    <a:lnTo>
                      <a:pt x="357" y="146"/>
                    </a:lnTo>
                    <a:lnTo>
                      <a:pt x="363" y="146"/>
                    </a:lnTo>
                    <a:lnTo>
                      <a:pt x="363" y="146"/>
                    </a:lnTo>
                    <a:lnTo>
                      <a:pt x="370" y="146"/>
                    </a:lnTo>
                    <a:lnTo>
                      <a:pt x="376" y="150"/>
                    </a:lnTo>
                    <a:lnTo>
                      <a:pt x="380" y="152"/>
                    </a:lnTo>
                    <a:lnTo>
                      <a:pt x="384" y="158"/>
                    </a:lnTo>
                    <a:lnTo>
                      <a:pt x="387" y="161"/>
                    </a:lnTo>
                    <a:lnTo>
                      <a:pt x="389" y="167"/>
                    </a:lnTo>
                    <a:lnTo>
                      <a:pt x="391" y="181"/>
                    </a:lnTo>
                    <a:lnTo>
                      <a:pt x="391" y="181"/>
                    </a:lnTo>
                    <a:lnTo>
                      <a:pt x="391" y="307"/>
                    </a:lnTo>
                    <a:lnTo>
                      <a:pt x="391" y="371"/>
                    </a:lnTo>
                    <a:lnTo>
                      <a:pt x="389" y="434"/>
                    </a:lnTo>
                    <a:lnTo>
                      <a:pt x="389" y="434"/>
                    </a:lnTo>
                    <a:lnTo>
                      <a:pt x="387" y="457"/>
                    </a:lnTo>
                    <a:lnTo>
                      <a:pt x="384" y="478"/>
                    </a:lnTo>
                    <a:lnTo>
                      <a:pt x="370" y="520"/>
                    </a:lnTo>
                    <a:lnTo>
                      <a:pt x="370" y="520"/>
                    </a:lnTo>
                    <a:lnTo>
                      <a:pt x="366" y="524"/>
                    </a:lnTo>
                    <a:lnTo>
                      <a:pt x="361" y="530"/>
                    </a:lnTo>
                    <a:lnTo>
                      <a:pt x="353" y="534"/>
                    </a:lnTo>
                    <a:lnTo>
                      <a:pt x="345" y="534"/>
                    </a:lnTo>
                    <a:lnTo>
                      <a:pt x="345" y="534"/>
                    </a:lnTo>
                    <a:lnTo>
                      <a:pt x="224" y="536"/>
                    </a:lnTo>
                    <a:lnTo>
                      <a:pt x="103" y="534"/>
                    </a:lnTo>
                    <a:lnTo>
                      <a:pt x="103" y="534"/>
                    </a:lnTo>
                    <a:lnTo>
                      <a:pt x="98" y="534"/>
                    </a:lnTo>
                    <a:lnTo>
                      <a:pt x="90" y="530"/>
                    </a:lnTo>
                    <a:lnTo>
                      <a:pt x="82" y="526"/>
                    </a:lnTo>
                    <a:lnTo>
                      <a:pt x="78" y="520"/>
                    </a:lnTo>
                    <a:lnTo>
                      <a:pt x="78" y="520"/>
                    </a:lnTo>
                    <a:lnTo>
                      <a:pt x="59" y="490"/>
                    </a:lnTo>
                    <a:lnTo>
                      <a:pt x="51" y="472"/>
                    </a:lnTo>
                    <a:lnTo>
                      <a:pt x="46" y="455"/>
                    </a:lnTo>
                    <a:lnTo>
                      <a:pt x="46" y="455"/>
                    </a:lnTo>
                    <a:lnTo>
                      <a:pt x="23" y="373"/>
                    </a:lnTo>
                    <a:lnTo>
                      <a:pt x="2" y="290"/>
                    </a:lnTo>
                    <a:lnTo>
                      <a:pt x="2" y="290"/>
                    </a:lnTo>
                    <a:lnTo>
                      <a:pt x="0" y="278"/>
                    </a:lnTo>
                    <a:lnTo>
                      <a:pt x="0" y="267"/>
                    </a:lnTo>
                    <a:lnTo>
                      <a:pt x="2" y="263"/>
                    </a:lnTo>
                    <a:lnTo>
                      <a:pt x="3" y="257"/>
                    </a:lnTo>
                    <a:lnTo>
                      <a:pt x="7" y="254"/>
                    </a:lnTo>
                    <a:lnTo>
                      <a:pt x="13" y="252"/>
                    </a:lnTo>
                    <a:lnTo>
                      <a:pt x="13" y="252"/>
                    </a:lnTo>
                    <a:lnTo>
                      <a:pt x="21" y="248"/>
                    </a:lnTo>
                    <a:lnTo>
                      <a:pt x="25" y="248"/>
                    </a:lnTo>
                    <a:lnTo>
                      <a:pt x="30" y="248"/>
                    </a:lnTo>
                    <a:lnTo>
                      <a:pt x="36" y="250"/>
                    </a:lnTo>
                    <a:lnTo>
                      <a:pt x="44" y="257"/>
                    </a:lnTo>
                    <a:lnTo>
                      <a:pt x="51" y="265"/>
                    </a:lnTo>
                    <a:lnTo>
                      <a:pt x="51" y="265"/>
                    </a:lnTo>
                    <a:lnTo>
                      <a:pt x="69" y="294"/>
                    </a:lnTo>
                    <a:lnTo>
                      <a:pt x="86" y="326"/>
                    </a:lnTo>
                    <a:lnTo>
                      <a:pt x="86" y="326"/>
                    </a:lnTo>
                    <a:lnTo>
                      <a:pt x="86" y="131"/>
                    </a:lnTo>
                    <a:lnTo>
                      <a:pt x="86" y="131"/>
                    </a:lnTo>
                    <a:lnTo>
                      <a:pt x="86" y="100"/>
                    </a:lnTo>
                    <a:lnTo>
                      <a:pt x="86" y="100"/>
                    </a:lnTo>
                    <a:lnTo>
                      <a:pt x="88" y="92"/>
                    </a:lnTo>
                    <a:lnTo>
                      <a:pt x="90" y="85"/>
                    </a:lnTo>
                    <a:lnTo>
                      <a:pt x="94" y="77"/>
                    </a:lnTo>
                    <a:lnTo>
                      <a:pt x="98" y="71"/>
                    </a:lnTo>
                    <a:lnTo>
                      <a:pt x="101" y="65"/>
                    </a:lnTo>
                    <a:lnTo>
                      <a:pt x="107" y="62"/>
                    </a:lnTo>
                    <a:lnTo>
                      <a:pt x="115" y="60"/>
                    </a:lnTo>
                    <a:lnTo>
                      <a:pt x="121" y="58"/>
                    </a:lnTo>
                    <a:lnTo>
                      <a:pt x="121" y="58"/>
                    </a:lnTo>
                    <a:lnTo>
                      <a:pt x="128" y="60"/>
                    </a:lnTo>
                    <a:lnTo>
                      <a:pt x="136" y="62"/>
                    </a:lnTo>
                    <a:lnTo>
                      <a:pt x="144" y="65"/>
                    </a:lnTo>
                    <a:lnTo>
                      <a:pt x="149" y="71"/>
                    </a:lnTo>
                    <a:lnTo>
                      <a:pt x="155" y="77"/>
                    </a:lnTo>
                    <a:lnTo>
                      <a:pt x="159" y="85"/>
                    </a:lnTo>
                    <a:lnTo>
                      <a:pt x="161" y="92"/>
                    </a:lnTo>
                    <a:lnTo>
                      <a:pt x="163" y="102"/>
                    </a:lnTo>
                    <a:lnTo>
                      <a:pt x="163" y="102"/>
                    </a:lnTo>
                    <a:lnTo>
                      <a:pt x="163" y="167"/>
                    </a:lnTo>
                    <a:lnTo>
                      <a:pt x="163" y="234"/>
                    </a:lnTo>
                    <a:lnTo>
                      <a:pt x="163" y="234"/>
                    </a:lnTo>
                    <a:lnTo>
                      <a:pt x="163" y="275"/>
                    </a:lnTo>
                    <a:lnTo>
                      <a:pt x="163" y="275"/>
                    </a:lnTo>
                    <a:lnTo>
                      <a:pt x="171" y="275"/>
                    </a:lnTo>
                    <a:lnTo>
                      <a:pt x="171" y="27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03" name="Google Shape;1303;p67"/>
              <p:cNvSpPr/>
              <p:nvPr/>
            </p:nvSpPr>
            <p:spPr>
              <a:xfrm>
                <a:off x="-2947988" y="4645025"/>
                <a:ext cx="258763" cy="352425"/>
              </a:xfrm>
              <a:custGeom>
                <a:avLst/>
                <a:gdLst/>
                <a:ahLst/>
                <a:cxnLst/>
                <a:rect l="l" t="t" r="r" b="b"/>
                <a:pathLst>
                  <a:path w="326" h="444" extrusionOk="0">
                    <a:moveTo>
                      <a:pt x="211" y="223"/>
                    </a:moveTo>
                    <a:lnTo>
                      <a:pt x="211" y="223"/>
                    </a:lnTo>
                    <a:lnTo>
                      <a:pt x="211" y="136"/>
                    </a:lnTo>
                    <a:lnTo>
                      <a:pt x="211" y="136"/>
                    </a:lnTo>
                    <a:lnTo>
                      <a:pt x="211" y="69"/>
                    </a:lnTo>
                    <a:lnTo>
                      <a:pt x="211" y="69"/>
                    </a:lnTo>
                    <a:lnTo>
                      <a:pt x="213" y="56"/>
                    </a:lnTo>
                    <a:lnTo>
                      <a:pt x="217" y="46"/>
                    </a:lnTo>
                    <a:lnTo>
                      <a:pt x="221" y="40"/>
                    </a:lnTo>
                    <a:lnTo>
                      <a:pt x="226" y="39"/>
                    </a:lnTo>
                    <a:lnTo>
                      <a:pt x="232" y="35"/>
                    </a:lnTo>
                    <a:lnTo>
                      <a:pt x="238" y="35"/>
                    </a:lnTo>
                    <a:lnTo>
                      <a:pt x="238" y="35"/>
                    </a:lnTo>
                    <a:lnTo>
                      <a:pt x="246" y="35"/>
                    </a:lnTo>
                    <a:lnTo>
                      <a:pt x="253" y="37"/>
                    </a:lnTo>
                    <a:lnTo>
                      <a:pt x="257" y="40"/>
                    </a:lnTo>
                    <a:lnTo>
                      <a:pt x="261" y="44"/>
                    </a:lnTo>
                    <a:lnTo>
                      <a:pt x="265" y="50"/>
                    </a:lnTo>
                    <a:lnTo>
                      <a:pt x="267" y="56"/>
                    </a:lnTo>
                    <a:lnTo>
                      <a:pt x="269" y="67"/>
                    </a:lnTo>
                    <a:lnTo>
                      <a:pt x="269" y="67"/>
                    </a:lnTo>
                    <a:lnTo>
                      <a:pt x="269" y="133"/>
                    </a:lnTo>
                    <a:lnTo>
                      <a:pt x="269" y="198"/>
                    </a:lnTo>
                    <a:lnTo>
                      <a:pt x="269" y="198"/>
                    </a:lnTo>
                    <a:lnTo>
                      <a:pt x="269" y="223"/>
                    </a:lnTo>
                    <a:lnTo>
                      <a:pt x="269" y="223"/>
                    </a:lnTo>
                    <a:lnTo>
                      <a:pt x="276" y="223"/>
                    </a:lnTo>
                    <a:lnTo>
                      <a:pt x="276" y="223"/>
                    </a:lnTo>
                    <a:lnTo>
                      <a:pt x="276" y="175"/>
                    </a:lnTo>
                    <a:lnTo>
                      <a:pt x="276" y="175"/>
                    </a:lnTo>
                    <a:lnTo>
                      <a:pt x="278" y="146"/>
                    </a:lnTo>
                    <a:lnTo>
                      <a:pt x="280" y="136"/>
                    </a:lnTo>
                    <a:lnTo>
                      <a:pt x="282" y="129"/>
                    </a:lnTo>
                    <a:lnTo>
                      <a:pt x="286" y="123"/>
                    </a:lnTo>
                    <a:lnTo>
                      <a:pt x="290" y="119"/>
                    </a:lnTo>
                    <a:lnTo>
                      <a:pt x="294" y="117"/>
                    </a:lnTo>
                    <a:lnTo>
                      <a:pt x="299" y="117"/>
                    </a:lnTo>
                    <a:lnTo>
                      <a:pt x="299" y="117"/>
                    </a:lnTo>
                    <a:lnTo>
                      <a:pt x="307" y="117"/>
                    </a:lnTo>
                    <a:lnTo>
                      <a:pt x="313" y="121"/>
                    </a:lnTo>
                    <a:lnTo>
                      <a:pt x="317" y="125"/>
                    </a:lnTo>
                    <a:lnTo>
                      <a:pt x="321" y="131"/>
                    </a:lnTo>
                    <a:lnTo>
                      <a:pt x="322" y="138"/>
                    </a:lnTo>
                    <a:lnTo>
                      <a:pt x="324" y="148"/>
                    </a:lnTo>
                    <a:lnTo>
                      <a:pt x="326" y="173"/>
                    </a:lnTo>
                    <a:lnTo>
                      <a:pt x="326" y="173"/>
                    </a:lnTo>
                    <a:lnTo>
                      <a:pt x="326" y="338"/>
                    </a:lnTo>
                    <a:lnTo>
                      <a:pt x="326" y="338"/>
                    </a:lnTo>
                    <a:lnTo>
                      <a:pt x="326" y="350"/>
                    </a:lnTo>
                    <a:lnTo>
                      <a:pt x="326" y="359"/>
                    </a:lnTo>
                    <a:lnTo>
                      <a:pt x="326" y="359"/>
                    </a:lnTo>
                    <a:lnTo>
                      <a:pt x="319" y="396"/>
                    </a:lnTo>
                    <a:lnTo>
                      <a:pt x="313" y="415"/>
                    </a:lnTo>
                    <a:lnTo>
                      <a:pt x="305" y="430"/>
                    </a:lnTo>
                    <a:lnTo>
                      <a:pt x="305" y="430"/>
                    </a:lnTo>
                    <a:lnTo>
                      <a:pt x="299" y="438"/>
                    </a:lnTo>
                    <a:lnTo>
                      <a:pt x="292" y="442"/>
                    </a:lnTo>
                    <a:lnTo>
                      <a:pt x="284" y="444"/>
                    </a:lnTo>
                    <a:lnTo>
                      <a:pt x="276" y="444"/>
                    </a:lnTo>
                    <a:lnTo>
                      <a:pt x="257" y="442"/>
                    </a:lnTo>
                    <a:lnTo>
                      <a:pt x="240" y="440"/>
                    </a:lnTo>
                    <a:lnTo>
                      <a:pt x="240" y="440"/>
                    </a:lnTo>
                    <a:lnTo>
                      <a:pt x="203" y="442"/>
                    </a:lnTo>
                    <a:lnTo>
                      <a:pt x="165" y="442"/>
                    </a:lnTo>
                    <a:lnTo>
                      <a:pt x="90" y="442"/>
                    </a:lnTo>
                    <a:lnTo>
                      <a:pt x="90" y="442"/>
                    </a:lnTo>
                    <a:lnTo>
                      <a:pt x="81" y="442"/>
                    </a:lnTo>
                    <a:lnTo>
                      <a:pt x="71" y="438"/>
                    </a:lnTo>
                    <a:lnTo>
                      <a:pt x="63" y="432"/>
                    </a:lnTo>
                    <a:lnTo>
                      <a:pt x="57" y="423"/>
                    </a:lnTo>
                    <a:lnTo>
                      <a:pt x="57" y="423"/>
                    </a:lnTo>
                    <a:lnTo>
                      <a:pt x="42" y="388"/>
                    </a:lnTo>
                    <a:lnTo>
                      <a:pt x="34" y="371"/>
                    </a:lnTo>
                    <a:lnTo>
                      <a:pt x="29" y="352"/>
                    </a:lnTo>
                    <a:lnTo>
                      <a:pt x="29" y="352"/>
                    </a:lnTo>
                    <a:lnTo>
                      <a:pt x="15" y="302"/>
                    </a:lnTo>
                    <a:lnTo>
                      <a:pt x="2" y="250"/>
                    </a:lnTo>
                    <a:lnTo>
                      <a:pt x="2" y="250"/>
                    </a:lnTo>
                    <a:lnTo>
                      <a:pt x="0" y="238"/>
                    </a:lnTo>
                    <a:lnTo>
                      <a:pt x="0" y="227"/>
                    </a:lnTo>
                    <a:lnTo>
                      <a:pt x="0" y="227"/>
                    </a:lnTo>
                    <a:lnTo>
                      <a:pt x="4" y="213"/>
                    </a:lnTo>
                    <a:lnTo>
                      <a:pt x="6" y="209"/>
                    </a:lnTo>
                    <a:lnTo>
                      <a:pt x="9" y="206"/>
                    </a:lnTo>
                    <a:lnTo>
                      <a:pt x="9" y="206"/>
                    </a:lnTo>
                    <a:lnTo>
                      <a:pt x="17" y="206"/>
                    </a:lnTo>
                    <a:lnTo>
                      <a:pt x="23" y="206"/>
                    </a:lnTo>
                    <a:lnTo>
                      <a:pt x="31" y="209"/>
                    </a:lnTo>
                    <a:lnTo>
                      <a:pt x="34" y="211"/>
                    </a:lnTo>
                    <a:lnTo>
                      <a:pt x="34" y="211"/>
                    </a:lnTo>
                    <a:lnTo>
                      <a:pt x="52" y="236"/>
                    </a:lnTo>
                    <a:lnTo>
                      <a:pt x="69" y="263"/>
                    </a:lnTo>
                    <a:lnTo>
                      <a:pt x="69" y="263"/>
                    </a:lnTo>
                    <a:lnTo>
                      <a:pt x="69" y="96"/>
                    </a:lnTo>
                    <a:lnTo>
                      <a:pt x="69" y="96"/>
                    </a:lnTo>
                    <a:lnTo>
                      <a:pt x="71" y="75"/>
                    </a:lnTo>
                    <a:lnTo>
                      <a:pt x="75" y="65"/>
                    </a:lnTo>
                    <a:lnTo>
                      <a:pt x="77" y="58"/>
                    </a:lnTo>
                    <a:lnTo>
                      <a:pt x="82" y="52"/>
                    </a:lnTo>
                    <a:lnTo>
                      <a:pt x="86" y="48"/>
                    </a:lnTo>
                    <a:lnTo>
                      <a:pt x="94" y="46"/>
                    </a:lnTo>
                    <a:lnTo>
                      <a:pt x="100" y="44"/>
                    </a:lnTo>
                    <a:lnTo>
                      <a:pt x="100" y="44"/>
                    </a:lnTo>
                    <a:lnTo>
                      <a:pt x="107" y="46"/>
                    </a:lnTo>
                    <a:lnTo>
                      <a:pt x="115" y="48"/>
                    </a:lnTo>
                    <a:lnTo>
                      <a:pt x="121" y="54"/>
                    </a:lnTo>
                    <a:lnTo>
                      <a:pt x="125" y="60"/>
                    </a:lnTo>
                    <a:lnTo>
                      <a:pt x="129" y="65"/>
                    </a:lnTo>
                    <a:lnTo>
                      <a:pt x="132" y="75"/>
                    </a:lnTo>
                    <a:lnTo>
                      <a:pt x="134" y="85"/>
                    </a:lnTo>
                    <a:lnTo>
                      <a:pt x="134" y="96"/>
                    </a:lnTo>
                    <a:lnTo>
                      <a:pt x="134" y="96"/>
                    </a:lnTo>
                    <a:lnTo>
                      <a:pt x="134" y="225"/>
                    </a:lnTo>
                    <a:lnTo>
                      <a:pt x="134" y="225"/>
                    </a:lnTo>
                    <a:lnTo>
                      <a:pt x="140" y="225"/>
                    </a:lnTo>
                    <a:lnTo>
                      <a:pt x="140" y="225"/>
                    </a:lnTo>
                    <a:lnTo>
                      <a:pt x="142" y="215"/>
                    </a:lnTo>
                    <a:lnTo>
                      <a:pt x="144" y="204"/>
                    </a:lnTo>
                    <a:lnTo>
                      <a:pt x="144" y="204"/>
                    </a:lnTo>
                    <a:lnTo>
                      <a:pt x="144" y="44"/>
                    </a:lnTo>
                    <a:lnTo>
                      <a:pt x="144" y="44"/>
                    </a:lnTo>
                    <a:lnTo>
                      <a:pt x="142" y="33"/>
                    </a:lnTo>
                    <a:lnTo>
                      <a:pt x="144" y="27"/>
                    </a:lnTo>
                    <a:lnTo>
                      <a:pt x="144" y="23"/>
                    </a:lnTo>
                    <a:lnTo>
                      <a:pt x="144" y="23"/>
                    </a:lnTo>
                    <a:lnTo>
                      <a:pt x="155" y="8"/>
                    </a:lnTo>
                    <a:lnTo>
                      <a:pt x="163" y="2"/>
                    </a:lnTo>
                    <a:lnTo>
                      <a:pt x="169" y="0"/>
                    </a:lnTo>
                    <a:lnTo>
                      <a:pt x="169" y="0"/>
                    </a:lnTo>
                    <a:lnTo>
                      <a:pt x="177" y="0"/>
                    </a:lnTo>
                    <a:lnTo>
                      <a:pt x="186" y="6"/>
                    </a:lnTo>
                    <a:lnTo>
                      <a:pt x="194" y="12"/>
                    </a:lnTo>
                    <a:lnTo>
                      <a:pt x="200" y="17"/>
                    </a:lnTo>
                    <a:lnTo>
                      <a:pt x="200" y="17"/>
                    </a:lnTo>
                    <a:lnTo>
                      <a:pt x="203" y="25"/>
                    </a:lnTo>
                    <a:lnTo>
                      <a:pt x="203" y="35"/>
                    </a:lnTo>
                    <a:lnTo>
                      <a:pt x="205" y="54"/>
                    </a:lnTo>
                    <a:lnTo>
                      <a:pt x="205" y="54"/>
                    </a:lnTo>
                    <a:lnTo>
                      <a:pt x="205" y="223"/>
                    </a:lnTo>
                    <a:lnTo>
                      <a:pt x="205" y="223"/>
                    </a:lnTo>
                    <a:lnTo>
                      <a:pt x="211" y="223"/>
                    </a:lnTo>
                    <a:lnTo>
                      <a:pt x="211" y="22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04" name="Google Shape;1304;p67"/>
              <p:cNvSpPr/>
              <p:nvPr/>
            </p:nvSpPr>
            <p:spPr>
              <a:xfrm>
                <a:off x="-2930525" y="5087938"/>
                <a:ext cx="263525" cy="190500"/>
              </a:xfrm>
              <a:custGeom>
                <a:avLst/>
                <a:gdLst/>
                <a:ahLst/>
                <a:cxnLst/>
                <a:rect l="l" t="t" r="r" b="b"/>
                <a:pathLst>
                  <a:path w="330" h="240" extrusionOk="0">
                    <a:moveTo>
                      <a:pt x="330" y="0"/>
                    </a:moveTo>
                    <a:lnTo>
                      <a:pt x="330" y="0"/>
                    </a:lnTo>
                    <a:lnTo>
                      <a:pt x="330" y="240"/>
                    </a:lnTo>
                    <a:lnTo>
                      <a:pt x="330" y="240"/>
                    </a:lnTo>
                    <a:lnTo>
                      <a:pt x="0" y="240"/>
                    </a:lnTo>
                    <a:lnTo>
                      <a:pt x="0" y="240"/>
                    </a:lnTo>
                    <a:lnTo>
                      <a:pt x="0" y="0"/>
                    </a:lnTo>
                    <a:lnTo>
                      <a:pt x="0" y="0"/>
                    </a:lnTo>
                    <a:lnTo>
                      <a:pt x="330" y="0"/>
                    </a:lnTo>
                    <a:lnTo>
                      <a:pt x="33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05" name="Google Shape;1305;p67"/>
              <p:cNvSpPr/>
              <p:nvPr/>
            </p:nvSpPr>
            <p:spPr>
              <a:xfrm>
                <a:off x="-3438525" y="4595813"/>
                <a:ext cx="366713" cy="66675"/>
              </a:xfrm>
              <a:custGeom>
                <a:avLst/>
                <a:gdLst/>
                <a:ahLst/>
                <a:cxnLst/>
                <a:rect l="l" t="t" r="r" b="b"/>
                <a:pathLst>
                  <a:path w="462" h="82" extrusionOk="0">
                    <a:moveTo>
                      <a:pt x="0" y="82"/>
                    </a:moveTo>
                    <a:lnTo>
                      <a:pt x="0" y="82"/>
                    </a:lnTo>
                    <a:lnTo>
                      <a:pt x="0" y="0"/>
                    </a:lnTo>
                    <a:lnTo>
                      <a:pt x="0" y="0"/>
                    </a:lnTo>
                    <a:lnTo>
                      <a:pt x="462" y="0"/>
                    </a:lnTo>
                    <a:lnTo>
                      <a:pt x="462" y="0"/>
                    </a:lnTo>
                    <a:lnTo>
                      <a:pt x="462" y="82"/>
                    </a:lnTo>
                    <a:lnTo>
                      <a:pt x="462" y="82"/>
                    </a:lnTo>
                    <a:lnTo>
                      <a:pt x="0" y="82"/>
                    </a:lnTo>
                    <a:lnTo>
                      <a:pt x="0" y="8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06" name="Google Shape;1306;p67"/>
              <p:cNvSpPr/>
              <p:nvPr/>
            </p:nvSpPr>
            <p:spPr>
              <a:xfrm>
                <a:off x="-3878263" y="4867275"/>
                <a:ext cx="284163" cy="49213"/>
              </a:xfrm>
              <a:custGeom>
                <a:avLst/>
                <a:gdLst/>
                <a:ahLst/>
                <a:cxnLst/>
                <a:rect l="l" t="t" r="r" b="b"/>
                <a:pathLst>
                  <a:path w="357" h="62" extrusionOk="0">
                    <a:moveTo>
                      <a:pt x="357" y="0"/>
                    </a:moveTo>
                    <a:lnTo>
                      <a:pt x="357" y="0"/>
                    </a:lnTo>
                    <a:lnTo>
                      <a:pt x="357" y="62"/>
                    </a:lnTo>
                    <a:lnTo>
                      <a:pt x="357" y="62"/>
                    </a:lnTo>
                    <a:lnTo>
                      <a:pt x="0" y="62"/>
                    </a:lnTo>
                    <a:lnTo>
                      <a:pt x="0" y="62"/>
                    </a:lnTo>
                    <a:lnTo>
                      <a:pt x="0" y="0"/>
                    </a:lnTo>
                    <a:lnTo>
                      <a:pt x="0" y="0"/>
                    </a:lnTo>
                    <a:lnTo>
                      <a:pt x="357" y="0"/>
                    </a:lnTo>
                    <a:lnTo>
                      <a:pt x="35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07" name="Google Shape;1307;p67"/>
              <p:cNvSpPr/>
              <p:nvPr/>
            </p:nvSpPr>
            <p:spPr>
              <a:xfrm>
                <a:off x="-2917825" y="5018088"/>
                <a:ext cx="236538" cy="42863"/>
              </a:xfrm>
              <a:custGeom>
                <a:avLst/>
                <a:gdLst/>
                <a:ahLst/>
                <a:cxnLst/>
                <a:rect l="l" t="t" r="r" b="b"/>
                <a:pathLst>
                  <a:path w="298" h="53" extrusionOk="0">
                    <a:moveTo>
                      <a:pt x="298" y="0"/>
                    </a:moveTo>
                    <a:lnTo>
                      <a:pt x="298" y="0"/>
                    </a:lnTo>
                    <a:lnTo>
                      <a:pt x="298" y="53"/>
                    </a:lnTo>
                    <a:lnTo>
                      <a:pt x="298" y="53"/>
                    </a:lnTo>
                    <a:lnTo>
                      <a:pt x="0" y="53"/>
                    </a:lnTo>
                    <a:lnTo>
                      <a:pt x="0" y="53"/>
                    </a:lnTo>
                    <a:lnTo>
                      <a:pt x="0" y="0"/>
                    </a:lnTo>
                    <a:lnTo>
                      <a:pt x="0" y="0"/>
                    </a:lnTo>
                    <a:lnTo>
                      <a:pt x="298" y="0"/>
                    </a:lnTo>
                    <a:lnTo>
                      <a:pt x="29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grpSp>
        <p:nvGrpSpPr>
          <p:cNvPr id="1308" name="Google Shape;1308;p67"/>
          <p:cNvGrpSpPr/>
          <p:nvPr/>
        </p:nvGrpSpPr>
        <p:grpSpPr>
          <a:xfrm>
            <a:off x="2450720" y="2943657"/>
            <a:ext cx="3578938" cy="3929110"/>
            <a:chOff x="2450720" y="2849061"/>
            <a:chExt cx="3578938" cy="3929110"/>
          </a:xfrm>
        </p:grpSpPr>
        <p:sp>
          <p:nvSpPr>
            <p:cNvPr id="1309" name="Google Shape;1309;p67"/>
            <p:cNvSpPr/>
            <p:nvPr/>
          </p:nvSpPr>
          <p:spPr>
            <a:xfrm>
              <a:off x="2450720" y="2849061"/>
              <a:ext cx="3578938" cy="296425"/>
            </a:xfrm>
            <a:custGeom>
              <a:avLst/>
              <a:gdLst/>
              <a:ahLst/>
              <a:cxnLst/>
              <a:rect l="l" t="t" r="r" b="b"/>
              <a:pathLst>
                <a:path w="1265" h="124" extrusionOk="0">
                  <a:moveTo>
                    <a:pt x="1265" y="124"/>
                  </a:moveTo>
                  <a:lnTo>
                    <a:pt x="0" y="124"/>
                  </a:lnTo>
                  <a:lnTo>
                    <a:pt x="96" y="0"/>
                  </a:lnTo>
                  <a:lnTo>
                    <a:pt x="1169" y="0"/>
                  </a:lnTo>
                  <a:lnTo>
                    <a:pt x="1265" y="124"/>
                  </a:lnTo>
                  <a:close/>
                </a:path>
              </a:pathLst>
            </a:custGeom>
            <a:solidFill>
              <a:srgbClr val="217E7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44494E"/>
                </a:solidFill>
                <a:latin typeface="Calibri"/>
                <a:ea typeface="Calibri"/>
                <a:cs typeface="Calibri"/>
                <a:sym typeface="Calibri"/>
              </a:endParaRPr>
            </a:p>
          </p:txBody>
        </p:sp>
        <p:sp>
          <p:nvSpPr>
            <p:cNvPr id="1310" name="Google Shape;1310;p67"/>
            <p:cNvSpPr/>
            <p:nvPr/>
          </p:nvSpPr>
          <p:spPr>
            <a:xfrm>
              <a:off x="2709237" y="2849061"/>
              <a:ext cx="3035731" cy="3929110"/>
            </a:xfrm>
            <a:custGeom>
              <a:avLst/>
              <a:gdLst/>
              <a:ahLst/>
              <a:cxnLst/>
              <a:rect l="l" t="t" r="r" b="b"/>
              <a:pathLst>
                <a:path w="1073" h="1227" extrusionOk="0">
                  <a:moveTo>
                    <a:pt x="1073" y="913"/>
                  </a:moveTo>
                  <a:lnTo>
                    <a:pt x="537" y="1227"/>
                  </a:lnTo>
                  <a:lnTo>
                    <a:pt x="0" y="913"/>
                  </a:lnTo>
                  <a:lnTo>
                    <a:pt x="0" y="0"/>
                  </a:lnTo>
                  <a:lnTo>
                    <a:pt x="1073" y="0"/>
                  </a:lnTo>
                  <a:lnTo>
                    <a:pt x="1073" y="913"/>
                  </a:lnTo>
                  <a:close/>
                </a:path>
              </a:pathLst>
            </a:custGeom>
            <a:solidFill>
              <a:srgbClr val="2DA99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44494E"/>
                </a:solidFill>
                <a:latin typeface="Calibri"/>
                <a:ea typeface="Calibri"/>
                <a:cs typeface="Calibri"/>
                <a:sym typeface="Calibri"/>
              </a:endParaRPr>
            </a:p>
          </p:txBody>
        </p:sp>
        <p:sp>
          <p:nvSpPr>
            <p:cNvPr id="1311" name="Google Shape;1311;p67"/>
            <p:cNvSpPr txBox="1"/>
            <p:nvPr/>
          </p:nvSpPr>
          <p:spPr>
            <a:xfrm>
              <a:off x="2753214" y="4012954"/>
              <a:ext cx="2931640" cy="212365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chemeClr val="lt1"/>
                  </a:solidFill>
                  <a:latin typeface="Open Sans"/>
                  <a:ea typeface="Open Sans"/>
                  <a:cs typeface="Open Sans"/>
                  <a:sym typeface="Open Sans"/>
                </a:rPr>
                <a:t>Continuous Data</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1" i="0" u="none" strike="noStrike" cap="none">
                <a:solidFill>
                  <a:schemeClr val="lt1"/>
                </a:solidFill>
                <a:latin typeface="Open Sans"/>
                <a:ea typeface="Open Sans"/>
                <a:cs typeface="Open Sans"/>
                <a:sym typeface="Open Sans"/>
              </a:endParaRPr>
            </a:p>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chemeClr val="lt1"/>
                  </a:solidFill>
                  <a:latin typeface="Open Sans"/>
                  <a:ea typeface="Open Sans"/>
                  <a:cs typeface="Open Sans"/>
                  <a:sym typeface="Open Sans"/>
                </a:rPr>
                <a:t>Evaluate the mean, median, standard deviation, or variance.</a:t>
              </a:r>
              <a:endParaRPr sz="1400" b="0" i="0" u="none" strike="noStrike" cap="none">
                <a:solidFill>
                  <a:srgbClr val="000000"/>
                </a:solidFill>
                <a:latin typeface="Arial"/>
                <a:ea typeface="Arial"/>
                <a:cs typeface="Arial"/>
                <a:sym typeface="Arial"/>
              </a:endParaRPr>
            </a:p>
          </p:txBody>
        </p:sp>
        <p:grpSp>
          <p:nvGrpSpPr>
            <p:cNvPr id="1312" name="Google Shape;1312;p67"/>
            <p:cNvGrpSpPr/>
            <p:nvPr/>
          </p:nvGrpSpPr>
          <p:grpSpPr>
            <a:xfrm>
              <a:off x="4075627" y="3081692"/>
              <a:ext cx="286814" cy="750930"/>
              <a:chOff x="-2216150" y="3105150"/>
              <a:chExt cx="523875" cy="1371600"/>
            </a:xfrm>
          </p:grpSpPr>
          <p:sp>
            <p:nvSpPr>
              <p:cNvPr id="1313" name="Google Shape;1313;p67"/>
              <p:cNvSpPr/>
              <p:nvPr/>
            </p:nvSpPr>
            <p:spPr>
              <a:xfrm>
                <a:off x="-2216150" y="3105150"/>
                <a:ext cx="523875" cy="1371600"/>
              </a:xfrm>
              <a:custGeom>
                <a:avLst/>
                <a:gdLst/>
                <a:ahLst/>
                <a:cxnLst/>
                <a:rect l="l" t="t" r="r" b="b"/>
                <a:pathLst>
                  <a:path w="660" h="1728" extrusionOk="0">
                    <a:moveTo>
                      <a:pt x="660" y="1352"/>
                    </a:moveTo>
                    <a:lnTo>
                      <a:pt x="660" y="1352"/>
                    </a:lnTo>
                    <a:lnTo>
                      <a:pt x="660" y="1444"/>
                    </a:lnTo>
                    <a:lnTo>
                      <a:pt x="660" y="1444"/>
                    </a:lnTo>
                    <a:lnTo>
                      <a:pt x="652" y="1471"/>
                    </a:lnTo>
                    <a:lnTo>
                      <a:pt x="643" y="1498"/>
                    </a:lnTo>
                    <a:lnTo>
                      <a:pt x="633" y="1523"/>
                    </a:lnTo>
                    <a:lnTo>
                      <a:pt x="622" y="1548"/>
                    </a:lnTo>
                    <a:lnTo>
                      <a:pt x="608" y="1573"/>
                    </a:lnTo>
                    <a:lnTo>
                      <a:pt x="593" y="1596"/>
                    </a:lnTo>
                    <a:lnTo>
                      <a:pt x="576" y="1619"/>
                    </a:lnTo>
                    <a:lnTo>
                      <a:pt x="554" y="1640"/>
                    </a:lnTo>
                    <a:lnTo>
                      <a:pt x="554" y="1640"/>
                    </a:lnTo>
                    <a:lnTo>
                      <a:pt x="535" y="1655"/>
                    </a:lnTo>
                    <a:lnTo>
                      <a:pt x="514" y="1670"/>
                    </a:lnTo>
                    <a:lnTo>
                      <a:pt x="493" y="1684"/>
                    </a:lnTo>
                    <a:lnTo>
                      <a:pt x="470" y="1693"/>
                    </a:lnTo>
                    <a:lnTo>
                      <a:pt x="447" y="1705"/>
                    </a:lnTo>
                    <a:lnTo>
                      <a:pt x="424" y="1713"/>
                    </a:lnTo>
                    <a:lnTo>
                      <a:pt x="376" y="1728"/>
                    </a:lnTo>
                    <a:lnTo>
                      <a:pt x="376" y="1728"/>
                    </a:lnTo>
                    <a:lnTo>
                      <a:pt x="284" y="1728"/>
                    </a:lnTo>
                    <a:lnTo>
                      <a:pt x="284" y="1728"/>
                    </a:lnTo>
                    <a:lnTo>
                      <a:pt x="259" y="1720"/>
                    </a:lnTo>
                    <a:lnTo>
                      <a:pt x="259" y="1720"/>
                    </a:lnTo>
                    <a:lnTo>
                      <a:pt x="238" y="1715"/>
                    </a:lnTo>
                    <a:lnTo>
                      <a:pt x="216" y="1707"/>
                    </a:lnTo>
                    <a:lnTo>
                      <a:pt x="197" y="1699"/>
                    </a:lnTo>
                    <a:lnTo>
                      <a:pt x="178" y="1690"/>
                    </a:lnTo>
                    <a:lnTo>
                      <a:pt x="159" y="1680"/>
                    </a:lnTo>
                    <a:lnTo>
                      <a:pt x="142" y="1669"/>
                    </a:lnTo>
                    <a:lnTo>
                      <a:pt x="126" y="1657"/>
                    </a:lnTo>
                    <a:lnTo>
                      <a:pt x="111" y="1644"/>
                    </a:lnTo>
                    <a:lnTo>
                      <a:pt x="96" y="1630"/>
                    </a:lnTo>
                    <a:lnTo>
                      <a:pt x="82" y="1615"/>
                    </a:lnTo>
                    <a:lnTo>
                      <a:pt x="69" y="1599"/>
                    </a:lnTo>
                    <a:lnTo>
                      <a:pt x="57" y="1582"/>
                    </a:lnTo>
                    <a:lnTo>
                      <a:pt x="46" y="1565"/>
                    </a:lnTo>
                    <a:lnTo>
                      <a:pt x="36" y="1546"/>
                    </a:lnTo>
                    <a:lnTo>
                      <a:pt x="26" y="1526"/>
                    </a:lnTo>
                    <a:lnTo>
                      <a:pt x="19" y="1505"/>
                    </a:lnTo>
                    <a:lnTo>
                      <a:pt x="19" y="1505"/>
                    </a:lnTo>
                    <a:lnTo>
                      <a:pt x="9" y="1475"/>
                    </a:lnTo>
                    <a:lnTo>
                      <a:pt x="0" y="1444"/>
                    </a:lnTo>
                    <a:lnTo>
                      <a:pt x="0" y="1444"/>
                    </a:lnTo>
                    <a:lnTo>
                      <a:pt x="0" y="1352"/>
                    </a:lnTo>
                    <a:lnTo>
                      <a:pt x="0" y="1352"/>
                    </a:lnTo>
                    <a:lnTo>
                      <a:pt x="15" y="1298"/>
                    </a:lnTo>
                    <a:lnTo>
                      <a:pt x="24" y="1273"/>
                    </a:lnTo>
                    <a:lnTo>
                      <a:pt x="36" y="1248"/>
                    </a:lnTo>
                    <a:lnTo>
                      <a:pt x="48" y="1223"/>
                    </a:lnTo>
                    <a:lnTo>
                      <a:pt x="63" y="1200"/>
                    </a:lnTo>
                    <a:lnTo>
                      <a:pt x="80" y="1179"/>
                    </a:lnTo>
                    <a:lnTo>
                      <a:pt x="101" y="1160"/>
                    </a:lnTo>
                    <a:lnTo>
                      <a:pt x="101" y="1160"/>
                    </a:lnTo>
                    <a:lnTo>
                      <a:pt x="109" y="1152"/>
                    </a:lnTo>
                    <a:lnTo>
                      <a:pt x="115" y="1144"/>
                    </a:lnTo>
                    <a:lnTo>
                      <a:pt x="120" y="1137"/>
                    </a:lnTo>
                    <a:lnTo>
                      <a:pt x="124" y="1129"/>
                    </a:lnTo>
                    <a:lnTo>
                      <a:pt x="128" y="1112"/>
                    </a:lnTo>
                    <a:lnTo>
                      <a:pt x="128" y="1093"/>
                    </a:lnTo>
                    <a:lnTo>
                      <a:pt x="128" y="1093"/>
                    </a:lnTo>
                    <a:lnTo>
                      <a:pt x="128" y="225"/>
                    </a:lnTo>
                    <a:lnTo>
                      <a:pt x="128" y="225"/>
                    </a:lnTo>
                    <a:lnTo>
                      <a:pt x="130" y="190"/>
                    </a:lnTo>
                    <a:lnTo>
                      <a:pt x="132" y="173"/>
                    </a:lnTo>
                    <a:lnTo>
                      <a:pt x="134" y="157"/>
                    </a:lnTo>
                    <a:lnTo>
                      <a:pt x="134" y="157"/>
                    </a:lnTo>
                    <a:lnTo>
                      <a:pt x="138" y="142"/>
                    </a:lnTo>
                    <a:lnTo>
                      <a:pt x="144" y="127"/>
                    </a:lnTo>
                    <a:lnTo>
                      <a:pt x="149" y="113"/>
                    </a:lnTo>
                    <a:lnTo>
                      <a:pt x="155" y="100"/>
                    </a:lnTo>
                    <a:lnTo>
                      <a:pt x="172" y="77"/>
                    </a:lnTo>
                    <a:lnTo>
                      <a:pt x="192" y="56"/>
                    </a:lnTo>
                    <a:lnTo>
                      <a:pt x="213" y="38"/>
                    </a:lnTo>
                    <a:lnTo>
                      <a:pt x="238" y="23"/>
                    </a:lnTo>
                    <a:lnTo>
                      <a:pt x="263" y="12"/>
                    </a:lnTo>
                    <a:lnTo>
                      <a:pt x="291" y="0"/>
                    </a:lnTo>
                    <a:lnTo>
                      <a:pt x="291" y="0"/>
                    </a:lnTo>
                    <a:lnTo>
                      <a:pt x="368" y="0"/>
                    </a:lnTo>
                    <a:lnTo>
                      <a:pt x="368" y="0"/>
                    </a:lnTo>
                    <a:lnTo>
                      <a:pt x="391" y="8"/>
                    </a:lnTo>
                    <a:lnTo>
                      <a:pt x="412" y="17"/>
                    </a:lnTo>
                    <a:lnTo>
                      <a:pt x="430" y="29"/>
                    </a:lnTo>
                    <a:lnTo>
                      <a:pt x="447" y="40"/>
                    </a:lnTo>
                    <a:lnTo>
                      <a:pt x="462" y="52"/>
                    </a:lnTo>
                    <a:lnTo>
                      <a:pt x="476" y="67"/>
                    </a:lnTo>
                    <a:lnTo>
                      <a:pt x="489" y="81"/>
                    </a:lnTo>
                    <a:lnTo>
                      <a:pt x="499" y="98"/>
                    </a:lnTo>
                    <a:lnTo>
                      <a:pt x="508" y="113"/>
                    </a:lnTo>
                    <a:lnTo>
                      <a:pt x="514" y="133"/>
                    </a:lnTo>
                    <a:lnTo>
                      <a:pt x="522" y="152"/>
                    </a:lnTo>
                    <a:lnTo>
                      <a:pt x="526" y="171"/>
                    </a:lnTo>
                    <a:lnTo>
                      <a:pt x="529" y="192"/>
                    </a:lnTo>
                    <a:lnTo>
                      <a:pt x="531" y="213"/>
                    </a:lnTo>
                    <a:lnTo>
                      <a:pt x="533" y="259"/>
                    </a:lnTo>
                    <a:lnTo>
                      <a:pt x="533" y="259"/>
                    </a:lnTo>
                    <a:lnTo>
                      <a:pt x="531" y="469"/>
                    </a:lnTo>
                    <a:lnTo>
                      <a:pt x="529" y="678"/>
                    </a:lnTo>
                    <a:lnTo>
                      <a:pt x="531" y="1096"/>
                    </a:lnTo>
                    <a:lnTo>
                      <a:pt x="531" y="1096"/>
                    </a:lnTo>
                    <a:lnTo>
                      <a:pt x="533" y="1119"/>
                    </a:lnTo>
                    <a:lnTo>
                      <a:pt x="535" y="1131"/>
                    </a:lnTo>
                    <a:lnTo>
                      <a:pt x="537" y="1135"/>
                    </a:lnTo>
                    <a:lnTo>
                      <a:pt x="539" y="1139"/>
                    </a:lnTo>
                    <a:lnTo>
                      <a:pt x="539" y="1139"/>
                    </a:lnTo>
                    <a:lnTo>
                      <a:pt x="564" y="1160"/>
                    </a:lnTo>
                    <a:lnTo>
                      <a:pt x="583" y="1185"/>
                    </a:lnTo>
                    <a:lnTo>
                      <a:pt x="602" y="1210"/>
                    </a:lnTo>
                    <a:lnTo>
                      <a:pt x="618" y="1235"/>
                    </a:lnTo>
                    <a:lnTo>
                      <a:pt x="631" y="1263"/>
                    </a:lnTo>
                    <a:lnTo>
                      <a:pt x="643" y="1292"/>
                    </a:lnTo>
                    <a:lnTo>
                      <a:pt x="652" y="1321"/>
                    </a:lnTo>
                    <a:lnTo>
                      <a:pt x="660" y="1352"/>
                    </a:lnTo>
                    <a:lnTo>
                      <a:pt x="660" y="1352"/>
                    </a:lnTo>
                    <a:close/>
                    <a:moveTo>
                      <a:pt x="174" y="1045"/>
                    </a:moveTo>
                    <a:lnTo>
                      <a:pt x="174" y="1045"/>
                    </a:lnTo>
                    <a:lnTo>
                      <a:pt x="174" y="1083"/>
                    </a:lnTo>
                    <a:lnTo>
                      <a:pt x="174" y="1121"/>
                    </a:lnTo>
                    <a:lnTo>
                      <a:pt x="174" y="1121"/>
                    </a:lnTo>
                    <a:lnTo>
                      <a:pt x="174" y="1139"/>
                    </a:lnTo>
                    <a:lnTo>
                      <a:pt x="170" y="1154"/>
                    </a:lnTo>
                    <a:lnTo>
                      <a:pt x="161" y="1167"/>
                    </a:lnTo>
                    <a:lnTo>
                      <a:pt x="149" y="1179"/>
                    </a:lnTo>
                    <a:lnTo>
                      <a:pt x="149" y="1179"/>
                    </a:lnTo>
                    <a:lnTo>
                      <a:pt x="132" y="1194"/>
                    </a:lnTo>
                    <a:lnTo>
                      <a:pt x="117" y="1210"/>
                    </a:lnTo>
                    <a:lnTo>
                      <a:pt x="103" y="1225"/>
                    </a:lnTo>
                    <a:lnTo>
                      <a:pt x="92" y="1244"/>
                    </a:lnTo>
                    <a:lnTo>
                      <a:pt x="80" y="1261"/>
                    </a:lnTo>
                    <a:lnTo>
                      <a:pt x="71" y="1281"/>
                    </a:lnTo>
                    <a:lnTo>
                      <a:pt x="63" y="1302"/>
                    </a:lnTo>
                    <a:lnTo>
                      <a:pt x="57" y="1321"/>
                    </a:lnTo>
                    <a:lnTo>
                      <a:pt x="51" y="1342"/>
                    </a:lnTo>
                    <a:lnTo>
                      <a:pt x="49" y="1363"/>
                    </a:lnTo>
                    <a:lnTo>
                      <a:pt x="48" y="1386"/>
                    </a:lnTo>
                    <a:lnTo>
                      <a:pt x="48" y="1407"/>
                    </a:lnTo>
                    <a:lnTo>
                      <a:pt x="49" y="1430"/>
                    </a:lnTo>
                    <a:lnTo>
                      <a:pt x="51" y="1452"/>
                    </a:lnTo>
                    <a:lnTo>
                      <a:pt x="57" y="1473"/>
                    </a:lnTo>
                    <a:lnTo>
                      <a:pt x="65" y="1496"/>
                    </a:lnTo>
                    <a:lnTo>
                      <a:pt x="65" y="1496"/>
                    </a:lnTo>
                    <a:lnTo>
                      <a:pt x="72" y="1515"/>
                    </a:lnTo>
                    <a:lnTo>
                      <a:pt x="82" y="1534"/>
                    </a:lnTo>
                    <a:lnTo>
                      <a:pt x="92" y="1551"/>
                    </a:lnTo>
                    <a:lnTo>
                      <a:pt x="105" y="1569"/>
                    </a:lnTo>
                    <a:lnTo>
                      <a:pt x="119" y="1586"/>
                    </a:lnTo>
                    <a:lnTo>
                      <a:pt x="134" y="1601"/>
                    </a:lnTo>
                    <a:lnTo>
                      <a:pt x="149" y="1615"/>
                    </a:lnTo>
                    <a:lnTo>
                      <a:pt x="167" y="1628"/>
                    </a:lnTo>
                    <a:lnTo>
                      <a:pt x="184" y="1640"/>
                    </a:lnTo>
                    <a:lnTo>
                      <a:pt x="203" y="1649"/>
                    </a:lnTo>
                    <a:lnTo>
                      <a:pt x="222" y="1659"/>
                    </a:lnTo>
                    <a:lnTo>
                      <a:pt x="241" y="1667"/>
                    </a:lnTo>
                    <a:lnTo>
                      <a:pt x="263" y="1672"/>
                    </a:lnTo>
                    <a:lnTo>
                      <a:pt x="284" y="1678"/>
                    </a:lnTo>
                    <a:lnTo>
                      <a:pt x="305" y="1680"/>
                    </a:lnTo>
                    <a:lnTo>
                      <a:pt x="326" y="1682"/>
                    </a:lnTo>
                    <a:lnTo>
                      <a:pt x="326" y="1682"/>
                    </a:lnTo>
                    <a:lnTo>
                      <a:pt x="349" y="1680"/>
                    </a:lnTo>
                    <a:lnTo>
                      <a:pt x="370" y="1678"/>
                    </a:lnTo>
                    <a:lnTo>
                      <a:pt x="391" y="1674"/>
                    </a:lnTo>
                    <a:lnTo>
                      <a:pt x="412" y="1669"/>
                    </a:lnTo>
                    <a:lnTo>
                      <a:pt x="432" y="1661"/>
                    </a:lnTo>
                    <a:lnTo>
                      <a:pt x="453" y="1653"/>
                    </a:lnTo>
                    <a:lnTo>
                      <a:pt x="470" y="1644"/>
                    </a:lnTo>
                    <a:lnTo>
                      <a:pt x="489" y="1632"/>
                    </a:lnTo>
                    <a:lnTo>
                      <a:pt x="506" y="1619"/>
                    </a:lnTo>
                    <a:lnTo>
                      <a:pt x="522" y="1605"/>
                    </a:lnTo>
                    <a:lnTo>
                      <a:pt x="537" y="1590"/>
                    </a:lnTo>
                    <a:lnTo>
                      <a:pt x="551" y="1574"/>
                    </a:lnTo>
                    <a:lnTo>
                      <a:pt x="564" y="1557"/>
                    </a:lnTo>
                    <a:lnTo>
                      <a:pt x="576" y="1538"/>
                    </a:lnTo>
                    <a:lnTo>
                      <a:pt x="585" y="1519"/>
                    </a:lnTo>
                    <a:lnTo>
                      <a:pt x="593" y="1498"/>
                    </a:lnTo>
                    <a:lnTo>
                      <a:pt x="593" y="1498"/>
                    </a:lnTo>
                    <a:lnTo>
                      <a:pt x="600" y="1477"/>
                    </a:lnTo>
                    <a:lnTo>
                      <a:pt x="606" y="1455"/>
                    </a:lnTo>
                    <a:lnTo>
                      <a:pt x="610" y="1434"/>
                    </a:lnTo>
                    <a:lnTo>
                      <a:pt x="612" y="1411"/>
                    </a:lnTo>
                    <a:lnTo>
                      <a:pt x="614" y="1390"/>
                    </a:lnTo>
                    <a:lnTo>
                      <a:pt x="612" y="1369"/>
                    </a:lnTo>
                    <a:lnTo>
                      <a:pt x="608" y="1348"/>
                    </a:lnTo>
                    <a:lnTo>
                      <a:pt x="604" y="1327"/>
                    </a:lnTo>
                    <a:lnTo>
                      <a:pt x="599" y="1306"/>
                    </a:lnTo>
                    <a:lnTo>
                      <a:pt x="591" y="1286"/>
                    </a:lnTo>
                    <a:lnTo>
                      <a:pt x="581" y="1267"/>
                    </a:lnTo>
                    <a:lnTo>
                      <a:pt x="572" y="1248"/>
                    </a:lnTo>
                    <a:lnTo>
                      <a:pt x="560" y="1231"/>
                    </a:lnTo>
                    <a:lnTo>
                      <a:pt x="545" y="1213"/>
                    </a:lnTo>
                    <a:lnTo>
                      <a:pt x="529" y="1196"/>
                    </a:lnTo>
                    <a:lnTo>
                      <a:pt x="514" y="1183"/>
                    </a:lnTo>
                    <a:lnTo>
                      <a:pt x="514" y="1183"/>
                    </a:lnTo>
                    <a:lnTo>
                      <a:pt x="499" y="1167"/>
                    </a:lnTo>
                    <a:lnTo>
                      <a:pt x="491" y="1154"/>
                    </a:lnTo>
                    <a:lnTo>
                      <a:pt x="485" y="1137"/>
                    </a:lnTo>
                    <a:lnTo>
                      <a:pt x="485" y="1117"/>
                    </a:lnTo>
                    <a:lnTo>
                      <a:pt x="485" y="1117"/>
                    </a:lnTo>
                    <a:lnTo>
                      <a:pt x="485" y="223"/>
                    </a:lnTo>
                    <a:lnTo>
                      <a:pt x="485" y="223"/>
                    </a:lnTo>
                    <a:lnTo>
                      <a:pt x="485" y="205"/>
                    </a:lnTo>
                    <a:lnTo>
                      <a:pt x="483" y="186"/>
                    </a:lnTo>
                    <a:lnTo>
                      <a:pt x="480" y="169"/>
                    </a:lnTo>
                    <a:lnTo>
                      <a:pt x="476" y="154"/>
                    </a:lnTo>
                    <a:lnTo>
                      <a:pt x="470" y="136"/>
                    </a:lnTo>
                    <a:lnTo>
                      <a:pt x="462" y="121"/>
                    </a:lnTo>
                    <a:lnTo>
                      <a:pt x="453" y="108"/>
                    </a:lnTo>
                    <a:lnTo>
                      <a:pt x="439" y="92"/>
                    </a:lnTo>
                    <a:lnTo>
                      <a:pt x="439" y="92"/>
                    </a:lnTo>
                    <a:lnTo>
                      <a:pt x="422" y="79"/>
                    </a:lnTo>
                    <a:lnTo>
                      <a:pt x="403" y="65"/>
                    </a:lnTo>
                    <a:lnTo>
                      <a:pt x="384" y="58"/>
                    </a:lnTo>
                    <a:lnTo>
                      <a:pt x="360" y="52"/>
                    </a:lnTo>
                    <a:lnTo>
                      <a:pt x="337" y="48"/>
                    </a:lnTo>
                    <a:lnTo>
                      <a:pt x="314" y="48"/>
                    </a:lnTo>
                    <a:lnTo>
                      <a:pt x="291" y="52"/>
                    </a:lnTo>
                    <a:lnTo>
                      <a:pt x="270" y="60"/>
                    </a:lnTo>
                    <a:lnTo>
                      <a:pt x="270" y="60"/>
                    </a:lnTo>
                    <a:lnTo>
                      <a:pt x="249" y="71"/>
                    </a:lnTo>
                    <a:lnTo>
                      <a:pt x="232" y="83"/>
                    </a:lnTo>
                    <a:lnTo>
                      <a:pt x="215" y="98"/>
                    </a:lnTo>
                    <a:lnTo>
                      <a:pt x="201" y="113"/>
                    </a:lnTo>
                    <a:lnTo>
                      <a:pt x="192" y="133"/>
                    </a:lnTo>
                    <a:lnTo>
                      <a:pt x="184" y="152"/>
                    </a:lnTo>
                    <a:lnTo>
                      <a:pt x="180" y="173"/>
                    </a:lnTo>
                    <a:lnTo>
                      <a:pt x="178" y="194"/>
                    </a:lnTo>
                    <a:lnTo>
                      <a:pt x="178" y="194"/>
                    </a:lnTo>
                    <a:lnTo>
                      <a:pt x="230" y="204"/>
                    </a:lnTo>
                    <a:lnTo>
                      <a:pt x="230" y="204"/>
                    </a:lnTo>
                    <a:lnTo>
                      <a:pt x="230" y="211"/>
                    </a:lnTo>
                    <a:lnTo>
                      <a:pt x="230" y="211"/>
                    </a:lnTo>
                    <a:lnTo>
                      <a:pt x="174" y="219"/>
                    </a:lnTo>
                    <a:lnTo>
                      <a:pt x="174" y="219"/>
                    </a:lnTo>
                    <a:lnTo>
                      <a:pt x="174" y="230"/>
                    </a:lnTo>
                    <a:lnTo>
                      <a:pt x="174" y="230"/>
                    </a:lnTo>
                    <a:lnTo>
                      <a:pt x="228" y="240"/>
                    </a:lnTo>
                    <a:lnTo>
                      <a:pt x="228" y="240"/>
                    </a:lnTo>
                    <a:lnTo>
                      <a:pt x="228" y="248"/>
                    </a:lnTo>
                    <a:lnTo>
                      <a:pt x="228" y="248"/>
                    </a:lnTo>
                    <a:lnTo>
                      <a:pt x="176" y="257"/>
                    </a:lnTo>
                    <a:lnTo>
                      <a:pt x="176" y="257"/>
                    </a:lnTo>
                    <a:lnTo>
                      <a:pt x="176" y="267"/>
                    </a:lnTo>
                    <a:lnTo>
                      <a:pt x="176" y="267"/>
                    </a:lnTo>
                    <a:lnTo>
                      <a:pt x="230" y="278"/>
                    </a:lnTo>
                    <a:lnTo>
                      <a:pt x="230" y="278"/>
                    </a:lnTo>
                    <a:lnTo>
                      <a:pt x="230" y="286"/>
                    </a:lnTo>
                    <a:lnTo>
                      <a:pt x="230" y="286"/>
                    </a:lnTo>
                    <a:lnTo>
                      <a:pt x="176" y="296"/>
                    </a:lnTo>
                    <a:lnTo>
                      <a:pt x="176" y="296"/>
                    </a:lnTo>
                    <a:lnTo>
                      <a:pt x="176" y="305"/>
                    </a:lnTo>
                    <a:lnTo>
                      <a:pt x="176" y="305"/>
                    </a:lnTo>
                    <a:lnTo>
                      <a:pt x="230" y="315"/>
                    </a:lnTo>
                    <a:lnTo>
                      <a:pt x="230" y="315"/>
                    </a:lnTo>
                    <a:lnTo>
                      <a:pt x="230" y="323"/>
                    </a:lnTo>
                    <a:lnTo>
                      <a:pt x="230" y="323"/>
                    </a:lnTo>
                    <a:lnTo>
                      <a:pt x="176" y="334"/>
                    </a:lnTo>
                    <a:lnTo>
                      <a:pt x="176" y="334"/>
                    </a:lnTo>
                    <a:lnTo>
                      <a:pt x="174" y="344"/>
                    </a:lnTo>
                    <a:lnTo>
                      <a:pt x="174" y="344"/>
                    </a:lnTo>
                    <a:lnTo>
                      <a:pt x="228" y="353"/>
                    </a:lnTo>
                    <a:lnTo>
                      <a:pt x="228" y="353"/>
                    </a:lnTo>
                    <a:lnTo>
                      <a:pt x="228" y="361"/>
                    </a:lnTo>
                    <a:lnTo>
                      <a:pt x="228" y="361"/>
                    </a:lnTo>
                    <a:lnTo>
                      <a:pt x="176" y="371"/>
                    </a:lnTo>
                    <a:lnTo>
                      <a:pt x="176" y="371"/>
                    </a:lnTo>
                    <a:lnTo>
                      <a:pt x="176" y="380"/>
                    </a:lnTo>
                    <a:lnTo>
                      <a:pt x="176" y="380"/>
                    </a:lnTo>
                    <a:lnTo>
                      <a:pt x="230" y="390"/>
                    </a:lnTo>
                    <a:lnTo>
                      <a:pt x="230" y="390"/>
                    </a:lnTo>
                    <a:lnTo>
                      <a:pt x="230" y="397"/>
                    </a:lnTo>
                    <a:lnTo>
                      <a:pt x="230" y="397"/>
                    </a:lnTo>
                    <a:lnTo>
                      <a:pt x="176" y="409"/>
                    </a:lnTo>
                    <a:lnTo>
                      <a:pt x="176" y="409"/>
                    </a:lnTo>
                    <a:lnTo>
                      <a:pt x="176" y="419"/>
                    </a:lnTo>
                    <a:lnTo>
                      <a:pt x="176" y="419"/>
                    </a:lnTo>
                    <a:lnTo>
                      <a:pt x="230" y="428"/>
                    </a:lnTo>
                    <a:lnTo>
                      <a:pt x="230" y="428"/>
                    </a:lnTo>
                    <a:lnTo>
                      <a:pt x="228" y="436"/>
                    </a:lnTo>
                    <a:lnTo>
                      <a:pt x="228" y="436"/>
                    </a:lnTo>
                    <a:lnTo>
                      <a:pt x="174" y="445"/>
                    </a:lnTo>
                    <a:lnTo>
                      <a:pt x="174" y="445"/>
                    </a:lnTo>
                    <a:lnTo>
                      <a:pt x="176" y="455"/>
                    </a:lnTo>
                    <a:lnTo>
                      <a:pt x="176" y="455"/>
                    </a:lnTo>
                    <a:lnTo>
                      <a:pt x="230" y="465"/>
                    </a:lnTo>
                    <a:lnTo>
                      <a:pt x="230" y="465"/>
                    </a:lnTo>
                    <a:lnTo>
                      <a:pt x="230" y="472"/>
                    </a:lnTo>
                    <a:lnTo>
                      <a:pt x="230" y="472"/>
                    </a:lnTo>
                    <a:lnTo>
                      <a:pt x="176" y="484"/>
                    </a:lnTo>
                    <a:lnTo>
                      <a:pt x="176" y="484"/>
                    </a:lnTo>
                    <a:lnTo>
                      <a:pt x="176" y="493"/>
                    </a:lnTo>
                    <a:lnTo>
                      <a:pt x="176" y="493"/>
                    </a:lnTo>
                    <a:lnTo>
                      <a:pt x="230" y="503"/>
                    </a:lnTo>
                    <a:lnTo>
                      <a:pt x="230" y="503"/>
                    </a:lnTo>
                    <a:lnTo>
                      <a:pt x="228" y="511"/>
                    </a:lnTo>
                    <a:lnTo>
                      <a:pt x="228" y="511"/>
                    </a:lnTo>
                    <a:lnTo>
                      <a:pt x="176" y="520"/>
                    </a:lnTo>
                    <a:lnTo>
                      <a:pt x="176" y="520"/>
                    </a:lnTo>
                    <a:lnTo>
                      <a:pt x="176" y="530"/>
                    </a:lnTo>
                    <a:lnTo>
                      <a:pt x="176" y="530"/>
                    </a:lnTo>
                    <a:lnTo>
                      <a:pt x="228" y="541"/>
                    </a:lnTo>
                    <a:lnTo>
                      <a:pt x="228" y="541"/>
                    </a:lnTo>
                    <a:lnTo>
                      <a:pt x="228" y="547"/>
                    </a:lnTo>
                    <a:lnTo>
                      <a:pt x="228" y="547"/>
                    </a:lnTo>
                    <a:lnTo>
                      <a:pt x="174" y="559"/>
                    </a:lnTo>
                    <a:lnTo>
                      <a:pt x="174" y="559"/>
                    </a:lnTo>
                    <a:lnTo>
                      <a:pt x="174" y="570"/>
                    </a:lnTo>
                    <a:lnTo>
                      <a:pt x="174" y="570"/>
                    </a:lnTo>
                    <a:lnTo>
                      <a:pt x="230" y="580"/>
                    </a:lnTo>
                    <a:lnTo>
                      <a:pt x="230" y="580"/>
                    </a:lnTo>
                    <a:lnTo>
                      <a:pt x="228" y="588"/>
                    </a:lnTo>
                    <a:lnTo>
                      <a:pt x="228" y="588"/>
                    </a:lnTo>
                    <a:lnTo>
                      <a:pt x="176" y="597"/>
                    </a:lnTo>
                    <a:lnTo>
                      <a:pt x="176" y="597"/>
                    </a:lnTo>
                    <a:lnTo>
                      <a:pt x="176" y="607"/>
                    </a:lnTo>
                    <a:lnTo>
                      <a:pt x="176" y="607"/>
                    </a:lnTo>
                    <a:lnTo>
                      <a:pt x="228" y="616"/>
                    </a:lnTo>
                    <a:lnTo>
                      <a:pt x="228" y="616"/>
                    </a:lnTo>
                    <a:lnTo>
                      <a:pt x="228" y="624"/>
                    </a:lnTo>
                    <a:lnTo>
                      <a:pt x="228" y="624"/>
                    </a:lnTo>
                    <a:lnTo>
                      <a:pt x="176" y="636"/>
                    </a:lnTo>
                    <a:lnTo>
                      <a:pt x="176" y="636"/>
                    </a:lnTo>
                    <a:lnTo>
                      <a:pt x="176" y="645"/>
                    </a:lnTo>
                    <a:lnTo>
                      <a:pt x="176" y="645"/>
                    </a:lnTo>
                    <a:lnTo>
                      <a:pt x="230" y="653"/>
                    </a:lnTo>
                    <a:lnTo>
                      <a:pt x="230" y="653"/>
                    </a:lnTo>
                    <a:lnTo>
                      <a:pt x="230" y="662"/>
                    </a:lnTo>
                    <a:lnTo>
                      <a:pt x="230" y="662"/>
                    </a:lnTo>
                    <a:lnTo>
                      <a:pt x="174" y="670"/>
                    </a:lnTo>
                    <a:lnTo>
                      <a:pt x="174" y="670"/>
                    </a:lnTo>
                    <a:lnTo>
                      <a:pt x="176" y="682"/>
                    </a:lnTo>
                    <a:lnTo>
                      <a:pt x="176" y="682"/>
                    </a:lnTo>
                    <a:lnTo>
                      <a:pt x="230" y="693"/>
                    </a:lnTo>
                    <a:lnTo>
                      <a:pt x="230" y="693"/>
                    </a:lnTo>
                    <a:lnTo>
                      <a:pt x="230" y="699"/>
                    </a:lnTo>
                    <a:lnTo>
                      <a:pt x="230" y="699"/>
                    </a:lnTo>
                    <a:lnTo>
                      <a:pt x="176" y="709"/>
                    </a:lnTo>
                    <a:lnTo>
                      <a:pt x="176" y="709"/>
                    </a:lnTo>
                    <a:lnTo>
                      <a:pt x="176" y="718"/>
                    </a:lnTo>
                    <a:lnTo>
                      <a:pt x="176" y="718"/>
                    </a:lnTo>
                    <a:lnTo>
                      <a:pt x="230" y="728"/>
                    </a:lnTo>
                    <a:lnTo>
                      <a:pt x="230" y="728"/>
                    </a:lnTo>
                    <a:lnTo>
                      <a:pt x="228" y="735"/>
                    </a:lnTo>
                    <a:lnTo>
                      <a:pt x="228" y="735"/>
                    </a:lnTo>
                    <a:lnTo>
                      <a:pt x="176" y="745"/>
                    </a:lnTo>
                    <a:lnTo>
                      <a:pt x="176" y="745"/>
                    </a:lnTo>
                    <a:lnTo>
                      <a:pt x="176" y="757"/>
                    </a:lnTo>
                    <a:lnTo>
                      <a:pt x="176" y="757"/>
                    </a:lnTo>
                    <a:lnTo>
                      <a:pt x="230" y="766"/>
                    </a:lnTo>
                    <a:lnTo>
                      <a:pt x="230" y="766"/>
                    </a:lnTo>
                    <a:lnTo>
                      <a:pt x="228" y="774"/>
                    </a:lnTo>
                    <a:lnTo>
                      <a:pt x="228" y="774"/>
                    </a:lnTo>
                    <a:lnTo>
                      <a:pt x="174" y="783"/>
                    </a:lnTo>
                    <a:lnTo>
                      <a:pt x="174" y="783"/>
                    </a:lnTo>
                    <a:lnTo>
                      <a:pt x="174" y="795"/>
                    </a:lnTo>
                    <a:lnTo>
                      <a:pt x="174" y="795"/>
                    </a:lnTo>
                    <a:lnTo>
                      <a:pt x="228" y="805"/>
                    </a:lnTo>
                    <a:lnTo>
                      <a:pt x="228" y="805"/>
                    </a:lnTo>
                    <a:lnTo>
                      <a:pt x="228" y="812"/>
                    </a:lnTo>
                    <a:lnTo>
                      <a:pt x="228" y="812"/>
                    </a:lnTo>
                    <a:lnTo>
                      <a:pt x="174" y="824"/>
                    </a:lnTo>
                    <a:lnTo>
                      <a:pt x="174" y="824"/>
                    </a:lnTo>
                    <a:lnTo>
                      <a:pt x="178" y="835"/>
                    </a:lnTo>
                    <a:lnTo>
                      <a:pt x="178" y="835"/>
                    </a:lnTo>
                    <a:lnTo>
                      <a:pt x="230" y="839"/>
                    </a:lnTo>
                    <a:lnTo>
                      <a:pt x="230" y="839"/>
                    </a:lnTo>
                    <a:lnTo>
                      <a:pt x="228" y="849"/>
                    </a:lnTo>
                    <a:lnTo>
                      <a:pt x="228" y="849"/>
                    </a:lnTo>
                    <a:lnTo>
                      <a:pt x="176" y="858"/>
                    </a:lnTo>
                    <a:lnTo>
                      <a:pt x="176" y="858"/>
                    </a:lnTo>
                    <a:lnTo>
                      <a:pt x="176" y="868"/>
                    </a:lnTo>
                    <a:lnTo>
                      <a:pt x="176" y="868"/>
                    </a:lnTo>
                    <a:lnTo>
                      <a:pt x="230" y="879"/>
                    </a:lnTo>
                    <a:lnTo>
                      <a:pt x="230" y="879"/>
                    </a:lnTo>
                    <a:lnTo>
                      <a:pt x="230" y="887"/>
                    </a:lnTo>
                    <a:lnTo>
                      <a:pt x="230" y="887"/>
                    </a:lnTo>
                    <a:lnTo>
                      <a:pt x="176" y="895"/>
                    </a:lnTo>
                    <a:lnTo>
                      <a:pt x="176" y="895"/>
                    </a:lnTo>
                    <a:lnTo>
                      <a:pt x="174" y="904"/>
                    </a:lnTo>
                    <a:lnTo>
                      <a:pt x="174" y="904"/>
                    </a:lnTo>
                    <a:lnTo>
                      <a:pt x="228" y="918"/>
                    </a:lnTo>
                    <a:lnTo>
                      <a:pt x="228" y="918"/>
                    </a:lnTo>
                    <a:lnTo>
                      <a:pt x="228" y="924"/>
                    </a:lnTo>
                    <a:lnTo>
                      <a:pt x="228" y="924"/>
                    </a:lnTo>
                    <a:lnTo>
                      <a:pt x="174" y="933"/>
                    </a:lnTo>
                    <a:lnTo>
                      <a:pt x="174" y="933"/>
                    </a:lnTo>
                    <a:lnTo>
                      <a:pt x="176" y="943"/>
                    </a:lnTo>
                    <a:lnTo>
                      <a:pt x="176" y="943"/>
                    </a:lnTo>
                    <a:lnTo>
                      <a:pt x="230" y="954"/>
                    </a:lnTo>
                    <a:lnTo>
                      <a:pt x="230" y="954"/>
                    </a:lnTo>
                    <a:lnTo>
                      <a:pt x="228" y="962"/>
                    </a:lnTo>
                    <a:lnTo>
                      <a:pt x="228" y="962"/>
                    </a:lnTo>
                    <a:lnTo>
                      <a:pt x="176" y="972"/>
                    </a:lnTo>
                    <a:lnTo>
                      <a:pt x="176" y="972"/>
                    </a:lnTo>
                    <a:lnTo>
                      <a:pt x="176" y="981"/>
                    </a:lnTo>
                    <a:lnTo>
                      <a:pt x="176" y="981"/>
                    </a:lnTo>
                    <a:lnTo>
                      <a:pt x="230" y="991"/>
                    </a:lnTo>
                    <a:lnTo>
                      <a:pt x="230" y="991"/>
                    </a:lnTo>
                    <a:lnTo>
                      <a:pt x="228" y="1000"/>
                    </a:lnTo>
                    <a:lnTo>
                      <a:pt x="228" y="1000"/>
                    </a:lnTo>
                    <a:lnTo>
                      <a:pt x="174" y="1008"/>
                    </a:lnTo>
                    <a:lnTo>
                      <a:pt x="174" y="1008"/>
                    </a:lnTo>
                    <a:lnTo>
                      <a:pt x="176" y="1020"/>
                    </a:lnTo>
                    <a:lnTo>
                      <a:pt x="176" y="1020"/>
                    </a:lnTo>
                    <a:lnTo>
                      <a:pt x="228" y="1031"/>
                    </a:lnTo>
                    <a:lnTo>
                      <a:pt x="228" y="1031"/>
                    </a:lnTo>
                    <a:lnTo>
                      <a:pt x="226" y="1039"/>
                    </a:lnTo>
                    <a:lnTo>
                      <a:pt x="226" y="1039"/>
                    </a:lnTo>
                    <a:lnTo>
                      <a:pt x="174" y="1045"/>
                    </a:lnTo>
                    <a:lnTo>
                      <a:pt x="174" y="104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baseline="-25000">
                  <a:solidFill>
                    <a:schemeClr val="dk1"/>
                  </a:solidFill>
                  <a:latin typeface="Calibri"/>
                  <a:ea typeface="Calibri"/>
                  <a:cs typeface="Calibri"/>
                  <a:sym typeface="Calibri"/>
                </a:endParaRPr>
              </a:p>
            </p:txBody>
          </p:sp>
          <p:sp>
            <p:nvSpPr>
              <p:cNvPr id="1314" name="Google Shape;1314;p67"/>
              <p:cNvSpPr/>
              <p:nvPr/>
            </p:nvSpPr>
            <p:spPr>
              <a:xfrm>
                <a:off x="-2108200" y="3462338"/>
                <a:ext cx="309563" cy="915988"/>
              </a:xfrm>
              <a:custGeom>
                <a:avLst/>
                <a:gdLst/>
                <a:ahLst/>
                <a:cxnLst/>
                <a:rect l="l" t="t" r="r" b="b"/>
                <a:pathLst>
                  <a:path w="390" h="1154" extrusionOk="0">
                    <a:moveTo>
                      <a:pt x="249" y="402"/>
                    </a:moveTo>
                    <a:lnTo>
                      <a:pt x="249" y="402"/>
                    </a:lnTo>
                    <a:lnTo>
                      <a:pt x="249" y="569"/>
                    </a:lnTo>
                    <a:lnTo>
                      <a:pt x="249" y="736"/>
                    </a:lnTo>
                    <a:lnTo>
                      <a:pt x="249" y="736"/>
                    </a:lnTo>
                    <a:lnTo>
                      <a:pt x="249" y="751"/>
                    </a:lnTo>
                    <a:lnTo>
                      <a:pt x="251" y="757"/>
                    </a:lnTo>
                    <a:lnTo>
                      <a:pt x="255" y="762"/>
                    </a:lnTo>
                    <a:lnTo>
                      <a:pt x="259" y="768"/>
                    </a:lnTo>
                    <a:lnTo>
                      <a:pt x="263" y="772"/>
                    </a:lnTo>
                    <a:lnTo>
                      <a:pt x="278" y="782"/>
                    </a:lnTo>
                    <a:lnTo>
                      <a:pt x="278" y="782"/>
                    </a:lnTo>
                    <a:lnTo>
                      <a:pt x="294" y="789"/>
                    </a:lnTo>
                    <a:lnTo>
                      <a:pt x="307" y="799"/>
                    </a:lnTo>
                    <a:lnTo>
                      <a:pt x="320" y="809"/>
                    </a:lnTo>
                    <a:lnTo>
                      <a:pt x="332" y="820"/>
                    </a:lnTo>
                    <a:lnTo>
                      <a:pt x="344" y="832"/>
                    </a:lnTo>
                    <a:lnTo>
                      <a:pt x="353" y="845"/>
                    </a:lnTo>
                    <a:lnTo>
                      <a:pt x="363" y="858"/>
                    </a:lnTo>
                    <a:lnTo>
                      <a:pt x="370" y="874"/>
                    </a:lnTo>
                    <a:lnTo>
                      <a:pt x="376" y="887"/>
                    </a:lnTo>
                    <a:lnTo>
                      <a:pt x="382" y="903"/>
                    </a:lnTo>
                    <a:lnTo>
                      <a:pt x="386" y="920"/>
                    </a:lnTo>
                    <a:lnTo>
                      <a:pt x="388" y="935"/>
                    </a:lnTo>
                    <a:lnTo>
                      <a:pt x="390" y="953"/>
                    </a:lnTo>
                    <a:lnTo>
                      <a:pt x="388" y="968"/>
                    </a:lnTo>
                    <a:lnTo>
                      <a:pt x="388" y="985"/>
                    </a:lnTo>
                    <a:lnTo>
                      <a:pt x="384" y="1002"/>
                    </a:lnTo>
                    <a:lnTo>
                      <a:pt x="384" y="1002"/>
                    </a:lnTo>
                    <a:lnTo>
                      <a:pt x="378" y="1018"/>
                    </a:lnTo>
                    <a:lnTo>
                      <a:pt x="372" y="1033"/>
                    </a:lnTo>
                    <a:lnTo>
                      <a:pt x="367" y="1049"/>
                    </a:lnTo>
                    <a:lnTo>
                      <a:pt x="359" y="1064"/>
                    </a:lnTo>
                    <a:lnTo>
                      <a:pt x="349" y="1077"/>
                    </a:lnTo>
                    <a:lnTo>
                      <a:pt x="338" y="1089"/>
                    </a:lnTo>
                    <a:lnTo>
                      <a:pt x="328" y="1100"/>
                    </a:lnTo>
                    <a:lnTo>
                      <a:pt x="315" y="1112"/>
                    </a:lnTo>
                    <a:lnTo>
                      <a:pt x="303" y="1122"/>
                    </a:lnTo>
                    <a:lnTo>
                      <a:pt x="290" y="1129"/>
                    </a:lnTo>
                    <a:lnTo>
                      <a:pt x="274" y="1137"/>
                    </a:lnTo>
                    <a:lnTo>
                      <a:pt x="261" y="1143"/>
                    </a:lnTo>
                    <a:lnTo>
                      <a:pt x="246" y="1146"/>
                    </a:lnTo>
                    <a:lnTo>
                      <a:pt x="228" y="1150"/>
                    </a:lnTo>
                    <a:lnTo>
                      <a:pt x="213" y="1152"/>
                    </a:lnTo>
                    <a:lnTo>
                      <a:pt x="196" y="1154"/>
                    </a:lnTo>
                    <a:lnTo>
                      <a:pt x="196" y="1154"/>
                    </a:lnTo>
                    <a:lnTo>
                      <a:pt x="178" y="1152"/>
                    </a:lnTo>
                    <a:lnTo>
                      <a:pt x="163" y="1150"/>
                    </a:lnTo>
                    <a:lnTo>
                      <a:pt x="146" y="1148"/>
                    </a:lnTo>
                    <a:lnTo>
                      <a:pt x="130" y="1143"/>
                    </a:lnTo>
                    <a:lnTo>
                      <a:pt x="115" y="1137"/>
                    </a:lnTo>
                    <a:lnTo>
                      <a:pt x="102" y="1131"/>
                    </a:lnTo>
                    <a:lnTo>
                      <a:pt x="88" y="1122"/>
                    </a:lnTo>
                    <a:lnTo>
                      <a:pt x="75" y="1114"/>
                    </a:lnTo>
                    <a:lnTo>
                      <a:pt x="61" y="1102"/>
                    </a:lnTo>
                    <a:lnTo>
                      <a:pt x="52" y="1091"/>
                    </a:lnTo>
                    <a:lnTo>
                      <a:pt x="40" y="1079"/>
                    </a:lnTo>
                    <a:lnTo>
                      <a:pt x="31" y="1066"/>
                    </a:lnTo>
                    <a:lnTo>
                      <a:pt x="23" y="1052"/>
                    </a:lnTo>
                    <a:lnTo>
                      <a:pt x="15" y="1037"/>
                    </a:lnTo>
                    <a:lnTo>
                      <a:pt x="9" y="1022"/>
                    </a:lnTo>
                    <a:lnTo>
                      <a:pt x="6" y="1006"/>
                    </a:lnTo>
                    <a:lnTo>
                      <a:pt x="6" y="1006"/>
                    </a:lnTo>
                    <a:lnTo>
                      <a:pt x="2" y="989"/>
                    </a:lnTo>
                    <a:lnTo>
                      <a:pt x="0" y="972"/>
                    </a:lnTo>
                    <a:lnTo>
                      <a:pt x="0" y="954"/>
                    </a:lnTo>
                    <a:lnTo>
                      <a:pt x="0" y="939"/>
                    </a:lnTo>
                    <a:lnTo>
                      <a:pt x="2" y="922"/>
                    </a:lnTo>
                    <a:lnTo>
                      <a:pt x="6" y="906"/>
                    </a:lnTo>
                    <a:lnTo>
                      <a:pt x="11" y="889"/>
                    </a:lnTo>
                    <a:lnTo>
                      <a:pt x="17" y="876"/>
                    </a:lnTo>
                    <a:lnTo>
                      <a:pt x="25" y="860"/>
                    </a:lnTo>
                    <a:lnTo>
                      <a:pt x="32" y="847"/>
                    </a:lnTo>
                    <a:lnTo>
                      <a:pt x="42" y="834"/>
                    </a:lnTo>
                    <a:lnTo>
                      <a:pt x="54" y="820"/>
                    </a:lnTo>
                    <a:lnTo>
                      <a:pt x="67" y="809"/>
                    </a:lnTo>
                    <a:lnTo>
                      <a:pt x="79" y="799"/>
                    </a:lnTo>
                    <a:lnTo>
                      <a:pt x="94" y="789"/>
                    </a:lnTo>
                    <a:lnTo>
                      <a:pt x="109" y="782"/>
                    </a:lnTo>
                    <a:lnTo>
                      <a:pt x="109" y="782"/>
                    </a:lnTo>
                    <a:lnTo>
                      <a:pt x="125" y="772"/>
                    </a:lnTo>
                    <a:lnTo>
                      <a:pt x="130" y="766"/>
                    </a:lnTo>
                    <a:lnTo>
                      <a:pt x="134" y="762"/>
                    </a:lnTo>
                    <a:lnTo>
                      <a:pt x="136" y="755"/>
                    </a:lnTo>
                    <a:lnTo>
                      <a:pt x="138" y="749"/>
                    </a:lnTo>
                    <a:lnTo>
                      <a:pt x="138" y="732"/>
                    </a:lnTo>
                    <a:lnTo>
                      <a:pt x="138" y="732"/>
                    </a:lnTo>
                    <a:lnTo>
                      <a:pt x="138" y="400"/>
                    </a:lnTo>
                    <a:lnTo>
                      <a:pt x="138" y="234"/>
                    </a:lnTo>
                    <a:lnTo>
                      <a:pt x="138" y="69"/>
                    </a:lnTo>
                    <a:lnTo>
                      <a:pt x="138" y="69"/>
                    </a:lnTo>
                    <a:lnTo>
                      <a:pt x="140" y="50"/>
                    </a:lnTo>
                    <a:lnTo>
                      <a:pt x="144" y="33"/>
                    </a:lnTo>
                    <a:lnTo>
                      <a:pt x="153" y="19"/>
                    </a:lnTo>
                    <a:lnTo>
                      <a:pt x="165" y="10"/>
                    </a:lnTo>
                    <a:lnTo>
                      <a:pt x="176" y="2"/>
                    </a:lnTo>
                    <a:lnTo>
                      <a:pt x="190" y="0"/>
                    </a:lnTo>
                    <a:lnTo>
                      <a:pt x="203" y="0"/>
                    </a:lnTo>
                    <a:lnTo>
                      <a:pt x="209" y="2"/>
                    </a:lnTo>
                    <a:lnTo>
                      <a:pt x="215" y="6"/>
                    </a:lnTo>
                    <a:lnTo>
                      <a:pt x="215" y="6"/>
                    </a:lnTo>
                    <a:lnTo>
                      <a:pt x="226" y="18"/>
                    </a:lnTo>
                    <a:lnTo>
                      <a:pt x="238" y="31"/>
                    </a:lnTo>
                    <a:lnTo>
                      <a:pt x="244" y="48"/>
                    </a:lnTo>
                    <a:lnTo>
                      <a:pt x="248" y="56"/>
                    </a:lnTo>
                    <a:lnTo>
                      <a:pt x="248" y="64"/>
                    </a:lnTo>
                    <a:lnTo>
                      <a:pt x="248" y="64"/>
                    </a:lnTo>
                    <a:lnTo>
                      <a:pt x="249" y="148"/>
                    </a:lnTo>
                    <a:lnTo>
                      <a:pt x="249" y="233"/>
                    </a:lnTo>
                    <a:lnTo>
                      <a:pt x="249" y="402"/>
                    </a:lnTo>
                    <a:lnTo>
                      <a:pt x="249" y="4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baseline="-25000">
                  <a:solidFill>
                    <a:schemeClr val="dk1"/>
                  </a:solidFill>
                  <a:latin typeface="Calibri"/>
                  <a:ea typeface="Calibri"/>
                  <a:cs typeface="Calibri"/>
                  <a:sym typeface="Calibri"/>
                </a:endParaRPr>
              </a:p>
            </p:txBody>
          </p:sp>
        </p:grpSp>
      </p:grpSp>
      <p:grpSp>
        <p:nvGrpSpPr>
          <p:cNvPr id="1315" name="Google Shape;1315;p67"/>
          <p:cNvGrpSpPr/>
          <p:nvPr/>
        </p:nvGrpSpPr>
        <p:grpSpPr>
          <a:xfrm>
            <a:off x="10234136" y="2943657"/>
            <a:ext cx="3578938" cy="3929110"/>
            <a:chOff x="10234136" y="2943657"/>
            <a:chExt cx="3578938" cy="3929110"/>
          </a:xfrm>
        </p:grpSpPr>
        <p:sp>
          <p:nvSpPr>
            <p:cNvPr id="1316" name="Google Shape;1316;p67"/>
            <p:cNvSpPr/>
            <p:nvPr/>
          </p:nvSpPr>
          <p:spPr>
            <a:xfrm>
              <a:off x="10234136" y="2943657"/>
              <a:ext cx="3578938" cy="296425"/>
            </a:xfrm>
            <a:custGeom>
              <a:avLst/>
              <a:gdLst/>
              <a:ahLst/>
              <a:cxnLst/>
              <a:rect l="l" t="t" r="r" b="b"/>
              <a:pathLst>
                <a:path w="1265" h="124" extrusionOk="0">
                  <a:moveTo>
                    <a:pt x="1265" y="124"/>
                  </a:moveTo>
                  <a:lnTo>
                    <a:pt x="0" y="124"/>
                  </a:lnTo>
                  <a:lnTo>
                    <a:pt x="96" y="0"/>
                  </a:lnTo>
                  <a:lnTo>
                    <a:pt x="1169" y="0"/>
                  </a:lnTo>
                  <a:lnTo>
                    <a:pt x="1265" y="124"/>
                  </a:lnTo>
                  <a:close/>
                </a:path>
              </a:pathLst>
            </a:custGeom>
            <a:solidFill>
              <a:srgbClr val="A6293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44494E"/>
                </a:solidFill>
                <a:latin typeface="Calibri"/>
                <a:ea typeface="Calibri"/>
                <a:cs typeface="Calibri"/>
                <a:sym typeface="Calibri"/>
              </a:endParaRPr>
            </a:p>
          </p:txBody>
        </p:sp>
        <p:sp>
          <p:nvSpPr>
            <p:cNvPr id="1317" name="Google Shape;1317;p67"/>
            <p:cNvSpPr/>
            <p:nvPr/>
          </p:nvSpPr>
          <p:spPr>
            <a:xfrm>
              <a:off x="10492653" y="2943657"/>
              <a:ext cx="3035731" cy="3929110"/>
            </a:xfrm>
            <a:custGeom>
              <a:avLst/>
              <a:gdLst/>
              <a:ahLst/>
              <a:cxnLst/>
              <a:rect l="l" t="t" r="r" b="b"/>
              <a:pathLst>
                <a:path w="1073" h="1227" extrusionOk="0">
                  <a:moveTo>
                    <a:pt x="1073" y="913"/>
                  </a:moveTo>
                  <a:lnTo>
                    <a:pt x="537" y="1227"/>
                  </a:lnTo>
                  <a:lnTo>
                    <a:pt x="0" y="913"/>
                  </a:lnTo>
                  <a:lnTo>
                    <a:pt x="0" y="0"/>
                  </a:lnTo>
                  <a:lnTo>
                    <a:pt x="1073" y="0"/>
                  </a:lnTo>
                  <a:lnTo>
                    <a:pt x="1073" y="913"/>
                  </a:lnTo>
                  <a:close/>
                </a:path>
              </a:pathLst>
            </a:custGeom>
            <a:solidFill>
              <a:srgbClr val="EE5F7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44494E"/>
                </a:solidFill>
                <a:latin typeface="Calibri"/>
                <a:ea typeface="Calibri"/>
                <a:cs typeface="Calibri"/>
                <a:sym typeface="Calibri"/>
              </a:endParaRPr>
            </a:p>
          </p:txBody>
        </p:sp>
        <p:sp>
          <p:nvSpPr>
            <p:cNvPr id="1318" name="Google Shape;1318;p67"/>
            <p:cNvSpPr txBox="1"/>
            <p:nvPr/>
          </p:nvSpPr>
          <p:spPr>
            <a:xfrm>
              <a:off x="10536630" y="4107550"/>
              <a:ext cx="2931640" cy="178510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chemeClr val="lt1"/>
                  </a:solidFill>
                  <a:latin typeface="Open Sans"/>
                  <a:ea typeface="Open Sans"/>
                  <a:cs typeface="Open Sans"/>
                  <a:sym typeface="Open Sans"/>
                </a:rPr>
                <a:t>Poisson Data</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1" i="0" u="none" strike="noStrike" cap="none">
                <a:solidFill>
                  <a:schemeClr val="lt1"/>
                </a:solidFill>
                <a:latin typeface="Open Sans"/>
                <a:ea typeface="Open Sans"/>
                <a:cs typeface="Open Sans"/>
                <a:sym typeface="Open Sans"/>
              </a:endParaRPr>
            </a:p>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chemeClr val="lt1"/>
                  </a:solidFill>
                  <a:latin typeface="Open Sans"/>
                  <a:ea typeface="Open Sans"/>
                  <a:cs typeface="Open Sans"/>
                  <a:sym typeface="Open Sans"/>
                </a:rPr>
                <a:t>Evaluate rate of occurrence or frequency.</a:t>
              </a:r>
              <a:endParaRPr sz="1400" b="0" i="0" u="none" strike="noStrike" cap="none">
                <a:solidFill>
                  <a:srgbClr val="000000"/>
                </a:solidFill>
                <a:latin typeface="Arial"/>
                <a:ea typeface="Arial"/>
                <a:cs typeface="Arial"/>
                <a:sym typeface="Arial"/>
              </a:endParaRPr>
            </a:p>
          </p:txBody>
        </p:sp>
        <p:grpSp>
          <p:nvGrpSpPr>
            <p:cNvPr id="1319" name="Google Shape;1319;p67"/>
            <p:cNvGrpSpPr/>
            <p:nvPr/>
          </p:nvGrpSpPr>
          <p:grpSpPr>
            <a:xfrm>
              <a:off x="11486261" y="3245403"/>
              <a:ext cx="1032377" cy="743365"/>
              <a:chOff x="-4519613" y="3081338"/>
              <a:chExt cx="1219201" cy="877888"/>
            </a:xfrm>
          </p:grpSpPr>
          <p:sp>
            <p:nvSpPr>
              <p:cNvPr id="1320" name="Google Shape;1320;p67"/>
              <p:cNvSpPr/>
              <p:nvPr/>
            </p:nvSpPr>
            <p:spPr>
              <a:xfrm>
                <a:off x="-4519613" y="3240088"/>
                <a:ext cx="14288" cy="542925"/>
              </a:xfrm>
              <a:custGeom>
                <a:avLst/>
                <a:gdLst/>
                <a:ahLst/>
                <a:cxnLst/>
                <a:rect l="l" t="t" r="r" b="b"/>
                <a:pathLst>
                  <a:path w="18" h="683" extrusionOk="0">
                    <a:moveTo>
                      <a:pt x="0" y="0"/>
                    </a:moveTo>
                    <a:lnTo>
                      <a:pt x="0" y="0"/>
                    </a:lnTo>
                    <a:lnTo>
                      <a:pt x="8" y="0"/>
                    </a:lnTo>
                    <a:lnTo>
                      <a:pt x="8" y="0"/>
                    </a:lnTo>
                    <a:lnTo>
                      <a:pt x="12" y="8"/>
                    </a:lnTo>
                    <a:lnTo>
                      <a:pt x="16" y="13"/>
                    </a:lnTo>
                    <a:lnTo>
                      <a:pt x="18" y="21"/>
                    </a:lnTo>
                    <a:lnTo>
                      <a:pt x="18" y="29"/>
                    </a:lnTo>
                    <a:lnTo>
                      <a:pt x="18" y="29"/>
                    </a:lnTo>
                    <a:lnTo>
                      <a:pt x="18" y="346"/>
                    </a:lnTo>
                    <a:lnTo>
                      <a:pt x="18" y="664"/>
                    </a:lnTo>
                    <a:lnTo>
                      <a:pt x="18" y="664"/>
                    </a:lnTo>
                    <a:lnTo>
                      <a:pt x="14" y="676"/>
                    </a:lnTo>
                    <a:lnTo>
                      <a:pt x="12" y="680"/>
                    </a:lnTo>
                    <a:lnTo>
                      <a:pt x="8" y="683"/>
                    </a:lnTo>
                    <a:lnTo>
                      <a:pt x="8" y="683"/>
                    </a:lnTo>
                    <a:lnTo>
                      <a:pt x="0" y="683"/>
                    </a:lnTo>
                    <a:lnTo>
                      <a:pt x="0" y="683"/>
                    </a:lnTo>
                    <a:lnTo>
                      <a:pt x="0" y="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21" name="Google Shape;1321;p67"/>
              <p:cNvSpPr/>
              <p:nvPr/>
            </p:nvSpPr>
            <p:spPr>
              <a:xfrm>
                <a:off x="-3678238" y="3944938"/>
                <a:ext cx="92075" cy="14288"/>
              </a:xfrm>
              <a:custGeom>
                <a:avLst/>
                <a:gdLst/>
                <a:ahLst/>
                <a:cxnLst/>
                <a:rect l="l" t="t" r="r" b="b"/>
                <a:pathLst>
                  <a:path w="115" h="17" extrusionOk="0">
                    <a:moveTo>
                      <a:pt x="0" y="17"/>
                    </a:moveTo>
                    <a:lnTo>
                      <a:pt x="0" y="17"/>
                    </a:lnTo>
                    <a:lnTo>
                      <a:pt x="0" y="9"/>
                    </a:lnTo>
                    <a:lnTo>
                      <a:pt x="0" y="9"/>
                    </a:lnTo>
                    <a:lnTo>
                      <a:pt x="6" y="4"/>
                    </a:lnTo>
                    <a:lnTo>
                      <a:pt x="14" y="2"/>
                    </a:lnTo>
                    <a:lnTo>
                      <a:pt x="31" y="0"/>
                    </a:lnTo>
                    <a:lnTo>
                      <a:pt x="31" y="0"/>
                    </a:lnTo>
                    <a:lnTo>
                      <a:pt x="77" y="0"/>
                    </a:lnTo>
                    <a:lnTo>
                      <a:pt x="77" y="0"/>
                    </a:lnTo>
                    <a:lnTo>
                      <a:pt x="96" y="0"/>
                    </a:lnTo>
                    <a:lnTo>
                      <a:pt x="106" y="4"/>
                    </a:lnTo>
                    <a:lnTo>
                      <a:pt x="115" y="9"/>
                    </a:lnTo>
                    <a:lnTo>
                      <a:pt x="115" y="9"/>
                    </a:lnTo>
                    <a:lnTo>
                      <a:pt x="115" y="17"/>
                    </a:lnTo>
                    <a:lnTo>
                      <a:pt x="115" y="17"/>
                    </a:lnTo>
                    <a:lnTo>
                      <a:pt x="0" y="17"/>
                    </a:lnTo>
                    <a:lnTo>
                      <a:pt x="0"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22" name="Google Shape;1322;p67"/>
              <p:cNvSpPr/>
              <p:nvPr/>
            </p:nvSpPr>
            <p:spPr>
              <a:xfrm>
                <a:off x="-3314700" y="3362325"/>
                <a:ext cx="14288" cy="47625"/>
              </a:xfrm>
              <a:custGeom>
                <a:avLst/>
                <a:gdLst/>
                <a:ahLst/>
                <a:cxnLst/>
                <a:rect l="l" t="t" r="r" b="b"/>
                <a:pathLst>
                  <a:path w="19" h="61" extrusionOk="0">
                    <a:moveTo>
                      <a:pt x="19" y="61"/>
                    </a:moveTo>
                    <a:lnTo>
                      <a:pt x="19" y="61"/>
                    </a:lnTo>
                    <a:lnTo>
                      <a:pt x="12" y="61"/>
                    </a:lnTo>
                    <a:lnTo>
                      <a:pt x="12" y="61"/>
                    </a:lnTo>
                    <a:lnTo>
                      <a:pt x="6" y="53"/>
                    </a:lnTo>
                    <a:lnTo>
                      <a:pt x="2" y="46"/>
                    </a:lnTo>
                    <a:lnTo>
                      <a:pt x="0" y="38"/>
                    </a:lnTo>
                    <a:lnTo>
                      <a:pt x="0" y="30"/>
                    </a:lnTo>
                    <a:lnTo>
                      <a:pt x="0" y="23"/>
                    </a:lnTo>
                    <a:lnTo>
                      <a:pt x="2" y="15"/>
                    </a:lnTo>
                    <a:lnTo>
                      <a:pt x="6" y="7"/>
                    </a:lnTo>
                    <a:lnTo>
                      <a:pt x="10" y="0"/>
                    </a:lnTo>
                    <a:lnTo>
                      <a:pt x="10" y="0"/>
                    </a:lnTo>
                    <a:lnTo>
                      <a:pt x="19" y="0"/>
                    </a:lnTo>
                    <a:lnTo>
                      <a:pt x="19" y="0"/>
                    </a:lnTo>
                    <a:lnTo>
                      <a:pt x="19" y="61"/>
                    </a:lnTo>
                    <a:lnTo>
                      <a:pt x="19" y="6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23" name="Google Shape;1323;p67"/>
              <p:cNvSpPr/>
              <p:nvPr/>
            </p:nvSpPr>
            <p:spPr>
              <a:xfrm>
                <a:off x="-4311650" y="3081338"/>
                <a:ext cx="30163" cy="14288"/>
              </a:xfrm>
              <a:custGeom>
                <a:avLst/>
                <a:gdLst/>
                <a:ahLst/>
                <a:cxnLst/>
                <a:rect l="l" t="t" r="r" b="b"/>
                <a:pathLst>
                  <a:path w="39" h="18" extrusionOk="0">
                    <a:moveTo>
                      <a:pt x="39" y="0"/>
                    </a:moveTo>
                    <a:lnTo>
                      <a:pt x="39" y="0"/>
                    </a:lnTo>
                    <a:lnTo>
                      <a:pt x="39" y="8"/>
                    </a:lnTo>
                    <a:lnTo>
                      <a:pt x="39" y="8"/>
                    </a:lnTo>
                    <a:lnTo>
                      <a:pt x="29" y="16"/>
                    </a:lnTo>
                    <a:lnTo>
                      <a:pt x="20" y="18"/>
                    </a:lnTo>
                    <a:lnTo>
                      <a:pt x="10" y="16"/>
                    </a:lnTo>
                    <a:lnTo>
                      <a:pt x="0" y="10"/>
                    </a:lnTo>
                    <a:lnTo>
                      <a:pt x="0" y="10"/>
                    </a:lnTo>
                    <a:lnTo>
                      <a:pt x="0" y="0"/>
                    </a:lnTo>
                    <a:lnTo>
                      <a:pt x="0" y="0"/>
                    </a:lnTo>
                    <a:lnTo>
                      <a:pt x="39" y="0"/>
                    </a:lnTo>
                    <a:lnTo>
                      <a:pt x="3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24" name="Google Shape;1324;p67"/>
              <p:cNvSpPr/>
              <p:nvPr/>
            </p:nvSpPr>
            <p:spPr>
              <a:xfrm>
                <a:off x="-4513263" y="3176588"/>
                <a:ext cx="590550" cy="673100"/>
              </a:xfrm>
              <a:custGeom>
                <a:avLst/>
                <a:gdLst/>
                <a:ahLst/>
                <a:cxnLst/>
                <a:rect l="l" t="t" r="r" b="b"/>
                <a:pathLst>
                  <a:path w="745" h="849" extrusionOk="0">
                    <a:moveTo>
                      <a:pt x="0" y="764"/>
                    </a:moveTo>
                    <a:lnTo>
                      <a:pt x="0" y="764"/>
                    </a:lnTo>
                    <a:lnTo>
                      <a:pt x="0" y="749"/>
                    </a:lnTo>
                    <a:lnTo>
                      <a:pt x="0" y="749"/>
                    </a:lnTo>
                    <a:lnTo>
                      <a:pt x="2" y="743"/>
                    </a:lnTo>
                    <a:lnTo>
                      <a:pt x="4" y="738"/>
                    </a:lnTo>
                    <a:lnTo>
                      <a:pt x="4" y="738"/>
                    </a:lnTo>
                    <a:lnTo>
                      <a:pt x="4" y="115"/>
                    </a:lnTo>
                    <a:lnTo>
                      <a:pt x="4" y="115"/>
                    </a:lnTo>
                    <a:lnTo>
                      <a:pt x="2" y="110"/>
                    </a:lnTo>
                    <a:lnTo>
                      <a:pt x="0" y="106"/>
                    </a:lnTo>
                    <a:lnTo>
                      <a:pt x="0" y="106"/>
                    </a:lnTo>
                    <a:lnTo>
                      <a:pt x="0" y="81"/>
                    </a:lnTo>
                    <a:lnTo>
                      <a:pt x="0" y="81"/>
                    </a:lnTo>
                    <a:lnTo>
                      <a:pt x="8" y="69"/>
                    </a:lnTo>
                    <a:lnTo>
                      <a:pt x="15" y="58"/>
                    </a:lnTo>
                    <a:lnTo>
                      <a:pt x="25" y="46"/>
                    </a:lnTo>
                    <a:lnTo>
                      <a:pt x="35" y="37"/>
                    </a:lnTo>
                    <a:lnTo>
                      <a:pt x="46" y="27"/>
                    </a:lnTo>
                    <a:lnTo>
                      <a:pt x="58" y="21"/>
                    </a:lnTo>
                    <a:lnTo>
                      <a:pt x="69" y="14"/>
                    </a:lnTo>
                    <a:lnTo>
                      <a:pt x="83" y="10"/>
                    </a:lnTo>
                    <a:lnTo>
                      <a:pt x="96" y="6"/>
                    </a:lnTo>
                    <a:lnTo>
                      <a:pt x="109" y="2"/>
                    </a:lnTo>
                    <a:lnTo>
                      <a:pt x="123" y="0"/>
                    </a:lnTo>
                    <a:lnTo>
                      <a:pt x="138" y="0"/>
                    </a:lnTo>
                    <a:lnTo>
                      <a:pt x="154" y="2"/>
                    </a:lnTo>
                    <a:lnTo>
                      <a:pt x="167" y="4"/>
                    </a:lnTo>
                    <a:lnTo>
                      <a:pt x="182" y="8"/>
                    </a:lnTo>
                    <a:lnTo>
                      <a:pt x="198" y="14"/>
                    </a:lnTo>
                    <a:lnTo>
                      <a:pt x="198" y="14"/>
                    </a:lnTo>
                    <a:lnTo>
                      <a:pt x="196" y="27"/>
                    </a:lnTo>
                    <a:lnTo>
                      <a:pt x="194" y="41"/>
                    </a:lnTo>
                    <a:lnTo>
                      <a:pt x="196" y="52"/>
                    </a:lnTo>
                    <a:lnTo>
                      <a:pt x="200" y="66"/>
                    </a:lnTo>
                    <a:lnTo>
                      <a:pt x="200" y="66"/>
                    </a:lnTo>
                    <a:lnTo>
                      <a:pt x="209" y="81"/>
                    </a:lnTo>
                    <a:lnTo>
                      <a:pt x="219" y="94"/>
                    </a:lnTo>
                    <a:lnTo>
                      <a:pt x="228" y="104"/>
                    </a:lnTo>
                    <a:lnTo>
                      <a:pt x="240" y="112"/>
                    </a:lnTo>
                    <a:lnTo>
                      <a:pt x="252" y="117"/>
                    </a:lnTo>
                    <a:lnTo>
                      <a:pt x="263" y="121"/>
                    </a:lnTo>
                    <a:lnTo>
                      <a:pt x="276" y="121"/>
                    </a:lnTo>
                    <a:lnTo>
                      <a:pt x="290" y="119"/>
                    </a:lnTo>
                    <a:lnTo>
                      <a:pt x="290" y="119"/>
                    </a:lnTo>
                    <a:lnTo>
                      <a:pt x="301" y="115"/>
                    </a:lnTo>
                    <a:lnTo>
                      <a:pt x="313" y="110"/>
                    </a:lnTo>
                    <a:lnTo>
                      <a:pt x="323" y="102"/>
                    </a:lnTo>
                    <a:lnTo>
                      <a:pt x="330" y="92"/>
                    </a:lnTo>
                    <a:lnTo>
                      <a:pt x="336" y="81"/>
                    </a:lnTo>
                    <a:lnTo>
                      <a:pt x="342" y="67"/>
                    </a:lnTo>
                    <a:lnTo>
                      <a:pt x="344" y="54"/>
                    </a:lnTo>
                    <a:lnTo>
                      <a:pt x="346" y="37"/>
                    </a:lnTo>
                    <a:lnTo>
                      <a:pt x="346" y="37"/>
                    </a:lnTo>
                    <a:lnTo>
                      <a:pt x="346" y="29"/>
                    </a:lnTo>
                    <a:lnTo>
                      <a:pt x="348" y="21"/>
                    </a:lnTo>
                    <a:lnTo>
                      <a:pt x="349" y="16"/>
                    </a:lnTo>
                    <a:lnTo>
                      <a:pt x="353" y="12"/>
                    </a:lnTo>
                    <a:lnTo>
                      <a:pt x="359" y="8"/>
                    </a:lnTo>
                    <a:lnTo>
                      <a:pt x="365" y="6"/>
                    </a:lnTo>
                    <a:lnTo>
                      <a:pt x="380" y="6"/>
                    </a:lnTo>
                    <a:lnTo>
                      <a:pt x="380" y="6"/>
                    </a:lnTo>
                    <a:lnTo>
                      <a:pt x="484" y="6"/>
                    </a:lnTo>
                    <a:lnTo>
                      <a:pt x="588" y="6"/>
                    </a:lnTo>
                    <a:lnTo>
                      <a:pt x="588" y="6"/>
                    </a:lnTo>
                    <a:lnTo>
                      <a:pt x="603" y="6"/>
                    </a:lnTo>
                    <a:lnTo>
                      <a:pt x="609" y="10"/>
                    </a:lnTo>
                    <a:lnTo>
                      <a:pt x="612" y="12"/>
                    </a:lnTo>
                    <a:lnTo>
                      <a:pt x="616" y="18"/>
                    </a:lnTo>
                    <a:lnTo>
                      <a:pt x="618" y="23"/>
                    </a:lnTo>
                    <a:lnTo>
                      <a:pt x="622" y="39"/>
                    </a:lnTo>
                    <a:lnTo>
                      <a:pt x="622" y="39"/>
                    </a:lnTo>
                    <a:lnTo>
                      <a:pt x="622" y="60"/>
                    </a:lnTo>
                    <a:lnTo>
                      <a:pt x="628" y="77"/>
                    </a:lnTo>
                    <a:lnTo>
                      <a:pt x="634" y="92"/>
                    </a:lnTo>
                    <a:lnTo>
                      <a:pt x="643" y="104"/>
                    </a:lnTo>
                    <a:lnTo>
                      <a:pt x="655" y="112"/>
                    </a:lnTo>
                    <a:lnTo>
                      <a:pt x="672" y="117"/>
                    </a:lnTo>
                    <a:lnTo>
                      <a:pt x="691" y="119"/>
                    </a:lnTo>
                    <a:lnTo>
                      <a:pt x="714" y="119"/>
                    </a:lnTo>
                    <a:lnTo>
                      <a:pt x="714" y="119"/>
                    </a:lnTo>
                    <a:lnTo>
                      <a:pt x="716" y="121"/>
                    </a:lnTo>
                    <a:lnTo>
                      <a:pt x="716" y="125"/>
                    </a:lnTo>
                    <a:lnTo>
                      <a:pt x="716" y="125"/>
                    </a:lnTo>
                    <a:lnTo>
                      <a:pt x="714" y="127"/>
                    </a:lnTo>
                    <a:lnTo>
                      <a:pt x="714" y="127"/>
                    </a:lnTo>
                    <a:lnTo>
                      <a:pt x="701" y="137"/>
                    </a:lnTo>
                    <a:lnTo>
                      <a:pt x="687" y="148"/>
                    </a:lnTo>
                    <a:lnTo>
                      <a:pt x="678" y="160"/>
                    </a:lnTo>
                    <a:lnTo>
                      <a:pt x="670" y="175"/>
                    </a:lnTo>
                    <a:lnTo>
                      <a:pt x="670" y="175"/>
                    </a:lnTo>
                    <a:lnTo>
                      <a:pt x="664" y="188"/>
                    </a:lnTo>
                    <a:lnTo>
                      <a:pt x="657" y="200"/>
                    </a:lnTo>
                    <a:lnTo>
                      <a:pt x="647" y="208"/>
                    </a:lnTo>
                    <a:lnTo>
                      <a:pt x="637" y="213"/>
                    </a:lnTo>
                    <a:lnTo>
                      <a:pt x="626" y="217"/>
                    </a:lnTo>
                    <a:lnTo>
                      <a:pt x="614" y="221"/>
                    </a:lnTo>
                    <a:lnTo>
                      <a:pt x="601" y="221"/>
                    </a:lnTo>
                    <a:lnTo>
                      <a:pt x="586" y="219"/>
                    </a:lnTo>
                    <a:lnTo>
                      <a:pt x="586" y="219"/>
                    </a:lnTo>
                    <a:lnTo>
                      <a:pt x="568" y="219"/>
                    </a:lnTo>
                    <a:lnTo>
                      <a:pt x="551" y="219"/>
                    </a:lnTo>
                    <a:lnTo>
                      <a:pt x="515" y="219"/>
                    </a:lnTo>
                    <a:lnTo>
                      <a:pt x="515" y="219"/>
                    </a:lnTo>
                    <a:lnTo>
                      <a:pt x="511" y="254"/>
                    </a:lnTo>
                    <a:lnTo>
                      <a:pt x="509" y="288"/>
                    </a:lnTo>
                    <a:lnTo>
                      <a:pt x="511" y="323"/>
                    </a:lnTo>
                    <a:lnTo>
                      <a:pt x="515" y="357"/>
                    </a:lnTo>
                    <a:lnTo>
                      <a:pt x="515" y="357"/>
                    </a:lnTo>
                    <a:lnTo>
                      <a:pt x="515" y="357"/>
                    </a:lnTo>
                    <a:lnTo>
                      <a:pt x="528" y="361"/>
                    </a:lnTo>
                    <a:lnTo>
                      <a:pt x="541" y="361"/>
                    </a:lnTo>
                    <a:lnTo>
                      <a:pt x="568" y="363"/>
                    </a:lnTo>
                    <a:lnTo>
                      <a:pt x="597" y="361"/>
                    </a:lnTo>
                    <a:lnTo>
                      <a:pt x="624" y="361"/>
                    </a:lnTo>
                    <a:lnTo>
                      <a:pt x="624" y="361"/>
                    </a:lnTo>
                    <a:lnTo>
                      <a:pt x="647" y="361"/>
                    </a:lnTo>
                    <a:lnTo>
                      <a:pt x="659" y="363"/>
                    </a:lnTo>
                    <a:lnTo>
                      <a:pt x="670" y="365"/>
                    </a:lnTo>
                    <a:lnTo>
                      <a:pt x="670" y="365"/>
                    </a:lnTo>
                    <a:lnTo>
                      <a:pt x="691" y="386"/>
                    </a:lnTo>
                    <a:lnTo>
                      <a:pt x="699" y="394"/>
                    </a:lnTo>
                    <a:lnTo>
                      <a:pt x="701" y="400"/>
                    </a:lnTo>
                    <a:lnTo>
                      <a:pt x="701" y="409"/>
                    </a:lnTo>
                    <a:lnTo>
                      <a:pt x="695" y="423"/>
                    </a:lnTo>
                    <a:lnTo>
                      <a:pt x="676" y="467"/>
                    </a:lnTo>
                    <a:lnTo>
                      <a:pt x="676" y="467"/>
                    </a:lnTo>
                    <a:lnTo>
                      <a:pt x="672" y="461"/>
                    </a:lnTo>
                    <a:lnTo>
                      <a:pt x="672" y="453"/>
                    </a:lnTo>
                    <a:lnTo>
                      <a:pt x="672" y="440"/>
                    </a:lnTo>
                    <a:lnTo>
                      <a:pt x="672" y="425"/>
                    </a:lnTo>
                    <a:lnTo>
                      <a:pt x="670" y="419"/>
                    </a:lnTo>
                    <a:lnTo>
                      <a:pt x="666" y="411"/>
                    </a:lnTo>
                    <a:lnTo>
                      <a:pt x="666" y="411"/>
                    </a:lnTo>
                    <a:lnTo>
                      <a:pt x="515" y="411"/>
                    </a:lnTo>
                    <a:lnTo>
                      <a:pt x="515" y="411"/>
                    </a:lnTo>
                    <a:lnTo>
                      <a:pt x="511" y="446"/>
                    </a:lnTo>
                    <a:lnTo>
                      <a:pt x="509" y="480"/>
                    </a:lnTo>
                    <a:lnTo>
                      <a:pt x="511" y="515"/>
                    </a:lnTo>
                    <a:lnTo>
                      <a:pt x="515" y="549"/>
                    </a:lnTo>
                    <a:lnTo>
                      <a:pt x="515" y="549"/>
                    </a:lnTo>
                    <a:lnTo>
                      <a:pt x="637" y="549"/>
                    </a:lnTo>
                    <a:lnTo>
                      <a:pt x="637" y="549"/>
                    </a:lnTo>
                    <a:lnTo>
                      <a:pt x="647" y="549"/>
                    </a:lnTo>
                    <a:lnTo>
                      <a:pt x="655" y="549"/>
                    </a:lnTo>
                    <a:lnTo>
                      <a:pt x="659" y="551"/>
                    </a:lnTo>
                    <a:lnTo>
                      <a:pt x="660" y="555"/>
                    </a:lnTo>
                    <a:lnTo>
                      <a:pt x="662" y="559"/>
                    </a:lnTo>
                    <a:lnTo>
                      <a:pt x="662" y="567"/>
                    </a:lnTo>
                    <a:lnTo>
                      <a:pt x="662" y="567"/>
                    </a:lnTo>
                    <a:lnTo>
                      <a:pt x="660" y="580"/>
                    </a:lnTo>
                    <a:lnTo>
                      <a:pt x="659" y="592"/>
                    </a:lnTo>
                    <a:lnTo>
                      <a:pt x="657" y="597"/>
                    </a:lnTo>
                    <a:lnTo>
                      <a:pt x="653" y="601"/>
                    </a:lnTo>
                    <a:lnTo>
                      <a:pt x="647" y="603"/>
                    </a:lnTo>
                    <a:lnTo>
                      <a:pt x="637" y="603"/>
                    </a:lnTo>
                    <a:lnTo>
                      <a:pt x="637" y="603"/>
                    </a:lnTo>
                    <a:lnTo>
                      <a:pt x="576" y="603"/>
                    </a:lnTo>
                    <a:lnTo>
                      <a:pt x="515" y="603"/>
                    </a:lnTo>
                    <a:lnTo>
                      <a:pt x="515" y="603"/>
                    </a:lnTo>
                    <a:lnTo>
                      <a:pt x="511" y="638"/>
                    </a:lnTo>
                    <a:lnTo>
                      <a:pt x="509" y="672"/>
                    </a:lnTo>
                    <a:lnTo>
                      <a:pt x="511" y="707"/>
                    </a:lnTo>
                    <a:lnTo>
                      <a:pt x="515" y="741"/>
                    </a:lnTo>
                    <a:lnTo>
                      <a:pt x="515" y="741"/>
                    </a:lnTo>
                    <a:lnTo>
                      <a:pt x="515" y="741"/>
                    </a:lnTo>
                    <a:lnTo>
                      <a:pt x="551" y="745"/>
                    </a:lnTo>
                    <a:lnTo>
                      <a:pt x="588" y="747"/>
                    </a:lnTo>
                    <a:lnTo>
                      <a:pt x="624" y="745"/>
                    </a:lnTo>
                    <a:lnTo>
                      <a:pt x="660" y="741"/>
                    </a:lnTo>
                    <a:lnTo>
                      <a:pt x="659" y="741"/>
                    </a:lnTo>
                    <a:lnTo>
                      <a:pt x="659" y="741"/>
                    </a:lnTo>
                    <a:lnTo>
                      <a:pt x="662" y="736"/>
                    </a:lnTo>
                    <a:lnTo>
                      <a:pt x="664" y="730"/>
                    </a:lnTo>
                    <a:lnTo>
                      <a:pt x="664" y="718"/>
                    </a:lnTo>
                    <a:lnTo>
                      <a:pt x="664" y="707"/>
                    </a:lnTo>
                    <a:lnTo>
                      <a:pt x="664" y="695"/>
                    </a:lnTo>
                    <a:lnTo>
                      <a:pt x="664" y="695"/>
                    </a:lnTo>
                    <a:lnTo>
                      <a:pt x="664" y="686"/>
                    </a:lnTo>
                    <a:lnTo>
                      <a:pt x="668" y="682"/>
                    </a:lnTo>
                    <a:lnTo>
                      <a:pt x="674" y="682"/>
                    </a:lnTo>
                    <a:lnTo>
                      <a:pt x="674" y="682"/>
                    </a:lnTo>
                    <a:lnTo>
                      <a:pt x="678" y="703"/>
                    </a:lnTo>
                    <a:lnTo>
                      <a:pt x="684" y="724"/>
                    </a:lnTo>
                    <a:lnTo>
                      <a:pt x="691" y="745"/>
                    </a:lnTo>
                    <a:lnTo>
                      <a:pt x="699" y="766"/>
                    </a:lnTo>
                    <a:lnTo>
                      <a:pt x="720" y="807"/>
                    </a:lnTo>
                    <a:lnTo>
                      <a:pt x="745" y="849"/>
                    </a:lnTo>
                    <a:lnTo>
                      <a:pt x="745" y="849"/>
                    </a:lnTo>
                    <a:lnTo>
                      <a:pt x="699" y="849"/>
                    </a:lnTo>
                    <a:lnTo>
                      <a:pt x="699" y="849"/>
                    </a:lnTo>
                    <a:lnTo>
                      <a:pt x="417" y="849"/>
                    </a:lnTo>
                    <a:lnTo>
                      <a:pt x="132" y="849"/>
                    </a:lnTo>
                    <a:lnTo>
                      <a:pt x="132" y="849"/>
                    </a:lnTo>
                    <a:lnTo>
                      <a:pt x="109" y="849"/>
                    </a:lnTo>
                    <a:lnTo>
                      <a:pt x="88" y="845"/>
                    </a:lnTo>
                    <a:lnTo>
                      <a:pt x="67" y="839"/>
                    </a:lnTo>
                    <a:lnTo>
                      <a:pt x="50" y="832"/>
                    </a:lnTo>
                    <a:lnTo>
                      <a:pt x="35" y="820"/>
                    </a:lnTo>
                    <a:lnTo>
                      <a:pt x="21" y="805"/>
                    </a:lnTo>
                    <a:lnTo>
                      <a:pt x="10" y="787"/>
                    </a:lnTo>
                    <a:lnTo>
                      <a:pt x="0" y="764"/>
                    </a:lnTo>
                    <a:lnTo>
                      <a:pt x="0" y="76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25" name="Google Shape;1325;p67"/>
              <p:cNvSpPr/>
              <p:nvPr/>
            </p:nvSpPr>
            <p:spPr>
              <a:xfrm>
                <a:off x="-3963988" y="3290888"/>
                <a:ext cx="173038" cy="165100"/>
              </a:xfrm>
              <a:custGeom>
                <a:avLst/>
                <a:gdLst/>
                <a:ahLst/>
                <a:cxnLst/>
                <a:rect l="l" t="t" r="r" b="b"/>
                <a:pathLst>
                  <a:path w="219" h="210" extrusionOk="0">
                    <a:moveTo>
                      <a:pt x="0" y="114"/>
                    </a:moveTo>
                    <a:lnTo>
                      <a:pt x="0" y="114"/>
                    </a:lnTo>
                    <a:lnTo>
                      <a:pt x="2" y="100"/>
                    </a:lnTo>
                    <a:lnTo>
                      <a:pt x="6" y="85"/>
                    </a:lnTo>
                    <a:lnTo>
                      <a:pt x="12" y="69"/>
                    </a:lnTo>
                    <a:lnTo>
                      <a:pt x="19" y="56"/>
                    </a:lnTo>
                    <a:lnTo>
                      <a:pt x="29" y="43"/>
                    </a:lnTo>
                    <a:lnTo>
                      <a:pt x="41" y="31"/>
                    </a:lnTo>
                    <a:lnTo>
                      <a:pt x="56" y="21"/>
                    </a:lnTo>
                    <a:lnTo>
                      <a:pt x="73" y="12"/>
                    </a:lnTo>
                    <a:lnTo>
                      <a:pt x="73" y="12"/>
                    </a:lnTo>
                    <a:lnTo>
                      <a:pt x="90" y="6"/>
                    </a:lnTo>
                    <a:lnTo>
                      <a:pt x="110" y="2"/>
                    </a:lnTo>
                    <a:lnTo>
                      <a:pt x="127" y="0"/>
                    </a:lnTo>
                    <a:lnTo>
                      <a:pt x="144" y="2"/>
                    </a:lnTo>
                    <a:lnTo>
                      <a:pt x="160" y="8"/>
                    </a:lnTo>
                    <a:lnTo>
                      <a:pt x="177" y="14"/>
                    </a:lnTo>
                    <a:lnTo>
                      <a:pt x="192" y="23"/>
                    </a:lnTo>
                    <a:lnTo>
                      <a:pt x="208" y="35"/>
                    </a:lnTo>
                    <a:lnTo>
                      <a:pt x="208" y="35"/>
                    </a:lnTo>
                    <a:lnTo>
                      <a:pt x="215" y="44"/>
                    </a:lnTo>
                    <a:lnTo>
                      <a:pt x="217" y="48"/>
                    </a:lnTo>
                    <a:lnTo>
                      <a:pt x="219" y="52"/>
                    </a:lnTo>
                    <a:lnTo>
                      <a:pt x="217" y="54"/>
                    </a:lnTo>
                    <a:lnTo>
                      <a:pt x="215" y="58"/>
                    </a:lnTo>
                    <a:lnTo>
                      <a:pt x="204" y="66"/>
                    </a:lnTo>
                    <a:lnTo>
                      <a:pt x="204" y="66"/>
                    </a:lnTo>
                    <a:lnTo>
                      <a:pt x="183" y="79"/>
                    </a:lnTo>
                    <a:lnTo>
                      <a:pt x="161" y="92"/>
                    </a:lnTo>
                    <a:lnTo>
                      <a:pt x="142" y="106"/>
                    </a:lnTo>
                    <a:lnTo>
                      <a:pt x="123" y="123"/>
                    </a:lnTo>
                    <a:lnTo>
                      <a:pt x="106" y="140"/>
                    </a:lnTo>
                    <a:lnTo>
                      <a:pt x="89" y="158"/>
                    </a:lnTo>
                    <a:lnTo>
                      <a:pt x="73" y="177"/>
                    </a:lnTo>
                    <a:lnTo>
                      <a:pt x="58" y="196"/>
                    </a:lnTo>
                    <a:lnTo>
                      <a:pt x="58" y="196"/>
                    </a:lnTo>
                    <a:lnTo>
                      <a:pt x="50" y="206"/>
                    </a:lnTo>
                    <a:lnTo>
                      <a:pt x="46" y="208"/>
                    </a:lnTo>
                    <a:lnTo>
                      <a:pt x="42" y="210"/>
                    </a:lnTo>
                    <a:lnTo>
                      <a:pt x="39" y="210"/>
                    </a:lnTo>
                    <a:lnTo>
                      <a:pt x="35" y="208"/>
                    </a:lnTo>
                    <a:lnTo>
                      <a:pt x="27" y="198"/>
                    </a:lnTo>
                    <a:lnTo>
                      <a:pt x="27" y="198"/>
                    </a:lnTo>
                    <a:lnTo>
                      <a:pt x="16" y="181"/>
                    </a:lnTo>
                    <a:lnTo>
                      <a:pt x="8" y="162"/>
                    </a:lnTo>
                    <a:lnTo>
                      <a:pt x="2" y="140"/>
                    </a:lnTo>
                    <a:lnTo>
                      <a:pt x="0" y="127"/>
                    </a:lnTo>
                    <a:lnTo>
                      <a:pt x="0" y="114"/>
                    </a:lnTo>
                    <a:lnTo>
                      <a:pt x="0" y="11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26" name="Google Shape;1326;p67"/>
              <p:cNvSpPr/>
              <p:nvPr/>
            </p:nvSpPr>
            <p:spPr>
              <a:xfrm>
                <a:off x="-3475038" y="3292475"/>
                <a:ext cx="168275" cy="161925"/>
              </a:xfrm>
              <a:custGeom>
                <a:avLst/>
                <a:gdLst/>
                <a:ahLst/>
                <a:cxnLst/>
                <a:rect l="l" t="t" r="r" b="b"/>
                <a:pathLst>
                  <a:path w="213" h="206" extrusionOk="0">
                    <a:moveTo>
                      <a:pt x="211" y="89"/>
                    </a:moveTo>
                    <a:lnTo>
                      <a:pt x="211" y="89"/>
                    </a:lnTo>
                    <a:lnTo>
                      <a:pt x="213" y="150"/>
                    </a:lnTo>
                    <a:lnTo>
                      <a:pt x="213" y="150"/>
                    </a:lnTo>
                    <a:lnTo>
                      <a:pt x="201" y="175"/>
                    </a:lnTo>
                    <a:lnTo>
                      <a:pt x="192" y="190"/>
                    </a:lnTo>
                    <a:lnTo>
                      <a:pt x="184" y="202"/>
                    </a:lnTo>
                    <a:lnTo>
                      <a:pt x="180" y="204"/>
                    </a:lnTo>
                    <a:lnTo>
                      <a:pt x="176" y="206"/>
                    </a:lnTo>
                    <a:lnTo>
                      <a:pt x="172" y="206"/>
                    </a:lnTo>
                    <a:lnTo>
                      <a:pt x="169" y="204"/>
                    </a:lnTo>
                    <a:lnTo>
                      <a:pt x="157" y="196"/>
                    </a:lnTo>
                    <a:lnTo>
                      <a:pt x="145" y="181"/>
                    </a:lnTo>
                    <a:lnTo>
                      <a:pt x="130" y="160"/>
                    </a:lnTo>
                    <a:lnTo>
                      <a:pt x="130" y="160"/>
                    </a:lnTo>
                    <a:lnTo>
                      <a:pt x="105" y="133"/>
                    </a:lnTo>
                    <a:lnTo>
                      <a:pt x="78" y="110"/>
                    </a:lnTo>
                    <a:lnTo>
                      <a:pt x="49" y="89"/>
                    </a:lnTo>
                    <a:lnTo>
                      <a:pt x="19" y="69"/>
                    </a:lnTo>
                    <a:lnTo>
                      <a:pt x="19" y="69"/>
                    </a:lnTo>
                    <a:lnTo>
                      <a:pt x="9" y="64"/>
                    </a:lnTo>
                    <a:lnTo>
                      <a:pt x="3" y="58"/>
                    </a:lnTo>
                    <a:lnTo>
                      <a:pt x="0" y="52"/>
                    </a:lnTo>
                    <a:lnTo>
                      <a:pt x="0" y="46"/>
                    </a:lnTo>
                    <a:lnTo>
                      <a:pt x="1" y="42"/>
                    </a:lnTo>
                    <a:lnTo>
                      <a:pt x="3" y="37"/>
                    </a:lnTo>
                    <a:lnTo>
                      <a:pt x="17" y="25"/>
                    </a:lnTo>
                    <a:lnTo>
                      <a:pt x="17" y="25"/>
                    </a:lnTo>
                    <a:lnTo>
                      <a:pt x="28" y="17"/>
                    </a:lnTo>
                    <a:lnTo>
                      <a:pt x="40" y="10"/>
                    </a:lnTo>
                    <a:lnTo>
                      <a:pt x="53" y="6"/>
                    </a:lnTo>
                    <a:lnTo>
                      <a:pt x="67" y="2"/>
                    </a:lnTo>
                    <a:lnTo>
                      <a:pt x="80" y="0"/>
                    </a:lnTo>
                    <a:lnTo>
                      <a:pt x="94" y="0"/>
                    </a:lnTo>
                    <a:lnTo>
                      <a:pt x="107" y="0"/>
                    </a:lnTo>
                    <a:lnTo>
                      <a:pt x="122" y="4"/>
                    </a:lnTo>
                    <a:lnTo>
                      <a:pt x="136" y="8"/>
                    </a:lnTo>
                    <a:lnTo>
                      <a:pt x="149" y="14"/>
                    </a:lnTo>
                    <a:lnTo>
                      <a:pt x="161" y="21"/>
                    </a:lnTo>
                    <a:lnTo>
                      <a:pt x="172" y="31"/>
                    </a:lnTo>
                    <a:lnTo>
                      <a:pt x="184" y="42"/>
                    </a:lnTo>
                    <a:lnTo>
                      <a:pt x="195" y="56"/>
                    </a:lnTo>
                    <a:lnTo>
                      <a:pt x="203" y="71"/>
                    </a:lnTo>
                    <a:lnTo>
                      <a:pt x="211" y="89"/>
                    </a:lnTo>
                    <a:lnTo>
                      <a:pt x="211" y="8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27" name="Google Shape;1327;p67"/>
              <p:cNvSpPr/>
              <p:nvPr/>
            </p:nvSpPr>
            <p:spPr>
              <a:xfrm>
                <a:off x="-3929063" y="3178175"/>
                <a:ext cx="184150" cy="139700"/>
              </a:xfrm>
              <a:custGeom>
                <a:avLst/>
                <a:gdLst/>
                <a:ahLst/>
                <a:cxnLst/>
                <a:rect l="l" t="t" r="r" b="b"/>
                <a:pathLst>
                  <a:path w="233" h="177" extrusionOk="0">
                    <a:moveTo>
                      <a:pt x="33" y="10"/>
                    </a:moveTo>
                    <a:lnTo>
                      <a:pt x="33" y="10"/>
                    </a:lnTo>
                    <a:lnTo>
                      <a:pt x="50" y="6"/>
                    </a:lnTo>
                    <a:lnTo>
                      <a:pt x="69" y="2"/>
                    </a:lnTo>
                    <a:lnTo>
                      <a:pt x="87" y="0"/>
                    </a:lnTo>
                    <a:lnTo>
                      <a:pt x="106" y="0"/>
                    </a:lnTo>
                    <a:lnTo>
                      <a:pt x="123" y="2"/>
                    </a:lnTo>
                    <a:lnTo>
                      <a:pt x="142" y="6"/>
                    </a:lnTo>
                    <a:lnTo>
                      <a:pt x="160" y="10"/>
                    </a:lnTo>
                    <a:lnTo>
                      <a:pt x="177" y="16"/>
                    </a:lnTo>
                    <a:lnTo>
                      <a:pt x="177" y="16"/>
                    </a:lnTo>
                    <a:lnTo>
                      <a:pt x="190" y="21"/>
                    </a:lnTo>
                    <a:lnTo>
                      <a:pt x="200" y="29"/>
                    </a:lnTo>
                    <a:lnTo>
                      <a:pt x="210" y="39"/>
                    </a:lnTo>
                    <a:lnTo>
                      <a:pt x="217" y="48"/>
                    </a:lnTo>
                    <a:lnTo>
                      <a:pt x="225" y="60"/>
                    </a:lnTo>
                    <a:lnTo>
                      <a:pt x="229" y="71"/>
                    </a:lnTo>
                    <a:lnTo>
                      <a:pt x="231" y="85"/>
                    </a:lnTo>
                    <a:lnTo>
                      <a:pt x="233" y="100"/>
                    </a:lnTo>
                    <a:lnTo>
                      <a:pt x="233" y="100"/>
                    </a:lnTo>
                    <a:lnTo>
                      <a:pt x="233" y="177"/>
                    </a:lnTo>
                    <a:lnTo>
                      <a:pt x="233" y="177"/>
                    </a:lnTo>
                    <a:lnTo>
                      <a:pt x="206" y="150"/>
                    </a:lnTo>
                    <a:lnTo>
                      <a:pt x="194" y="138"/>
                    </a:lnTo>
                    <a:lnTo>
                      <a:pt x="181" y="129"/>
                    </a:lnTo>
                    <a:lnTo>
                      <a:pt x="167" y="119"/>
                    </a:lnTo>
                    <a:lnTo>
                      <a:pt x="152" y="112"/>
                    </a:lnTo>
                    <a:lnTo>
                      <a:pt x="139" y="106"/>
                    </a:lnTo>
                    <a:lnTo>
                      <a:pt x="125" y="102"/>
                    </a:lnTo>
                    <a:lnTo>
                      <a:pt x="110" y="98"/>
                    </a:lnTo>
                    <a:lnTo>
                      <a:pt x="96" y="96"/>
                    </a:lnTo>
                    <a:lnTo>
                      <a:pt x="81" y="94"/>
                    </a:lnTo>
                    <a:lnTo>
                      <a:pt x="66" y="94"/>
                    </a:lnTo>
                    <a:lnTo>
                      <a:pt x="50" y="96"/>
                    </a:lnTo>
                    <a:lnTo>
                      <a:pt x="35" y="100"/>
                    </a:lnTo>
                    <a:lnTo>
                      <a:pt x="2" y="110"/>
                    </a:lnTo>
                    <a:lnTo>
                      <a:pt x="2" y="110"/>
                    </a:lnTo>
                    <a:lnTo>
                      <a:pt x="0" y="108"/>
                    </a:lnTo>
                    <a:lnTo>
                      <a:pt x="0" y="106"/>
                    </a:lnTo>
                    <a:lnTo>
                      <a:pt x="0" y="106"/>
                    </a:lnTo>
                    <a:lnTo>
                      <a:pt x="2" y="104"/>
                    </a:lnTo>
                    <a:lnTo>
                      <a:pt x="2" y="104"/>
                    </a:lnTo>
                    <a:lnTo>
                      <a:pt x="8" y="98"/>
                    </a:lnTo>
                    <a:lnTo>
                      <a:pt x="12" y="94"/>
                    </a:lnTo>
                    <a:lnTo>
                      <a:pt x="20" y="81"/>
                    </a:lnTo>
                    <a:lnTo>
                      <a:pt x="25" y="69"/>
                    </a:lnTo>
                    <a:lnTo>
                      <a:pt x="31" y="56"/>
                    </a:lnTo>
                    <a:lnTo>
                      <a:pt x="31" y="56"/>
                    </a:lnTo>
                    <a:lnTo>
                      <a:pt x="35" y="44"/>
                    </a:lnTo>
                    <a:lnTo>
                      <a:pt x="37" y="33"/>
                    </a:lnTo>
                    <a:lnTo>
                      <a:pt x="35" y="21"/>
                    </a:lnTo>
                    <a:lnTo>
                      <a:pt x="33" y="10"/>
                    </a:lnTo>
                    <a:lnTo>
                      <a:pt x="33" y="1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28" name="Google Shape;1328;p67"/>
              <p:cNvSpPr/>
              <p:nvPr/>
            </p:nvSpPr>
            <p:spPr>
              <a:xfrm>
                <a:off x="-4332288" y="3087688"/>
                <a:ext cx="73025" cy="161925"/>
              </a:xfrm>
              <a:custGeom>
                <a:avLst/>
                <a:gdLst/>
                <a:ahLst/>
                <a:cxnLst/>
                <a:rect l="l" t="t" r="r" b="b"/>
                <a:pathLst>
                  <a:path w="93" h="203" extrusionOk="0">
                    <a:moveTo>
                      <a:pt x="25" y="2"/>
                    </a:moveTo>
                    <a:lnTo>
                      <a:pt x="25" y="2"/>
                    </a:lnTo>
                    <a:lnTo>
                      <a:pt x="64" y="0"/>
                    </a:lnTo>
                    <a:lnTo>
                      <a:pt x="64" y="0"/>
                    </a:lnTo>
                    <a:lnTo>
                      <a:pt x="75" y="10"/>
                    </a:lnTo>
                    <a:lnTo>
                      <a:pt x="83" y="21"/>
                    </a:lnTo>
                    <a:lnTo>
                      <a:pt x="89" y="33"/>
                    </a:lnTo>
                    <a:lnTo>
                      <a:pt x="93" y="48"/>
                    </a:lnTo>
                    <a:lnTo>
                      <a:pt x="93" y="48"/>
                    </a:lnTo>
                    <a:lnTo>
                      <a:pt x="93" y="102"/>
                    </a:lnTo>
                    <a:lnTo>
                      <a:pt x="91" y="155"/>
                    </a:lnTo>
                    <a:lnTo>
                      <a:pt x="91" y="155"/>
                    </a:lnTo>
                    <a:lnTo>
                      <a:pt x="91" y="165"/>
                    </a:lnTo>
                    <a:lnTo>
                      <a:pt x="87" y="175"/>
                    </a:lnTo>
                    <a:lnTo>
                      <a:pt x="83" y="184"/>
                    </a:lnTo>
                    <a:lnTo>
                      <a:pt x="77" y="192"/>
                    </a:lnTo>
                    <a:lnTo>
                      <a:pt x="70" y="198"/>
                    </a:lnTo>
                    <a:lnTo>
                      <a:pt x="62" y="202"/>
                    </a:lnTo>
                    <a:lnTo>
                      <a:pt x="50" y="203"/>
                    </a:lnTo>
                    <a:lnTo>
                      <a:pt x="39" y="203"/>
                    </a:lnTo>
                    <a:lnTo>
                      <a:pt x="39" y="203"/>
                    </a:lnTo>
                    <a:lnTo>
                      <a:pt x="27" y="202"/>
                    </a:lnTo>
                    <a:lnTo>
                      <a:pt x="20" y="196"/>
                    </a:lnTo>
                    <a:lnTo>
                      <a:pt x="12" y="190"/>
                    </a:lnTo>
                    <a:lnTo>
                      <a:pt x="8" y="184"/>
                    </a:lnTo>
                    <a:lnTo>
                      <a:pt x="4" y="177"/>
                    </a:lnTo>
                    <a:lnTo>
                      <a:pt x="2" y="167"/>
                    </a:lnTo>
                    <a:lnTo>
                      <a:pt x="0" y="146"/>
                    </a:lnTo>
                    <a:lnTo>
                      <a:pt x="0" y="146"/>
                    </a:lnTo>
                    <a:lnTo>
                      <a:pt x="2" y="100"/>
                    </a:lnTo>
                    <a:lnTo>
                      <a:pt x="0" y="54"/>
                    </a:lnTo>
                    <a:lnTo>
                      <a:pt x="0" y="54"/>
                    </a:lnTo>
                    <a:lnTo>
                      <a:pt x="2" y="38"/>
                    </a:lnTo>
                    <a:lnTo>
                      <a:pt x="6" y="25"/>
                    </a:lnTo>
                    <a:lnTo>
                      <a:pt x="14" y="11"/>
                    </a:lnTo>
                    <a:lnTo>
                      <a:pt x="25" y="2"/>
                    </a:lnTo>
                    <a:lnTo>
                      <a:pt x="25" y="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29" name="Google Shape;1329;p67"/>
              <p:cNvSpPr/>
              <p:nvPr/>
            </p:nvSpPr>
            <p:spPr>
              <a:xfrm>
                <a:off x="-4002088" y="3087688"/>
                <a:ext cx="74613" cy="160338"/>
              </a:xfrm>
              <a:custGeom>
                <a:avLst/>
                <a:gdLst/>
                <a:ahLst/>
                <a:cxnLst/>
                <a:rect l="l" t="t" r="r" b="b"/>
                <a:pathLst>
                  <a:path w="94" h="202" extrusionOk="0">
                    <a:moveTo>
                      <a:pt x="94" y="102"/>
                    </a:moveTo>
                    <a:lnTo>
                      <a:pt x="94" y="102"/>
                    </a:lnTo>
                    <a:lnTo>
                      <a:pt x="94" y="155"/>
                    </a:lnTo>
                    <a:lnTo>
                      <a:pt x="94" y="155"/>
                    </a:lnTo>
                    <a:lnTo>
                      <a:pt x="92" y="165"/>
                    </a:lnTo>
                    <a:lnTo>
                      <a:pt x="90" y="173"/>
                    </a:lnTo>
                    <a:lnTo>
                      <a:pt x="89" y="180"/>
                    </a:lnTo>
                    <a:lnTo>
                      <a:pt x="85" y="186"/>
                    </a:lnTo>
                    <a:lnTo>
                      <a:pt x="79" y="192"/>
                    </a:lnTo>
                    <a:lnTo>
                      <a:pt x="71" y="196"/>
                    </a:lnTo>
                    <a:lnTo>
                      <a:pt x="64" y="200"/>
                    </a:lnTo>
                    <a:lnTo>
                      <a:pt x="54" y="202"/>
                    </a:lnTo>
                    <a:lnTo>
                      <a:pt x="54" y="202"/>
                    </a:lnTo>
                    <a:lnTo>
                      <a:pt x="42" y="202"/>
                    </a:lnTo>
                    <a:lnTo>
                      <a:pt x="33" y="200"/>
                    </a:lnTo>
                    <a:lnTo>
                      <a:pt x="25" y="198"/>
                    </a:lnTo>
                    <a:lnTo>
                      <a:pt x="17" y="192"/>
                    </a:lnTo>
                    <a:lnTo>
                      <a:pt x="12" y="186"/>
                    </a:lnTo>
                    <a:lnTo>
                      <a:pt x="8" y="178"/>
                    </a:lnTo>
                    <a:lnTo>
                      <a:pt x="4" y="171"/>
                    </a:lnTo>
                    <a:lnTo>
                      <a:pt x="4" y="161"/>
                    </a:lnTo>
                    <a:lnTo>
                      <a:pt x="4" y="161"/>
                    </a:lnTo>
                    <a:lnTo>
                      <a:pt x="2" y="130"/>
                    </a:lnTo>
                    <a:lnTo>
                      <a:pt x="0" y="102"/>
                    </a:lnTo>
                    <a:lnTo>
                      <a:pt x="2" y="42"/>
                    </a:lnTo>
                    <a:lnTo>
                      <a:pt x="2" y="42"/>
                    </a:lnTo>
                    <a:lnTo>
                      <a:pt x="4" y="33"/>
                    </a:lnTo>
                    <a:lnTo>
                      <a:pt x="8" y="25"/>
                    </a:lnTo>
                    <a:lnTo>
                      <a:pt x="12" y="17"/>
                    </a:lnTo>
                    <a:lnTo>
                      <a:pt x="16" y="11"/>
                    </a:lnTo>
                    <a:lnTo>
                      <a:pt x="21" y="6"/>
                    </a:lnTo>
                    <a:lnTo>
                      <a:pt x="29" y="2"/>
                    </a:lnTo>
                    <a:lnTo>
                      <a:pt x="39" y="0"/>
                    </a:lnTo>
                    <a:lnTo>
                      <a:pt x="48" y="0"/>
                    </a:lnTo>
                    <a:lnTo>
                      <a:pt x="48" y="0"/>
                    </a:lnTo>
                    <a:lnTo>
                      <a:pt x="60" y="2"/>
                    </a:lnTo>
                    <a:lnTo>
                      <a:pt x="67" y="4"/>
                    </a:lnTo>
                    <a:lnTo>
                      <a:pt x="75" y="8"/>
                    </a:lnTo>
                    <a:lnTo>
                      <a:pt x="81" y="13"/>
                    </a:lnTo>
                    <a:lnTo>
                      <a:pt x="87" y="21"/>
                    </a:lnTo>
                    <a:lnTo>
                      <a:pt x="90" y="29"/>
                    </a:lnTo>
                    <a:lnTo>
                      <a:pt x="92" y="36"/>
                    </a:lnTo>
                    <a:lnTo>
                      <a:pt x="94" y="48"/>
                    </a:lnTo>
                    <a:lnTo>
                      <a:pt x="94" y="48"/>
                    </a:lnTo>
                    <a:lnTo>
                      <a:pt x="94" y="102"/>
                    </a:lnTo>
                    <a:lnTo>
                      <a:pt x="94" y="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30" name="Google Shape;1330;p67"/>
              <p:cNvSpPr/>
              <p:nvPr/>
            </p:nvSpPr>
            <p:spPr>
              <a:xfrm>
                <a:off x="-4105275" y="3459163"/>
                <a:ext cx="123825" cy="6350"/>
              </a:xfrm>
              <a:custGeom>
                <a:avLst/>
                <a:gdLst/>
                <a:ahLst/>
                <a:cxnLst/>
                <a:rect l="l" t="t" r="r" b="b"/>
                <a:pathLst>
                  <a:path w="155" h="8" extrusionOk="0">
                    <a:moveTo>
                      <a:pt x="155" y="8"/>
                    </a:moveTo>
                    <a:lnTo>
                      <a:pt x="155" y="8"/>
                    </a:lnTo>
                    <a:lnTo>
                      <a:pt x="30" y="8"/>
                    </a:lnTo>
                    <a:lnTo>
                      <a:pt x="30" y="8"/>
                    </a:lnTo>
                    <a:lnTo>
                      <a:pt x="13" y="8"/>
                    </a:lnTo>
                    <a:lnTo>
                      <a:pt x="5" y="6"/>
                    </a:lnTo>
                    <a:lnTo>
                      <a:pt x="0" y="0"/>
                    </a:lnTo>
                    <a:lnTo>
                      <a:pt x="0" y="0"/>
                    </a:lnTo>
                    <a:lnTo>
                      <a:pt x="119" y="0"/>
                    </a:lnTo>
                    <a:lnTo>
                      <a:pt x="119" y="0"/>
                    </a:lnTo>
                    <a:lnTo>
                      <a:pt x="138" y="0"/>
                    </a:lnTo>
                    <a:lnTo>
                      <a:pt x="145" y="2"/>
                    </a:lnTo>
                    <a:lnTo>
                      <a:pt x="151" y="4"/>
                    </a:lnTo>
                    <a:lnTo>
                      <a:pt x="155" y="8"/>
                    </a:lnTo>
                    <a:lnTo>
                      <a:pt x="155"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31" name="Google Shape;1331;p67"/>
              <p:cNvSpPr/>
              <p:nvPr/>
            </p:nvSpPr>
            <p:spPr>
              <a:xfrm>
                <a:off x="-4105275" y="3763963"/>
                <a:ext cx="115888" cy="7938"/>
              </a:xfrm>
              <a:custGeom>
                <a:avLst/>
                <a:gdLst/>
                <a:ahLst/>
                <a:cxnLst/>
                <a:rect l="l" t="t" r="r" b="b"/>
                <a:pathLst>
                  <a:path w="145" h="10" extrusionOk="0">
                    <a:moveTo>
                      <a:pt x="145" y="0"/>
                    </a:moveTo>
                    <a:lnTo>
                      <a:pt x="145" y="0"/>
                    </a:lnTo>
                    <a:lnTo>
                      <a:pt x="109" y="8"/>
                    </a:lnTo>
                    <a:lnTo>
                      <a:pt x="90" y="10"/>
                    </a:lnTo>
                    <a:lnTo>
                      <a:pt x="73" y="10"/>
                    </a:lnTo>
                    <a:lnTo>
                      <a:pt x="53" y="10"/>
                    </a:lnTo>
                    <a:lnTo>
                      <a:pt x="36" y="8"/>
                    </a:lnTo>
                    <a:lnTo>
                      <a:pt x="17" y="4"/>
                    </a:lnTo>
                    <a:lnTo>
                      <a:pt x="0" y="0"/>
                    </a:lnTo>
                    <a:lnTo>
                      <a:pt x="0" y="0"/>
                    </a:lnTo>
                    <a:lnTo>
                      <a:pt x="145" y="0"/>
                    </a:lnTo>
                    <a:lnTo>
                      <a:pt x="145"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32" name="Google Shape;1332;p67"/>
              <p:cNvSpPr/>
              <p:nvPr/>
            </p:nvSpPr>
            <p:spPr>
              <a:xfrm>
                <a:off x="-4113213" y="3654425"/>
                <a:ext cx="7938" cy="109538"/>
              </a:xfrm>
              <a:custGeom>
                <a:avLst/>
                <a:gdLst/>
                <a:ahLst/>
                <a:cxnLst/>
                <a:rect l="l" t="t" r="r" b="b"/>
                <a:pathLst>
                  <a:path w="10" h="138" extrusionOk="0">
                    <a:moveTo>
                      <a:pt x="10" y="138"/>
                    </a:moveTo>
                    <a:lnTo>
                      <a:pt x="10" y="138"/>
                    </a:lnTo>
                    <a:lnTo>
                      <a:pt x="6" y="121"/>
                    </a:lnTo>
                    <a:lnTo>
                      <a:pt x="2" y="104"/>
                    </a:lnTo>
                    <a:lnTo>
                      <a:pt x="0" y="87"/>
                    </a:lnTo>
                    <a:lnTo>
                      <a:pt x="0" y="69"/>
                    </a:lnTo>
                    <a:lnTo>
                      <a:pt x="0" y="52"/>
                    </a:lnTo>
                    <a:lnTo>
                      <a:pt x="2" y="35"/>
                    </a:lnTo>
                    <a:lnTo>
                      <a:pt x="6" y="17"/>
                    </a:lnTo>
                    <a:lnTo>
                      <a:pt x="10" y="0"/>
                    </a:lnTo>
                    <a:lnTo>
                      <a:pt x="10" y="0"/>
                    </a:lnTo>
                    <a:lnTo>
                      <a:pt x="10" y="138"/>
                    </a:lnTo>
                    <a:lnTo>
                      <a:pt x="10" y="13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33" name="Google Shape;1333;p67"/>
              <p:cNvSpPr/>
              <p:nvPr/>
            </p:nvSpPr>
            <p:spPr>
              <a:xfrm>
                <a:off x="-4113213" y="3349625"/>
                <a:ext cx="7938" cy="109538"/>
              </a:xfrm>
              <a:custGeom>
                <a:avLst/>
                <a:gdLst/>
                <a:ahLst/>
                <a:cxnLst/>
                <a:rect l="l" t="t" r="r" b="b"/>
                <a:pathLst>
                  <a:path w="10" h="138" extrusionOk="0">
                    <a:moveTo>
                      <a:pt x="10" y="138"/>
                    </a:moveTo>
                    <a:lnTo>
                      <a:pt x="10" y="138"/>
                    </a:lnTo>
                    <a:lnTo>
                      <a:pt x="6" y="121"/>
                    </a:lnTo>
                    <a:lnTo>
                      <a:pt x="2" y="104"/>
                    </a:lnTo>
                    <a:lnTo>
                      <a:pt x="0" y="87"/>
                    </a:lnTo>
                    <a:lnTo>
                      <a:pt x="0" y="69"/>
                    </a:lnTo>
                    <a:lnTo>
                      <a:pt x="0" y="52"/>
                    </a:lnTo>
                    <a:lnTo>
                      <a:pt x="2" y="35"/>
                    </a:lnTo>
                    <a:lnTo>
                      <a:pt x="10" y="0"/>
                    </a:lnTo>
                    <a:lnTo>
                      <a:pt x="10" y="0"/>
                    </a:lnTo>
                    <a:lnTo>
                      <a:pt x="10" y="138"/>
                    </a:lnTo>
                    <a:lnTo>
                      <a:pt x="10" y="13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34" name="Google Shape;1334;p67"/>
              <p:cNvSpPr/>
              <p:nvPr/>
            </p:nvSpPr>
            <p:spPr>
              <a:xfrm>
                <a:off x="-4113213" y="3502025"/>
                <a:ext cx="7938" cy="109538"/>
              </a:xfrm>
              <a:custGeom>
                <a:avLst/>
                <a:gdLst/>
                <a:ahLst/>
                <a:cxnLst/>
                <a:rect l="l" t="t" r="r" b="b"/>
                <a:pathLst>
                  <a:path w="10" h="138" extrusionOk="0">
                    <a:moveTo>
                      <a:pt x="10" y="138"/>
                    </a:moveTo>
                    <a:lnTo>
                      <a:pt x="10" y="138"/>
                    </a:lnTo>
                    <a:lnTo>
                      <a:pt x="6" y="121"/>
                    </a:lnTo>
                    <a:lnTo>
                      <a:pt x="2" y="104"/>
                    </a:lnTo>
                    <a:lnTo>
                      <a:pt x="0" y="87"/>
                    </a:lnTo>
                    <a:lnTo>
                      <a:pt x="0" y="69"/>
                    </a:lnTo>
                    <a:lnTo>
                      <a:pt x="0" y="52"/>
                    </a:lnTo>
                    <a:lnTo>
                      <a:pt x="2" y="35"/>
                    </a:lnTo>
                    <a:lnTo>
                      <a:pt x="6" y="17"/>
                    </a:lnTo>
                    <a:lnTo>
                      <a:pt x="10" y="0"/>
                    </a:lnTo>
                    <a:lnTo>
                      <a:pt x="10" y="0"/>
                    </a:lnTo>
                    <a:lnTo>
                      <a:pt x="10" y="138"/>
                    </a:lnTo>
                    <a:lnTo>
                      <a:pt x="10" y="13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35" name="Google Shape;1335;p67"/>
              <p:cNvSpPr/>
              <p:nvPr/>
            </p:nvSpPr>
            <p:spPr>
              <a:xfrm>
                <a:off x="-3990975" y="3687763"/>
                <a:ext cx="12700" cy="76200"/>
              </a:xfrm>
              <a:custGeom>
                <a:avLst/>
                <a:gdLst/>
                <a:ahLst/>
                <a:cxnLst/>
                <a:rect l="l" t="t" r="r" b="b"/>
                <a:pathLst>
                  <a:path w="15" h="96" extrusionOk="0">
                    <a:moveTo>
                      <a:pt x="15" y="37"/>
                    </a:moveTo>
                    <a:lnTo>
                      <a:pt x="15" y="37"/>
                    </a:lnTo>
                    <a:lnTo>
                      <a:pt x="11" y="43"/>
                    </a:lnTo>
                    <a:lnTo>
                      <a:pt x="9" y="50"/>
                    </a:lnTo>
                    <a:lnTo>
                      <a:pt x="9" y="68"/>
                    </a:lnTo>
                    <a:lnTo>
                      <a:pt x="9" y="75"/>
                    </a:lnTo>
                    <a:lnTo>
                      <a:pt x="9" y="83"/>
                    </a:lnTo>
                    <a:lnTo>
                      <a:pt x="5" y="91"/>
                    </a:lnTo>
                    <a:lnTo>
                      <a:pt x="0" y="96"/>
                    </a:lnTo>
                    <a:lnTo>
                      <a:pt x="0" y="96"/>
                    </a:lnTo>
                    <a:lnTo>
                      <a:pt x="0" y="0"/>
                    </a:lnTo>
                    <a:lnTo>
                      <a:pt x="0" y="0"/>
                    </a:lnTo>
                    <a:lnTo>
                      <a:pt x="7" y="10"/>
                    </a:lnTo>
                    <a:lnTo>
                      <a:pt x="13" y="20"/>
                    </a:lnTo>
                    <a:lnTo>
                      <a:pt x="15" y="27"/>
                    </a:lnTo>
                    <a:lnTo>
                      <a:pt x="15" y="37"/>
                    </a:lnTo>
                    <a:lnTo>
                      <a:pt x="15" y="3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36" name="Google Shape;1336;p67"/>
              <p:cNvSpPr/>
              <p:nvPr/>
            </p:nvSpPr>
            <p:spPr>
              <a:xfrm>
                <a:off x="-3984625" y="3502025"/>
                <a:ext cx="7938" cy="50800"/>
              </a:xfrm>
              <a:custGeom>
                <a:avLst/>
                <a:gdLst/>
                <a:ahLst/>
                <a:cxnLst/>
                <a:rect l="l" t="t" r="r" b="b"/>
                <a:pathLst>
                  <a:path w="10" h="64" extrusionOk="0">
                    <a:moveTo>
                      <a:pt x="0" y="0"/>
                    </a:moveTo>
                    <a:lnTo>
                      <a:pt x="0" y="0"/>
                    </a:lnTo>
                    <a:lnTo>
                      <a:pt x="6" y="8"/>
                    </a:lnTo>
                    <a:lnTo>
                      <a:pt x="8" y="14"/>
                    </a:lnTo>
                    <a:lnTo>
                      <a:pt x="10" y="21"/>
                    </a:lnTo>
                    <a:lnTo>
                      <a:pt x="10" y="27"/>
                    </a:lnTo>
                    <a:lnTo>
                      <a:pt x="8" y="42"/>
                    </a:lnTo>
                    <a:lnTo>
                      <a:pt x="8" y="50"/>
                    </a:lnTo>
                    <a:lnTo>
                      <a:pt x="10" y="56"/>
                    </a:lnTo>
                    <a:lnTo>
                      <a:pt x="10" y="56"/>
                    </a:lnTo>
                    <a:lnTo>
                      <a:pt x="8" y="62"/>
                    </a:lnTo>
                    <a:lnTo>
                      <a:pt x="6" y="64"/>
                    </a:lnTo>
                    <a:lnTo>
                      <a:pt x="4" y="64"/>
                    </a:lnTo>
                    <a:lnTo>
                      <a:pt x="4" y="64"/>
                    </a:lnTo>
                    <a:lnTo>
                      <a:pt x="2" y="58"/>
                    </a:lnTo>
                    <a:lnTo>
                      <a:pt x="2" y="58"/>
                    </a:lnTo>
                    <a:lnTo>
                      <a:pt x="0" y="44"/>
                    </a:lnTo>
                    <a:lnTo>
                      <a:pt x="0" y="29"/>
                    </a:lnTo>
                    <a:lnTo>
                      <a:pt x="0" y="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37" name="Google Shape;1337;p67"/>
              <p:cNvSpPr/>
              <p:nvPr/>
            </p:nvSpPr>
            <p:spPr>
              <a:xfrm>
                <a:off x="-4362450" y="3186113"/>
                <a:ext cx="7938" cy="41275"/>
              </a:xfrm>
              <a:custGeom>
                <a:avLst/>
                <a:gdLst/>
                <a:ahLst/>
                <a:cxnLst/>
                <a:rect l="l" t="t" r="r" b="b"/>
                <a:pathLst>
                  <a:path w="10" h="52" extrusionOk="0">
                    <a:moveTo>
                      <a:pt x="10" y="52"/>
                    </a:moveTo>
                    <a:lnTo>
                      <a:pt x="10" y="52"/>
                    </a:lnTo>
                    <a:lnTo>
                      <a:pt x="6" y="46"/>
                    </a:lnTo>
                    <a:lnTo>
                      <a:pt x="2" y="40"/>
                    </a:lnTo>
                    <a:lnTo>
                      <a:pt x="0" y="32"/>
                    </a:lnTo>
                    <a:lnTo>
                      <a:pt x="0" y="27"/>
                    </a:lnTo>
                    <a:lnTo>
                      <a:pt x="2" y="13"/>
                    </a:lnTo>
                    <a:lnTo>
                      <a:pt x="8" y="0"/>
                    </a:lnTo>
                    <a:lnTo>
                      <a:pt x="8" y="0"/>
                    </a:lnTo>
                    <a:lnTo>
                      <a:pt x="10" y="52"/>
                    </a:lnTo>
                    <a:lnTo>
                      <a:pt x="10"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38" name="Google Shape;1338;p67"/>
              <p:cNvSpPr/>
              <p:nvPr/>
            </p:nvSpPr>
            <p:spPr>
              <a:xfrm>
                <a:off x="-3905250" y="3184525"/>
                <a:ext cx="7938" cy="36513"/>
              </a:xfrm>
              <a:custGeom>
                <a:avLst/>
                <a:gdLst/>
                <a:ahLst/>
                <a:cxnLst/>
                <a:rect l="l" t="t" r="r" b="b"/>
                <a:pathLst>
                  <a:path w="10" h="46" extrusionOk="0">
                    <a:moveTo>
                      <a:pt x="2" y="0"/>
                    </a:moveTo>
                    <a:lnTo>
                      <a:pt x="2" y="0"/>
                    </a:lnTo>
                    <a:lnTo>
                      <a:pt x="8" y="13"/>
                    </a:lnTo>
                    <a:lnTo>
                      <a:pt x="10" y="25"/>
                    </a:lnTo>
                    <a:lnTo>
                      <a:pt x="10" y="29"/>
                    </a:lnTo>
                    <a:lnTo>
                      <a:pt x="8" y="34"/>
                    </a:lnTo>
                    <a:lnTo>
                      <a:pt x="4" y="40"/>
                    </a:lnTo>
                    <a:lnTo>
                      <a:pt x="0" y="46"/>
                    </a:lnTo>
                    <a:lnTo>
                      <a:pt x="0" y="46"/>
                    </a:lnTo>
                    <a:lnTo>
                      <a:pt x="2" y="0"/>
                    </a:lnTo>
                    <a:lnTo>
                      <a:pt x="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39" name="Google Shape;1339;p67"/>
              <p:cNvSpPr/>
              <p:nvPr/>
            </p:nvSpPr>
            <p:spPr>
              <a:xfrm>
                <a:off x="-3946525" y="3259138"/>
                <a:ext cx="19050" cy="17463"/>
              </a:xfrm>
              <a:custGeom>
                <a:avLst/>
                <a:gdLst/>
                <a:ahLst/>
                <a:cxnLst/>
                <a:rect l="l" t="t" r="r" b="b"/>
                <a:pathLst>
                  <a:path w="23" h="21" extrusionOk="0">
                    <a:moveTo>
                      <a:pt x="23" y="0"/>
                    </a:moveTo>
                    <a:lnTo>
                      <a:pt x="23" y="0"/>
                    </a:lnTo>
                    <a:lnTo>
                      <a:pt x="23" y="6"/>
                    </a:lnTo>
                    <a:lnTo>
                      <a:pt x="23" y="6"/>
                    </a:lnTo>
                    <a:lnTo>
                      <a:pt x="18" y="11"/>
                    </a:lnTo>
                    <a:lnTo>
                      <a:pt x="12" y="15"/>
                    </a:lnTo>
                    <a:lnTo>
                      <a:pt x="0" y="21"/>
                    </a:lnTo>
                    <a:lnTo>
                      <a:pt x="0" y="21"/>
                    </a:lnTo>
                    <a:lnTo>
                      <a:pt x="0" y="13"/>
                    </a:lnTo>
                    <a:lnTo>
                      <a:pt x="0" y="13"/>
                    </a:lnTo>
                    <a:lnTo>
                      <a:pt x="23" y="0"/>
                    </a:lnTo>
                    <a:lnTo>
                      <a:pt x="23"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40" name="Google Shape;1340;p67"/>
              <p:cNvSpPr/>
              <p:nvPr/>
            </p:nvSpPr>
            <p:spPr>
              <a:xfrm>
                <a:off x="-4513263" y="3259138"/>
                <a:ext cx="6350" cy="511175"/>
              </a:xfrm>
              <a:custGeom>
                <a:avLst/>
                <a:gdLst/>
                <a:ahLst/>
                <a:cxnLst/>
                <a:rect l="l" t="t" r="r" b="b"/>
                <a:pathLst>
                  <a:path w="8" h="643" extrusionOk="0">
                    <a:moveTo>
                      <a:pt x="0" y="0"/>
                    </a:moveTo>
                    <a:lnTo>
                      <a:pt x="0" y="0"/>
                    </a:lnTo>
                    <a:lnTo>
                      <a:pt x="6" y="6"/>
                    </a:lnTo>
                    <a:lnTo>
                      <a:pt x="8" y="15"/>
                    </a:lnTo>
                    <a:lnTo>
                      <a:pt x="8" y="33"/>
                    </a:lnTo>
                    <a:lnTo>
                      <a:pt x="8" y="33"/>
                    </a:lnTo>
                    <a:lnTo>
                      <a:pt x="8" y="610"/>
                    </a:lnTo>
                    <a:lnTo>
                      <a:pt x="8" y="610"/>
                    </a:lnTo>
                    <a:lnTo>
                      <a:pt x="8" y="628"/>
                    </a:lnTo>
                    <a:lnTo>
                      <a:pt x="6" y="635"/>
                    </a:lnTo>
                    <a:lnTo>
                      <a:pt x="0" y="643"/>
                    </a:lnTo>
                    <a:lnTo>
                      <a:pt x="0" y="643"/>
                    </a:lnTo>
                    <a:lnTo>
                      <a:pt x="0" y="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41" name="Google Shape;1341;p67"/>
              <p:cNvSpPr/>
              <p:nvPr/>
            </p:nvSpPr>
            <p:spPr>
              <a:xfrm>
                <a:off x="-3949700" y="3333750"/>
                <a:ext cx="627063" cy="619125"/>
              </a:xfrm>
              <a:custGeom>
                <a:avLst/>
                <a:gdLst/>
                <a:ahLst/>
                <a:cxnLst/>
                <a:rect l="l" t="t" r="r" b="b"/>
                <a:pathLst>
                  <a:path w="790" h="781" extrusionOk="0">
                    <a:moveTo>
                      <a:pt x="786" y="338"/>
                    </a:moveTo>
                    <a:lnTo>
                      <a:pt x="786" y="338"/>
                    </a:lnTo>
                    <a:lnTo>
                      <a:pt x="778" y="298"/>
                    </a:lnTo>
                    <a:lnTo>
                      <a:pt x="768" y="259"/>
                    </a:lnTo>
                    <a:lnTo>
                      <a:pt x="753" y="223"/>
                    </a:lnTo>
                    <a:lnTo>
                      <a:pt x="736" y="190"/>
                    </a:lnTo>
                    <a:lnTo>
                      <a:pt x="715" y="157"/>
                    </a:lnTo>
                    <a:lnTo>
                      <a:pt x="690" y="129"/>
                    </a:lnTo>
                    <a:lnTo>
                      <a:pt x="663" y="102"/>
                    </a:lnTo>
                    <a:lnTo>
                      <a:pt x="634" y="77"/>
                    </a:lnTo>
                    <a:lnTo>
                      <a:pt x="601" y="56"/>
                    </a:lnTo>
                    <a:lnTo>
                      <a:pt x="569" y="38"/>
                    </a:lnTo>
                    <a:lnTo>
                      <a:pt x="532" y="23"/>
                    </a:lnTo>
                    <a:lnTo>
                      <a:pt x="496" y="12"/>
                    </a:lnTo>
                    <a:lnTo>
                      <a:pt x="457" y="4"/>
                    </a:lnTo>
                    <a:lnTo>
                      <a:pt x="417" y="0"/>
                    </a:lnTo>
                    <a:lnTo>
                      <a:pt x="377" y="0"/>
                    </a:lnTo>
                    <a:lnTo>
                      <a:pt x="336" y="6"/>
                    </a:lnTo>
                    <a:lnTo>
                      <a:pt x="336" y="6"/>
                    </a:lnTo>
                    <a:lnTo>
                      <a:pt x="308" y="10"/>
                    </a:lnTo>
                    <a:lnTo>
                      <a:pt x="279" y="17"/>
                    </a:lnTo>
                    <a:lnTo>
                      <a:pt x="252" y="25"/>
                    </a:lnTo>
                    <a:lnTo>
                      <a:pt x="227" y="37"/>
                    </a:lnTo>
                    <a:lnTo>
                      <a:pt x="204" y="48"/>
                    </a:lnTo>
                    <a:lnTo>
                      <a:pt x="181" y="60"/>
                    </a:lnTo>
                    <a:lnTo>
                      <a:pt x="158" y="75"/>
                    </a:lnTo>
                    <a:lnTo>
                      <a:pt x="139" y="90"/>
                    </a:lnTo>
                    <a:lnTo>
                      <a:pt x="119" y="108"/>
                    </a:lnTo>
                    <a:lnTo>
                      <a:pt x="100" y="127"/>
                    </a:lnTo>
                    <a:lnTo>
                      <a:pt x="85" y="148"/>
                    </a:lnTo>
                    <a:lnTo>
                      <a:pt x="70" y="169"/>
                    </a:lnTo>
                    <a:lnTo>
                      <a:pt x="56" y="194"/>
                    </a:lnTo>
                    <a:lnTo>
                      <a:pt x="43" y="219"/>
                    </a:lnTo>
                    <a:lnTo>
                      <a:pt x="31" y="244"/>
                    </a:lnTo>
                    <a:lnTo>
                      <a:pt x="22" y="273"/>
                    </a:lnTo>
                    <a:lnTo>
                      <a:pt x="22" y="273"/>
                    </a:lnTo>
                    <a:lnTo>
                      <a:pt x="14" y="300"/>
                    </a:lnTo>
                    <a:lnTo>
                      <a:pt x="8" y="328"/>
                    </a:lnTo>
                    <a:lnTo>
                      <a:pt x="4" y="355"/>
                    </a:lnTo>
                    <a:lnTo>
                      <a:pt x="0" y="384"/>
                    </a:lnTo>
                    <a:lnTo>
                      <a:pt x="0" y="411"/>
                    </a:lnTo>
                    <a:lnTo>
                      <a:pt x="2" y="436"/>
                    </a:lnTo>
                    <a:lnTo>
                      <a:pt x="6" y="463"/>
                    </a:lnTo>
                    <a:lnTo>
                      <a:pt x="12" y="488"/>
                    </a:lnTo>
                    <a:lnTo>
                      <a:pt x="20" y="513"/>
                    </a:lnTo>
                    <a:lnTo>
                      <a:pt x="29" y="538"/>
                    </a:lnTo>
                    <a:lnTo>
                      <a:pt x="41" y="563"/>
                    </a:lnTo>
                    <a:lnTo>
                      <a:pt x="54" y="586"/>
                    </a:lnTo>
                    <a:lnTo>
                      <a:pt x="68" y="609"/>
                    </a:lnTo>
                    <a:lnTo>
                      <a:pt x="85" y="632"/>
                    </a:lnTo>
                    <a:lnTo>
                      <a:pt x="104" y="655"/>
                    </a:lnTo>
                    <a:lnTo>
                      <a:pt x="125" y="676"/>
                    </a:lnTo>
                    <a:lnTo>
                      <a:pt x="125" y="676"/>
                    </a:lnTo>
                    <a:lnTo>
                      <a:pt x="148" y="697"/>
                    </a:lnTo>
                    <a:lnTo>
                      <a:pt x="173" y="714"/>
                    </a:lnTo>
                    <a:lnTo>
                      <a:pt x="198" y="732"/>
                    </a:lnTo>
                    <a:lnTo>
                      <a:pt x="225" y="745"/>
                    </a:lnTo>
                    <a:lnTo>
                      <a:pt x="254" y="757"/>
                    </a:lnTo>
                    <a:lnTo>
                      <a:pt x="283" y="766"/>
                    </a:lnTo>
                    <a:lnTo>
                      <a:pt x="311" y="776"/>
                    </a:lnTo>
                    <a:lnTo>
                      <a:pt x="342" y="781"/>
                    </a:lnTo>
                    <a:lnTo>
                      <a:pt x="342" y="781"/>
                    </a:lnTo>
                    <a:lnTo>
                      <a:pt x="373" y="781"/>
                    </a:lnTo>
                    <a:lnTo>
                      <a:pt x="373" y="781"/>
                    </a:lnTo>
                    <a:lnTo>
                      <a:pt x="417" y="781"/>
                    </a:lnTo>
                    <a:lnTo>
                      <a:pt x="417" y="781"/>
                    </a:lnTo>
                    <a:lnTo>
                      <a:pt x="417" y="781"/>
                    </a:lnTo>
                    <a:lnTo>
                      <a:pt x="417" y="781"/>
                    </a:lnTo>
                    <a:lnTo>
                      <a:pt x="417" y="781"/>
                    </a:lnTo>
                    <a:lnTo>
                      <a:pt x="457" y="781"/>
                    </a:lnTo>
                    <a:lnTo>
                      <a:pt x="457" y="781"/>
                    </a:lnTo>
                    <a:lnTo>
                      <a:pt x="461" y="778"/>
                    </a:lnTo>
                    <a:lnTo>
                      <a:pt x="467" y="776"/>
                    </a:lnTo>
                    <a:lnTo>
                      <a:pt x="467" y="776"/>
                    </a:lnTo>
                    <a:lnTo>
                      <a:pt x="498" y="768"/>
                    </a:lnTo>
                    <a:lnTo>
                      <a:pt x="528" y="758"/>
                    </a:lnTo>
                    <a:lnTo>
                      <a:pt x="557" y="749"/>
                    </a:lnTo>
                    <a:lnTo>
                      <a:pt x="586" y="735"/>
                    </a:lnTo>
                    <a:lnTo>
                      <a:pt x="611" y="720"/>
                    </a:lnTo>
                    <a:lnTo>
                      <a:pt x="636" y="703"/>
                    </a:lnTo>
                    <a:lnTo>
                      <a:pt x="659" y="685"/>
                    </a:lnTo>
                    <a:lnTo>
                      <a:pt x="678" y="666"/>
                    </a:lnTo>
                    <a:lnTo>
                      <a:pt x="699" y="643"/>
                    </a:lnTo>
                    <a:lnTo>
                      <a:pt x="717" y="620"/>
                    </a:lnTo>
                    <a:lnTo>
                      <a:pt x="732" y="595"/>
                    </a:lnTo>
                    <a:lnTo>
                      <a:pt x="747" y="570"/>
                    </a:lnTo>
                    <a:lnTo>
                      <a:pt x="759" y="543"/>
                    </a:lnTo>
                    <a:lnTo>
                      <a:pt x="770" y="513"/>
                    </a:lnTo>
                    <a:lnTo>
                      <a:pt x="778" y="484"/>
                    </a:lnTo>
                    <a:lnTo>
                      <a:pt x="786" y="451"/>
                    </a:lnTo>
                    <a:lnTo>
                      <a:pt x="786" y="451"/>
                    </a:lnTo>
                    <a:lnTo>
                      <a:pt x="788" y="422"/>
                    </a:lnTo>
                    <a:lnTo>
                      <a:pt x="790" y="394"/>
                    </a:lnTo>
                    <a:lnTo>
                      <a:pt x="788" y="365"/>
                    </a:lnTo>
                    <a:lnTo>
                      <a:pt x="786" y="338"/>
                    </a:lnTo>
                    <a:lnTo>
                      <a:pt x="786" y="33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42" name="Google Shape;1342;p67"/>
              <p:cNvSpPr/>
              <p:nvPr/>
            </p:nvSpPr>
            <p:spPr>
              <a:xfrm>
                <a:off x="-4440238" y="3654425"/>
                <a:ext cx="122238" cy="114300"/>
              </a:xfrm>
              <a:custGeom>
                <a:avLst/>
                <a:gdLst/>
                <a:ahLst/>
                <a:cxnLst/>
                <a:rect l="l" t="t" r="r" b="b"/>
                <a:pathLst>
                  <a:path w="154" h="144" extrusionOk="0">
                    <a:moveTo>
                      <a:pt x="8" y="138"/>
                    </a:moveTo>
                    <a:lnTo>
                      <a:pt x="8" y="138"/>
                    </a:lnTo>
                    <a:lnTo>
                      <a:pt x="2" y="123"/>
                    </a:lnTo>
                    <a:lnTo>
                      <a:pt x="0" y="108"/>
                    </a:lnTo>
                    <a:lnTo>
                      <a:pt x="0" y="77"/>
                    </a:lnTo>
                    <a:lnTo>
                      <a:pt x="0" y="46"/>
                    </a:lnTo>
                    <a:lnTo>
                      <a:pt x="2" y="16"/>
                    </a:lnTo>
                    <a:lnTo>
                      <a:pt x="2" y="16"/>
                    </a:lnTo>
                    <a:lnTo>
                      <a:pt x="2" y="10"/>
                    </a:lnTo>
                    <a:lnTo>
                      <a:pt x="4" y="6"/>
                    </a:lnTo>
                    <a:lnTo>
                      <a:pt x="6" y="4"/>
                    </a:lnTo>
                    <a:lnTo>
                      <a:pt x="10" y="2"/>
                    </a:lnTo>
                    <a:lnTo>
                      <a:pt x="17" y="0"/>
                    </a:lnTo>
                    <a:lnTo>
                      <a:pt x="27" y="0"/>
                    </a:lnTo>
                    <a:lnTo>
                      <a:pt x="27" y="0"/>
                    </a:lnTo>
                    <a:lnTo>
                      <a:pt x="77" y="0"/>
                    </a:lnTo>
                    <a:lnTo>
                      <a:pt x="127" y="0"/>
                    </a:lnTo>
                    <a:lnTo>
                      <a:pt x="127" y="0"/>
                    </a:lnTo>
                    <a:lnTo>
                      <a:pt x="138" y="2"/>
                    </a:lnTo>
                    <a:lnTo>
                      <a:pt x="144" y="4"/>
                    </a:lnTo>
                    <a:lnTo>
                      <a:pt x="148" y="6"/>
                    </a:lnTo>
                    <a:lnTo>
                      <a:pt x="150" y="10"/>
                    </a:lnTo>
                    <a:lnTo>
                      <a:pt x="152" y="14"/>
                    </a:lnTo>
                    <a:lnTo>
                      <a:pt x="154" y="27"/>
                    </a:lnTo>
                    <a:lnTo>
                      <a:pt x="154" y="27"/>
                    </a:lnTo>
                    <a:lnTo>
                      <a:pt x="152" y="83"/>
                    </a:lnTo>
                    <a:lnTo>
                      <a:pt x="154" y="138"/>
                    </a:lnTo>
                    <a:lnTo>
                      <a:pt x="154" y="138"/>
                    </a:lnTo>
                    <a:lnTo>
                      <a:pt x="117" y="142"/>
                    </a:lnTo>
                    <a:lnTo>
                      <a:pt x="81" y="144"/>
                    </a:lnTo>
                    <a:lnTo>
                      <a:pt x="44" y="142"/>
                    </a:lnTo>
                    <a:lnTo>
                      <a:pt x="8" y="138"/>
                    </a:lnTo>
                    <a:lnTo>
                      <a:pt x="8" y="138"/>
                    </a:lnTo>
                    <a:close/>
                  </a:path>
                </a:pathLst>
              </a:custGeom>
              <a:solidFill>
                <a:srgbClr val="EE5F7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43" name="Google Shape;1343;p67"/>
              <p:cNvSpPr/>
              <p:nvPr/>
            </p:nvSpPr>
            <p:spPr>
              <a:xfrm>
                <a:off x="-4440238" y="3346450"/>
                <a:ext cx="125413" cy="117475"/>
              </a:xfrm>
              <a:custGeom>
                <a:avLst/>
                <a:gdLst/>
                <a:ahLst/>
                <a:cxnLst/>
                <a:rect l="l" t="t" r="r" b="b"/>
                <a:pathLst>
                  <a:path w="158" h="148" extrusionOk="0">
                    <a:moveTo>
                      <a:pt x="8" y="142"/>
                    </a:moveTo>
                    <a:lnTo>
                      <a:pt x="8" y="142"/>
                    </a:lnTo>
                    <a:lnTo>
                      <a:pt x="4" y="127"/>
                    </a:lnTo>
                    <a:lnTo>
                      <a:pt x="0" y="112"/>
                    </a:lnTo>
                    <a:lnTo>
                      <a:pt x="0" y="81"/>
                    </a:lnTo>
                    <a:lnTo>
                      <a:pt x="0" y="52"/>
                    </a:lnTo>
                    <a:lnTo>
                      <a:pt x="0" y="21"/>
                    </a:lnTo>
                    <a:lnTo>
                      <a:pt x="0" y="21"/>
                    </a:lnTo>
                    <a:lnTo>
                      <a:pt x="2" y="14"/>
                    </a:lnTo>
                    <a:lnTo>
                      <a:pt x="6" y="8"/>
                    </a:lnTo>
                    <a:lnTo>
                      <a:pt x="10" y="6"/>
                    </a:lnTo>
                    <a:lnTo>
                      <a:pt x="17" y="4"/>
                    </a:lnTo>
                    <a:lnTo>
                      <a:pt x="17" y="4"/>
                    </a:lnTo>
                    <a:lnTo>
                      <a:pt x="29" y="4"/>
                    </a:lnTo>
                    <a:lnTo>
                      <a:pt x="29" y="4"/>
                    </a:lnTo>
                    <a:lnTo>
                      <a:pt x="44" y="6"/>
                    </a:lnTo>
                    <a:lnTo>
                      <a:pt x="62" y="4"/>
                    </a:lnTo>
                    <a:lnTo>
                      <a:pt x="96" y="0"/>
                    </a:lnTo>
                    <a:lnTo>
                      <a:pt x="112" y="0"/>
                    </a:lnTo>
                    <a:lnTo>
                      <a:pt x="125" y="2"/>
                    </a:lnTo>
                    <a:lnTo>
                      <a:pt x="133" y="4"/>
                    </a:lnTo>
                    <a:lnTo>
                      <a:pt x="138" y="8"/>
                    </a:lnTo>
                    <a:lnTo>
                      <a:pt x="142" y="12"/>
                    </a:lnTo>
                    <a:lnTo>
                      <a:pt x="148" y="18"/>
                    </a:lnTo>
                    <a:lnTo>
                      <a:pt x="148" y="18"/>
                    </a:lnTo>
                    <a:lnTo>
                      <a:pt x="154" y="29"/>
                    </a:lnTo>
                    <a:lnTo>
                      <a:pt x="156" y="43"/>
                    </a:lnTo>
                    <a:lnTo>
                      <a:pt x="158" y="58"/>
                    </a:lnTo>
                    <a:lnTo>
                      <a:pt x="158" y="75"/>
                    </a:lnTo>
                    <a:lnTo>
                      <a:pt x="154" y="108"/>
                    </a:lnTo>
                    <a:lnTo>
                      <a:pt x="152" y="140"/>
                    </a:lnTo>
                    <a:lnTo>
                      <a:pt x="152" y="140"/>
                    </a:lnTo>
                    <a:lnTo>
                      <a:pt x="117" y="146"/>
                    </a:lnTo>
                    <a:lnTo>
                      <a:pt x="81" y="148"/>
                    </a:lnTo>
                    <a:lnTo>
                      <a:pt x="44" y="146"/>
                    </a:lnTo>
                    <a:lnTo>
                      <a:pt x="8" y="142"/>
                    </a:lnTo>
                    <a:lnTo>
                      <a:pt x="8" y="142"/>
                    </a:lnTo>
                    <a:close/>
                  </a:path>
                </a:pathLst>
              </a:custGeom>
              <a:solidFill>
                <a:srgbClr val="EE5F7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44" name="Google Shape;1344;p67"/>
              <p:cNvSpPr/>
              <p:nvPr/>
            </p:nvSpPr>
            <p:spPr>
              <a:xfrm>
                <a:off x="-4440238" y="3502025"/>
                <a:ext cx="122238" cy="111125"/>
              </a:xfrm>
              <a:custGeom>
                <a:avLst/>
                <a:gdLst/>
                <a:ahLst/>
                <a:cxnLst/>
                <a:rect l="l" t="t" r="r" b="b"/>
                <a:pathLst>
                  <a:path w="154" h="140" extrusionOk="0">
                    <a:moveTo>
                      <a:pt x="77" y="0"/>
                    </a:moveTo>
                    <a:lnTo>
                      <a:pt x="77" y="0"/>
                    </a:lnTo>
                    <a:lnTo>
                      <a:pt x="102" y="0"/>
                    </a:lnTo>
                    <a:lnTo>
                      <a:pt x="121" y="2"/>
                    </a:lnTo>
                    <a:lnTo>
                      <a:pt x="135" y="4"/>
                    </a:lnTo>
                    <a:lnTo>
                      <a:pt x="140" y="8"/>
                    </a:lnTo>
                    <a:lnTo>
                      <a:pt x="144" y="10"/>
                    </a:lnTo>
                    <a:lnTo>
                      <a:pt x="146" y="14"/>
                    </a:lnTo>
                    <a:lnTo>
                      <a:pt x="148" y="19"/>
                    </a:lnTo>
                    <a:lnTo>
                      <a:pt x="152" y="33"/>
                    </a:lnTo>
                    <a:lnTo>
                      <a:pt x="152" y="52"/>
                    </a:lnTo>
                    <a:lnTo>
                      <a:pt x="152" y="77"/>
                    </a:lnTo>
                    <a:lnTo>
                      <a:pt x="152" y="77"/>
                    </a:lnTo>
                    <a:lnTo>
                      <a:pt x="152" y="88"/>
                    </a:lnTo>
                    <a:lnTo>
                      <a:pt x="154" y="100"/>
                    </a:lnTo>
                    <a:lnTo>
                      <a:pt x="154" y="100"/>
                    </a:lnTo>
                    <a:lnTo>
                      <a:pt x="154" y="112"/>
                    </a:lnTo>
                    <a:lnTo>
                      <a:pt x="154" y="119"/>
                    </a:lnTo>
                    <a:lnTo>
                      <a:pt x="152" y="127"/>
                    </a:lnTo>
                    <a:lnTo>
                      <a:pt x="148" y="133"/>
                    </a:lnTo>
                    <a:lnTo>
                      <a:pt x="142" y="136"/>
                    </a:lnTo>
                    <a:lnTo>
                      <a:pt x="135" y="138"/>
                    </a:lnTo>
                    <a:lnTo>
                      <a:pt x="125" y="140"/>
                    </a:lnTo>
                    <a:lnTo>
                      <a:pt x="115" y="138"/>
                    </a:lnTo>
                    <a:lnTo>
                      <a:pt x="115" y="138"/>
                    </a:lnTo>
                    <a:lnTo>
                      <a:pt x="79" y="136"/>
                    </a:lnTo>
                    <a:lnTo>
                      <a:pt x="42" y="138"/>
                    </a:lnTo>
                    <a:lnTo>
                      <a:pt x="42" y="138"/>
                    </a:lnTo>
                    <a:lnTo>
                      <a:pt x="31" y="140"/>
                    </a:lnTo>
                    <a:lnTo>
                      <a:pt x="21" y="138"/>
                    </a:lnTo>
                    <a:lnTo>
                      <a:pt x="14" y="135"/>
                    </a:lnTo>
                    <a:lnTo>
                      <a:pt x="6" y="131"/>
                    </a:lnTo>
                    <a:lnTo>
                      <a:pt x="2" y="125"/>
                    </a:lnTo>
                    <a:lnTo>
                      <a:pt x="0" y="115"/>
                    </a:lnTo>
                    <a:lnTo>
                      <a:pt x="0" y="106"/>
                    </a:lnTo>
                    <a:lnTo>
                      <a:pt x="0" y="94"/>
                    </a:lnTo>
                    <a:lnTo>
                      <a:pt x="0" y="94"/>
                    </a:lnTo>
                    <a:lnTo>
                      <a:pt x="0" y="79"/>
                    </a:lnTo>
                    <a:lnTo>
                      <a:pt x="0" y="79"/>
                    </a:lnTo>
                    <a:lnTo>
                      <a:pt x="0" y="54"/>
                    </a:lnTo>
                    <a:lnTo>
                      <a:pt x="2" y="35"/>
                    </a:lnTo>
                    <a:lnTo>
                      <a:pt x="4" y="19"/>
                    </a:lnTo>
                    <a:lnTo>
                      <a:pt x="6" y="16"/>
                    </a:lnTo>
                    <a:lnTo>
                      <a:pt x="10" y="10"/>
                    </a:lnTo>
                    <a:lnTo>
                      <a:pt x="14" y="8"/>
                    </a:lnTo>
                    <a:lnTo>
                      <a:pt x="19" y="4"/>
                    </a:lnTo>
                    <a:lnTo>
                      <a:pt x="33" y="2"/>
                    </a:lnTo>
                    <a:lnTo>
                      <a:pt x="52" y="0"/>
                    </a:lnTo>
                    <a:lnTo>
                      <a:pt x="77" y="0"/>
                    </a:lnTo>
                    <a:lnTo>
                      <a:pt x="77" y="0"/>
                    </a:lnTo>
                    <a:close/>
                  </a:path>
                </a:pathLst>
              </a:custGeom>
              <a:solidFill>
                <a:srgbClr val="EE5F7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45" name="Google Shape;1345;p67"/>
              <p:cNvSpPr/>
              <p:nvPr/>
            </p:nvSpPr>
            <p:spPr>
              <a:xfrm>
                <a:off x="-4270375" y="3654425"/>
                <a:ext cx="117475" cy="114300"/>
              </a:xfrm>
              <a:custGeom>
                <a:avLst/>
                <a:gdLst/>
                <a:ahLst/>
                <a:cxnLst/>
                <a:rect l="l" t="t" r="r" b="b"/>
                <a:pathLst>
                  <a:path w="148" h="144" extrusionOk="0">
                    <a:moveTo>
                      <a:pt x="2" y="138"/>
                    </a:moveTo>
                    <a:lnTo>
                      <a:pt x="2" y="138"/>
                    </a:lnTo>
                    <a:lnTo>
                      <a:pt x="2" y="85"/>
                    </a:lnTo>
                    <a:lnTo>
                      <a:pt x="0" y="31"/>
                    </a:lnTo>
                    <a:lnTo>
                      <a:pt x="0" y="31"/>
                    </a:lnTo>
                    <a:lnTo>
                      <a:pt x="2" y="17"/>
                    </a:lnTo>
                    <a:lnTo>
                      <a:pt x="4" y="12"/>
                    </a:lnTo>
                    <a:lnTo>
                      <a:pt x="6" y="8"/>
                    </a:lnTo>
                    <a:lnTo>
                      <a:pt x="10" y="4"/>
                    </a:lnTo>
                    <a:lnTo>
                      <a:pt x="16" y="2"/>
                    </a:lnTo>
                    <a:lnTo>
                      <a:pt x="21" y="0"/>
                    </a:lnTo>
                    <a:lnTo>
                      <a:pt x="31" y="0"/>
                    </a:lnTo>
                    <a:lnTo>
                      <a:pt x="31" y="0"/>
                    </a:lnTo>
                    <a:lnTo>
                      <a:pt x="75" y="2"/>
                    </a:lnTo>
                    <a:lnTo>
                      <a:pt x="117" y="0"/>
                    </a:lnTo>
                    <a:lnTo>
                      <a:pt x="117" y="0"/>
                    </a:lnTo>
                    <a:lnTo>
                      <a:pt x="127" y="0"/>
                    </a:lnTo>
                    <a:lnTo>
                      <a:pt x="133" y="2"/>
                    </a:lnTo>
                    <a:lnTo>
                      <a:pt x="139" y="4"/>
                    </a:lnTo>
                    <a:lnTo>
                      <a:pt x="142" y="8"/>
                    </a:lnTo>
                    <a:lnTo>
                      <a:pt x="146" y="12"/>
                    </a:lnTo>
                    <a:lnTo>
                      <a:pt x="148" y="17"/>
                    </a:lnTo>
                    <a:lnTo>
                      <a:pt x="148" y="31"/>
                    </a:lnTo>
                    <a:lnTo>
                      <a:pt x="148" y="31"/>
                    </a:lnTo>
                    <a:lnTo>
                      <a:pt x="148" y="85"/>
                    </a:lnTo>
                    <a:lnTo>
                      <a:pt x="148" y="138"/>
                    </a:lnTo>
                    <a:lnTo>
                      <a:pt x="148" y="138"/>
                    </a:lnTo>
                    <a:lnTo>
                      <a:pt x="112" y="142"/>
                    </a:lnTo>
                    <a:lnTo>
                      <a:pt x="75" y="144"/>
                    </a:lnTo>
                    <a:lnTo>
                      <a:pt x="39" y="142"/>
                    </a:lnTo>
                    <a:lnTo>
                      <a:pt x="2" y="138"/>
                    </a:lnTo>
                    <a:lnTo>
                      <a:pt x="2" y="138"/>
                    </a:lnTo>
                    <a:close/>
                  </a:path>
                </a:pathLst>
              </a:custGeom>
              <a:solidFill>
                <a:srgbClr val="EE5F7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46" name="Google Shape;1346;p67"/>
              <p:cNvSpPr/>
              <p:nvPr/>
            </p:nvSpPr>
            <p:spPr>
              <a:xfrm>
                <a:off x="-4270375" y="3502025"/>
                <a:ext cx="117475" cy="111125"/>
              </a:xfrm>
              <a:custGeom>
                <a:avLst/>
                <a:gdLst/>
                <a:ahLst/>
                <a:cxnLst/>
                <a:rect l="l" t="t" r="r" b="b"/>
                <a:pathLst>
                  <a:path w="148" h="140" extrusionOk="0">
                    <a:moveTo>
                      <a:pt x="73" y="138"/>
                    </a:moveTo>
                    <a:lnTo>
                      <a:pt x="73" y="138"/>
                    </a:lnTo>
                    <a:lnTo>
                      <a:pt x="50" y="138"/>
                    </a:lnTo>
                    <a:lnTo>
                      <a:pt x="31" y="138"/>
                    </a:lnTo>
                    <a:lnTo>
                      <a:pt x="19" y="135"/>
                    </a:lnTo>
                    <a:lnTo>
                      <a:pt x="10" y="129"/>
                    </a:lnTo>
                    <a:lnTo>
                      <a:pt x="4" y="121"/>
                    </a:lnTo>
                    <a:lnTo>
                      <a:pt x="2" y="108"/>
                    </a:lnTo>
                    <a:lnTo>
                      <a:pt x="0" y="90"/>
                    </a:lnTo>
                    <a:lnTo>
                      <a:pt x="0" y="67"/>
                    </a:lnTo>
                    <a:lnTo>
                      <a:pt x="0" y="67"/>
                    </a:lnTo>
                    <a:lnTo>
                      <a:pt x="0" y="44"/>
                    </a:lnTo>
                    <a:lnTo>
                      <a:pt x="2" y="29"/>
                    </a:lnTo>
                    <a:lnTo>
                      <a:pt x="4" y="17"/>
                    </a:lnTo>
                    <a:lnTo>
                      <a:pt x="10" y="10"/>
                    </a:lnTo>
                    <a:lnTo>
                      <a:pt x="18" y="4"/>
                    </a:lnTo>
                    <a:lnTo>
                      <a:pt x="29" y="2"/>
                    </a:lnTo>
                    <a:lnTo>
                      <a:pt x="46" y="0"/>
                    </a:lnTo>
                    <a:lnTo>
                      <a:pt x="67" y="0"/>
                    </a:lnTo>
                    <a:lnTo>
                      <a:pt x="67" y="0"/>
                    </a:lnTo>
                    <a:lnTo>
                      <a:pt x="94" y="0"/>
                    </a:lnTo>
                    <a:lnTo>
                      <a:pt x="114" y="2"/>
                    </a:lnTo>
                    <a:lnTo>
                      <a:pt x="129" y="4"/>
                    </a:lnTo>
                    <a:lnTo>
                      <a:pt x="133" y="8"/>
                    </a:lnTo>
                    <a:lnTo>
                      <a:pt x="139" y="10"/>
                    </a:lnTo>
                    <a:lnTo>
                      <a:pt x="140" y="16"/>
                    </a:lnTo>
                    <a:lnTo>
                      <a:pt x="144" y="19"/>
                    </a:lnTo>
                    <a:lnTo>
                      <a:pt x="146" y="35"/>
                    </a:lnTo>
                    <a:lnTo>
                      <a:pt x="148" y="54"/>
                    </a:lnTo>
                    <a:lnTo>
                      <a:pt x="148" y="81"/>
                    </a:lnTo>
                    <a:lnTo>
                      <a:pt x="148" y="81"/>
                    </a:lnTo>
                    <a:lnTo>
                      <a:pt x="148" y="92"/>
                    </a:lnTo>
                    <a:lnTo>
                      <a:pt x="148" y="104"/>
                    </a:lnTo>
                    <a:lnTo>
                      <a:pt x="148" y="104"/>
                    </a:lnTo>
                    <a:lnTo>
                      <a:pt x="148" y="113"/>
                    </a:lnTo>
                    <a:lnTo>
                      <a:pt x="148" y="121"/>
                    </a:lnTo>
                    <a:lnTo>
                      <a:pt x="146" y="129"/>
                    </a:lnTo>
                    <a:lnTo>
                      <a:pt x="142" y="133"/>
                    </a:lnTo>
                    <a:lnTo>
                      <a:pt x="137" y="136"/>
                    </a:lnTo>
                    <a:lnTo>
                      <a:pt x="129" y="138"/>
                    </a:lnTo>
                    <a:lnTo>
                      <a:pt x="121" y="140"/>
                    </a:lnTo>
                    <a:lnTo>
                      <a:pt x="112" y="138"/>
                    </a:lnTo>
                    <a:lnTo>
                      <a:pt x="112" y="138"/>
                    </a:lnTo>
                    <a:lnTo>
                      <a:pt x="92" y="138"/>
                    </a:lnTo>
                    <a:lnTo>
                      <a:pt x="73" y="138"/>
                    </a:lnTo>
                    <a:lnTo>
                      <a:pt x="73" y="138"/>
                    </a:lnTo>
                    <a:close/>
                  </a:path>
                </a:pathLst>
              </a:custGeom>
              <a:solidFill>
                <a:srgbClr val="EE5F7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47" name="Google Shape;1347;p67"/>
              <p:cNvSpPr/>
              <p:nvPr/>
            </p:nvSpPr>
            <p:spPr>
              <a:xfrm>
                <a:off x="-4270375" y="3349625"/>
                <a:ext cx="117475" cy="114300"/>
              </a:xfrm>
              <a:custGeom>
                <a:avLst/>
                <a:gdLst/>
                <a:ahLst/>
                <a:cxnLst/>
                <a:rect l="l" t="t" r="r" b="b"/>
                <a:pathLst>
                  <a:path w="148" h="144" extrusionOk="0">
                    <a:moveTo>
                      <a:pt x="2" y="138"/>
                    </a:moveTo>
                    <a:lnTo>
                      <a:pt x="2" y="138"/>
                    </a:lnTo>
                    <a:lnTo>
                      <a:pt x="2" y="83"/>
                    </a:lnTo>
                    <a:lnTo>
                      <a:pt x="0" y="27"/>
                    </a:lnTo>
                    <a:lnTo>
                      <a:pt x="0" y="27"/>
                    </a:lnTo>
                    <a:lnTo>
                      <a:pt x="2" y="16"/>
                    </a:lnTo>
                    <a:lnTo>
                      <a:pt x="4" y="10"/>
                    </a:lnTo>
                    <a:lnTo>
                      <a:pt x="6" y="6"/>
                    </a:lnTo>
                    <a:lnTo>
                      <a:pt x="10" y="4"/>
                    </a:lnTo>
                    <a:lnTo>
                      <a:pt x="14" y="2"/>
                    </a:lnTo>
                    <a:lnTo>
                      <a:pt x="27" y="0"/>
                    </a:lnTo>
                    <a:lnTo>
                      <a:pt x="27" y="0"/>
                    </a:lnTo>
                    <a:lnTo>
                      <a:pt x="75" y="0"/>
                    </a:lnTo>
                    <a:lnTo>
                      <a:pt x="123" y="0"/>
                    </a:lnTo>
                    <a:lnTo>
                      <a:pt x="123" y="0"/>
                    </a:lnTo>
                    <a:lnTo>
                      <a:pt x="135" y="2"/>
                    </a:lnTo>
                    <a:lnTo>
                      <a:pt x="140" y="4"/>
                    </a:lnTo>
                    <a:lnTo>
                      <a:pt x="142" y="6"/>
                    </a:lnTo>
                    <a:lnTo>
                      <a:pt x="146" y="10"/>
                    </a:lnTo>
                    <a:lnTo>
                      <a:pt x="148" y="16"/>
                    </a:lnTo>
                    <a:lnTo>
                      <a:pt x="148" y="27"/>
                    </a:lnTo>
                    <a:lnTo>
                      <a:pt x="148" y="27"/>
                    </a:lnTo>
                    <a:lnTo>
                      <a:pt x="148" y="138"/>
                    </a:lnTo>
                    <a:lnTo>
                      <a:pt x="148" y="138"/>
                    </a:lnTo>
                    <a:lnTo>
                      <a:pt x="112" y="142"/>
                    </a:lnTo>
                    <a:lnTo>
                      <a:pt x="75" y="144"/>
                    </a:lnTo>
                    <a:lnTo>
                      <a:pt x="39" y="142"/>
                    </a:lnTo>
                    <a:lnTo>
                      <a:pt x="2" y="138"/>
                    </a:lnTo>
                    <a:lnTo>
                      <a:pt x="2" y="138"/>
                    </a:lnTo>
                    <a:close/>
                  </a:path>
                </a:pathLst>
              </a:custGeom>
              <a:solidFill>
                <a:srgbClr val="EE5F7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48" name="Google Shape;1348;p67"/>
              <p:cNvSpPr/>
              <p:nvPr/>
            </p:nvSpPr>
            <p:spPr>
              <a:xfrm>
                <a:off x="-4268788" y="3459163"/>
                <a:ext cx="115888" cy="7938"/>
              </a:xfrm>
              <a:custGeom>
                <a:avLst/>
                <a:gdLst/>
                <a:ahLst/>
                <a:cxnLst/>
                <a:rect l="l" t="t" r="r" b="b"/>
                <a:pathLst>
                  <a:path w="146" h="10" extrusionOk="0">
                    <a:moveTo>
                      <a:pt x="0" y="0"/>
                    </a:moveTo>
                    <a:lnTo>
                      <a:pt x="0" y="0"/>
                    </a:lnTo>
                    <a:lnTo>
                      <a:pt x="146" y="0"/>
                    </a:lnTo>
                    <a:lnTo>
                      <a:pt x="146" y="0"/>
                    </a:lnTo>
                    <a:lnTo>
                      <a:pt x="127" y="4"/>
                    </a:lnTo>
                    <a:lnTo>
                      <a:pt x="110" y="8"/>
                    </a:lnTo>
                    <a:lnTo>
                      <a:pt x="90" y="10"/>
                    </a:lnTo>
                    <a:lnTo>
                      <a:pt x="73" y="10"/>
                    </a:lnTo>
                    <a:lnTo>
                      <a:pt x="54" y="10"/>
                    </a:lnTo>
                    <a:lnTo>
                      <a:pt x="37" y="8"/>
                    </a:lnTo>
                    <a:lnTo>
                      <a:pt x="17" y="4"/>
                    </a:lnTo>
                    <a:lnTo>
                      <a:pt x="0" y="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49" name="Google Shape;1349;p67"/>
              <p:cNvSpPr/>
              <p:nvPr/>
            </p:nvSpPr>
            <p:spPr>
              <a:xfrm>
                <a:off x="-4433888" y="3457575"/>
                <a:ext cx="114300" cy="9525"/>
              </a:xfrm>
              <a:custGeom>
                <a:avLst/>
                <a:gdLst/>
                <a:ahLst/>
                <a:cxnLst/>
                <a:rect l="l" t="t" r="r" b="b"/>
                <a:pathLst>
                  <a:path w="144" h="12" extrusionOk="0">
                    <a:moveTo>
                      <a:pt x="0" y="2"/>
                    </a:moveTo>
                    <a:lnTo>
                      <a:pt x="0" y="2"/>
                    </a:lnTo>
                    <a:lnTo>
                      <a:pt x="144" y="0"/>
                    </a:lnTo>
                    <a:lnTo>
                      <a:pt x="144" y="0"/>
                    </a:lnTo>
                    <a:lnTo>
                      <a:pt x="127" y="6"/>
                    </a:lnTo>
                    <a:lnTo>
                      <a:pt x="109" y="10"/>
                    </a:lnTo>
                    <a:lnTo>
                      <a:pt x="90" y="12"/>
                    </a:lnTo>
                    <a:lnTo>
                      <a:pt x="73" y="12"/>
                    </a:lnTo>
                    <a:lnTo>
                      <a:pt x="54" y="12"/>
                    </a:lnTo>
                    <a:lnTo>
                      <a:pt x="36" y="10"/>
                    </a:lnTo>
                    <a:lnTo>
                      <a:pt x="0" y="2"/>
                    </a:lnTo>
                    <a:lnTo>
                      <a:pt x="0" y="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50" name="Google Shape;1350;p67"/>
              <p:cNvSpPr/>
              <p:nvPr/>
            </p:nvSpPr>
            <p:spPr>
              <a:xfrm>
                <a:off x="-4433888" y="3763963"/>
                <a:ext cx="115888" cy="7938"/>
              </a:xfrm>
              <a:custGeom>
                <a:avLst/>
                <a:gdLst/>
                <a:ahLst/>
                <a:cxnLst/>
                <a:rect l="l" t="t" r="r" b="b"/>
                <a:pathLst>
                  <a:path w="146" h="10" extrusionOk="0">
                    <a:moveTo>
                      <a:pt x="0" y="0"/>
                    </a:moveTo>
                    <a:lnTo>
                      <a:pt x="0" y="0"/>
                    </a:lnTo>
                    <a:lnTo>
                      <a:pt x="146" y="0"/>
                    </a:lnTo>
                    <a:lnTo>
                      <a:pt x="146" y="0"/>
                    </a:lnTo>
                    <a:lnTo>
                      <a:pt x="127" y="4"/>
                    </a:lnTo>
                    <a:lnTo>
                      <a:pt x="109" y="8"/>
                    </a:lnTo>
                    <a:lnTo>
                      <a:pt x="90" y="10"/>
                    </a:lnTo>
                    <a:lnTo>
                      <a:pt x="73" y="10"/>
                    </a:lnTo>
                    <a:lnTo>
                      <a:pt x="54" y="10"/>
                    </a:lnTo>
                    <a:lnTo>
                      <a:pt x="36" y="8"/>
                    </a:lnTo>
                    <a:lnTo>
                      <a:pt x="0" y="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51" name="Google Shape;1351;p67"/>
              <p:cNvSpPr/>
              <p:nvPr/>
            </p:nvSpPr>
            <p:spPr>
              <a:xfrm>
                <a:off x="-4268788" y="3763963"/>
                <a:ext cx="115888" cy="7938"/>
              </a:xfrm>
              <a:custGeom>
                <a:avLst/>
                <a:gdLst/>
                <a:ahLst/>
                <a:cxnLst/>
                <a:rect l="l" t="t" r="r" b="b"/>
                <a:pathLst>
                  <a:path w="146" h="10" extrusionOk="0">
                    <a:moveTo>
                      <a:pt x="0" y="0"/>
                    </a:moveTo>
                    <a:lnTo>
                      <a:pt x="0" y="0"/>
                    </a:lnTo>
                    <a:lnTo>
                      <a:pt x="146" y="0"/>
                    </a:lnTo>
                    <a:lnTo>
                      <a:pt x="146" y="0"/>
                    </a:lnTo>
                    <a:lnTo>
                      <a:pt x="127" y="4"/>
                    </a:lnTo>
                    <a:lnTo>
                      <a:pt x="110" y="8"/>
                    </a:lnTo>
                    <a:lnTo>
                      <a:pt x="90" y="10"/>
                    </a:lnTo>
                    <a:lnTo>
                      <a:pt x="73" y="10"/>
                    </a:lnTo>
                    <a:lnTo>
                      <a:pt x="54" y="10"/>
                    </a:lnTo>
                    <a:lnTo>
                      <a:pt x="37" y="8"/>
                    </a:lnTo>
                    <a:lnTo>
                      <a:pt x="17" y="4"/>
                    </a:lnTo>
                    <a:lnTo>
                      <a:pt x="0" y="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52" name="Google Shape;1352;p67"/>
              <p:cNvSpPr/>
              <p:nvPr/>
            </p:nvSpPr>
            <p:spPr>
              <a:xfrm>
                <a:off x="-3849688" y="3429000"/>
                <a:ext cx="431800" cy="428625"/>
              </a:xfrm>
              <a:custGeom>
                <a:avLst/>
                <a:gdLst/>
                <a:ahLst/>
                <a:cxnLst/>
                <a:rect l="l" t="t" r="r" b="b"/>
                <a:pathLst>
                  <a:path w="546" h="540" extrusionOk="0">
                    <a:moveTo>
                      <a:pt x="267" y="540"/>
                    </a:moveTo>
                    <a:lnTo>
                      <a:pt x="267" y="540"/>
                    </a:lnTo>
                    <a:lnTo>
                      <a:pt x="240" y="540"/>
                    </a:lnTo>
                    <a:lnTo>
                      <a:pt x="215" y="536"/>
                    </a:lnTo>
                    <a:lnTo>
                      <a:pt x="190" y="530"/>
                    </a:lnTo>
                    <a:lnTo>
                      <a:pt x="167" y="520"/>
                    </a:lnTo>
                    <a:lnTo>
                      <a:pt x="142" y="509"/>
                    </a:lnTo>
                    <a:lnTo>
                      <a:pt x="121" y="495"/>
                    </a:lnTo>
                    <a:lnTo>
                      <a:pt x="100" y="480"/>
                    </a:lnTo>
                    <a:lnTo>
                      <a:pt x="81" y="463"/>
                    </a:lnTo>
                    <a:lnTo>
                      <a:pt x="62" y="444"/>
                    </a:lnTo>
                    <a:lnTo>
                      <a:pt x="46" y="422"/>
                    </a:lnTo>
                    <a:lnTo>
                      <a:pt x="31" y="399"/>
                    </a:lnTo>
                    <a:lnTo>
                      <a:pt x="19" y="374"/>
                    </a:lnTo>
                    <a:lnTo>
                      <a:pt x="10" y="349"/>
                    </a:lnTo>
                    <a:lnTo>
                      <a:pt x="4" y="321"/>
                    </a:lnTo>
                    <a:lnTo>
                      <a:pt x="0" y="294"/>
                    </a:lnTo>
                    <a:lnTo>
                      <a:pt x="0" y="265"/>
                    </a:lnTo>
                    <a:lnTo>
                      <a:pt x="0" y="265"/>
                    </a:lnTo>
                    <a:lnTo>
                      <a:pt x="2" y="236"/>
                    </a:lnTo>
                    <a:lnTo>
                      <a:pt x="6" y="209"/>
                    </a:lnTo>
                    <a:lnTo>
                      <a:pt x="14" y="184"/>
                    </a:lnTo>
                    <a:lnTo>
                      <a:pt x="23" y="159"/>
                    </a:lnTo>
                    <a:lnTo>
                      <a:pt x="35" y="136"/>
                    </a:lnTo>
                    <a:lnTo>
                      <a:pt x="48" y="115"/>
                    </a:lnTo>
                    <a:lnTo>
                      <a:pt x="64" y="94"/>
                    </a:lnTo>
                    <a:lnTo>
                      <a:pt x="83" y="75"/>
                    </a:lnTo>
                    <a:lnTo>
                      <a:pt x="102" y="60"/>
                    </a:lnTo>
                    <a:lnTo>
                      <a:pt x="123" y="44"/>
                    </a:lnTo>
                    <a:lnTo>
                      <a:pt x="144" y="31"/>
                    </a:lnTo>
                    <a:lnTo>
                      <a:pt x="169" y="19"/>
                    </a:lnTo>
                    <a:lnTo>
                      <a:pt x="194" y="12"/>
                    </a:lnTo>
                    <a:lnTo>
                      <a:pt x="219" y="6"/>
                    </a:lnTo>
                    <a:lnTo>
                      <a:pt x="248" y="2"/>
                    </a:lnTo>
                    <a:lnTo>
                      <a:pt x="275" y="0"/>
                    </a:lnTo>
                    <a:lnTo>
                      <a:pt x="275" y="0"/>
                    </a:lnTo>
                    <a:lnTo>
                      <a:pt x="304" y="2"/>
                    </a:lnTo>
                    <a:lnTo>
                      <a:pt x="329" y="6"/>
                    </a:lnTo>
                    <a:lnTo>
                      <a:pt x="355" y="13"/>
                    </a:lnTo>
                    <a:lnTo>
                      <a:pt x="380" y="21"/>
                    </a:lnTo>
                    <a:lnTo>
                      <a:pt x="403" y="33"/>
                    </a:lnTo>
                    <a:lnTo>
                      <a:pt x="426" y="48"/>
                    </a:lnTo>
                    <a:lnTo>
                      <a:pt x="448" y="63"/>
                    </a:lnTo>
                    <a:lnTo>
                      <a:pt x="467" y="81"/>
                    </a:lnTo>
                    <a:lnTo>
                      <a:pt x="484" y="100"/>
                    </a:lnTo>
                    <a:lnTo>
                      <a:pt x="499" y="121"/>
                    </a:lnTo>
                    <a:lnTo>
                      <a:pt x="513" y="142"/>
                    </a:lnTo>
                    <a:lnTo>
                      <a:pt x="524" y="165"/>
                    </a:lnTo>
                    <a:lnTo>
                      <a:pt x="534" y="190"/>
                    </a:lnTo>
                    <a:lnTo>
                      <a:pt x="540" y="215"/>
                    </a:lnTo>
                    <a:lnTo>
                      <a:pt x="544" y="242"/>
                    </a:lnTo>
                    <a:lnTo>
                      <a:pt x="546" y="269"/>
                    </a:lnTo>
                    <a:lnTo>
                      <a:pt x="546" y="269"/>
                    </a:lnTo>
                    <a:lnTo>
                      <a:pt x="542" y="300"/>
                    </a:lnTo>
                    <a:lnTo>
                      <a:pt x="538" y="328"/>
                    </a:lnTo>
                    <a:lnTo>
                      <a:pt x="530" y="357"/>
                    </a:lnTo>
                    <a:lnTo>
                      <a:pt x="519" y="384"/>
                    </a:lnTo>
                    <a:lnTo>
                      <a:pt x="507" y="407"/>
                    </a:lnTo>
                    <a:lnTo>
                      <a:pt x="492" y="430"/>
                    </a:lnTo>
                    <a:lnTo>
                      <a:pt x="476" y="451"/>
                    </a:lnTo>
                    <a:lnTo>
                      <a:pt x="457" y="470"/>
                    </a:lnTo>
                    <a:lnTo>
                      <a:pt x="436" y="486"/>
                    </a:lnTo>
                    <a:lnTo>
                      <a:pt x="415" y="501"/>
                    </a:lnTo>
                    <a:lnTo>
                      <a:pt x="392" y="513"/>
                    </a:lnTo>
                    <a:lnTo>
                      <a:pt x="369" y="524"/>
                    </a:lnTo>
                    <a:lnTo>
                      <a:pt x="344" y="532"/>
                    </a:lnTo>
                    <a:lnTo>
                      <a:pt x="319" y="538"/>
                    </a:lnTo>
                    <a:lnTo>
                      <a:pt x="292" y="540"/>
                    </a:lnTo>
                    <a:lnTo>
                      <a:pt x="267" y="540"/>
                    </a:lnTo>
                    <a:lnTo>
                      <a:pt x="267" y="540"/>
                    </a:lnTo>
                    <a:close/>
                  </a:path>
                </a:pathLst>
              </a:custGeom>
              <a:solidFill>
                <a:srgbClr val="EE5F7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53" name="Google Shape;1353;p67"/>
              <p:cNvSpPr/>
              <p:nvPr/>
            </p:nvSpPr>
            <p:spPr>
              <a:xfrm>
                <a:off x="-3771900" y="3509963"/>
                <a:ext cx="268288" cy="168275"/>
              </a:xfrm>
              <a:custGeom>
                <a:avLst/>
                <a:gdLst/>
                <a:ahLst/>
                <a:cxnLst/>
                <a:rect l="l" t="t" r="r" b="b"/>
                <a:pathLst>
                  <a:path w="340" h="213" extrusionOk="0">
                    <a:moveTo>
                      <a:pt x="171" y="213"/>
                    </a:moveTo>
                    <a:lnTo>
                      <a:pt x="171" y="213"/>
                    </a:lnTo>
                    <a:lnTo>
                      <a:pt x="159" y="207"/>
                    </a:lnTo>
                    <a:lnTo>
                      <a:pt x="152" y="205"/>
                    </a:lnTo>
                    <a:lnTo>
                      <a:pt x="148" y="201"/>
                    </a:lnTo>
                    <a:lnTo>
                      <a:pt x="148" y="201"/>
                    </a:lnTo>
                    <a:lnTo>
                      <a:pt x="136" y="186"/>
                    </a:lnTo>
                    <a:lnTo>
                      <a:pt x="123" y="174"/>
                    </a:lnTo>
                    <a:lnTo>
                      <a:pt x="108" y="165"/>
                    </a:lnTo>
                    <a:lnTo>
                      <a:pt x="92" y="157"/>
                    </a:lnTo>
                    <a:lnTo>
                      <a:pt x="60" y="144"/>
                    </a:lnTo>
                    <a:lnTo>
                      <a:pt x="44" y="136"/>
                    </a:lnTo>
                    <a:lnTo>
                      <a:pt x="29" y="128"/>
                    </a:lnTo>
                    <a:lnTo>
                      <a:pt x="29" y="128"/>
                    </a:lnTo>
                    <a:lnTo>
                      <a:pt x="17" y="125"/>
                    </a:lnTo>
                    <a:lnTo>
                      <a:pt x="6" y="119"/>
                    </a:lnTo>
                    <a:lnTo>
                      <a:pt x="2" y="115"/>
                    </a:lnTo>
                    <a:lnTo>
                      <a:pt x="0" y="109"/>
                    </a:lnTo>
                    <a:lnTo>
                      <a:pt x="0" y="102"/>
                    </a:lnTo>
                    <a:lnTo>
                      <a:pt x="4" y="92"/>
                    </a:lnTo>
                    <a:lnTo>
                      <a:pt x="4" y="92"/>
                    </a:lnTo>
                    <a:lnTo>
                      <a:pt x="8" y="84"/>
                    </a:lnTo>
                    <a:lnTo>
                      <a:pt x="12" y="78"/>
                    </a:lnTo>
                    <a:lnTo>
                      <a:pt x="17" y="77"/>
                    </a:lnTo>
                    <a:lnTo>
                      <a:pt x="23" y="75"/>
                    </a:lnTo>
                    <a:lnTo>
                      <a:pt x="29" y="77"/>
                    </a:lnTo>
                    <a:lnTo>
                      <a:pt x="35" y="78"/>
                    </a:lnTo>
                    <a:lnTo>
                      <a:pt x="46" y="84"/>
                    </a:lnTo>
                    <a:lnTo>
                      <a:pt x="46" y="84"/>
                    </a:lnTo>
                    <a:lnTo>
                      <a:pt x="88" y="103"/>
                    </a:lnTo>
                    <a:lnTo>
                      <a:pt x="131" y="121"/>
                    </a:lnTo>
                    <a:lnTo>
                      <a:pt x="131" y="121"/>
                    </a:lnTo>
                    <a:lnTo>
                      <a:pt x="142" y="125"/>
                    </a:lnTo>
                    <a:lnTo>
                      <a:pt x="154" y="126"/>
                    </a:lnTo>
                    <a:lnTo>
                      <a:pt x="165" y="128"/>
                    </a:lnTo>
                    <a:lnTo>
                      <a:pt x="175" y="126"/>
                    </a:lnTo>
                    <a:lnTo>
                      <a:pt x="186" y="125"/>
                    </a:lnTo>
                    <a:lnTo>
                      <a:pt x="196" y="121"/>
                    </a:lnTo>
                    <a:lnTo>
                      <a:pt x="207" y="113"/>
                    </a:lnTo>
                    <a:lnTo>
                      <a:pt x="217" y="103"/>
                    </a:lnTo>
                    <a:lnTo>
                      <a:pt x="217" y="103"/>
                    </a:lnTo>
                    <a:lnTo>
                      <a:pt x="259" y="59"/>
                    </a:lnTo>
                    <a:lnTo>
                      <a:pt x="305" y="15"/>
                    </a:lnTo>
                    <a:lnTo>
                      <a:pt x="305" y="15"/>
                    </a:lnTo>
                    <a:lnTo>
                      <a:pt x="311" y="7"/>
                    </a:lnTo>
                    <a:lnTo>
                      <a:pt x="317" y="2"/>
                    </a:lnTo>
                    <a:lnTo>
                      <a:pt x="321" y="0"/>
                    </a:lnTo>
                    <a:lnTo>
                      <a:pt x="325" y="0"/>
                    </a:lnTo>
                    <a:lnTo>
                      <a:pt x="328" y="0"/>
                    </a:lnTo>
                    <a:lnTo>
                      <a:pt x="334" y="4"/>
                    </a:lnTo>
                    <a:lnTo>
                      <a:pt x="334" y="4"/>
                    </a:lnTo>
                    <a:lnTo>
                      <a:pt x="338" y="9"/>
                    </a:lnTo>
                    <a:lnTo>
                      <a:pt x="340" y="13"/>
                    </a:lnTo>
                    <a:lnTo>
                      <a:pt x="340" y="17"/>
                    </a:lnTo>
                    <a:lnTo>
                      <a:pt x="338" y="21"/>
                    </a:lnTo>
                    <a:lnTo>
                      <a:pt x="330" y="29"/>
                    </a:lnTo>
                    <a:lnTo>
                      <a:pt x="325" y="34"/>
                    </a:lnTo>
                    <a:lnTo>
                      <a:pt x="325" y="34"/>
                    </a:lnTo>
                    <a:lnTo>
                      <a:pt x="254" y="105"/>
                    </a:lnTo>
                    <a:lnTo>
                      <a:pt x="254" y="105"/>
                    </a:lnTo>
                    <a:lnTo>
                      <a:pt x="238" y="121"/>
                    </a:lnTo>
                    <a:lnTo>
                      <a:pt x="225" y="136"/>
                    </a:lnTo>
                    <a:lnTo>
                      <a:pt x="219" y="144"/>
                    </a:lnTo>
                    <a:lnTo>
                      <a:pt x="215" y="153"/>
                    </a:lnTo>
                    <a:lnTo>
                      <a:pt x="213" y="165"/>
                    </a:lnTo>
                    <a:lnTo>
                      <a:pt x="215" y="178"/>
                    </a:lnTo>
                    <a:lnTo>
                      <a:pt x="215" y="178"/>
                    </a:lnTo>
                    <a:lnTo>
                      <a:pt x="215" y="184"/>
                    </a:lnTo>
                    <a:lnTo>
                      <a:pt x="213" y="190"/>
                    </a:lnTo>
                    <a:lnTo>
                      <a:pt x="209" y="196"/>
                    </a:lnTo>
                    <a:lnTo>
                      <a:pt x="204" y="201"/>
                    </a:lnTo>
                    <a:lnTo>
                      <a:pt x="196" y="205"/>
                    </a:lnTo>
                    <a:lnTo>
                      <a:pt x="188" y="209"/>
                    </a:lnTo>
                    <a:lnTo>
                      <a:pt x="171" y="213"/>
                    </a:lnTo>
                    <a:lnTo>
                      <a:pt x="171" y="21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pic>
        <p:nvPicPr>
          <p:cNvPr id="1354" name="Google Shape;1354;p67"/>
          <p:cNvPicPr preferRelativeResize="0"/>
          <p:nvPr/>
        </p:nvPicPr>
        <p:blipFill rotWithShape="1">
          <a:blip r:embed="rId3">
            <a:alphaModFix/>
          </a:blip>
          <a:srcRect/>
          <a:stretch/>
        </p:blipFill>
        <p:spPr>
          <a:xfrm>
            <a:off x="3955185" y="665849"/>
            <a:ext cx="8271725" cy="3657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4640"/>
                                  </p:stCondLst>
                                  <p:childTnLst>
                                    <p:set>
                                      <p:cBhvr>
                                        <p:cTn id="6" dur="1" fill="hold">
                                          <p:stCondLst>
                                            <p:cond delay="0"/>
                                          </p:stCondLst>
                                        </p:cTn>
                                        <p:tgtEl>
                                          <p:spTgt spid="1308"/>
                                        </p:tgtEl>
                                        <p:attrNameLst>
                                          <p:attrName>style.visibility</p:attrName>
                                        </p:attrNameLst>
                                      </p:cBhvr>
                                      <p:to>
                                        <p:strVal val="visible"/>
                                      </p:to>
                                    </p:set>
                                    <p:anim calcmode="lin" valueType="num">
                                      <p:cBhvr additive="base">
                                        <p:cTn id="7" dur="500"/>
                                        <p:tgtEl>
                                          <p:spTgt spid="1308"/>
                                        </p:tgtEl>
                                        <p:attrNameLst>
                                          <p:attrName>ppt_w</p:attrName>
                                        </p:attrNameLst>
                                      </p:cBhvr>
                                      <p:tavLst>
                                        <p:tav tm="0">
                                          <p:val>
                                            <p:strVal val="0"/>
                                          </p:val>
                                        </p:tav>
                                        <p:tav tm="100000">
                                          <p:val>
                                            <p:strVal val="#ppt_w"/>
                                          </p:val>
                                        </p:tav>
                                      </p:tavLst>
                                    </p:anim>
                                    <p:anim calcmode="lin" valueType="num">
                                      <p:cBhvr additive="base">
                                        <p:cTn id="8" dur="500"/>
                                        <p:tgtEl>
                                          <p:spTgt spid="1308"/>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24520"/>
                                  </p:stCondLst>
                                  <p:childTnLst>
                                    <p:set>
                                      <p:cBhvr>
                                        <p:cTn id="10" dur="1" fill="hold">
                                          <p:stCondLst>
                                            <p:cond delay="0"/>
                                          </p:stCondLst>
                                        </p:cTn>
                                        <p:tgtEl>
                                          <p:spTgt spid="1294"/>
                                        </p:tgtEl>
                                        <p:attrNameLst>
                                          <p:attrName>style.visibility</p:attrName>
                                        </p:attrNameLst>
                                      </p:cBhvr>
                                      <p:to>
                                        <p:strVal val="visible"/>
                                      </p:to>
                                    </p:set>
                                    <p:anim calcmode="lin" valueType="num">
                                      <p:cBhvr additive="base">
                                        <p:cTn id="11" dur="500"/>
                                        <p:tgtEl>
                                          <p:spTgt spid="1294"/>
                                        </p:tgtEl>
                                        <p:attrNameLst>
                                          <p:attrName>ppt_w</p:attrName>
                                        </p:attrNameLst>
                                      </p:cBhvr>
                                      <p:tavLst>
                                        <p:tav tm="0">
                                          <p:val>
                                            <p:strVal val="0"/>
                                          </p:val>
                                        </p:tav>
                                        <p:tav tm="100000">
                                          <p:val>
                                            <p:strVal val="#ppt_w"/>
                                          </p:val>
                                        </p:tav>
                                      </p:tavLst>
                                    </p:anim>
                                    <p:anim calcmode="lin" valueType="num">
                                      <p:cBhvr additive="base">
                                        <p:cTn id="12" dur="500"/>
                                        <p:tgtEl>
                                          <p:spTgt spid="1294"/>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47950"/>
                                  </p:stCondLst>
                                  <p:childTnLst>
                                    <p:set>
                                      <p:cBhvr>
                                        <p:cTn id="14" dur="1" fill="hold">
                                          <p:stCondLst>
                                            <p:cond delay="0"/>
                                          </p:stCondLst>
                                        </p:cTn>
                                        <p:tgtEl>
                                          <p:spTgt spid="1315"/>
                                        </p:tgtEl>
                                        <p:attrNameLst>
                                          <p:attrName>style.visibility</p:attrName>
                                        </p:attrNameLst>
                                      </p:cBhvr>
                                      <p:to>
                                        <p:strVal val="visible"/>
                                      </p:to>
                                    </p:set>
                                    <p:anim calcmode="lin" valueType="num">
                                      <p:cBhvr additive="base">
                                        <p:cTn id="15" dur="500"/>
                                        <p:tgtEl>
                                          <p:spTgt spid="1315"/>
                                        </p:tgtEl>
                                        <p:attrNameLst>
                                          <p:attrName>ppt_w</p:attrName>
                                        </p:attrNameLst>
                                      </p:cBhvr>
                                      <p:tavLst>
                                        <p:tav tm="0">
                                          <p:val>
                                            <p:strVal val="0"/>
                                          </p:val>
                                        </p:tav>
                                        <p:tav tm="100000">
                                          <p:val>
                                            <p:strVal val="#ppt_w"/>
                                          </p:val>
                                        </p:tav>
                                      </p:tavLst>
                                    </p:anim>
                                    <p:anim calcmode="lin" valueType="num">
                                      <p:cBhvr additive="base">
                                        <p:cTn id="16" dur="500"/>
                                        <p:tgtEl>
                                          <p:spTgt spid="131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Shape 1528"/>
        <p:cNvGrpSpPr/>
        <p:nvPr/>
      </p:nvGrpSpPr>
      <p:grpSpPr>
        <a:xfrm>
          <a:off x="0" y="0"/>
          <a:ext cx="0" cy="0"/>
          <a:chOff x="0" y="0"/>
          <a:chExt cx="0" cy="0"/>
        </a:xfrm>
      </p:grpSpPr>
      <p:sp>
        <p:nvSpPr>
          <p:cNvPr id="1529" name="Google Shape;1529;p76"/>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IN" sz="3600" b="1" i="0" dirty="0">
                <a:solidFill>
                  <a:srgbClr val="0F0F0F"/>
                </a:solidFill>
                <a:effectLst/>
                <a:latin typeface="Söhne"/>
              </a:rPr>
              <a:t>Estimation Technique</a:t>
            </a:r>
            <a:endParaRPr sz="3600" b="1" dirty="0"/>
          </a:p>
        </p:txBody>
      </p:sp>
      <p:sp>
        <p:nvSpPr>
          <p:cNvPr id="1530" name="Google Shape;1530;p76"/>
          <p:cNvSpPr txBox="1">
            <a:spLocks noGrp="1"/>
          </p:cNvSpPr>
          <p:nvPr>
            <p:ph type="body" idx="1"/>
          </p:nvPr>
        </p:nvSpPr>
        <p:spPr>
          <a:xfrm>
            <a:off x="444500" y="1150488"/>
            <a:ext cx="15367001" cy="518545"/>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dirty="0">
                <a:solidFill>
                  <a:srgbClr val="404040"/>
                </a:solidFill>
                <a:sym typeface="Arial"/>
              </a:rPr>
              <a:t>In statistics and analytics, estimation techniques are used to estimate population parameters based on sample data.</a:t>
            </a:r>
            <a:endParaRPr sz="2200" dirty="0">
              <a:solidFill>
                <a:srgbClr val="404040"/>
              </a:solidFill>
              <a:sym typeface="Arial"/>
            </a:endParaRPr>
          </a:p>
        </p:txBody>
      </p:sp>
      <p:sp>
        <p:nvSpPr>
          <p:cNvPr id="1531" name="Google Shape;1531;p76"/>
          <p:cNvSpPr txBox="1"/>
          <p:nvPr/>
        </p:nvSpPr>
        <p:spPr>
          <a:xfrm>
            <a:off x="775251" y="2137899"/>
            <a:ext cx="14789157" cy="2434101"/>
          </a:xfrm>
          <a:prstGeom prst="rect">
            <a:avLst/>
          </a:prstGeom>
          <a:solidFill>
            <a:srgbClr val="FBE4D4"/>
          </a:solidFill>
          <a:ln>
            <a:noFill/>
          </a:ln>
        </p:spPr>
        <p:txBody>
          <a:bodyPr spcFirstLastPara="1" wrap="square" lIns="180000" tIns="108000" rIns="180000" bIns="108000" anchor="t" anchorCtr="0">
            <a:noAutofit/>
          </a:bodyPr>
          <a:lstStyle/>
          <a:p>
            <a:r>
              <a:rPr lang="en-US" sz="2400" b="1" dirty="0">
                <a:latin typeface="Open Sans" panose="020B0606030504020204" pitchFamily="34" charset="0"/>
                <a:ea typeface="Open Sans" panose="020B0606030504020204" pitchFamily="34" charset="0"/>
                <a:cs typeface="Open Sans" panose="020B0606030504020204" pitchFamily="34" charset="0"/>
              </a:rPr>
              <a:t>Point Estimation:</a:t>
            </a:r>
            <a:endParaRPr lang="en-US" sz="2400" dirty="0">
              <a:latin typeface="Open Sans" panose="020B0606030504020204" pitchFamily="34" charset="0"/>
              <a:ea typeface="Open Sans" panose="020B0606030504020204" pitchFamily="34" charset="0"/>
              <a:cs typeface="Open Sans" panose="020B0606030504020204" pitchFamily="34" charset="0"/>
            </a:endParaRPr>
          </a:p>
          <a:p>
            <a:r>
              <a:rPr lang="en-US" sz="2400" b="1" dirty="0">
                <a:latin typeface="Open Sans" panose="020B0606030504020204" pitchFamily="34" charset="0"/>
                <a:ea typeface="Open Sans" panose="020B0606030504020204" pitchFamily="34" charset="0"/>
                <a:cs typeface="Open Sans" panose="020B0606030504020204" pitchFamily="34" charset="0"/>
              </a:rPr>
              <a:t>Sample Mean (x̄):</a:t>
            </a:r>
            <a:r>
              <a:rPr lang="en-US" sz="2400" dirty="0">
                <a:latin typeface="Open Sans" panose="020B0606030504020204" pitchFamily="34" charset="0"/>
                <a:ea typeface="Open Sans" panose="020B0606030504020204" pitchFamily="34" charset="0"/>
                <a:cs typeface="Open Sans" panose="020B0606030504020204" pitchFamily="34" charset="0"/>
              </a:rPr>
              <a:t> The average of the sample data is often used as a point estimate of the population mean.</a:t>
            </a:r>
          </a:p>
          <a:p>
            <a:r>
              <a:rPr lang="en-US" sz="2400" b="1" dirty="0">
                <a:latin typeface="Open Sans" panose="020B0606030504020204" pitchFamily="34" charset="0"/>
                <a:ea typeface="Open Sans" panose="020B0606030504020204" pitchFamily="34" charset="0"/>
                <a:cs typeface="Open Sans" panose="020B0606030504020204" pitchFamily="34" charset="0"/>
              </a:rPr>
              <a:t>Sample Proportion (p̂):</a:t>
            </a:r>
            <a:r>
              <a:rPr lang="en-US" sz="2400" dirty="0">
                <a:latin typeface="Open Sans" panose="020B0606030504020204" pitchFamily="34" charset="0"/>
                <a:ea typeface="Open Sans" panose="020B0606030504020204" pitchFamily="34" charset="0"/>
                <a:cs typeface="Open Sans" panose="020B0606030504020204" pitchFamily="34" charset="0"/>
              </a:rPr>
              <a:t> In the case of estimating a population proportion, the sample proportion is used as a point estimate</a:t>
            </a:r>
            <a:r>
              <a:rPr lang="en-US" dirty="0"/>
              <a:t>.</a:t>
            </a:r>
            <a:endParaRPr sz="2200" b="0" i="0" u="none" strike="noStrike" cap="none" dirty="0">
              <a:solidFill>
                <a:srgbClr val="000000"/>
              </a:solidFill>
              <a:latin typeface="Arial"/>
              <a:ea typeface="Arial"/>
              <a:cs typeface="Arial"/>
              <a:sym typeface="Arial"/>
            </a:endParaRPr>
          </a:p>
        </p:txBody>
      </p:sp>
      <p:sp>
        <p:nvSpPr>
          <p:cNvPr id="1532" name="Google Shape;1532;p76"/>
          <p:cNvSpPr txBox="1"/>
          <p:nvPr/>
        </p:nvSpPr>
        <p:spPr>
          <a:xfrm>
            <a:off x="775252" y="4937285"/>
            <a:ext cx="14789157" cy="2434101"/>
          </a:xfrm>
          <a:prstGeom prst="rect">
            <a:avLst/>
          </a:prstGeom>
          <a:solidFill>
            <a:srgbClr val="C0ECDE"/>
          </a:solidFill>
          <a:ln>
            <a:noFill/>
          </a:ln>
        </p:spPr>
        <p:txBody>
          <a:bodyPr spcFirstLastPara="1" wrap="square" lIns="180000" tIns="108000" rIns="180000" bIns="108000" anchor="t" anchorCtr="0">
            <a:no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Interval Estimation:</a:t>
            </a:r>
            <a:endParaRPr lang="en-US" sz="2000" dirty="0">
              <a:latin typeface="Open Sans" panose="020B0606030504020204" pitchFamily="34" charset="0"/>
              <a:ea typeface="Open Sans" panose="020B0606030504020204" pitchFamily="34" charset="0"/>
              <a:cs typeface="Open Sans" panose="020B0606030504020204" pitchFamily="34" charset="0"/>
            </a:endParaRPr>
          </a:p>
          <a:p>
            <a:r>
              <a:rPr lang="en-US" sz="2000" b="1" dirty="0">
                <a:latin typeface="Open Sans" panose="020B0606030504020204" pitchFamily="34" charset="0"/>
                <a:ea typeface="Open Sans" panose="020B0606030504020204" pitchFamily="34" charset="0"/>
                <a:cs typeface="Open Sans" panose="020B0606030504020204" pitchFamily="34" charset="0"/>
              </a:rPr>
              <a:t>Confidence Intervals:</a:t>
            </a:r>
            <a:r>
              <a:rPr lang="en-US" sz="2000" dirty="0">
                <a:latin typeface="Open Sans" panose="020B0606030504020204" pitchFamily="34" charset="0"/>
                <a:ea typeface="Open Sans" panose="020B0606030504020204" pitchFamily="34" charset="0"/>
                <a:cs typeface="Open Sans" panose="020B0606030504020204" pitchFamily="34" charset="0"/>
              </a:rPr>
              <a:t> Instead of providing a single point estimate, confidence intervals give a range of values within which the true population parameter is likely to fall. For example, a 95% confidence interval for the population mean gives a range of values that we are 95% confident contains the true mean.</a:t>
            </a:r>
          </a:p>
          <a:p>
            <a:r>
              <a:rPr lang="en-US" sz="2000" b="1" dirty="0">
                <a:latin typeface="Open Sans" panose="020B0606030504020204" pitchFamily="34" charset="0"/>
                <a:ea typeface="Open Sans" panose="020B0606030504020204" pitchFamily="34" charset="0"/>
                <a:cs typeface="Open Sans" panose="020B0606030504020204" pitchFamily="34" charset="0"/>
              </a:rPr>
              <a:t>Prediction Intervals:</a:t>
            </a:r>
            <a:r>
              <a:rPr lang="en-US" sz="2000" dirty="0">
                <a:latin typeface="Open Sans" panose="020B0606030504020204" pitchFamily="34" charset="0"/>
                <a:ea typeface="Open Sans" panose="020B0606030504020204" pitchFamily="34" charset="0"/>
                <a:cs typeface="Open Sans" panose="020B0606030504020204" pitchFamily="34" charset="0"/>
              </a:rPr>
              <a:t> Similar to confidence intervals, prediction intervals provide a range within which a future observation is likely to fall.</a:t>
            </a:r>
          </a:p>
        </p:txBody>
      </p:sp>
      <p:pic>
        <p:nvPicPr>
          <p:cNvPr id="1660" name="Google Shape;1660;p76"/>
          <p:cNvPicPr preferRelativeResize="0"/>
          <p:nvPr/>
        </p:nvPicPr>
        <p:blipFill rotWithShape="1">
          <a:blip r:embed="rId3">
            <a:alphaModFix/>
          </a:blip>
          <a:srcRect/>
          <a:stretch/>
        </p:blipFill>
        <p:spPr>
          <a:xfrm>
            <a:off x="4983713" y="665849"/>
            <a:ext cx="6214669" cy="365760"/>
          </a:xfrm>
          <a:prstGeom prst="rect">
            <a:avLst/>
          </a:prstGeom>
          <a:noFill/>
          <a:ln>
            <a:noFill/>
          </a:ln>
        </p:spPr>
      </p:pic>
    </p:spTree>
    <p:extLst>
      <p:ext uri="{BB962C8B-B14F-4D97-AF65-F5344CB8AC3E}">
        <p14:creationId xmlns:p14="http://schemas.microsoft.com/office/powerpoint/2010/main" val="26077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3180"/>
                                  </p:stCondLst>
                                  <p:childTnLst>
                                    <p:set>
                                      <p:cBhvr>
                                        <p:cTn id="6" dur="1" fill="hold">
                                          <p:stCondLst>
                                            <p:cond delay="0"/>
                                          </p:stCondLst>
                                        </p:cTn>
                                        <p:tgtEl>
                                          <p:spTgt spid="1531"/>
                                        </p:tgtEl>
                                        <p:attrNameLst>
                                          <p:attrName>style.visibility</p:attrName>
                                        </p:attrNameLst>
                                      </p:cBhvr>
                                      <p:to>
                                        <p:strVal val="visible"/>
                                      </p:to>
                                    </p:set>
                                    <p:animEffect transition="in" filter="fade">
                                      <p:cBhvr>
                                        <p:cTn id="7" dur="500"/>
                                        <p:tgtEl>
                                          <p:spTgt spid="1531"/>
                                        </p:tgtEl>
                                      </p:cBhvr>
                                    </p:animEffect>
                                  </p:childTnLst>
                                </p:cTn>
                              </p:par>
                              <p:par>
                                <p:cTn id="8" presetID="10" presetClass="entr" presetSubtype="0" fill="hold" nodeType="withEffect">
                                  <p:stCondLst>
                                    <p:cond delay="30270"/>
                                  </p:stCondLst>
                                  <p:childTnLst>
                                    <p:set>
                                      <p:cBhvr>
                                        <p:cTn id="9" dur="1" fill="hold">
                                          <p:stCondLst>
                                            <p:cond delay="0"/>
                                          </p:stCondLst>
                                        </p:cTn>
                                        <p:tgtEl>
                                          <p:spTgt spid="1532"/>
                                        </p:tgtEl>
                                        <p:attrNameLst>
                                          <p:attrName>style.visibility</p:attrName>
                                        </p:attrNameLst>
                                      </p:cBhvr>
                                      <p:to>
                                        <p:strVal val="visible"/>
                                      </p:to>
                                    </p:set>
                                    <p:animEffect transition="in" filter="fade">
                                      <p:cBhvr>
                                        <p:cTn id="10" dur="500"/>
                                        <p:tgtEl>
                                          <p:spTgt spid="1532"/>
                                        </p:tgtEl>
                                      </p:cBhvr>
                                    </p:animEffect>
                                  </p:childTnLst>
                                </p:cTn>
                              </p:par>
                              <p:par>
                                <p:cTn id="11" presetID="10" presetClass="entr" presetSubtype="0" fill="hold" nodeType="withEffect">
                                  <p:stCondLst>
                                    <p:cond delay="13180"/>
                                  </p:stCondLst>
                                  <p:childTnLst>
                                    <p:set>
                                      <p:cBhvr>
                                        <p:cTn id="12" dur="1" fill="hold">
                                          <p:stCondLst>
                                            <p:cond delay="0"/>
                                          </p:stCondLst>
                                        </p:cTn>
                                        <p:tgtEl>
                                          <p:spTgt spid="1531">
                                            <p:txEl>
                                              <p:pRg st="0" end="0"/>
                                            </p:txEl>
                                          </p:spTgt>
                                        </p:tgtEl>
                                        <p:attrNameLst>
                                          <p:attrName>style.visibility</p:attrName>
                                        </p:attrNameLst>
                                      </p:cBhvr>
                                      <p:to>
                                        <p:strVal val="visible"/>
                                      </p:to>
                                    </p:set>
                                    <p:animEffect transition="in" filter="fade">
                                      <p:cBhvr>
                                        <p:cTn id="13" dur="500"/>
                                        <p:tgtEl>
                                          <p:spTgt spid="1531">
                                            <p:txEl>
                                              <p:pRg st="0" end="0"/>
                                            </p:txEl>
                                          </p:spTgt>
                                        </p:tgtEl>
                                      </p:cBhvr>
                                    </p:animEffect>
                                  </p:childTnLst>
                                </p:cTn>
                              </p:par>
                              <p:par>
                                <p:cTn id="14" presetID="10" presetClass="entr" presetSubtype="0" fill="hold" nodeType="withEffect">
                                  <p:stCondLst>
                                    <p:cond delay="13180"/>
                                  </p:stCondLst>
                                  <p:childTnLst>
                                    <p:set>
                                      <p:cBhvr>
                                        <p:cTn id="15" dur="1" fill="hold">
                                          <p:stCondLst>
                                            <p:cond delay="0"/>
                                          </p:stCondLst>
                                        </p:cTn>
                                        <p:tgtEl>
                                          <p:spTgt spid="1531">
                                            <p:txEl>
                                              <p:pRg st="1" end="1"/>
                                            </p:txEl>
                                          </p:spTgt>
                                        </p:tgtEl>
                                        <p:attrNameLst>
                                          <p:attrName>style.visibility</p:attrName>
                                        </p:attrNameLst>
                                      </p:cBhvr>
                                      <p:to>
                                        <p:strVal val="visible"/>
                                      </p:to>
                                    </p:set>
                                    <p:animEffect transition="in" filter="fade">
                                      <p:cBhvr>
                                        <p:cTn id="16" dur="500"/>
                                        <p:tgtEl>
                                          <p:spTgt spid="1531">
                                            <p:txEl>
                                              <p:pRg st="1" end="1"/>
                                            </p:txEl>
                                          </p:spTgt>
                                        </p:tgtEl>
                                      </p:cBhvr>
                                    </p:animEffect>
                                  </p:childTnLst>
                                </p:cTn>
                              </p:par>
                              <p:par>
                                <p:cTn id="17" presetID="10" presetClass="entr" presetSubtype="0" fill="hold" nodeType="withEffect">
                                  <p:stCondLst>
                                    <p:cond delay="13180"/>
                                  </p:stCondLst>
                                  <p:childTnLst>
                                    <p:set>
                                      <p:cBhvr>
                                        <p:cTn id="18" dur="1" fill="hold">
                                          <p:stCondLst>
                                            <p:cond delay="0"/>
                                          </p:stCondLst>
                                        </p:cTn>
                                        <p:tgtEl>
                                          <p:spTgt spid="1531">
                                            <p:txEl>
                                              <p:pRg st="2" end="2"/>
                                            </p:txEl>
                                          </p:spTgt>
                                        </p:tgtEl>
                                        <p:attrNameLst>
                                          <p:attrName>style.visibility</p:attrName>
                                        </p:attrNameLst>
                                      </p:cBhvr>
                                      <p:to>
                                        <p:strVal val="visible"/>
                                      </p:to>
                                    </p:set>
                                    <p:animEffect transition="in" filter="fade">
                                      <p:cBhvr>
                                        <p:cTn id="19" dur="500"/>
                                        <p:tgtEl>
                                          <p:spTgt spid="1531">
                                            <p:txEl>
                                              <p:pRg st="2" end="2"/>
                                            </p:txEl>
                                          </p:spTgt>
                                        </p:tgtEl>
                                      </p:cBhvr>
                                    </p:animEffect>
                                  </p:childTnLst>
                                </p:cTn>
                              </p:par>
                              <p:par>
                                <p:cTn id="20" presetID="10" presetClass="entr" presetSubtype="0" fill="hold" nodeType="withEffect">
                                  <p:stCondLst>
                                    <p:cond delay="30270"/>
                                  </p:stCondLst>
                                  <p:childTnLst>
                                    <p:set>
                                      <p:cBhvr>
                                        <p:cTn id="21" dur="1" fill="hold">
                                          <p:stCondLst>
                                            <p:cond delay="0"/>
                                          </p:stCondLst>
                                        </p:cTn>
                                        <p:tgtEl>
                                          <p:spTgt spid="1532">
                                            <p:txEl>
                                              <p:pRg st="0" end="0"/>
                                            </p:txEl>
                                          </p:spTgt>
                                        </p:tgtEl>
                                        <p:attrNameLst>
                                          <p:attrName>style.visibility</p:attrName>
                                        </p:attrNameLst>
                                      </p:cBhvr>
                                      <p:to>
                                        <p:strVal val="visible"/>
                                      </p:to>
                                    </p:set>
                                    <p:animEffect transition="in" filter="fade">
                                      <p:cBhvr>
                                        <p:cTn id="22" dur="500"/>
                                        <p:tgtEl>
                                          <p:spTgt spid="1532">
                                            <p:txEl>
                                              <p:pRg st="0" end="0"/>
                                            </p:txEl>
                                          </p:spTgt>
                                        </p:tgtEl>
                                      </p:cBhvr>
                                    </p:animEffect>
                                  </p:childTnLst>
                                </p:cTn>
                              </p:par>
                              <p:par>
                                <p:cTn id="23" presetID="10" presetClass="entr" presetSubtype="0" fill="hold" nodeType="withEffect">
                                  <p:stCondLst>
                                    <p:cond delay="30270"/>
                                  </p:stCondLst>
                                  <p:childTnLst>
                                    <p:set>
                                      <p:cBhvr>
                                        <p:cTn id="24" dur="1" fill="hold">
                                          <p:stCondLst>
                                            <p:cond delay="0"/>
                                          </p:stCondLst>
                                        </p:cTn>
                                        <p:tgtEl>
                                          <p:spTgt spid="1532">
                                            <p:txEl>
                                              <p:pRg st="1" end="1"/>
                                            </p:txEl>
                                          </p:spTgt>
                                        </p:tgtEl>
                                        <p:attrNameLst>
                                          <p:attrName>style.visibility</p:attrName>
                                        </p:attrNameLst>
                                      </p:cBhvr>
                                      <p:to>
                                        <p:strVal val="visible"/>
                                      </p:to>
                                    </p:set>
                                    <p:animEffect transition="in" filter="fade">
                                      <p:cBhvr>
                                        <p:cTn id="25" dur="500"/>
                                        <p:tgtEl>
                                          <p:spTgt spid="1532">
                                            <p:txEl>
                                              <p:pRg st="1" end="1"/>
                                            </p:txEl>
                                          </p:spTgt>
                                        </p:tgtEl>
                                      </p:cBhvr>
                                    </p:animEffect>
                                  </p:childTnLst>
                                </p:cTn>
                              </p:par>
                              <p:par>
                                <p:cTn id="26" presetID="10" presetClass="entr" presetSubtype="0" fill="hold" nodeType="withEffect">
                                  <p:stCondLst>
                                    <p:cond delay="30270"/>
                                  </p:stCondLst>
                                  <p:childTnLst>
                                    <p:set>
                                      <p:cBhvr>
                                        <p:cTn id="27" dur="1" fill="hold">
                                          <p:stCondLst>
                                            <p:cond delay="0"/>
                                          </p:stCondLst>
                                        </p:cTn>
                                        <p:tgtEl>
                                          <p:spTgt spid="1532">
                                            <p:txEl>
                                              <p:pRg st="2" end="2"/>
                                            </p:txEl>
                                          </p:spTgt>
                                        </p:tgtEl>
                                        <p:attrNameLst>
                                          <p:attrName>style.visibility</p:attrName>
                                        </p:attrNameLst>
                                      </p:cBhvr>
                                      <p:to>
                                        <p:strVal val="visible"/>
                                      </p:to>
                                    </p:set>
                                    <p:animEffect transition="in" filter="fade">
                                      <p:cBhvr>
                                        <p:cTn id="28" dur="500"/>
                                        <p:tgtEl>
                                          <p:spTgt spid="15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Shape 1528"/>
        <p:cNvGrpSpPr/>
        <p:nvPr/>
      </p:nvGrpSpPr>
      <p:grpSpPr>
        <a:xfrm>
          <a:off x="0" y="0"/>
          <a:ext cx="0" cy="0"/>
          <a:chOff x="0" y="0"/>
          <a:chExt cx="0" cy="0"/>
        </a:xfrm>
      </p:grpSpPr>
      <p:sp>
        <p:nvSpPr>
          <p:cNvPr id="1529" name="Google Shape;1529;p76"/>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IN" sz="3600" b="1" i="0" dirty="0">
                <a:solidFill>
                  <a:srgbClr val="0F0F0F"/>
                </a:solidFill>
                <a:effectLst/>
                <a:latin typeface="Söhne"/>
              </a:rPr>
              <a:t>Estimation Technique</a:t>
            </a:r>
            <a:endParaRPr sz="3600" b="1" dirty="0"/>
          </a:p>
        </p:txBody>
      </p:sp>
      <p:sp>
        <p:nvSpPr>
          <p:cNvPr id="1531" name="Google Shape;1531;p76"/>
          <p:cNvSpPr txBox="1"/>
          <p:nvPr/>
        </p:nvSpPr>
        <p:spPr>
          <a:xfrm>
            <a:off x="775251" y="2137899"/>
            <a:ext cx="14789157" cy="1797997"/>
          </a:xfrm>
          <a:prstGeom prst="rect">
            <a:avLst/>
          </a:prstGeom>
          <a:solidFill>
            <a:srgbClr val="FBE4D4"/>
          </a:solidFill>
          <a:ln>
            <a:noFill/>
          </a:ln>
        </p:spPr>
        <p:txBody>
          <a:bodyPr spcFirstLastPara="1" wrap="square" lIns="180000" tIns="108000" rIns="180000" bIns="108000" anchor="t" anchorCtr="0">
            <a:noAutofit/>
          </a:bodyPr>
          <a:lstStyle/>
          <a:p>
            <a:r>
              <a:rPr lang="en-US" sz="2400" b="1" dirty="0">
                <a:latin typeface="Open Sans" panose="020B0606030504020204" pitchFamily="34" charset="0"/>
                <a:ea typeface="Open Sans" panose="020B0606030504020204" pitchFamily="34" charset="0"/>
                <a:cs typeface="Open Sans" panose="020B0606030504020204" pitchFamily="34" charset="0"/>
              </a:rPr>
              <a:t>Maximum Likelihood Estimation (MLE):</a:t>
            </a:r>
            <a:endParaRPr lang="en-US" sz="2400" dirty="0">
              <a:latin typeface="Open Sans" panose="020B0606030504020204" pitchFamily="34" charset="0"/>
              <a:ea typeface="Open Sans" panose="020B0606030504020204" pitchFamily="34" charset="0"/>
              <a:cs typeface="Open Sans" panose="020B0606030504020204" pitchFamily="34" charset="0"/>
            </a:endParaRPr>
          </a:p>
          <a:p>
            <a:r>
              <a:rPr lang="en-US" sz="2400" dirty="0">
                <a:latin typeface="Open Sans" panose="020B0606030504020204" pitchFamily="34" charset="0"/>
                <a:ea typeface="Open Sans" panose="020B0606030504020204" pitchFamily="34" charset="0"/>
                <a:cs typeface="Open Sans" panose="020B0606030504020204" pitchFamily="34" charset="0"/>
              </a:rPr>
              <a:t>MLE is a method for estimating the parameters of a statistical model. It seeks to find values for the parameters that maximize the likelihood function, which measures how well the model explains the observed data.</a:t>
            </a:r>
          </a:p>
        </p:txBody>
      </p:sp>
      <p:sp>
        <p:nvSpPr>
          <p:cNvPr id="1532" name="Google Shape;1532;p76"/>
          <p:cNvSpPr txBox="1"/>
          <p:nvPr/>
        </p:nvSpPr>
        <p:spPr>
          <a:xfrm>
            <a:off x="775251" y="4526043"/>
            <a:ext cx="14789157" cy="1364124"/>
          </a:xfrm>
          <a:prstGeom prst="rect">
            <a:avLst/>
          </a:prstGeom>
          <a:solidFill>
            <a:srgbClr val="C0ECDE"/>
          </a:solidFill>
          <a:ln>
            <a:noFill/>
          </a:ln>
        </p:spPr>
        <p:txBody>
          <a:bodyPr spcFirstLastPara="1" wrap="square" lIns="180000" tIns="108000" rIns="180000" bIns="108000" anchor="t" anchorCtr="0">
            <a:no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Method of Moments:</a:t>
            </a:r>
            <a:endParaRPr lang="en-US" sz="2000" dirty="0">
              <a:latin typeface="Open Sans" panose="020B0606030504020204" pitchFamily="34" charset="0"/>
              <a:ea typeface="Open Sans" panose="020B0606030504020204" pitchFamily="34" charset="0"/>
              <a:cs typeface="Open Sans" panose="020B0606030504020204" pitchFamily="34" charset="0"/>
            </a:endParaRPr>
          </a:p>
          <a:p>
            <a:r>
              <a:rPr lang="en-US" sz="2000" dirty="0">
                <a:latin typeface="Open Sans" panose="020B0606030504020204" pitchFamily="34" charset="0"/>
                <a:ea typeface="Open Sans" panose="020B0606030504020204" pitchFamily="34" charset="0"/>
                <a:cs typeface="Open Sans" panose="020B0606030504020204" pitchFamily="34" charset="0"/>
              </a:rPr>
              <a:t>This technique estimates population parameters by equating sample moments (e.g., mean, variance) to their population counterparts. The method of moments aims to match the theoretical moments with the sample moments.</a:t>
            </a:r>
          </a:p>
        </p:txBody>
      </p:sp>
      <p:pic>
        <p:nvPicPr>
          <p:cNvPr id="1660" name="Google Shape;1660;p76"/>
          <p:cNvPicPr preferRelativeResize="0"/>
          <p:nvPr/>
        </p:nvPicPr>
        <p:blipFill rotWithShape="1">
          <a:blip r:embed="rId3">
            <a:alphaModFix/>
          </a:blip>
          <a:srcRect/>
          <a:stretch/>
        </p:blipFill>
        <p:spPr>
          <a:xfrm>
            <a:off x="4983713" y="665849"/>
            <a:ext cx="6214669" cy="365760"/>
          </a:xfrm>
          <a:prstGeom prst="rect">
            <a:avLst/>
          </a:prstGeom>
          <a:noFill/>
          <a:ln>
            <a:noFill/>
          </a:ln>
        </p:spPr>
      </p:pic>
      <p:sp>
        <p:nvSpPr>
          <p:cNvPr id="2" name="Google Shape;1532;p76">
            <a:extLst>
              <a:ext uri="{FF2B5EF4-FFF2-40B4-BE49-F238E27FC236}">
                <a16:creationId xmlns:a16="http://schemas.microsoft.com/office/drawing/2014/main" id="{1863EA3F-FAB0-9EB5-0FF3-DD66646D80D8}"/>
              </a:ext>
            </a:extLst>
          </p:cNvPr>
          <p:cNvSpPr txBox="1"/>
          <p:nvPr/>
        </p:nvSpPr>
        <p:spPr>
          <a:xfrm>
            <a:off x="733420" y="6629388"/>
            <a:ext cx="14789157" cy="1364124"/>
          </a:xfrm>
          <a:prstGeom prst="rect">
            <a:avLst/>
          </a:prstGeom>
          <a:solidFill>
            <a:srgbClr val="C0ECDE"/>
          </a:solidFill>
          <a:ln>
            <a:noFill/>
          </a:ln>
        </p:spPr>
        <p:txBody>
          <a:bodyPr spcFirstLastPara="1" wrap="square" lIns="180000" tIns="108000" rIns="180000" bIns="108000" anchor="t" anchorCtr="0">
            <a:no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Bayesian Estimation:</a:t>
            </a:r>
            <a:endParaRPr lang="en-US" sz="2000" dirty="0">
              <a:latin typeface="Open Sans" panose="020B0606030504020204" pitchFamily="34" charset="0"/>
              <a:ea typeface="Open Sans" panose="020B0606030504020204" pitchFamily="34" charset="0"/>
              <a:cs typeface="Open Sans" panose="020B0606030504020204" pitchFamily="34" charset="0"/>
            </a:endParaRPr>
          </a:p>
          <a:p>
            <a:r>
              <a:rPr lang="en-US" sz="2000" dirty="0">
                <a:latin typeface="Open Sans" panose="020B0606030504020204" pitchFamily="34" charset="0"/>
                <a:ea typeface="Open Sans" panose="020B0606030504020204" pitchFamily="34" charset="0"/>
                <a:cs typeface="Open Sans" panose="020B0606030504020204" pitchFamily="34" charset="0"/>
              </a:rPr>
              <a:t>In Bayesian statistics, estimation involves updating prior beliefs with observed data to obtain posterior distributions. Bayesian estimation provides a distribution of possible parameter values rather than a point estimate.</a:t>
            </a:r>
          </a:p>
        </p:txBody>
      </p:sp>
    </p:spTree>
    <p:extLst>
      <p:ext uri="{BB962C8B-B14F-4D97-AF65-F5344CB8AC3E}">
        <p14:creationId xmlns:p14="http://schemas.microsoft.com/office/powerpoint/2010/main" val="356223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3180"/>
                                  </p:stCondLst>
                                  <p:childTnLst>
                                    <p:set>
                                      <p:cBhvr>
                                        <p:cTn id="6" dur="1" fill="hold">
                                          <p:stCondLst>
                                            <p:cond delay="0"/>
                                          </p:stCondLst>
                                        </p:cTn>
                                        <p:tgtEl>
                                          <p:spTgt spid="1531"/>
                                        </p:tgtEl>
                                        <p:attrNameLst>
                                          <p:attrName>style.visibility</p:attrName>
                                        </p:attrNameLst>
                                      </p:cBhvr>
                                      <p:to>
                                        <p:strVal val="visible"/>
                                      </p:to>
                                    </p:set>
                                    <p:animEffect transition="in" filter="fade">
                                      <p:cBhvr>
                                        <p:cTn id="7" dur="500"/>
                                        <p:tgtEl>
                                          <p:spTgt spid="1531"/>
                                        </p:tgtEl>
                                      </p:cBhvr>
                                    </p:animEffect>
                                  </p:childTnLst>
                                </p:cTn>
                              </p:par>
                              <p:par>
                                <p:cTn id="8" presetID="10" presetClass="entr" presetSubtype="0" fill="hold" nodeType="withEffect">
                                  <p:stCondLst>
                                    <p:cond delay="30270"/>
                                  </p:stCondLst>
                                  <p:childTnLst>
                                    <p:set>
                                      <p:cBhvr>
                                        <p:cTn id="9" dur="1" fill="hold">
                                          <p:stCondLst>
                                            <p:cond delay="0"/>
                                          </p:stCondLst>
                                        </p:cTn>
                                        <p:tgtEl>
                                          <p:spTgt spid="1532"/>
                                        </p:tgtEl>
                                        <p:attrNameLst>
                                          <p:attrName>style.visibility</p:attrName>
                                        </p:attrNameLst>
                                      </p:cBhvr>
                                      <p:to>
                                        <p:strVal val="visible"/>
                                      </p:to>
                                    </p:set>
                                    <p:animEffect transition="in" filter="fade">
                                      <p:cBhvr>
                                        <p:cTn id="10" dur="500"/>
                                        <p:tgtEl>
                                          <p:spTgt spid="1532"/>
                                        </p:tgtEl>
                                      </p:cBhvr>
                                    </p:animEffect>
                                  </p:childTnLst>
                                </p:cTn>
                              </p:par>
                              <p:par>
                                <p:cTn id="11" presetID="10" presetClass="entr" presetSubtype="0" fill="hold" nodeType="withEffect">
                                  <p:stCondLst>
                                    <p:cond delay="13180"/>
                                  </p:stCondLst>
                                  <p:childTnLst>
                                    <p:set>
                                      <p:cBhvr>
                                        <p:cTn id="12" dur="1" fill="hold">
                                          <p:stCondLst>
                                            <p:cond delay="0"/>
                                          </p:stCondLst>
                                        </p:cTn>
                                        <p:tgtEl>
                                          <p:spTgt spid="1531">
                                            <p:txEl>
                                              <p:pRg st="0" end="0"/>
                                            </p:txEl>
                                          </p:spTgt>
                                        </p:tgtEl>
                                        <p:attrNameLst>
                                          <p:attrName>style.visibility</p:attrName>
                                        </p:attrNameLst>
                                      </p:cBhvr>
                                      <p:to>
                                        <p:strVal val="visible"/>
                                      </p:to>
                                    </p:set>
                                    <p:animEffect transition="in" filter="fade">
                                      <p:cBhvr>
                                        <p:cTn id="13" dur="500"/>
                                        <p:tgtEl>
                                          <p:spTgt spid="1531">
                                            <p:txEl>
                                              <p:pRg st="0" end="0"/>
                                            </p:txEl>
                                          </p:spTgt>
                                        </p:tgtEl>
                                      </p:cBhvr>
                                    </p:animEffect>
                                  </p:childTnLst>
                                </p:cTn>
                              </p:par>
                              <p:par>
                                <p:cTn id="14" presetID="10" presetClass="entr" presetSubtype="0" fill="hold" nodeType="withEffect">
                                  <p:stCondLst>
                                    <p:cond delay="13180"/>
                                  </p:stCondLst>
                                  <p:childTnLst>
                                    <p:set>
                                      <p:cBhvr>
                                        <p:cTn id="15" dur="1" fill="hold">
                                          <p:stCondLst>
                                            <p:cond delay="0"/>
                                          </p:stCondLst>
                                        </p:cTn>
                                        <p:tgtEl>
                                          <p:spTgt spid="1531">
                                            <p:txEl>
                                              <p:pRg st="1" end="1"/>
                                            </p:txEl>
                                          </p:spTgt>
                                        </p:tgtEl>
                                        <p:attrNameLst>
                                          <p:attrName>style.visibility</p:attrName>
                                        </p:attrNameLst>
                                      </p:cBhvr>
                                      <p:to>
                                        <p:strVal val="visible"/>
                                      </p:to>
                                    </p:set>
                                    <p:animEffect transition="in" filter="fade">
                                      <p:cBhvr>
                                        <p:cTn id="16" dur="500"/>
                                        <p:tgtEl>
                                          <p:spTgt spid="1531">
                                            <p:txEl>
                                              <p:pRg st="1" end="1"/>
                                            </p:txEl>
                                          </p:spTgt>
                                        </p:tgtEl>
                                      </p:cBhvr>
                                    </p:animEffect>
                                  </p:childTnLst>
                                </p:cTn>
                              </p:par>
                              <p:par>
                                <p:cTn id="17" presetID="10" presetClass="entr" presetSubtype="0" fill="hold" nodeType="withEffect">
                                  <p:stCondLst>
                                    <p:cond delay="30270"/>
                                  </p:stCondLst>
                                  <p:childTnLst>
                                    <p:set>
                                      <p:cBhvr>
                                        <p:cTn id="18" dur="1" fill="hold">
                                          <p:stCondLst>
                                            <p:cond delay="0"/>
                                          </p:stCondLst>
                                        </p:cTn>
                                        <p:tgtEl>
                                          <p:spTgt spid="1532">
                                            <p:txEl>
                                              <p:pRg st="0" end="0"/>
                                            </p:txEl>
                                          </p:spTgt>
                                        </p:tgtEl>
                                        <p:attrNameLst>
                                          <p:attrName>style.visibility</p:attrName>
                                        </p:attrNameLst>
                                      </p:cBhvr>
                                      <p:to>
                                        <p:strVal val="visible"/>
                                      </p:to>
                                    </p:set>
                                    <p:animEffect transition="in" filter="fade">
                                      <p:cBhvr>
                                        <p:cTn id="19" dur="500"/>
                                        <p:tgtEl>
                                          <p:spTgt spid="1532">
                                            <p:txEl>
                                              <p:pRg st="0" end="0"/>
                                            </p:txEl>
                                          </p:spTgt>
                                        </p:tgtEl>
                                      </p:cBhvr>
                                    </p:animEffect>
                                  </p:childTnLst>
                                </p:cTn>
                              </p:par>
                              <p:par>
                                <p:cTn id="20" presetID="10" presetClass="entr" presetSubtype="0" fill="hold" nodeType="withEffect">
                                  <p:stCondLst>
                                    <p:cond delay="30270"/>
                                  </p:stCondLst>
                                  <p:childTnLst>
                                    <p:set>
                                      <p:cBhvr>
                                        <p:cTn id="21" dur="1" fill="hold">
                                          <p:stCondLst>
                                            <p:cond delay="0"/>
                                          </p:stCondLst>
                                        </p:cTn>
                                        <p:tgtEl>
                                          <p:spTgt spid="1532">
                                            <p:txEl>
                                              <p:pRg st="1" end="1"/>
                                            </p:txEl>
                                          </p:spTgt>
                                        </p:tgtEl>
                                        <p:attrNameLst>
                                          <p:attrName>style.visibility</p:attrName>
                                        </p:attrNameLst>
                                      </p:cBhvr>
                                      <p:to>
                                        <p:strVal val="visible"/>
                                      </p:to>
                                    </p:set>
                                    <p:animEffect transition="in" filter="fade">
                                      <p:cBhvr>
                                        <p:cTn id="22" dur="500"/>
                                        <p:tgtEl>
                                          <p:spTgt spid="1532">
                                            <p:txEl>
                                              <p:pRg st="1" end="1"/>
                                            </p:txEl>
                                          </p:spTgt>
                                        </p:tgtEl>
                                      </p:cBhvr>
                                    </p:animEffect>
                                  </p:childTnLst>
                                </p:cTn>
                              </p:par>
                              <p:par>
                                <p:cTn id="23" presetID="10" presetClass="entr" presetSubtype="0" fill="hold" nodeType="withEffect">
                                  <p:stCondLst>
                                    <p:cond delay="3027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10" presetClass="entr" presetSubtype="0" fill="hold" nodeType="withEffect">
                                  <p:stCondLst>
                                    <p:cond delay="30270"/>
                                  </p:stCondLst>
                                  <p:childTnLst>
                                    <p:set>
                                      <p:cBhvr>
                                        <p:cTn id="27" dur="1" fill="hold">
                                          <p:stCondLst>
                                            <p:cond delay="0"/>
                                          </p:stCondLst>
                                        </p:cTn>
                                        <p:tgtEl>
                                          <p:spTgt spid="2">
                                            <p:txEl>
                                              <p:pRg st="0" end="0"/>
                                            </p:txEl>
                                          </p:spTgt>
                                        </p:tgtEl>
                                        <p:attrNameLst>
                                          <p:attrName>style.visibility</p:attrName>
                                        </p:attrNameLst>
                                      </p:cBhvr>
                                      <p:to>
                                        <p:strVal val="visible"/>
                                      </p:to>
                                    </p:set>
                                    <p:animEffect transition="in" filter="fade">
                                      <p:cBhvr>
                                        <p:cTn id="28" dur="500"/>
                                        <p:tgtEl>
                                          <p:spTgt spid="2">
                                            <p:txEl>
                                              <p:pRg st="0" end="0"/>
                                            </p:txEl>
                                          </p:spTgt>
                                        </p:tgtEl>
                                      </p:cBhvr>
                                    </p:animEffect>
                                  </p:childTnLst>
                                </p:cTn>
                              </p:par>
                              <p:par>
                                <p:cTn id="29" presetID="10" presetClass="entr" presetSubtype="0" fill="hold" nodeType="withEffect">
                                  <p:stCondLst>
                                    <p:cond delay="30270"/>
                                  </p:stCondLst>
                                  <p:childTnLst>
                                    <p:set>
                                      <p:cBhvr>
                                        <p:cTn id="30" dur="1" fill="hold">
                                          <p:stCondLst>
                                            <p:cond delay="0"/>
                                          </p:stCondLst>
                                        </p:cTn>
                                        <p:tgtEl>
                                          <p:spTgt spid="2">
                                            <p:txEl>
                                              <p:pRg st="1" end="1"/>
                                            </p:txEl>
                                          </p:spTgt>
                                        </p:tgtEl>
                                        <p:attrNameLst>
                                          <p:attrName>style.visibility</p:attrName>
                                        </p:attrNameLst>
                                      </p:cBhvr>
                                      <p:to>
                                        <p:strVal val="visible"/>
                                      </p:to>
                                    </p:set>
                                    <p:animEffect transition="in" filter="fade">
                                      <p:cBhvr>
                                        <p:cTn id="31"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Shape 1528"/>
        <p:cNvGrpSpPr/>
        <p:nvPr/>
      </p:nvGrpSpPr>
      <p:grpSpPr>
        <a:xfrm>
          <a:off x="0" y="0"/>
          <a:ext cx="0" cy="0"/>
          <a:chOff x="0" y="0"/>
          <a:chExt cx="0" cy="0"/>
        </a:xfrm>
      </p:grpSpPr>
      <p:sp>
        <p:nvSpPr>
          <p:cNvPr id="1529" name="Google Shape;1529;p76"/>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IN" sz="3600" b="1" i="0" dirty="0">
                <a:solidFill>
                  <a:srgbClr val="0F0F0F"/>
                </a:solidFill>
                <a:effectLst/>
                <a:latin typeface="Söhne"/>
              </a:rPr>
              <a:t>Estimation Technique</a:t>
            </a:r>
            <a:endParaRPr sz="3600" b="1" dirty="0"/>
          </a:p>
        </p:txBody>
      </p:sp>
      <p:sp>
        <p:nvSpPr>
          <p:cNvPr id="1531" name="Google Shape;1531;p76"/>
          <p:cNvSpPr txBox="1"/>
          <p:nvPr/>
        </p:nvSpPr>
        <p:spPr>
          <a:xfrm>
            <a:off x="775251" y="2137899"/>
            <a:ext cx="14789157" cy="1797997"/>
          </a:xfrm>
          <a:prstGeom prst="rect">
            <a:avLst/>
          </a:prstGeom>
          <a:solidFill>
            <a:srgbClr val="FBE4D4"/>
          </a:solidFill>
          <a:ln>
            <a:noFill/>
          </a:ln>
        </p:spPr>
        <p:txBody>
          <a:bodyPr spcFirstLastPara="1" wrap="square" lIns="180000" tIns="108000" rIns="180000" bIns="108000" anchor="t" anchorCtr="0">
            <a:noAutofit/>
          </a:bodyPr>
          <a:lstStyle/>
          <a:p>
            <a:r>
              <a:rPr lang="en-US" sz="2400" b="1" dirty="0">
                <a:latin typeface="Open Sans" panose="020B0606030504020204" pitchFamily="34" charset="0"/>
                <a:ea typeface="Open Sans" panose="020B0606030504020204" pitchFamily="34" charset="0"/>
                <a:cs typeface="Open Sans" panose="020B0606030504020204" pitchFamily="34" charset="0"/>
              </a:rPr>
              <a:t>Bootstrap Method:</a:t>
            </a:r>
            <a:endParaRPr lang="en-US" sz="2400" dirty="0">
              <a:latin typeface="Open Sans" panose="020B0606030504020204" pitchFamily="34" charset="0"/>
              <a:ea typeface="Open Sans" panose="020B0606030504020204" pitchFamily="34" charset="0"/>
              <a:cs typeface="Open Sans" panose="020B0606030504020204" pitchFamily="34" charset="0"/>
            </a:endParaRPr>
          </a:p>
          <a:p>
            <a:r>
              <a:rPr lang="en-US" sz="2400" dirty="0">
                <a:latin typeface="Open Sans" panose="020B0606030504020204" pitchFamily="34" charset="0"/>
                <a:ea typeface="Open Sans" panose="020B0606030504020204" pitchFamily="34" charset="0"/>
                <a:cs typeface="Open Sans" panose="020B0606030504020204" pitchFamily="34" charset="0"/>
              </a:rPr>
              <a:t>The bootstrap is a resampling technique where multiple samples are drawn with replacement from the original data. This method can be used to estimate the sampling distribution of a statistic, allowing for the construction of confidence intervals.</a:t>
            </a:r>
          </a:p>
        </p:txBody>
      </p:sp>
      <p:sp>
        <p:nvSpPr>
          <p:cNvPr id="1532" name="Google Shape;1532;p76"/>
          <p:cNvSpPr txBox="1"/>
          <p:nvPr/>
        </p:nvSpPr>
        <p:spPr>
          <a:xfrm>
            <a:off x="775251" y="4526043"/>
            <a:ext cx="14789157" cy="1364124"/>
          </a:xfrm>
          <a:prstGeom prst="rect">
            <a:avLst/>
          </a:prstGeom>
          <a:solidFill>
            <a:srgbClr val="C0ECDE"/>
          </a:solidFill>
          <a:ln>
            <a:noFill/>
          </a:ln>
        </p:spPr>
        <p:txBody>
          <a:bodyPr spcFirstLastPara="1" wrap="square" lIns="180000" tIns="108000" rIns="180000" bIns="108000" anchor="t" anchorCtr="0">
            <a:noAutofit/>
          </a:bodyPr>
          <a:lstStyle/>
          <a:p>
            <a:r>
              <a:rPr lang="en-US" sz="2400" b="1" dirty="0">
                <a:latin typeface="Open Sans" panose="020B0606030504020204" pitchFamily="34" charset="0"/>
                <a:ea typeface="Open Sans" panose="020B0606030504020204" pitchFamily="34" charset="0"/>
                <a:cs typeface="Open Sans" panose="020B0606030504020204" pitchFamily="34" charset="0"/>
              </a:rPr>
              <a:t>Cross-Validation:</a:t>
            </a:r>
            <a:endParaRPr lang="en-US" sz="2400" dirty="0">
              <a:latin typeface="Open Sans" panose="020B0606030504020204" pitchFamily="34" charset="0"/>
              <a:ea typeface="Open Sans" panose="020B0606030504020204" pitchFamily="34" charset="0"/>
              <a:cs typeface="Open Sans" panose="020B0606030504020204" pitchFamily="34" charset="0"/>
            </a:endParaRPr>
          </a:p>
          <a:p>
            <a:r>
              <a:rPr lang="en-US" sz="2400" dirty="0">
                <a:latin typeface="Open Sans" panose="020B0606030504020204" pitchFamily="34" charset="0"/>
                <a:ea typeface="Open Sans" panose="020B0606030504020204" pitchFamily="34" charset="0"/>
                <a:cs typeface="Open Sans" panose="020B0606030504020204" pitchFamily="34" charset="0"/>
              </a:rPr>
              <a:t>Commonly used in machine learning, cross-validation is a technique for estimating the performance of a predictive model by partitioning the data into subsets for training and testing.</a:t>
            </a:r>
          </a:p>
        </p:txBody>
      </p:sp>
      <p:pic>
        <p:nvPicPr>
          <p:cNvPr id="1660" name="Google Shape;1660;p76"/>
          <p:cNvPicPr preferRelativeResize="0"/>
          <p:nvPr/>
        </p:nvPicPr>
        <p:blipFill rotWithShape="1">
          <a:blip r:embed="rId3">
            <a:alphaModFix/>
          </a:blip>
          <a:srcRect/>
          <a:stretch/>
        </p:blipFill>
        <p:spPr>
          <a:xfrm>
            <a:off x="4983713" y="665849"/>
            <a:ext cx="6214669" cy="365760"/>
          </a:xfrm>
          <a:prstGeom prst="rect">
            <a:avLst/>
          </a:prstGeom>
          <a:noFill/>
          <a:ln>
            <a:noFill/>
          </a:ln>
        </p:spPr>
      </p:pic>
    </p:spTree>
    <p:extLst>
      <p:ext uri="{BB962C8B-B14F-4D97-AF65-F5344CB8AC3E}">
        <p14:creationId xmlns:p14="http://schemas.microsoft.com/office/powerpoint/2010/main" val="3369845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3180"/>
                                  </p:stCondLst>
                                  <p:childTnLst>
                                    <p:set>
                                      <p:cBhvr>
                                        <p:cTn id="6" dur="1" fill="hold">
                                          <p:stCondLst>
                                            <p:cond delay="0"/>
                                          </p:stCondLst>
                                        </p:cTn>
                                        <p:tgtEl>
                                          <p:spTgt spid="1531"/>
                                        </p:tgtEl>
                                        <p:attrNameLst>
                                          <p:attrName>style.visibility</p:attrName>
                                        </p:attrNameLst>
                                      </p:cBhvr>
                                      <p:to>
                                        <p:strVal val="visible"/>
                                      </p:to>
                                    </p:set>
                                    <p:animEffect transition="in" filter="fade">
                                      <p:cBhvr>
                                        <p:cTn id="7" dur="500"/>
                                        <p:tgtEl>
                                          <p:spTgt spid="1531"/>
                                        </p:tgtEl>
                                      </p:cBhvr>
                                    </p:animEffect>
                                  </p:childTnLst>
                                </p:cTn>
                              </p:par>
                              <p:par>
                                <p:cTn id="8" presetID="10" presetClass="entr" presetSubtype="0" fill="hold" nodeType="withEffect">
                                  <p:stCondLst>
                                    <p:cond delay="30270"/>
                                  </p:stCondLst>
                                  <p:childTnLst>
                                    <p:set>
                                      <p:cBhvr>
                                        <p:cTn id="9" dur="1" fill="hold">
                                          <p:stCondLst>
                                            <p:cond delay="0"/>
                                          </p:stCondLst>
                                        </p:cTn>
                                        <p:tgtEl>
                                          <p:spTgt spid="1532"/>
                                        </p:tgtEl>
                                        <p:attrNameLst>
                                          <p:attrName>style.visibility</p:attrName>
                                        </p:attrNameLst>
                                      </p:cBhvr>
                                      <p:to>
                                        <p:strVal val="visible"/>
                                      </p:to>
                                    </p:set>
                                    <p:animEffect transition="in" filter="fade">
                                      <p:cBhvr>
                                        <p:cTn id="10" dur="500"/>
                                        <p:tgtEl>
                                          <p:spTgt spid="1532"/>
                                        </p:tgtEl>
                                      </p:cBhvr>
                                    </p:animEffect>
                                  </p:childTnLst>
                                </p:cTn>
                              </p:par>
                              <p:par>
                                <p:cTn id="11" presetID="10" presetClass="entr" presetSubtype="0" fill="hold" nodeType="withEffect">
                                  <p:stCondLst>
                                    <p:cond delay="13180"/>
                                  </p:stCondLst>
                                  <p:childTnLst>
                                    <p:set>
                                      <p:cBhvr>
                                        <p:cTn id="12" dur="1" fill="hold">
                                          <p:stCondLst>
                                            <p:cond delay="0"/>
                                          </p:stCondLst>
                                        </p:cTn>
                                        <p:tgtEl>
                                          <p:spTgt spid="1531">
                                            <p:txEl>
                                              <p:pRg st="0" end="0"/>
                                            </p:txEl>
                                          </p:spTgt>
                                        </p:tgtEl>
                                        <p:attrNameLst>
                                          <p:attrName>style.visibility</p:attrName>
                                        </p:attrNameLst>
                                      </p:cBhvr>
                                      <p:to>
                                        <p:strVal val="visible"/>
                                      </p:to>
                                    </p:set>
                                    <p:animEffect transition="in" filter="fade">
                                      <p:cBhvr>
                                        <p:cTn id="13" dur="500"/>
                                        <p:tgtEl>
                                          <p:spTgt spid="1531">
                                            <p:txEl>
                                              <p:pRg st="0" end="0"/>
                                            </p:txEl>
                                          </p:spTgt>
                                        </p:tgtEl>
                                      </p:cBhvr>
                                    </p:animEffect>
                                  </p:childTnLst>
                                </p:cTn>
                              </p:par>
                              <p:par>
                                <p:cTn id="14" presetID="10" presetClass="entr" presetSubtype="0" fill="hold" nodeType="withEffect">
                                  <p:stCondLst>
                                    <p:cond delay="13180"/>
                                  </p:stCondLst>
                                  <p:childTnLst>
                                    <p:set>
                                      <p:cBhvr>
                                        <p:cTn id="15" dur="1" fill="hold">
                                          <p:stCondLst>
                                            <p:cond delay="0"/>
                                          </p:stCondLst>
                                        </p:cTn>
                                        <p:tgtEl>
                                          <p:spTgt spid="1531">
                                            <p:txEl>
                                              <p:pRg st="1" end="1"/>
                                            </p:txEl>
                                          </p:spTgt>
                                        </p:tgtEl>
                                        <p:attrNameLst>
                                          <p:attrName>style.visibility</p:attrName>
                                        </p:attrNameLst>
                                      </p:cBhvr>
                                      <p:to>
                                        <p:strVal val="visible"/>
                                      </p:to>
                                    </p:set>
                                    <p:animEffect transition="in" filter="fade">
                                      <p:cBhvr>
                                        <p:cTn id="16" dur="500"/>
                                        <p:tgtEl>
                                          <p:spTgt spid="1531">
                                            <p:txEl>
                                              <p:pRg st="1" end="1"/>
                                            </p:txEl>
                                          </p:spTgt>
                                        </p:tgtEl>
                                      </p:cBhvr>
                                    </p:animEffect>
                                  </p:childTnLst>
                                </p:cTn>
                              </p:par>
                              <p:par>
                                <p:cTn id="17" presetID="10" presetClass="entr" presetSubtype="0" fill="hold" nodeType="withEffect">
                                  <p:stCondLst>
                                    <p:cond delay="30270"/>
                                  </p:stCondLst>
                                  <p:childTnLst>
                                    <p:set>
                                      <p:cBhvr>
                                        <p:cTn id="18" dur="1" fill="hold">
                                          <p:stCondLst>
                                            <p:cond delay="0"/>
                                          </p:stCondLst>
                                        </p:cTn>
                                        <p:tgtEl>
                                          <p:spTgt spid="1532">
                                            <p:txEl>
                                              <p:pRg st="0" end="0"/>
                                            </p:txEl>
                                          </p:spTgt>
                                        </p:tgtEl>
                                        <p:attrNameLst>
                                          <p:attrName>style.visibility</p:attrName>
                                        </p:attrNameLst>
                                      </p:cBhvr>
                                      <p:to>
                                        <p:strVal val="visible"/>
                                      </p:to>
                                    </p:set>
                                    <p:animEffect transition="in" filter="fade">
                                      <p:cBhvr>
                                        <p:cTn id="19" dur="500"/>
                                        <p:tgtEl>
                                          <p:spTgt spid="1532">
                                            <p:txEl>
                                              <p:pRg st="0" end="0"/>
                                            </p:txEl>
                                          </p:spTgt>
                                        </p:tgtEl>
                                      </p:cBhvr>
                                    </p:animEffect>
                                  </p:childTnLst>
                                </p:cTn>
                              </p:par>
                              <p:par>
                                <p:cTn id="20" presetID="10" presetClass="entr" presetSubtype="0" fill="hold" nodeType="withEffect">
                                  <p:stCondLst>
                                    <p:cond delay="30270"/>
                                  </p:stCondLst>
                                  <p:childTnLst>
                                    <p:set>
                                      <p:cBhvr>
                                        <p:cTn id="21" dur="1" fill="hold">
                                          <p:stCondLst>
                                            <p:cond delay="0"/>
                                          </p:stCondLst>
                                        </p:cTn>
                                        <p:tgtEl>
                                          <p:spTgt spid="1532">
                                            <p:txEl>
                                              <p:pRg st="1" end="1"/>
                                            </p:txEl>
                                          </p:spTgt>
                                        </p:tgtEl>
                                        <p:attrNameLst>
                                          <p:attrName>style.visibility</p:attrName>
                                        </p:attrNameLst>
                                      </p:cBhvr>
                                      <p:to>
                                        <p:strVal val="visible"/>
                                      </p:to>
                                    </p:set>
                                    <p:animEffect transition="in" filter="fade">
                                      <p:cBhvr>
                                        <p:cTn id="22" dur="500"/>
                                        <p:tgtEl>
                                          <p:spTgt spid="15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Shape 1665"/>
        <p:cNvGrpSpPr/>
        <p:nvPr/>
      </p:nvGrpSpPr>
      <p:grpSpPr>
        <a:xfrm>
          <a:off x="0" y="0"/>
          <a:ext cx="0" cy="0"/>
          <a:chOff x="0" y="0"/>
          <a:chExt cx="0" cy="0"/>
        </a:xfrm>
      </p:grpSpPr>
      <p:sp>
        <p:nvSpPr>
          <p:cNvPr id="1666" name="Google Shape;1666;p77"/>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Applications of Inferential Statistics</a:t>
            </a:r>
            <a:endParaRPr/>
          </a:p>
        </p:txBody>
      </p:sp>
      <p:sp>
        <p:nvSpPr>
          <p:cNvPr id="1667" name="Google Shape;1667;p77"/>
          <p:cNvSpPr txBox="1">
            <a:spLocks noGrp="1"/>
          </p:cNvSpPr>
          <p:nvPr>
            <p:ph type="body" idx="1"/>
          </p:nvPr>
        </p:nvSpPr>
        <p:spPr>
          <a:xfrm>
            <a:off x="444500" y="1150488"/>
            <a:ext cx="15367001"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Inferential Statistics has its uses in almost every field, such as business, medicine, data science, and so on.</a:t>
            </a:r>
            <a:endParaRPr sz="2200"/>
          </a:p>
        </p:txBody>
      </p:sp>
      <p:pic>
        <p:nvPicPr>
          <p:cNvPr id="1668" name="Google Shape;1668;p77"/>
          <p:cNvPicPr preferRelativeResize="0"/>
          <p:nvPr/>
        </p:nvPicPr>
        <p:blipFill rotWithShape="1">
          <a:blip r:embed="rId3">
            <a:alphaModFix/>
          </a:blip>
          <a:srcRect/>
          <a:stretch/>
        </p:blipFill>
        <p:spPr>
          <a:xfrm>
            <a:off x="8651241" y="2782466"/>
            <a:ext cx="5649448" cy="3481173"/>
          </a:xfrm>
          <a:prstGeom prst="rect">
            <a:avLst/>
          </a:prstGeom>
          <a:noFill/>
          <a:ln>
            <a:noFill/>
          </a:ln>
        </p:spPr>
      </p:pic>
      <p:cxnSp>
        <p:nvCxnSpPr>
          <p:cNvPr id="1669" name="Google Shape;1669;p77"/>
          <p:cNvCxnSpPr/>
          <p:nvPr/>
        </p:nvCxnSpPr>
        <p:spPr>
          <a:xfrm rot="10800000" flipH="1">
            <a:off x="9406710" y="3063240"/>
            <a:ext cx="3669210" cy="1983296"/>
          </a:xfrm>
          <a:prstGeom prst="straightConnector1">
            <a:avLst/>
          </a:prstGeom>
          <a:noFill/>
          <a:ln w="38100" cap="flat" cmpd="sng">
            <a:solidFill>
              <a:srgbClr val="00A99D"/>
            </a:solidFill>
            <a:prstDash val="solid"/>
            <a:miter lim="800000"/>
            <a:headEnd type="none" w="sm" len="sm"/>
            <a:tailEnd type="triangle" w="med" len="med"/>
          </a:ln>
        </p:spPr>
      </p:cxnSp>
      <p:sp>
        <p:nvSpPr>
          <p:cNvPr id="1670" name="Google Shape;1670;p77"/>
          <p:cNvSpPr txBox="1"/>
          <p:nvPr/>
        </p:nvSpPr>
        <p:spPr>
          <a:xfrm>
            <a:off x="1039424" y="2501454"/>
            <a:ext cx="6024316" cy="1695272"/>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2200"/>
              <a:buFont typeface="Arial"/>
              <a:buNone/>
            </a:pPr>
            <a:r>
              <a:rPr lang="en-US" sz="2200" b="1" i="0" u="none" strike="noStrike" cap="none">
                <a:solidFill>
                  <a:srgbClr val="404040"/>
                </a:solidFill>
                <a:latin typeface="Open Sans"/>
                <a:ea typeface="Open Sans"/>
                <a:cs typeface="Open Sans"/>
                <a:sym typeface="Open Sans"/>
              </a:rPr>
              <a:t>Inferential Statistics</a:t>
            </a:r>
            <a:endParaRPr sz="22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Is an effective tool for forecasting</a:t>
            </a:r>
            <a:endParaRPr sz="22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Is used to predict future patterns</a:t>
            </a:r>
            <a:endParaRPr sz="2200" b="0" i="0" u="none" strike="noStrike" cap="none">
              <a:solidFill>
                <a:srgbClr val="000000"/>
              </a:solidFill>
              <a:latin typeface="Arial"/>
              <a:ea typeface="Arial"/>
              <a:cs typeface="Arial"/>
              <a:sym typeface="Arial"/>
            </a:endParaRPr>
          </a:p>
        </p:txBody>
      </p:sp>
      <p:pic>
        <p:nvPicPr>
          <p:cNvPr id="1671" name="Google Shape;1671;p77"/>
          <p:cNvPicPr preferRelativeResize="0"/>
          <p:nvPr/>
        </p:nvPicPr>
        <p:blipFill rotWithShape="1">
          <a:blip r:embed="rId4">
            <a:alphaModFix/>
          </a:blip>
          <a:srcRect/>
          <a:stretch/>
        </p:blipFill>
        <p:spPr>
          <a:xfrm>
            <a:off x="3004726" y="665849"/>
            <a:ext cx="10209965" cy="3657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68"/>
                                        </p:tgtEl>
                                        <p:attrNameLst>
                                          <p:attrName>style.visibility</p:attrName>
                                        </p:attrNameLst>
                                      </p:cBhvr>
                                      <p:to>
                                        <p:strVal val="visible"/>
                                      </p:to>
                                    </p:set>
                                    <p:animEffect transition="in" filter="fade">
                                      <p:cBhvr>
                                        <p:cTn id="7" dur="500"/>
                                        <p:tgtEl>
                                          <p:spTgt spid="1668"/>
                                        </p:tgtEl>
                                      </p:cBhvr>
                                    </p:animEffect>
                                  </p:childTnLst>
                                </p:cTn>
                              </p:par>
                              <p:par>
                                <p:cTn id="8" presetID="10" presetClass="entr" presetSubtype="0" fill="hold" nodeType="withEffect">
                                  <p:stCondLst>
                                    <p:cond delay="0"/>
                                  </p:stCondLst>
                                  <p:childTnLst>
                                    <p:set>
                                      <p:cBhvr>
                                        <p:cTn id="9" dur="1" fill="hold">
                                          <p:stCondLst>
                                            <p:cond delay="0"/>
                                          </p:stCondLst>
                                        </p:cTn>
                                        <p:tgtEl>
                                          <p:spTgt spid="1670"/>
                                        </p:tgtEl>
                                        <p:attrNameLst>
                                          <p:attrName>style.visibility</p:attrName>
                                        </p:attrNameLst>
                                      </p:cBhvr>
                                      <p:to>
                                        <p:strVal val="visible"/>
                                      </p:to>
                                    </p:set>
                                    <p:animEffect transition="in" filter="fade">
                                      <p:cBhvr>
                                        <p:cTn id="10" dur="500"/>
                                        <p:tgtEl>
                                          <p:spTgt spid="1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452"/>
        <p:cNvGrpSpPr/>
        <p:nvPr/>
      </p:nvGrpSpPr>
      <p:grpSpPr>
        <a:xfrm>
          <a:off x="0" y="0"/>
          <a:ext cx="0" cy="0"/>
          <a:chOff x="0" y="0"/>
          <a:chExt cx="0" cy="0"/>
        </a:xfrm>
      </p:grpSpPr>
      <p:sp>
        <p:nvSpPr>
          <p:cNvPr id="453" name="Google Shape;453;p42"/>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Statistical vs. Non-Statistical Analysis</a:t>
            </a:r>
            <a:endParaRPr/>
          </a:p>
        </p:txBody>
      </p:sp>
      <p:sp>
        <p:nvSpPr>
          <p:cNvPr id="454" name="Google Shape;454;p42"/>
          <p:cNvSpPr txBox="1"/>
          <p:nvPr/>
        </p:nvSpPr>
        <p:spPr>
          <a:xfrm>
            <a:off x="2102497" y="1613842"/>
            <a:ext cx="3378229" cy="47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r>
              <a:rPr lang="en-US" sz="2457" b="0" i="0" u="none" strike="noStrike" cap="none">
                <a:solidFill>
                  <a:schemeClr val="dk1"/>
                </a:solidFill>
                <a:latin typeface="Open Sans"/>
                <a:ea typeface="Open Sans"/>
                <a:cs typeface="Open Sans"/>
                <a:sym typeface="Open Sans"/>
              </a:rPr>
              <a:t>Statistical Analysis</a:t>
            </a:r>
            <a:endParaRPr sz="1400" b="0" i="0" u="none" strike="noStrike" cap="none">
              <a:solidFill>
                <a:srgbClr val="000000"/>
              </a:solidFill>
              <a:latin typeface="Arial"/>
              <a:ea typeface="Arial"/>
              <a:cs typeface="Arial"/>
              <a:sym typeface="Arial"/>
            </a:endParaRPr>
          </a:p>
        </p:txBody>
      </p:sp>
      <p:sp>
        <p:nvSpPr>
          <p:cNvPr id="455" name="Google Shape;455;p42"/>
          <p:cNvSpPr txBox="1"/>
          <p:nvPr/>
        </p:nvSpPr>
        <p:spPr>
          <a:xfrm>
            <a:off x="10651016" y="1613842"/>
            <a:ext cx="4495513" cy="47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r>
              <a:rPr lang="en-US" sz="2457" b="0" i="0" u="none" strike="noStrike" cap="none">
                <a:solidFill>
                  <a:schemeClr val="dk1"/>
                </a:solidFill>
                <a:latin typeface="Open Sans"/>
                <a:ea typeface="Open Sans"/>
                <a:cs typeface="Open Sans"/>
                <a:sym typeface="Open Sans"/>
              </a:rPr>
              <a:t>Non-statistical Analysis</a:t>
            </a:r>
            <a:endParaRPr sz="1400" b="0" i="0" u="none" strike="noStrike" cap="none">
              <a:solidFill>
                <a:srgbClr val="000000"/>
              </a:solidFill>
              <a:latin typeface="Arial"/>
              <a:ea typeface="Arial"/>
              <a:cs typeface="Arial"/>
              <a:sym typeface="Arial"/>
            </a:endParaRPr>
          </a:p>
        </p:txBody>
      </p:sp>
      <p:sp>
        <p:nvSpPr>
          <p:cNvPr id="456" name="Google Shape;456;p42"/>
          <p:cNvSpPr txBox="1"/>
          <p:nvPr/>
        </p:nvSpPr>
        <p:spPr>
          <a:xfrm>
            <a:off x="2070849" y="4679579"/>
            <a:ext cx="7129388" cy="160479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Open Sans"/>
                <a:ea typeface="Open Sans"/>
                <a:cs typeface="Open Sans"/>
                <a:sym typeface="Open Sans"/>
              </a:rPr>
              <a:t>Statistical Analysis is:</a:t>
            </a:r>
            <a:endParaRPr sz="22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457"/>
              <a:buFont typeface="Arial"/>
              <a:buChar char="•"/>
            </a:pPr>
            <a:r>
              <a:rPr lang="en-US" sz="2200" b="0" i="0" u="none" strike="noStrike" cap="none">
                <a:solidFill>
                  <a:schemeClr val="dk1"/>
                </a:solidFill>
                <a:latin typeface="Open Sans"/>
                <a:ea typeface="Open Sans"/>
                <a:cs typeface="Open Sans"/>
                <a:sym typeface="Open Sans"/>
              </a:rPr>
              <a:t>scientific</a:t>
            </a:r>
            <a:endParaRPr sz="22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457"/>
              <a:buFont typeface="Arial"/>
              <a:buChar char="•"/>
            </a:pPr>
            <a:r>
              <a:rPr lang="en-US" sz="2200" b="0" i="0" u="none" strike="noStrike" cap="none">
                <a:solidFill>
                  <a:schemeClr val="dk1"/>
                </a:solidFill>
                <a:latin typeface="Open Sans"/>
                <a:ea typeface="Open Sans"/>
                <a:cs typeface="Open Sans"/>
                <a:sym typeface="Open Sans"/>
              </a:rPr>
              <a:t>based on numbers or statistical values</a:t>
            </a:r>
            <a:endParaRPr sz="22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457"/>
              <a:buFont typeface="Arial"/>
              <a:buChar char="•"/>
            </a:pPr>
            <a:r>
              <a:rPr lang="en-US" sz="2200" b="0" i="0" u="none" strike="noStrike" cap="none">
                <a:solidFill>
                  <a:schemeClr val="dk1"/>
                </a:solidFill>
                <a:latin typeface="Open Sans"/>
                <a:ea typeface="Open Sans"/>
                <a:cs typeface="Open Sans"/>
                <a:sym typeface="Open Sans"/>
              </a:rPr>
              <a:t>useful in providing complete insight of the data</a:t>
            </a:r>
            <a:endParaRPr sz="2200" b="0" i="0" u="none" strike="noStrike" cap="none">
              <a:solidFill>
                <a:srgbClr val="000000"/>
              </a:solidFill>
              <a:latin typeface="Arial"/>
              <a:ea typeface="Arial"/>
              <a:cs typeface="Arial"/>
              <a:sym typeface="Arial"/>
            </a:endParaRPr>
          </a:p>
        </p:txBody>
      </p:sp>
      <p:sp>
        <p:nvSpPr>
          <p:cNvPr id="457" name="Google Shape;457;p42"/>
          <p:cNvSpPr txBox="1"/>
          <p:nvPr/>
        </p:nvSpPr>
        <p:spPr>
          <a:xfrm>
            <a:off x="10651016" y="4697509"/>
            <a:ext cx="4869722" cy="160479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Open Sans"/>
                <a:ea typeface="Open Sans"/>
                <a:cs typeface="Open Sans"/>
                <a:sym typeface="Open Sans"/>
              </a:rPr>
              <a:t>Non-statistical Analysis is:</a:t>
            </a:r>
            <a:endParaRPr sz="22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457"/>
              <a:buFont typeface="Arial"/>
              <a:buChar char="•"/>
            </a:pPr>
            <a:r>
              <a:rPr lang="en-US" sz="2200" b="0" i="0" u="none" strike="noStrike" cap="none">
                <a:solidFill>
                  <a:schemeClr val="dk1"/>
                </a:solidFill>
                <a:latin typeface="Open Sans"/>
                <a:ea typeface="Open Sans"/>
                <a:cs typeface="Open Sans"/>
                <a:sym typeface="Open Sans"/>
              </a:rPr>
              <a:t>based on generic information</a:t>
            </a:r>
            <a:endParaRPr sz="22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457"/>
              <a:buFont typeface="Arial"/>
              <a:buChar char="•"/>
            </a:pPr>
            <a:r>
              <a:rPr lang="en-US" sz="2200" b="0" i="0" u="none" strike="noStrike" cap="none">
                <a:solidFill>
                  <a:schemeClr val="dk1"/>
                </a:solidFill>
                <a:latin typeface="Open Sans"/>
                <a:ea typeface="Open Sans"/>
                <a:cs typeface="Open Sans"/>
                <a:sym typeface="Open Sans"/>
              </a:rPr>
              <a:t>exclusive of statistical or quantitative analysis</a:t>
            </a:r>
            <a:endParaRPr sz="2200" b="0" i="0" u="none" strike="noStrike" cap="none">
              <a:solidFill>
                <a:srgbClr val="000000"/>
              </a:solidFill>
              <a:latin typeface="Arial"/>
              <a:ea typeface="Arial"/>
              <a:cs typeface="Arial"/>
              <a:sym typeface="Arial"/>
            </a:endParaRPr>
          </a:p>
        </p:txBody>
      </p:sp>
      <p:pic>
        <p:nvPicPr>
          <p:cNvPr id="458" name="Google Shape;458;p42"/>
          <p:cNvPicPr preferRelativeResize="0"/>
          <p:nvPr/>
        </p:nvPicPr>
        <p:blipFill rotWithShape="1">
          <a:blip r:embed="rId3">
            <a:alphaModFix/>
          </a:blip>
          <a:srcRect/>
          <a:stretch/>
        </p:blipFill>
        <p:spPr>
          <a:xfrm>
            <a:off x="665884" y="6913374"/>
            <a:ext cx="995666" cy="938537"/>
          </a:xfrm>
          <a:prstGeom prst="rect">
            <a:avLst/>
          </a:prstGeom>
          <a:noFill/>
          <a:ln>
            <a:noFill/>
          </a:ln>
        </p:spPr>
      </p:pic>
      <p:sp>
        <p:nvSpPr>
          <p:cNvPr id="459" name="Google Shape;459;p42"/>
          <p:cNvSpPr txBox="1"/>
          <p:nvPr/>
        </p:nvSpPr>
        <p:spPr>
          <a:xfrm>
            <a:off x="1553974" y="6896287"/>
            <a:ext cx="13694992" cy="1200329"/>
          </a:xfrm>
          <a:prstGeom prst="rect">
            <a:avLst/>
          </a:prstGeom>
          <a:noFill/>
          <a:ln w="19050" cap="flat" cmpd="sng">
            <a:solidFill>
              <a:srgbClr val="00CC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Open Sans"/>
                <a:ea typeface="Open Sans"/>
                <a:cs typeface="Open Sans"/>
                <a:sym typeface="Open Sans"/>
              </a:rPr>
              <a:t>Although both forms of analysis provide results, quantitative analysis provides more insight and a clearer picture. This is why statistical analysis is important for businesses. </a:t>
            </a:r>
            <a:endParaRPr sz="2200" b="0" i="0" u="none" strike="noStrike" cap="none">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Open Sans"/>
              <a:ea typeface="Open Sans"/>
              <a:cs typeface="Open Sans"/>
              <a:sym typeface="Open Sans"/>
            </a:endParaRPr>
          </a:p>
        </p:txBody>
      </p:sp>
      <p:pic>
        <p:nvPicPr>
          <p:cNvPr id="460" name="Google Shape;460;p42"/>
          <p:cNvPicPr preferRelativeResize="0"/>
          <p:nvPr/>
        </p:nvPicPr>
        <p:blipFill rotWithShape="1">
          <a:blip r:embed="rId4">
            <a:alphaModFix/>
          </a:blip>
          <a:srcRect/>
          <a:stretch/>
        </p:blipFill>
        <p:spPr>
          <a:xfrm>
            <a:off x="2102497" y="2213812"/>
            <a:ext cx="2614926" cy="2526284"/>
          </a:xfrm>
          <a:prstGeom prst="rect">
            <a:avLst/>
          </a:prstGeom>
          <a:noFill/>
          <a:ln>
            <a:noFill/>
          </a:ln>
        </p:spPr>
      </p:pic>
      <p:pic>
        <p:nvPicPr>
          <p:cNvPr id="461" name="Google Shape;461;p42"/>
          <p:cNvPicPr preferRelativeResize="0"/>
          <p:nvPr/>
        </p:nvPicPr>
        <p:blipFill rotWithShape="1">
          <a:blip r:embed="rId5">
            <a:alphaModFix/>
          </a:blip>
          <a:srcRect/>
          <a:stretch/>
        </p:blipFill>
        <p:spPr>
          <a:xfrm>
            <a:off x="10904668" y="2310061"/>
            <a:ext cx="2769842" cy="1937647"/>
          </a:xfrm>
          <a:prstGeom prst="rect">
            <a:avLst/>
          </a:prstGeom>
          <a:noFill/>
          <a:ln>
            <a:noFill/>
          </a:ln>
        </p:spPr>
      </p:pic>
      <p:pic>
        <p:nvPicPr>
          <p:cNvPr id="462" name="Google Shape;462;p42"/>
          <p:cNvPicPr preferRelativeResize="0"/>
          <p:nvPr/>
        </p:nvPicPr>
        <p:blipFill rotWithShape="1">
          <a:blip r:embed="rId6">
            <a:alphaModFix/>
          </a:blip>
          <a:srcRect/>
          <a:stretch/>
        </p:blipFill>
        <p:spPr>
          <a:xfrm>
            <a:off x="2475566" y="665849"/>
            <a:ext cx="11230962" cy="3657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467"/>
        <p:cNvGrpSpPr/>
        <p:nvPr/>
      </p:nvGrpSpPr>
      <p:grpSpPr>
        <a:xfrm>
          <a:off x="0" y="0"/>
          <a:ext cx="0" cy="0"/>
          <a:chOff x="0" y="0"/>
          <a:chExt cx="0" cy="0"/>
        </a:xfrm>
      </p:grpSpPr>
      <p:sp>
        <p:nvSpPr>
          <p:cNvPr id="468" name="Google Shape;468;p43"/>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Major Categories of Statistics</a:t>
            </a:r>
            <a:endParaRPr/>
          </a:p>
        </p:txBody>
      </p:sp>
      <p:sp>
        <p:nvSpPr>
          <p:cNvPr id="469" name="Google Shape;469;p43"/>
          <p:cNvSpPr txBox="1">
            <a:spLocks noGrp="1"/>
          </p:cNvSpPr>
          <p:nvPr>
            <p:ph type="body" idx="2"/>
          </p:nvPr>
        </p:nvSpPr>
        <p:spPr>
          <a:xfrm>
            <a:off x="888529" y="1109578"/>
            <a:ext cx="14478942"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There are two major categories of statistics: Descriptive analytics and inferential analytics</a:t>
            </a:r>
            <a:endParaRPr sz="2200"/>
          </a:p>
          <a:p>
            <a:pPr marL="0" lvl="0" indent="0" algn="ctr" rtl="0">
              <a:lnSpc>
                <a:spcPct val="100000"/>
              </a:lnSpc>
              <a:spcBef>
                <a:spcPts val="1333"/>
              </a:spcBef>
              <a:spcAft>
                <a:spcPts val="0"/>
              </a:spcAft>
              <a:buClr>
                <a:srgbClr val="3F3F3F"/>
              </a:buClr>
              <a:buSzPts val="2400"/>
              <a:buNone/>
            </a:pPr>
            <a:r>
              <a:rPr lang="en-US" sz="2200"/>
              <a:t>Descriptive analytics organizes the data and focuses on the main characteristics of the data.</a:t>
            </a:r>
            <a:endParaRPr sz="2200"/>
          </a:p>
        </p:txBody>
      </p:sp>
      <p:grpSp>
        <p:nvGrpSpPr>
          <p:cNvPr id="470" name="Google Shape;470;p43"/>
          <p:cNvGrpSpPr/>
          <p:nvPr/>
        </p:nvGrpSpPr>
        <p:grpSpPr>
          <a:xfrm>
            <a:off x="1439590" y="2708154"/>
            <a:ext cx="3781935" cy="3781935"/>
            <a:chOff x="1801095" y="2557946"/>
            <a:chExt cx="3781935" cy="3781935"/>
          </a:xfrm>
        </p:grpSpPr>
        <p:sp>
          <p:nvSpPr>
            <p:cNvPr id="471" name="Google Shape;471;p43"/>
            <p:cNvSpPr/>
            <p:nvPr/>
          </p:nvSpPr>
          <p:spPr>
            <a:xfrm>
              <a:off x="1801095" y="2557946"/>
              <a:ext cx="3781935" cy="3781935"/>
            </a:xfrm>
            <a:prstGeom prst="ellipse">
              <a:avLst/>
            </a:prstGeom>
            <a:solidFill>
              <a:srgbClr val="F7CAAC"/>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472" name="Google Shape;472;p43"/>
            <p:cNvSpPr/>
            <p:nvPr/>
          </p:nvSpPr>
          <p:spPr>
            <a:xfrm>
              <a:off x="2104741" y="2861592"/>
              <a:ext cx="3174643" cy="3174643"/>
            </a:xfrm>
            <a:prstGeom prst="ellipse">
              <a:avLst/>
            </a:prstGeom>
            <a:solidFill>
              <a:srgbClr val="F7F7F7"/>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473" name="Google Shape;473;p43"/>
          <p:cNvGrpSpPr/>
          <p:nvPr/>
        </p:nvGrpSpPr>
        <p:grpSpPr>
          <a:xfrm>
            <a:off x="1276424" y="7023808"/>
            <a:ext cx="13942211" cy="1848565"/>
            <a:chOff x="1276424" y="6638800"/>
            <a:chExt cx="13942211" cy="1848565"/>
          </a:xfrm>
        </p:grpSpPr>
        <p:grpSp>
          <p:nvGrpSpPr>
            <p:cNvPr id="474" name="Google Shape;474;p43"/>
            <p:cNvGrpSpPr/>
            <p:nvPr/>
          </p:nvGrpSpPr>
          <p:grpSpPr>
            <a:xfrm>
              <a:off x="1276424" y="7636333"/>
              <a:ext cx="13527336" cy="219456"/>
              <a:chOff x="1509913" y="5611041"/>
              <a:chExt cx="13527336" cy="219456"/>
            </a:xfrm>
          </p:grpSpPr>
          <p:sp>
            <p:nvSpPr>
              <p:cNvPr id="475" name="Google Shape;475;p43"/>
              <p:cNvSpPr/>
              <p:nvPr/>
            </p:nvSpPr>
            <p:spPr>
              <a:xfrm>
                <a:off x="6116320" y="5611041"/>
                <a:ext cx="7248499" cy="218658"/>
              </a:xfrm>
              <a:prstGeom prst="rect">
                <a:avLst/>
              </a:prstGeom>
              <a:solidFill>
                <a:srgbClr val="FAC36F"/>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476" name="Google Shape;476;p43"/>
              <p:cNvSpPr/>
              <p:nvPr/>
            </p:nvSpPr>
            <p:spPr>
              <a:xfrm>
                <a:off x="1509913" y="5611041"/>
                <a:ext cx="5404627" cy="219456"/>
              </a:xfrm>
              <a:prstGeom prst="rect">
                <a:avLst/>
              </a:prstGeom>
              <a:solidFill>
                <a:srgbClr val="FF6969"/>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477" name="Google Shape;477;p43"/>
              <p:cNvSpPr/>
              <p:nvPr/>
            </p:nvSpPr>
            <p:spPr>
              <a:xfrm>
                <a:off x="10607040" y="5611041"/>
                <a:ext cx="4430209" cy="218658"/>
              </a:xfrm>
              <a:prstGeom prst="rect">
                <a:avLst/>
              </a:prstGeom>
              <a:solidFill>
                <a:srgbClr val="00CC99"/>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grpSp>
        <p:sp>
          <p:nvSpPr>
            <p:cNvPr id="478" name="Google Shape;478;p43"/>
            <p:cNvSpPr txBox="1"/>
            <p:nvPr/>
          </p:nvSpPr>
          <p:spPr>
            <a:xfrm>
              <a:off x="1978123" y="6638800"/>
              <a:ext cx="132405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0               1             2              3             4              5              6                 7             8               9</a:t>
              </a:r>
              <a:endParaRPr sz="1400" b="0" i="0" u="none" strike="noStrike" cap="none">
                <a:solidFill>
                  <a:srgbClr val="000000"/>
                </a:solidFill>
                <a:latin typeface="Arial"/>
                <a:ea typeface="Arial"/>
                <a:cs typeface="Arial"/>
                <a:sym typeface="Arial"/>
              </a:endParaRPr>
            </a:p>
          </p:txBody>
        </p:sp>
        <p:cxnSp>
          <p:nvCxnSpPr>
            <p:cNvPr id="479" name="Google Shape;479;p43"/>
            <p:cNvCxnSpPr/>
            <p:nvPr/>
          </p:nvCxnSpPr>
          <p:spPr>
            <a:xfrm>
              <a:off x="1276424" y="7475575"/>
              <a:ext cx="13399321" cy="0"/>
            </a:xfrm>
            <a:prstGeom prst="straightConnector1">
              <a:avLst/>
            </a:prstGeom>
            <a:noFill/>
            <a:ln w="28575" cap="flat" cmpd="sng">
              <a:solidFill>
                <a:schemeClr val="accent1"/>
              </a:solidFill>
              <a:prstDash val="solid"/>
              <a:miter lim="800000"/>
              <a:headEnd type="none" w="sm" len="sm"/>
              <a:tailEnd type="none" w="sm" len="sm"/>
            </a:ln>
          </p:spPr>
        </p:cxnSp>
        <p:grpSp>
          <p:nvGrpSpPr>
            <p:cNvPr id="480" name="Google Shape;480;p43"/>
            <p:cNvGrpSpPr/>
            <p:nvPr/>
          </p:nvGrpSpPr>
          <p:grpSpPr>
            <a:xfrm>
              <a:off x="4178306" y="7313059"/>
              <a:ext cx="149292" cy="172864"/>
              <a:chOff x="5020056" y="7498080"/>
              <a:chExt cx="347472" cy="402336"/>
            </a:xfrm>
          </p:grpSpPr>
          <p:cxnSp>
            <p:nvCxnSpPr>
              <p:cNvPr id="481" name="Google Shape;481;p43"/>
              <p:cNvCxnSpPr/>
              <p:nvPr/>
            </p:nvCxnSpPr>
            <p:spPr>
              <a:xfrm rot="10800000">
                <a:off x="5193792" y="7498080"/>
                <a:ext cx="0" cy="402336"/>
              </a:xfrm>
              <a:prstGeom prst="straightConnector1">
                <a:avLst/>
              </a:prstGeom>
              <a:noFill/>
              <a:ln w="28575" cap="flat" cmpd="sng">
                <a:solidFill>
                  <a:schemeClr val="accent1"/>
                </a:solidFill>
                <a:prstDash val="solid"/>
                <a:miter lim="800000"/>
                <a:headEnd type="none" w="sm" len="sm"/>
                <a:tailEnd type="none" w="sm" len="sm"/>
              </a:ln>
            </p:spPr>
          </p:cxnSp>
          <p:cxnSp>
            <p:nvCxnSpPr>
              <p:cNvPr id="482" name="Google Shape;482;p43"/>
              <p:cNvCxnSpPr/>
              <p:nvPr/>
            </p:nvCxnSpPr>
            <p:spPr>
              <a:xfrm>
                <a:off x="5020056" y="7498080"/>
                <a:ext cx="347472" cy="0"/>
              </a:xfrm>
              <a:prstGeom prst="straightConnector1">
                <a:avLst/>
              </a:prstGeom>
              <a:noFill/>
              <a:ln w="28575" cap="flat" cmpd="sng">
                <a:solidFill>
                  <a:schemeClr val="accent1"/>
                </a:solidFill>
                <a:prstDash val="solid"/>
                <a:miter lim="800000"/>
                <a:headEnd type="none" w="sm" len="sm"/>
                <a:tailEnd type="none" w="sm" len="sm"/>
              </a:ln>
            </p:spPr>
          </p:cxnSp>
        </p:grpSp>
        <p:grpSp>
          <p:nvGrpSpPr>
            <p:cNvPr id="483" name="Google Shape;483;p43"/>
            <p:cNvGrpSpPr/>
            <p:nvPr/>
          </p:nvGrpSpPr>
          <p:grpSpPr>
            <a:xfrm>
              <a:off x="8391626" y="7313059"/>
              <a:ext cx="149292" cy="172864"/>
              <a:chOff x="5020056" y="7498080"/>
              <a:chExt cx="347472" cy="402336"/>
            </a:xfrm>
          </p:grpSpPr>
          <p:cxnSp>
            <p:nvCxnSpPr>
              <p:cNvPr id="484" name="Google Shape;484;p43"/>
              <p:cNvCxnSpPr/>
              <p:nvPr/>
            </p:nvCxnSpPr>
            <p:spPr>
              <a:xfrm rot="10800000">
                <a:off x="5193792" y="7498080"/>
                <a:ext cx="0" cy="402336"/>
              </a:xfrm>
              <a:prstGeom prst="straightConnector1">
                <a:avLst/>
              </a:prstGeom>
              <a:noFill/>
              <a:ln w="28575" cap="flat" cmpd="sng">
                <a:solidFill>
                  <a:schemeClr val="accent1"/>
                </a:solidFill>
                <a:prstDash val="solid"/>
                <a:miter lim="800000"/>
                <a:headEnd type="none" w="sm" len="sm"/>
                <a:tailEnd type="none" w="sm" len="sm"/>
              </a:ln>
            </p:spPr>
          </p:cxnSp>
          <p:cxnSp>
            <p:nvCxnSpPr>
              <p:cNvPr id="485" name="Google Shape;485;p43"/>
              <p:cNvCxnSpPr/>
              <p:nvPr/>
            </p:nvCxnSpPr>
            <p:spPr>
              <a:xfrm>
                <a:off x="5020056" y="7498080"/>
                <a:ext cx="347472" cy="0"/>
              </a:xfrm>
              <a:prstGeom prst="straightConnector1">
                <a:avLst/>
              </a:prstGeom>
              <a:noFill/>
              <a:ln w="28575" cap="flat" cmpd="sng">
                <a:solidFill>
                  <a:schemeClr val="accent1"/>
                </a:solidFill>
                <a:prstDash val="solid"/>
                <a:miter lim="800000"/>
                <a:headEnd type="none" w="sm" len="sm"/>
                <a:tailEnd type="none" w="sm" len="sm"/>
              </a:ln>
            </p:spPr>
          </p:cxnSp>
        </p:grpSp>
        <p:grpSp>
          <p:nvGrpSpPr>
            <p:cNvPr id="486" name="Google Shape;486;p43"/>
            <p:cNvGrpSpPr/>
            <p:nvPr/>
          </p:nvGrpSpPr>
          <p:grpSpPr>
            <a:xfrm>
              <a:off x="12264552" y="7313059"/>
              <a:ext cx="149292" cy="172864"/>
              <a:chOff x="5020056" y="7498080"/>
              <a:chExt cx="347472" cy="402336"/>
            </a:xfrm>
          </p:grpSpPr>
          <p:cxnSp>
            <p:nvCxnSpPr>
              <p:cNvPr id="487" name="Google Shape;487;p43"/>
              <p:cNvCxnSpPr/>
              <p:nvPr/>
            </p:nvCxnSpPr>
            <p:spPr>
              <a:xfrm rot="10800000">
                <a:off x="5193792" y="7498080"/>
                <a:ext cx="0" cy="402336"/>
              </a:xfrm>
              <a:prstGeom prst="straightConnector1">
                <a:avLst/>
              </a:prstGeom>
              <a:noFill/>
              <a:ln w="28575" cap="flat" cmpd="sng">
                <a:solidFill>
                  <a:schemeClr val="accent1"/>
                </a:solidFill>
                <a:prstDash val="solid"/>
                <a:miter lim="800000"/>
                <a:headEnd type="none" w="sm" len="sm"/>
                <a:tailEnd type="none" w="sm" len="sm"/>
              </a:ln>
            </p:spPr>
          </p:cxnSp>
          <p:cxnSp>
            <p:nvCxnSpPr>
              <p:cNvPr id="488" name="Google Shape;488;p43"/>
              <p:cNvCxnSpPr/>
              <p:nvPr/>
            </p:nvCxnSpPr>
            <p:spPr>
              <a:xfrm>
                <a:off x="5020056" y="7498080"/>
                <a:ext cx="347472" cy="0"/>
              </a:xfrm>
              <a:prstGeom prst="straightConnector1">
                <a:avLst/>
              </a:prstGeom>
              <a:noFill/>
              <a:ln w="28575" cap="flat" cmpd="sng">
                <a:solidFill>
                  <a:schemeClr val="accent1"/>
                </a:solidFill>
                <a:prstDash val="solid"/>
                <a:miter lim="800000"/>
                <a:headEnd type="none" w="sm" len="sm"/>
                <a:tailEnd type="none" w="sm" len="sm"/>
              </a:ln>
            </p:spPr>
          </p:cxnSp>
        </p:grpSp>
        <p:sp>
          <p:nvSpPr>
            <p:cNvPr id="489" name="Google Shape;489;p43"/>
            <p:cNvSpPr txBox="1"/>
            <p:nvPr/>
          </p:nvSpPr>
          <p:spPr>
            <a:xfrm>
              <a:off x="3875463" y="8016915"/>
              <a:ext cx="875817" cy="4704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404040"/>
                </a:buClr>
                <a:buSzPts val="2400"/>
                <a:buFont typeface="Arial"/>
                <a:buNone/>
              </a:pPr>
              <a:r>
                <a:rPr lang="en-US" sz="2400" b="0" i="0" u="none" strike="noStrike" cap="none">
                  <a:solidFill>
                    <a:srgbClr val="404040"/>
                  </a:solidFill>
                  <a:latin typeface="Open Sans"/>
                  <a:ea typeface="Open Sans"/>
                  <a:cs typeface="Open Sans"/>
                  <a:sym typeface="Open Sans"/>
                </a:rPr>
                <a:t>LOW</a:t>
              </a:r>
              <a:endParaRPr sz="1400" b="0" i="0" u="none" strike="noStrike" cap="none">
                <a:solidFill>
                  <a:srgbClr val="000000"/>
                </a:solidFill>
                <a:latin typeface="Arial"/>
                <a:ea typeface="Arial"/>
                <a:cs typeface="Arial"/>
                <a:sym typeface="Arial"/>
              </a:endParaRPr>
            </a:p>
          </p:txBody>
        </p:sp>
        <p:sp>
          <p:nvSpPr>
            <p:cNvPr id="490" name="Google Shape;490;p43"/>
            <p:cNvSpPr txBox="1"/>
            <p:nvPr/>
          </p:nvSpPr>
          <p:spPr>
            <a:xfrm>
              <a:off x="7861639" y="8016915"/>
              <a:ext cx="1473480" cy="4704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404040"/>
                </a:buClr>
                <a:buSzPts val="2400"/>
                <a:buFont typeface="Arial"/>
                <a:buNone/>
              </a:pPr>
              <a:r>
                <a:rPr lang="en-US" sz="2400" b="0" i="0" u="none" strike="noStrike" cap="none">
                  <a:solidFill>
                    <a:srgbClr val="404040"/>
                  </a:solidFill>
                  <a:latin typeface="Open Sans"/>
                  <a:ea typeface="Open Sans"/>
                  <a:cs typeface="Open Sans"/>
                  <a:sym typeface="Open Sans"/>
                </a:rPr>
                <a:t>MEDIUM</a:t>
              </a:r>
              <a:endParaRPr sz="1400" b="0" i="0" u="none" strike="noStrike" cap="none">
                <a:solidFill>
                  <a:srgbClr val="000000"/>
                </a:solidFill>
                <a:latin typeface="Arial"/>
                <a:ea typeface="Arial"/>
                <a:cs typeface="Arial"/>
                <a:sym typeface="Arial"/>
              </a:endParaRPr>
            </a:p>
          </p:txBody>
        </p:sp>
        <p:sp>
          <p:nvSpPr>
            <p:cNvPr id="491" name="Google Shape;491;p43"/>
            <p:cNvSpPr txBox="1"/>
            <p:nvPr/>
          </p:nvSpPr>
          <p:spPr>
            <a:xfrm>
              <a:off x="11940498" y="8016915"/>
              <a:ext cx="966931" cy="4704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404040"/>
                </a:buClr>
                <a:buSzPts val="2400"/>
                <a:buFont typeface="Arial"/>
                <a:buNone/>
              </a:pPr>
              <a:r>
                <a:rPr lang="en-US" sz="2400" b="0" i="0" u="none" strike="noStrike" cap="none">
                  <a:solidFill>
                    <a:srgbClr val="404040"/>
                  </a:solidFill>
                  <a:latin typeface="Open Sans"/>
                  <a:ea typeface="Open Sans"/>
                  <a:cs typeface="Open Sans"/>
                  <a:sym typeface="Open Sans"/>
                </a:rPr>
                <a:t>HIGH</a:t>
              </a:r>
              <a:endParaRPr sz="1400" b="0" i="0" u="none" strike="noStrike" cap="none">
                <a:solidFill>
                  <a:srgbClr val="000000"/>
                </a:solidFill>
                <a:latin typeface="Arial"/>
                <a:ea typeface="Arial"/>
                <a:cs typeface="Arial"/>
                <a:sym typeface="Arial"/>
              </a:endParaRPr>
            </a:p>
          </p:txBody>
        </p:sp>
      </p:grpSp>
      <p:grpSp>
        <p:nvGrpSpPr>
          <p:cNvPr id="492" name="Google Shape;492;p43"/>
          <p:cNvGrpSpPr/>
          <p:nvPr/>
        </p:nvGrpSpPr>
        <p:grpSpPr>
          <a:xfrm>
            <a:off x="8515763" y="2342727"/>
            <a:ext cx="6817423" cy="4131792"/>
            <a:chOff x="8515763" y="1957719"/>
            <a:chExt cx="6817423" cy="4131792"/>
          </a:xfrm>
        </p:grpSpPr>
        <p:grpSp>
          <p:nvGrpSpPr>
            <p:cNvPr id="493" name="Google Shape;493;p43"/>
            <p:cNvGrpSpPr/>
            <p:nvPr/>
          </p:nvGrpSpPr>
          <p:grpSpPr>
            <a:xfrm>
              <a:off x="9050243" y="1957719"/>
              <a:ext cx="6282943" cy="4131790"/>
              <a:chOff x="11998349" y="3391354"/>
              <a:chExt cx="3346880" cy="2931725"/>
            </a:xfrm>
          </p:grpSpPr>
          <p:cxnSp>
            <p:nvCxnSpPr>
              <p:cNvPr id="494" name="Google Shape;494;p43"/>
              <p:cNvCxnSpPr/>
              <p:nvPr/>
            </p:nvCxnSpPr>
            <p:spPr>
              <a:xfrm>
                <a:off x="11998349" y="3391354"/>
                <a:ext cx="0" cy="2931725"/>
              </a:xfrm>
              <a:prstGeom prst="straightConnector1">
                <a:avLst/>
              </a:prstGeom>
              <a:noFill/>
              <a:ln w="28575" cap="flat" cmpd="sng">
                <a:solidFill>
                  <a:srgbClr val="AEABAB"/>
                </a:solidFill>
                <a:prstDash val="solid"/>
                <a:miter lim="800000"/>
                <a:headEnd type="triangle" w="med" len="med"/>
                <a:tailEnd type="none" w="sm" len="sm"/>
              </a:ln>
            </p:spPr>
          </p:cxnSp>
          <p:cxnSp>
            <p:nvCxnSpPr>
              <p:cNvPr id="495" name="Google Shape;495;p43"/>
              <p:cNvCxnSpPr/>
              <p:nvPr/>
            </p:nvCxnSpPr>
            <p:spPr>
              <a:xfrm>
                <a:off x="12001978" y="6313554"/>
                <a:ext cx="3343251" cy="0"/>
              </a:xfrm>
              <a:prstGeom prst="straightConnector1">
                <a:avLst/>
              </a:prstGeom>
              <a:noFill/>
              <a:ln w="28575" cap="flat" cmpd="sng">
                <a:solidFill>
                  <a:srgbClr val="AEABAB"/>
                </a:solidFill>
                <a:prstDash val="solid"/>
                <a:miter lim="800000"/>
                <a:headEnd type="none" w="sm" len="sm"/>
                <a:tailEnd type="triangle" w="med" len="med"/>
              </a:ln>
            </p:spPr>
          </p:cxnSp>
        </p:grpSp>
        <p:sp>
          <p:nvSpPr>
            <p:cNvPr id="496" name="Google Shape;496;p43"/>
            <p:cNvSpPr txBox="1"/>
            <p:nvPr/>
          </p:nvSpPr>
          <p:spPr>
            <a:xfrm>
              <a:off x="10611670" y="3058275"/>
              <a:ext cx="1473480" cy="47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MEDIUM</a:t>
              </a:r>
              <a:endParaRPr sz="1400" b="0" i="0" u="none" strike="noStrike" cap="none">
                <a:solidFill>
                  <a:srgbClr val="000000"/>
                </a:solidFill>
                <a:latin typeface="Arial"/>
                <a:ea typeface="Arial"/>
                <a:cs typeface="Arial"/>
                <a:sym typeface="Arial"/>
              </a:endParaRPr>
            </a:p>
          </p:txBody>
        </p:sp>
        <p:sp>
          <p:nvSpPr>
            <p:cNvPr id="497" name="Google Shape;497;p43"/>
            <p:cNvSpPr txBox="1"/>
            <p:nvPr/>
          </p:nvSpPr>
          <p:spPr>
            <a:xfrm>
              <a:off x="9735853" y="3982944"/>
              <a:ext cx="875817" cy="47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LOW</a:t>
              </a:r>
              <a:endParaRPr sz="1400" b="0" i="0" u="none" strike="noStrike" cap="none">
                <a:solidFill>
                  <a:srgbClr val="000000"/>
                </a:solidFill>
                <a:latin typeface="Arial"/>
                <a:ea typeface="Arial"/>
                <a:cs typeface="Arial"/>
                <a:sym typeface="Arial"/>
              </a:endParaRPr>
            </a:p>
          </p:txBody>
        </p:sp>
        <p:sp>
          <p:nvSpPr>
            <p:cNvPr id="498" name="Google Shape;498;p43"/>
            <p:cNvSpPr txBox="1"/>
            <p:nvPr/>
          </p:nvSpPr>
          <p:spPr>
            <a:xfrm>
              <a:off x="12011820" y="2249948"/>
              <a:ext cx="966931" cy="47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HIGH</a:t>
              </a:r>
              <a:endParaRPr sz="1400" b="0" i="0" u="none" strike="noStrike" cap="none">
                <a:solidFill>
                  <a:srgbClr val="000000"/>
                </a:solidFill>
                <a:latin typeface="Arial"/>
                <a:ea typeface="Arial"/>
                <a:cs typeface="Arial"/>
                <a:sym typeface="Arial"/>
              </a:endParaRPr>
            </a:p>
          </p:txBody>
        </p:sp>
        <p:sp>
          <p:nvSpPr>
            <p:cNvPr id="499" name="Google Shape;499;p43"/>
            <p:cNvSpPr/>
            <p:nvPr/>
          </p:nvSpPr>
          <p:spPr>
            <a:xfrm>
              <a:off x="9886387" y="4468650"/>
              <a:ext cx="627770" cy="1578991"/>
            </a:xfrm>
            <a:prstGeom prst="rect">
              <a:avLst/>
            </a:prstGeom>
            <a:solidFill>
              <a:srgbClr val="FF696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500" name="Google Shape;500;p43"/>
            <p:cNvSpPr/>
            <p:nvPr/>
          </p:nvSpPr>
          <p:spPr>
            <a:xfrm>
              <a:off x="11029743" y="3539675"/>
              <a:ext cx="627770" cy="2507966"/>
            </a:xfrm>
            <a:prstGeom prst="rect">
              <a:avLst/>
            </a:prstGeom>
            <a:solidFill>
              <a:srgbClr val="FAC36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501" name="Google Shape;501;p43"/>
            <p:cNvSpPr/>
            <p:nvPr/>
          </p:nvSpPr>
          <p:spPr>
            <a:xfrm>
              <a:off x="12173099" y="2738524"/>
              <a:ext cx="627770" cy="3309117"/>
            </a:xfrm>
            <a:prstGeom prst="rect">
              <a:avLst/>
            </a:prstGeom>
            <a:solidFill>
              <a:srgbClr val="00CC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502" name="Google Shape;502;p43"/>
            <p:cNvSpPr txBox="1"/>
            <p:nvPr/>
          </p:nvSpPr>
          <p:spPr>
            <a:xfrm rot="-5400000">
              <a:off x="6956791" y="4068874"/>
              <a:ext cx="3579608"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NUMBER OF STUDENT</a:t>
              </a:r>
              <a:endParaRPr sz="1400" b="0" i="0" u="none" strike="noStrike" cap="none">
                <a:solidFill>
                  <a:srgbClr val="000000"/>
                </a:solidFill>
                <a:latin typeface="Arial"/>
                <a:ea typeface="Arial"/>
                <a:cs typeface="Arial"/>
                <a:sym typeface="Arial"/>
              </a:endParaRPr>
            </a:p>
          </p:txBody>
        </p:sp>
      </p:grpSp>
      <p:sp>
        <p:nvSpPr>
          <p:cNvPr id="503" name="Google Shape;503;p43"/>
          <p:cNvSpPr txBox="1"/>
          <p:nvPr/>
        </p:nvSpPr>
        <p:spPr>
          <a:xfrm>
            <a:off x="2040250" y="3750555"/>
            <a:ext cx="2795779" cy="84856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404040"/>
              </a:buClr>
              <a:buSzPts val="2400"/>
              <a:buFont typeface="Arial"/>
              <a:buNone/>
            </a:pPr>
            <a:r>
              <a:rPr lang="en-US" sz="2400" b="0" i="0" u="none" strike="noStrike" cap="none">
                <a:solidFill>
                  <a:srgbClr val="404040"/>
                </a:solidFill>
                <a:latin typeface="Open Sans"/>
                <a:ea typeface="Open Sans"/>
                <a:cs typeface="Open Sans"/>
                <a:sym typeface="Open Sans"/>
              </a:rPr>
              <a:t>MATH SCORES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1333"/>
              </a:spcBef>
              <a:spcAft>
                <a:spcPts val="0"/>
              </a:spcAft>
              <a:buClr>
                <a:srgbClr val="404040"/>
              </a:buClr>
              <a:buSzPts val="2400"/>
              <a:buFont typeface="Arial"/>
              <a:buNone/>
            </a:pPr>
            <a:endParaRPr sz="2400" b="0" i="0" u="none" strike="noStrike" cap="none">
              <a:solidFill>
                <a:srgbClr val="404040"/>
              </a:solidFill>
              <a:latin typeface="Open Sans"/>
              <a:ea typeface="Open Sans"/>
              <a:cs typeface="Open Sans"/>
              <a:sym typeface="Open Sans"/>
            </a:endParaRPr>
          </a:p>
        </p:txBody>
      </p:sp>
      <p:sp>
        <p:nvSpPr>
          <p:cNvPr id="504" name="Google Shape;504;p43"/>
          <p:cNvSpPr txBox="1"/>
          <p:nvPr/>
        </p:nvSpPr>
        <p:spPr>
          <a:xfrm>
            <a:off x="1978123" y="4549566"/>
            <a:ext cx="2795779" cy="84856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404040"/>
              </a:buClr>
              <a:buSzPts val="2400"/>
              <a:buFont typeface="Arial"/>
              <a:buNone/>
            </a:pPr>
            <a:r>
              <a:rPr lang="en-US" sz="2400" b="0" i="0" u="none" strike="noStrike" cap="none">
                <a:solidFill>
                  <a:srgbClr val="404040"/>
                </a:solidFill>
                <a:latin typeface="Open Sans"/>
                <a:ea typeface="Open Sans"/>
                <a:cs typeface="Open Sans"/>
                <a:sym typeface="Open Sans"/>
              </a:rPr>
              <a:t>1 8 4 7 3 6 9 2 5 0</a:t>
            </a:r>
            <a:endParaRPr sz="1400" b="0" i="0" u="none" strike="noStrike" cap="none">
              <a:solidFill>
                <a:srgbClr val="000000"/>
              </a:solidFill>
              <a:latin typeface="Arial"/>
              <a:ea typeface="Arial"/>
              <a:cs typeface="Arial"/>
              <a:sym typeface="Arial"/>
            </a:endParaRPr>
          </a:p>
        </p:txBody>
      </p:sp>
      <p:pic>
        <p:nvPicPr>
          <p:cNvPr id="505" name="Google Shape;505;p43"/>
          <p:cNvPicPr preferRelativeResize="0"/>
          <p:nvPr/>
        </p:nvPicPr>
        <p:blipFill rotWithShape="1">
          <a:blip r:embed="rId3">
            <a:alphaModFix/>
          </a:blip>
          <a:srcRect/>
          <a:stretch/>
        </p:blipFill>
        <p:spPr>
          <a:xfrm>
            <a:off x="3848525" y="665849"/>
            <a:ext cx="8522366" cy="3657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510"/>
        <p:cNvGrpSpPr/>
        <p:nvPr/>
      </p:nvGrpSpPr>
      <p:grpSpPr>
        <a:xfrm>
          <a:off x="0" y="0"/>
          <a:ext cx="0" cy="0"/>
          <a:chOff x="0" y="0"/>
          <a:chExt cx="0" cy="0"/>
        </a:xfrm>
      </p:grpSpPr>
      <p:sp>
        <p:nvSpPr>
          <p:cNvPr id="511" name="Google Shape;511;p44"/>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Major Categories of Statistics </a:t>
            </a:r>
            <a:endParaRPr/>
          </a:p>
        </p:txBody>
      </p:sp>
      <p:sp>
        <p:nvSpPr>
          <p:cNvPr id="512" name="Google Shape;512;p44"/>
          <p:cNvSpPr txBox="1"/>
          <p:nvPr/>
        </p:nvSpPr>
        <p:spPr>
          <a:xfrm>
            <a:off x="8839088" y="3519147"/>
            <a:ext cx="4222377" cy="210570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Random sample is drawn from the population</a:t>
            </a:r>
            <a:endParaRPr sz="2200" b="0" i="0" u="none" strike="noStrike" cap="none">
              <a:solidFill>
                <a:srgbClr val="000000"/>
              </a:solidFill>
              <a:latin typeface="Arial"/>
              <a:ea typeface="Arial"/>
              <a:cs typeface="Arial"/>
              <a:sym typeface="Arial"/>
            </a:endParaRPr>
          </a:p>
          <a:p>
            <a:pPr marL="342900" marR="0" lvl="0" indent="-342900" algn="l" rtl="0">
              <a:lnSpc>
                <a:spcPct val="100000"/>
              </a:lnSpc>
              <a:spcBef>
                <a:spcPts val="1333"/>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Used to describe and make inferences about the population</a:t>
            </a:r>
            <a:endParaRPr sz="2200" b="0" i="0" u="none" strike="noStrike" cap="none">
              <a:solidFill>
                <a:srgbClr val="000000"/>
              </a:solidFill>
              <a:latin typeface="Arial"/>
              <a:ea typeface="Arial"/>
              <a:cs typeface="Arial"/>
              <a:sym typeface="Arial"/>
            </a:endParaRPr>
          </a:p>
        </p:txBody>
      </p:sp>
      <p:pic>
        <p:nvPicPr>
          <p:cNvPr id="513" name="Google Shape;513;p44"/>
          <p:cNvPicPr preferRelativeResize="0"/>
          <p:nvPr/>
        </p:nvPicPr>
        <p:blipFill rotWithShape="1">
          <a:blip r:embed="rId3">
            <a:alphaModFix/>
          </a:blip>
          <a:srcRect/>
          <a:stretch/>
        </p:blipFill>
        <p:spPr>
          <a:xfrm>
            <a:off x="1423670" y="2398400"/>
            <a:ext cx="4286250" cy="3693716"/>
          </a:xfrm>
          <a:prstGeom prst="rect">
            <a:avLst/>
          </a:prstGeom>
          <a:noFill/>
          <a:ln>
            <a:noFill/>
          </a:ln>
        </p:spPr>
      </p:pic>
      <p:grpSp>
        <p:nvGrpSpPr>
          <p:cNvPr id="514" name="Google Shape;514;p44"/>
          <p:cNvGrpSpPr/>
          <p:nvPr/>
        </p:nvGrpSpPr>
        <p:grpSpPr>
          <a:xfrm>
            <a:off x="558307" y="6880923"/>
            <a:ext cx="15283274" cy="1347588"/>
            <a:chOff x="558307" y="6880923"/>
            <a:chExt cx="15283274" cy="1347588"/>
          </a:xfrm>
        </p:grpSpPr>
        <p:pic>
          <p:nvPicPr>
            <p:cNvPr id="515" name="Google Shape;515;p44"/>
            <p:cNvPicPr preferRelativeResize="0"/>
            <p:nvPr/>
          </p:nvPicPr>
          <p:blipFill rotWithShape="1">
            <a:blip r:embed="rId4">
              <a:alphaModFix/>
            </a:blip>
            <a:srcRect/>
            <a:stretch/>
          </p:blipFill>
          <p:spPr>
            <a:xfrm>
              <a:off x="558307" y="6880923"/>
              <a:ext cx="1429616" cy="1347588"/>
            </a:xfrm>
            <a:prstGeom prst="rect">
              <a:avLst/>
            </a:prstGeom>
            <a:noFill/>
            <a:ln>
              <a:noFill/>
            </a:ln>
          </p:spPr>
        </p:pic>
        <p:sp>
          <p:nvSpPr>
            <p:cNvPr id="516" name="Google Shape;516;p44"/>
            <p:cNvSpPr txBox="1"/>
            <p:nvPr/>
          </p:nvSpPr>
          <p:spPr>
            <a:xfrm>
              <a:off x="2008381" y="7148637"/>
              <a:ext cx="13622837" cy="83099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Inferential analytics is valuable when it is not possible to examine each member of the population.</a:t>
              </a:r>
              <a:endParaRPr sz="2200" b="0" i="0" u="none" strike="noStrike" cap="none">
                <a:solidFill>
                  <a:srgbClr val="404040"/>
                </a:solidFill>
                <a:latin typeface="Calibri"/>
                <a:ea typeface="Calibri"/>
                <a:cs typeface="Calibri"/>
                <a:sym typeface="Calibri"/>
              </a:endParaRPr>
            </a:p>
          </p:txBody>
        </p:sp>
        <p:sp>
          <p:nvSpPr>
            <p:cNvPr id="517" name="Google Shape;517;p44"/>
            <p:cNvSpPr/>
            <p:nvPr/>
          </p:nvSpPr>
          <p:spPr>
            <a:xfrm>
              <a:off x="1836595" y="6887594"/>
              <a:ext cx="14004986" cy="1334246"/>
            </a:xfrm>
            <a:prstGeom prst="rect">
              <a:avLst/>
            </a:prstGeom>
            <a:noFill/>
            <a:ln w="12700" cap="flat" cmpd="sng">
              <a:solidFill>
                <a:srgbClr val="00A99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chemeClr val="lt1"/>
                </a:solidFill>
                <a:latin typeface="Open Sans"/>
                <a:ea typeface="Open Sans"/>
                <a:cs typeface="Open Sans"/>
                <a:sym typeface="Open Sans"/>
              </a:endParaRPr>
            </a:p>
          </p:txBody>
        </p:sp>
      </p:grpSp>
      <p:pic>
        <p:nvPicPr>
          <p:cNvPr id="518" name="Google Shape;518;p44"/>
          <p:cNvPicPr preferRelativeResize="0"/>
          <p:nvPr/>
        </p:nvPicPr>
        <p:blipFill rotWithShape="1">
          <a:blip r:embed="rId5">
            <a:alphaModFix/>
          </a:blip>
          <a:srcRect/>
          <a:stretch/>
        </p:blipFill>
        <p:spPr>
          <a:xfrm>
            <a:off x="2586214" y="665849"/>
            <a:ext cx="11009667" cy="3657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9520"/>
                                  </p:stCondLst>
                                  <p:childTnLst>
                                    <p:set>
                                      <p:cBhvr>
                                        <p:cTn id="6" dur="1" fill="hold">
                                          <p:stCondLst>
                                            <p:cond delay="0"/>
                                          </p:stCondLst>
                                        </p:cTn>
                                        <p:tgtEl>
                                          <p:spTgt spid="512">
                                            <p:txEl>
                                              <p:pRg st="0" end="0"/>
                                            </p:txEl>
                                          </p:spTgt>
                                        </p:tgtEl>
                                        <p:attrNameLst>
                                          <p:attrName>style.visibility</p:attrName>
                                        </p:attrNameLst>
                                      </p:cBhvr>
                                      <p:to>
                                        <p:strVal val="visible"/>
                                      </p:to>
                                    </p:set>
                                    <p:animEffect transition="in" filter="fade">
                                      <p:cBhvr>
                                        <p:cTn id="7" dur="500"/>
                                        <p:tgtEl>
                                          <p:spTgt spid="512">
                                            <p:txEl>
                                              <p:pRg st="0" end="0"/>
                                            </p:txEl>
                                          </p:spTgt>
                                        </p:tgtEl>
                                      </p:cBhvr>
                                    </p:animEffect>
                                  </p:childTnLst>
                                </p:cTn>
                              </p:par>
                              <p:par>
                                <p:cTn id="8" presetID="10" presetClass="entr" presetSubtype="0" fill="hold" nodeType="withEffect">
                                  <p:stCondLst>
                                    <p:cond delay="9520"/>
                                  </p:stCondLst>
                                  <p:childTnLst>
                                    <p:set>
                                      <p:cBhvr>
                                        <p:cTn id="9" dur="1" fill="hold">
                                          <p:stCondLst>
                                            <p:cond delay="0"/>
                                          </p:stCondLst>
                                        </p:cTn>
                                        <p:tgtEl>
                                          <p:spTgt spid="512">
                                            <p:txEl>
                                              <p:pRg st="1" end="1"/>
                                            </p:txEl>
                                          </p:spTgt>
                                        </p:tgtEl>
                                        <p:attrNameLst>
                                          <p:attrName>style.visibility</p:attrName>
                                        </p:attrNameLst>
                                      </p:cBhvr>
                                      <p:to>
                                        <p:strVal val="visible"/>
                                      </p:to>
                                    </p:set>
                                    <p:animEffect transition="in" filter="fade">
                                      <p:cBhvr>
                                        <p:cTn id="10" dur="500"/>
                                        <p:tgtEl>
                                          <p:spTgt spid="512">
                                            <p:txEl>
                                              <p:pRg st="1" end="1"/>
                                            </p:txEl>
                                          </p:spTgt>
                                        </p:tgtEl>
                                      </p:cBhvr>
                                    </p:animEffect>
                                  </p:childTnLst>
                                </p:cTn>
                              </p:par>
                              <p:par>
                                <p:cTn id="11" presetID="10" presetClass="entr" presetSubtype="0" fill="hold" nodeType="withEffect">
                                  <p:stCondLst>
                                    <p:cond delay="15930"/>
                                  </p:stCondLst>
                                  <p:childTnLst>
                                    <p:set>
                                      <p:cBhvr>
                                        <p:cTn id="12" dur="1" fill="hold">
                                          <p:stCondLst>
                                            <p:cond delay="0"/>
                                          </p:stCondLst>
                                        </p:cTn>
                                        <p:tgtEl>
                                          <p:spTgt spid="514"/>
                                        </p:tgtEl>
                                        <p:attrNameLst>
                                          <p:attrName>style.visibility</p:attrName>
                                        </p:attrNameLst>
                                      </p:cBhvr>
                                      <p:to>
                                        <p:strVal val="visible"/>
                                      </p:to>
                                    </p:set>
                                    <p:animEffect transition="in" filter="fade">
                                      <p:cBhvr>
                                        <p:cTn id="13" dur="500"/>
                                        <p:tgtEl>
                                          <p:spTgt spid="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523"/>
        <p:cNvGrpSpPr/>
        <p:nvPr/>
      </p:nvGrpSpPr>
      <p:grpSpPr>
        <a:xfrm>
          <a:off x="0" y="0"/>
          <a:ext cx="0" cy="0"/>
          <a:chOff x="0" y="0"/>
          <a:chExt cx="0" cy="0"/>
        </a:xfrm>
      </p:grpSpPr>
      <p:sp>
        <p:nvSpPr>
          <p:cNvPr id="524" name="Google Shape;524;p45"/>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Major Categories of Statistics: Example</a:t>
            </a:r>
            <a:endParaRPr/>
          </a:p>
        </p:txBody>
      </p:sp>
      <p:sp>
        <p:nvSpPr>
          <p:cNvPr id="525" name="Google Shape;525;p45"/>
          <p:cNvSpPr txBox="1">
            <a:spLocks noGrp="1"/>
          </p:cNvSpPr>
          <p:nvPr>
            <p:ph type="body" idx="1"/>
          </p:nvPr>
        </p:nvSpPr>
        <p:spPr>
          <a:xfrm>
            <a:off x="-73273" y="1201404"/>
            <a:ext cx="16256001" cy="45447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2100"/>
              <a:buNone/>
            </a:pPr>
            <a:r>
              <a:rPr lang="en-US">
                <a:solidFill>
                  <a:schemeClr val="dk1"/>
                </a:solidFill>
              </a:rPr>
              <a:t>Study of height in the population</a:t>
            </a:r>
            <a:endParaRPr/>
          </a:p>
        </p:txBody>
      </p:sp>
      <p:pic>
        <p:nvPicPr>
          <p:cNvPr id="526" name="Google Shape;526;p45"/>
          <p:cNvPicPr preferRelativeResize="0"/>
          <p:nvPr/>
        </p:nvPicPr>
        <p:blipFill rotWithShape="1">
          <a:blip r:embed="rId3">
            <a:alphaModFix/>
          </a:blip>
          <a:srcRect l="4233" t="16945" r="3812" b="13402"/>
          <a:stretch/>
        </p:blipFill>
        <p:spPr>
          <a:xfrm>
            <a:off x="2268302" y="2952231"/>
            <a:ext cx="4455622" cy="3374968"/>
          </a:xfrm>
          <a:prstGeom prst="rect">
            <a:avLst/>
          </a:prstGeom>
          <a:noFill/>
          <a:ln>
            <a:noFill/>
          </a:ln>
        </p:spPr>
      </p:pic>
      <p:grpSp>
        <p:nvGrpSpPr>
          <p:cNvPr id="527" name="Google Shape;527;p45"/>
          <p:cNvGrpSpPr/>
          <p:nvPr/>
        </p:nvGrpSpPr>
        <p:grpSpPr>
          <a:xfrm>
            <a:off x="8054728" y="2810492"/>
            <a:ext cx="7379727" cy="1308693"/>
            <a:chOff x="7569536" y="2810492"/>
            <a:chExt cx="7379727" cy="1308693"/>
          </a:xfrm>
        </p:grpSpPr>
        <p:sp>
          <p:nvSpPr>
            <p:cNvPr id="528" name="Google Shape;528;p45"/>
            <p:cNvSpPr txBox="1"/>
            <p:nvPr/>
          </p:nvSpPr>
          <p:spPr>
            <a:xfrm>
              <a:off x="7571794" y="3270619"/>
              <a:ext cx="7377469" cy="848566"/>
            </a:xfrm>
            <a:prstGeom prst="rect">
              <a:avLst/>
            </a:prstGeom>
            <a:noFill/>
            <a:ln w="9525" cap="flat" cmpd="sng">
              <a:solidFill>
                <a:srgbClr val="F3A875"/>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Categorize height as </a:t>
              </a:r>
              <a:r>
                <a:rPr lang="en-US" sz="2200" b="1" i="0" u="none" strike="noStrike" cap="none">
                  <a:solidFill>
                    <a:srgbClr val="404040"/>
                  </a:solidFill>
                  <a:latin typeface="Open Sans"/>
                  <a:ea typeface="Open Sans"/>
                  <a:cs typeface="Open Sans"/>
                  <a:sym typeface="Open Sans"/>
                </a:rPr>
                <a:t>Tall</a:t>
              </a:r>
              <a:r>
                <a:rPr lang="en-US" sz="2200" b="0" i="0" u="none" strike="noStrike" cap="none">
                  <a:solidFill>
                    <a:srgbClr val="404040"/>
                  </a:solidFill>
                  <a:latin typeface="Open Sans"/>
                  <a:ea typeface="Open Sans"/>
                  <a:cs typeface="Open Sans"/>
                  <a:sym typeface="Open Sans"/>
                </a:rPr>
                <a:t>, </a:t>
              </a:r>
              <a:r>
                <a:rPr lang="en-US" sz="2200" b="1" i="0" u="none" strike="noStrike" cap="none">
                  <a:solidFill>
                    <a:srgbClr val="404040"/>
                  </a:solidFill>
                  <a:latin typeface="Open Sans"/>
                  <a:ea typeface="Open Sans"/>
                  <a:cs typeface="Open Sans"/>
                  <a:sym typeface="Open Sans"/>
                </a:rPr>
                <a:t>Medium</a:t>
              </a:r>
              <a:r>
                <a:rPr lang="en-US" sz="2200" b="0" i="0" u="none" strike="noStrike" cap="none">
                  <a:solidFill>
                    <a:srgbClr val="404040"/>
                  </a:solidFill>
                  <a:latin typeface="Open Sans"/>
                  <a:ea typeface="Open Sans"/>
                  <a:cs typeface="Open Sans"/>
                  <a:sym typeface="Open Sans"/>
                </a:rPr>
                <a:t>, and </a:t>
              </a:r>
              <a:r>
                <a:rPr lang="en-US" sz="2200" b="1" i="0" u="none" strike="noStrike" cap="none">
                  <a:solidFill>
                    <a:srgbClr val="404040"/>
                  </a:solidFill>
                  <a:latin typeface="Open Sans"/>
                  <a:ea typeface="Open Sans"/>
                  <a:cs typeface="Open Sans"/>
                  <a:sym typeface="Open Sans"/>
                </a:rPr>
                <a:t>Short</a:t>
              </a:r>
              <a:endParaRPr sz="2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Take a sample to study from the population.</a:t>
              </a:r>
              <a:endParaRPr sz="2200" b="0" i="0" u="none" strike="noStrike" cap="none">
                <a:solidFill>
                  <a:srgbClr val="000000"/>
                </a:solidFill>
                <a:latin typeface="Arial"/>
                <a:ea typeface="Arial"/>
                <a:cs typeface="Arial"/>
                <a:sym typeface="Arial"/>
              </a:endParaRPr>
            </a:p>
          </p:txBody>
        </p:sp>
        <p:sp>
          <p:nvSpPr>
            <p:cNvPr id="529" name="Google Shape;529;p45"/>
            <p:cNvSpPr txBox="1"/>
            <p:nvPr/>
          </p:nvSpPr>
          <p:spPr>
            <a:xfrm>
              <a:off x="7569536" y="2810492"/>
              <a:ext cx="2917915" cy="470450"/>
            </a:xfrm>
            <a:prstGeom prst="rect">
              <a:avLst/>
            </a:prstGeom>
            <a:solidFill>
              <a:srgbClr val="F3A87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Inferential Method</a:t>
              </a:r>
              <a:endParaRPr sz="1400" b="0" i="0" u="none" strike="noStrike" cap="none">
                <a:solidFill>
                  <a:srgbClr val="000000"/>
                </a:solidFill>
                <a:latin typeface="Arial"/>
                <a:ea typeface="Arial"/>
                <a:cs typeface="Arial"/>
                <a:sym typeface="Arial"/>
              </a:endParaRPr>
            </a:p>
          </p:txBody>
        </p:sp>
      </p:grpSp>
      <p:grpSp>
        <p:nvGrpSpPr>
          <p:cNvPr id="530" name="Google Shape;530;p45"/>
          <p:cNvGrpSpPr/>
          <p:nvPr/>
        </p:nvGrpSpPr>
        <p:grpSpPr>
          <a:xfrm>
            <a:off x="8015312" y="6000104"/>
            <a:ext cx="7382231" cy="1657527"/>
            <a:chOff x="7550360" y="5100219"/>
            <a:chExt cx="7382231" cy="1657527"/>
          </a:xfrm>
        </p:grpSpPr>
        <p:sp>
          <p:nvSpPr>
            <p:cNvPr id="531" name="Google Shape;531;p45"/>
            <p:cNvSpPr txBox="1"/>
            <p:nvPr/>
          </p:nvSpPr>
          <p:spPr>
            <a:xfrm>
              <a:off x="7555123" y="5557417"/>
              <a:ext cx="7377469" cy="1200329"/>
            </a:xfrm>
            <a:prstGeom prst="rect">
              <a:avLst/>
            </a:prstGeom>
            <a:noFill/>
            <a:ln w="9525" cap="flat" cmpd="sng">
              <a:solidFill>
                <a:srgbClr val="00D6C7"/>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Record the height of each and every person.</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Provide the tallest, shortest, and average height of the population.</a:t>
              </a:r>
              <a:endParaRPr sz="2200" b="0" i="0" u="none" strike="noStrike" cap="none">
                <a:solidFill>
                  <a:srgbClr val="000000"/>
                </a:solidFill>
                <a:latin typeface="Arial"/>
                <a:ea typeface="Arial"/>
                <a:cs typeface="Arial"/>
                <a:sym typeface="Arial"/>
              </a:endParaRPr>
            </a:p>
          </p:txBody>
        </p:sp>
        <p:sp>
          <p:nvSpPr>
            <p:cNvPr id="532" name="Google Shape;532;p45"/>
            <p:cNvSpPr txBox="1"/>
            <p:nvPr/>
          </p:nvSpPr>
          <p:spPr>
            <a:xfrm>
              <a:off x="7550360" y="5100219"/>
              <a:ext cx="3046027" cy="470450"/>
            </a:xfrm>
            <a:prstGeom prst="rect">
              <a:avLst/>
            </a:prstGeom>
            <a:solidFill>
              <a:srgbClr val="00D6C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Descriptive Method</a:t>
              </a:r>
              <a:endParaRPr sz="1400" b="0" i="0" u="none" strike="noStrike" cap="none">
                <a:solidFill>
                  <a:srgbClr val="000000"/>
                </a:solidFill>
                <a:latin typeface="Arial"/>
                <a:ea typeface="Arial"/>
                <a:cs typeface="Arial"/>
                <a:sym typeface="Arial"/>
              </a:endParaRPr>
            </a:p>
          </p:txBody>
        </p:sp>
      </p:grpSp>
      <p:grpSp>
        <p:nvGrpSpPr>
          <p:cNvPr id="533" name="Google Shape;533;p45"/>
          <p:cNvGrpSpPr/>
          <p:nvPr/>
        </p:nvGrpSpPr>
        <p:grpSpPr>
          <a:xfrm>
            <a:off x="1829780" y="2014177"/>
            <a:ext cx="2768919" cy="1004554"/>
            <a:chOff x="679574" y="2014177"/>
            <a:chExt cx="2768919" cy="1004554"/>
          </a:xfrm>
        </p:grpSpPr>
        <p:sp>
          <p:nvSpPr>
            <p:cNvPr id="534" name="Google Shape;534;p45"/>
            <p:cNvSpPr/>
            <p:nvPr/>
          </p:nvSpPr>
          <p:spPr>
            <a:xfrm>
              <a:off x="679574" y="2014177"/>
              <a:ext cx="669158" cy="47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Tall</a:t>
              </a:r>
              <a:endParaRPr sz="2200" b="0" i="0" u="none" strike="noStrike" cap="none">
                <a:solidFill>
                  <a:srgbClr val="000000"/>
                </a:solidFill>
                <a:latin typeface="Arial"/>
                <a:ea typeface="Arial"/>
                <a:cs typeface="Arial"/>
                <a:sym typeface="Arial"/>
              </a:endParaRPr>
            </a:p>
          </p:txBody>
        </p:sp>
        <p:grpSp>
          <p:nvGrpSpPr>
            <p:cNvPr id="535" name="Google Shape;535;p45"/>
            <p:cNvGrpSpPr/>
            <p:nvPr/>
          </p:nvGrpSpPr>
          <p:grpSpPr>
            <a:xfrm>
              <a:off x="1436813" y="2235899"/>
              <a:ext cx="2011680" cy="782832"/>
              <a:chOff x="1961804" y="2235899"/>
              <a:chExt cx="2011680" cy="782832"/>
            </a:xfrm>
          </p:grpSpPr>
          <p:cxnSp>
            <p:nvCxnSpPr>
              <p:cNvPr id="536" name="Google Shape;536;p45"/>
              <p:cNvCxnSpPr/>
              <p:nvPr/>
            </p:nvCxnSpPr>
            <p:spPr>
              <a:xfrm>
                <a:off x="1961804" y="2249402"/>
                <a:ext cx="2011680" cy="0"/>
              </a:xfrm>
              <a:prstGeom prst="straightConnector1">
                <a:avLst/>
              </a:prstGeom>
              <a:noFill/>
              <a:ln w="28575" cap="flat" cmpd="sng">
                <a:solidFill>
                  <a:srgbClr val="F3A875"/>
                </a:solidFill>
                <a:prstDash val="solid"/>
                <a:miter lim="800000"/>
                <a:headEnd type="none" w="sm" len="sm"/>
                <a:tailEnd type="none" w="sm" len="sm"/>
              </a:ln>
            </p:spPr>
          </p:cxnSp>
          <p:cxnSp>
            <p:nvCxnSpPr>
              <p:cNvPr id="537" name="Google Shape;537;p45"/>
              <p:cNvCxnSpPr/>
              <p:nvPr/>
            </p:nvCxnSpPr>
            <p:spPr>
              <a:xfrm rot="10800000">
                <a:off x="3973484" y="2235899"/>
                <a:ext cx="0" cy="782832"/>
              </a:xfrm>
              <a:prstGeom prst="straightConnector1">
                <a:avLst/>
              </a:prstGeom>
              <a:noFill/>
              <a:ln w="28575" cap="flat" cmpd="sng">
                <a:solidFill>
                  <a:srgbClr val="F3A875"/>
                </a:solidFill>
                <a:prstDash val="solid"/>
                <a:miter lim="800000"/>
                <a:headEnd type="oval" w="med" len="med"/>
                <a:tailEnd type="none" w="sm" len="sm"/>
              </a:ln>
            </p:spPr>
          </p:cxnSp>
        </p:grpSp>
      </p:grpSp>
      <p:grpSp>
        <p:nvGrpSpPr>
          <p:cNvPr id="538" name="Google Shape;538;p45"/>
          <p:cNvGrpSpPr/>
          <p:nvPr/>
        </p:nvGrpSpPr>
        <p:grpSpPr>
          <a:xfrm>
            <a:off x="652108" y="4534817"/>
            <a:ext cx="1670937" cy="461665"/>
            <a:chOff x="166916" y="4534817"/>
            <a:chExt cx="1670937" cy="461665"/>
          </a:xfrm>
        </p:grpSpPr>
        <p:cxnSp>
          <p:nvCxnSpPr>
            <p:cNvPr id="539" name="Google Shape;539;p45"/>
            <p:cNvCxnSpPr/>
            <p:nvPr/>
          </p:nvCxnSpPr>
          <p:spPr>
            <a:xfrm rot="10800000">
              <a:off x="1097280" y="4765650"/>
              <a:ext cx="740573" cy="0"/>
            </a:xfrm>
            <a:prstGeom prst="straightConnector1">
              <a:avLst/>
            </a:prstGeom>
            <a:noFill/>
            <a:ln w="28575" cap="flat" cmpd="sng">
              <a:solidFill>
                <a:srgbClr val="F3A875"/>
              </a:solidFill>
              <a:prstDash val="solid"/>
              <a:miter lim="800000"/>
              <a:headEnd type="oval" w="med" len="med"/>
              <a:tailEnd type="none" w="sm" len="sm"/>
            </a:ln>
          </p:spPr>
        </p:cxnSp>
        <p:sp>
          <p:nvSpPr>
            <p:cNvPr id="540" name="Google Shape;540;p45"/>
            <p:cNvSpPr/>
            <p:nvPr/>
          </p:nvSpPr>
          <p:spPr>
            <a:xfrm>
              <a:off x="166916" y="4534817"/>
              <a:ext cx="962123"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Short</a:t>
              </a:r>
              <a:endParaRPr sz="2200" b="0" i="0" u="none" strike="noStrike" cap="none">
                <a:solidFill>
                  <a:srgbClr val="000000"/>
                </a:solidFill>
                <a:latin typeface="Arial"/>
                <a:ea typeface="Arial"/>
                <a:cs typeface="Arial"/>
                <a:sym typeface="Arial"/>
              </a:endParaRPr>
            </a:p>
          </p:txBody>
        </p:sp>
      </p:grpSp>
      <p:grpSp>
        <p:nvGrpSpPr>
          <p:cNvPr id="541" name="Google Shape;541;p45"/>
          <p:cNvGrpSpPr/>
          <p:nvPr/>
        </p:nvGrpSpPr>
        <p:grpSpPr>
          <a:xfrm>
            <a:off x="1133170" y="3280942"/>
            <a:ext cx="2302775" cy="589635"/>
            <a:chOff x="-96048" y="3180326"/>
            <a:chExt cx="2302775" cy="589635"/>
          </a:xfrm>
        </p:grpSpPr>
        <p:grpSp>
          <p:nvGrpSpPr>
            <p:cNvPr id="542" name="Google Shape;542;p45"/>
            <p:cNvGrpSpPr/>
            <p:nvPr/>
          </p:nvGrpSpPr>
          <p:grpSpPr>
            <a:xfrm>
              <a:off x="1284694" y="3411158"/>
              <a:ext cx="922033" cy="358803"/>
              <a:chOff x="1961804" y="2235899"/>
              <a:chExt cx="2011680" cy="782832"/>
            </a:xfrm>
          </p:grpSpPr>
          <p:cxnSp>
            <p:nvCxnSpPr>
              <p:cNvPr id="543" name="Google Shape;543;p45"/>
              <p:cNvCxnSpPr/>
              <p:nvPr/>
            </p:nvCxnSpPr>
            <p:spPr>
              <a:xfrm>
                <a:off x="1961804" y="2249402"/>
                <a:ext cx="2011680" cy="0"/>
              </a:xfrm>
              <a:prstGeom prst="straightConnector1">
                <a:avLst/>
              </a:prstGeom>
              <a:noFill/>
              <a:ln w="28575" cap="flat" cmpd="sng">
                <a:solidFill>
                  <a:srgbClr val="F3A875"/>
                </a:solidFill>
                <a:prstDash val="solid"/>
                <a:miter lim="800000"/>
                <a:headEnd type="none" w="sm" len="sm"/>
                <a:tailEnd type="none" w="sm" len="sm"/>
              </a:ln>
            </p:spPr>
          </p:cxnSp>
          <p:cxnSp>
            <p:nvCxnSpPr>
              <p:cNvPr id="544" name="Google Shape;544;p45"/>
              <p:cNvCxnSpPr/>
              <p:nvPr/>
            </p:nvCxnSpPr>
            <p:spPr>
              <a:xfrm rot="10800000">
                <a:off x="3973484" y="2235899"/>
                <a:ext cx="0" cy="782832"/>
              </a:xfrm>
              <a:prstGeom prst="straightConnector1">
                <a:avLst/>
              </a:prstGeom>
              <a:noFill/>
              <a:ln w="28575" cap="flat" cmpd="sng">
                <a:solidFill>
                  <a:srgbClr val="F3A875"/>
                </a:solidFill>
                <a:prstDash val="solid"/>
                <a:miter lim="800000"/>
                <a:headEnd type="oval" w="med" len="med"/>
                <a:tailEnd type="none" w="sm" len="sm"/>
              </a:ln>
            </p:spPr>
          </p:cxnSp>
        </p:grpSp>
        <p:sp>
          <p:nvSpPr>
            <p:cNvPr id="545" name="Google Shape;545;p45"/>
            <p:cNvSpPr/>
            <p:nvPr/>
          </p:nvSpPr>
          <p:spPr>
            <a:xfrm>
              <a:off x="-96048" y="3180326"/>
              <a:ext cx="1378904"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Medium</a:t>
              </a:r>
              <a:endParaRPr sz="2200" b="0" i="0" u="none" strike="noStrike" cap="none">
                <a:solidFill>
                  <a:srgbClr val="000000"/>
                </a:solidFill>
                <a:latin typeface="Arial"/>
                <a:ea typeface="Arial"/>
                <a:cs typeface="Arial"/>
                <a:sym typeface="Arial"/>
              </a:endParaRPr>
            </a:p>
          </p:txBody>
        </p:sp>
      </p:grpSp>
      <p:grpSp>
        <p:nvGrpSpPr>
          <p:cNvPr id="546" name="Google Shape;546;p45"/>
          <p:cNvGrpSpPr/>
          <p:nvPr/>
        </p:nvGrpSpPr>
        <p:grpSpPr>
          <a:xfrm>
            <a:off x="6723924" y="3144414"/>
            <a:ext cx="1305295" cy="1696063"/>
            <a:chOff x="6238732" y="3144414"/>
            <a:chExt cx="1305295" cy="1696063"/>
          </a:xfrm>
        </p:grpSpPr>
        <p:cxnSp>
          <p:nvCxnSpPr>
            <p:cNvPr id="547" name="Google Shape;547;p45"/>
            <p:cNvCxnSpPr/>
            <p:nvPr/>
          </p:nvCxnSpPr>
          <p:spPr>
            <a:xfrm flipH="1">
              <a:off x="6858000" y="3144414"/>
              <a:ext cx="4639" cy="1696063"/>
            </a:xfrm>
            <a:prstGeom prst="straightConnector1">
              <a:avLst/>
            </a:prstGeom>
            <a:noFill/>
            <a:ln w="28575" cap="flat" cmpd="sng">
              <a:solidFill>
                <a:srgbClr val="7F7F7F"/>
              </a:solidFill>
              <a:prstDash val="solid"/>
              <a:miter lim="800000"/>
              <a:headEnd type="none" w="sm" len="sm"/>
              <a:tailEnd type="none" w="sm" len="sm"/>
            </a:ln>
          </p:spPr>
        </p:cxnSp>
        <p:cxnSp>
          <p:nvCxnSpPr>
            <p:cNvPr id="548" name="Google Shape;548;p45"/>
            <p:cNvCxnSpPr/>
            <p:nvPr/>
          </p:nvCxnSpPr>
          <p:spPr>
            <a:xfrm>
              <a:off x="6238732" y="4835651"/>
              <a:ext cx="619268" cy="0"/>
            </a:xfrm>
            <a:prstGeom prst="straightConnector1">
              <a:avLst/>
            </a:prstGeom>
            <a:noFill/>
            <a:ln w="28575" cap="flat" cmpd="sng">
              <a:solidFill>
                <a:srgbClr val="7F7F7F"/>
              </a:solidFill>
              <a:prstDash val="solid"/>
              <a:miter lim="800000"/>
              <a:headEnd type="none" w="sm" len="sm"/>
              <a:tailEnd type="none" w="sm" len="sm"/>
            </a:ln>
          </p:spPr>
        </p:cxnSp>
        <p:cxnSp>
          <p:nvCxnSpPr>
            <p:cNvPr id="549" name="Google Shape;549;p45"/>
            <p:cNvCxnSpPr/>
            <p:nvPr/>
          </p:nvCxnSpPr>
          <p:spPr>
            <a:xfrm>
              <a:off x="6857751" y="3149853"/>
              <a:ext cx="686276" cy="0"/>
            </a:xfrm>
            <a:prstGeom prst="straightConnector1">
              <a:avLst/>
            </a:prstGeom>
            <a:noFill/>
            <a:ln w="28575" cap="flat" cmpd="sng">
              <a:solidFill>
                <a:srgbClr val="7F7F7F"/>
              </a:solidFill>
              <a:prstDash val="solid"/>
              <a:miter lim="800000"/>
              <a:headEnd type="none" w="sm" len="sm"/>
              <a:tailEnd type="oval" w="med" len="med"/>
            </a:ln>
          </p:spPr>
        </p:cxnSp>
      </p:grpSp>
      <p:grpSp>
        <p:nvGrpSpPr>
          <p:cNvPr id="550" name="Google Shape;550;p45"/>
          <p:cNvGrpSpPr/>
          <p:nvPr/>
        </p:nvGrpSpPr>
        <p:grpSpPr>
          <a:xfrm>
            <a:off x="7331604" y="4835651"/>
            <a:ext cx="643413" cy="1399678"/>
            <a:chOff x="6846412" y="4835651"/>
            <a:chExt cx="643413" cy="1399678"/>
          </a:xfrm>
        </p:grpSpPr>
        <p:cxnSp>
          <p:nvCxnSpPr>
            <p:cNvPr id="551" name="Google Shape;551;p45"/>
            <p:cNvCxnSpPr/>
            <p:nvPr/>
          </p:nvCxnSpPr>
          <p:spPr>
            <a:xfrm>
              <a:off x="6846412" y="6229889"/>
              <a:ext cx="643413" cy="0"/>
            </a:xfrm>
            <a:prstGeom prst="straightConnector1">
              <a:avLst/>
            </a:prstGeom>
            <a:noFill/>
            <a:ln w="28575" cap="flat" cmpd="sng">
              <a:solidFill>
                <a:srgbClr val="7F7F7F"/>
              </a:solidFill>
              <a:prstDash val="solid"/>
              <a:miter lim="800000"/>
              <a:headEnd type="none" w="sm" len="sm"/>
              <a:tailEnd type="oval" w="med" len="med"/>
            </a:ln>
          </p:spPr>
        </p:cxnSp>
        <p:cxnSp>
          <p:nvCxnSpPr>
            <p:cNvPr id="552" name="Google Shape;552;p45"/>
            <p:cNvCxnSpPr/>
            <p:nvPr/>
          </p:nvCxnSpPr>
          <p:spPr>
            <a:xfrm>
              <a:off x="6858000" y="4835651"/>
              <a:ext cx="0" cy="1399678"/>
            </a:xfrm>
            <a:prstGeom prst="straightConnector1">
              <a:avLst/>
            </a:prstGeom>
            <a:noFill/>
            <a:ln w="28575" cap="flat" cmpd="sng">
              <a:solidFill>
                <a:srgbClr val="7F7F7F"/>
              </a:solidFill>
              <a:prstDash val="solid"/>
              <a:miter lim="800000"/>
              <a:headEnd type="none" w="sm" len="sm"/>
              <a:tailEnd type="none" w="sm" len="sm"/>
            </a:ln>
          </p:spPr>
        </p:cxnSp>
      </p:grpSp>
      <p:pic>
        <p:nvPicPr>
          <p:cNvPr id="553" name="Google Shape;553;p45"/>
          <p:cNvPicPr preferRelativeResize="0"/>
          <p:nvPr/>
        </p:nvPicPr>
        <p:blipFill rotWithShape="1">
          <a:blip r:embed="rId4">
            <a:alphaModFix/>
          </a:blip>
          <a:srcRect/>
          <a:stretch/>
        </p:blipFill>
        <p:spPr>
          <a:xfrm>
            <a:off x="2456733" y="665849"/>
            <a:ext cx="11343272" cy="3657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510"/>
                                  </p:stCondLst>
                                  <p:childTnLst>
                                    <p:set>
                                      <p:cBhvr>
                                        <p:cTn id="6" dur="1" fill="hold">
                                          <p:stCondLst>
                                            <p:cond delay="0"/>
                                          </p:stCondLst>
                                        </p:cTn>
                                        <p:tgtEl>
                                          <p:spTgt spid="533"/>
                                        </p:tgtEl>
                                        <p:attrNameLst>
                                          <p:attrName>style.visibility</p:attrName>
                                        </p:attrNameLst>
                                      </p:cBhvr>
                                      <p:to>
                                        <p:strVal val="visible"/>
                                      </p:to>
                                    </p:set>
                                    <p:animEffect transition="in" filter="fade">
                                      <p:cBhvr>
                                        <p:cTn id="7" dur="500"/>
                                        <p:tgtEl>
                                          <p:spTgt spid="533"/>
                                        </p:tgtEl>
                                      </p:cBhvr>
                                    </p:animEffect>
                                  </p:childTnLst>
                                </p:cTn>
                              </p:par>
                              <p:par>
                                <p:cTn id="8" presetID="10" presetClass="entr" presetSubtype="0" fill="hold" nodeType="withEffect">
                                  <p:stCondLst>
                                    <p:cond delay="16070"/>
                                  </p:stCondLst>
                                  <p:childTnLst>
                                    <p:set>
                                      <p:cBhvr>
                                        <p:cTn id="9" dur="1" fill="hold">
                                          <p:stCondLst>
                                            <p:cond delay="0"/>
                                          </p:stCondLst>
                                        </p:cTn>
                                        <p:tgtEl>
                                          <p:spTgt spid="541"/>
                                        </p:tgtEl>
                                        <p:attrNameLst>
                                          <p:attrName>style.visibility</p:attrName>
                                        </p:attrNameLst>
                                      </p:cBhvr>
                                      <p:to>
                                        <p:strVal val="visible"/>
                                      </p:to>
                                    </p:set>
                                    <p:animEffect transition="in" filter="fade">
                                      <p:cBhvr>
                                        <p:cTn id="10" dur="500"/>
                                        <p:tgtEl>
                                          <p:spTgt spid="541"/>
                                        </p:tgtEl>
                                      </p:cBhvr>
                                    </p:animEffect>
                                  </p:childTnLst>
                                </p:cTn>
                              </p:par>
                              <p:par>
                                <p:cTn id="11" presetID="10" presetClass="entr" presetSubtype="0" fill="hold" nodeType="withEffect">
                                  <p:stCondLst>
                                    <p:cond delay="16840"/>
                                  </p:stCondLst>
                                  <p:childTnLst>
                                    <p:set>
                                      <p:cBhvr>
                                        <p:cTn id="12" dur="1" fill="hold">
                                          <p:stCondLst>
                                            <p:cond delay="0"/>
                                          </p:stCondLst>
                                        </p:cTn>
                                        <p:tgtEl>
                                          <p:spTgt spid="538"/>
                                        </p:tgtEl>
                                        <p:attrNameLst>
                                          <p:attrName>style.visibility</p:attrName>
                                        </p:attrNameLst>
                                      </p:cBhvr>
                                      <p:to>
                                        <p:strVal val="visible"/>
                                      </p:to>
                                    </p:set>
                                    <p:animEffect transition="in" filter="fade">
                                      <p:cBhvr>
                                        <p:cTn id="13" dur="500"/>
                                        <p:tgtEl>
                                          <p:spTgt spid="538"/>
                                        </p:tgtEl>
                                      </p:cBhvr>
                                    </p:animEffect>
                                  </p:childTnLst>
                                </p:cTn>
                              </p:par>
                              <p:par>
                                <p:cTn id="14" presetID="10" presetClass="entr" presetSubtype="0" fill="hold" nodeType="withEffect">
                                  <p:stCondLst>
                                    <p:cond delay="6710"/>
                                  </p:stCondLst>
                                  <p:childTnLst>
                                    <p:set>
                                      <p:cBhvr>
                                        <p:cTn id="15" dur="1" fill="hold">
                                          <p:stCondLst>
                                            <p:cond delay="0"/>
                                          </p:stCondLst>
                                        </p:cTn>
                                        <p:tgtEl>
                                          <p:spTgt spid="527"/>
                                        </p:tgtEl>
                                        <p:attrNameLst>
                                          <p:attrName>style.visibility</p:attrName>
                                        </p:attrNameLst>
                                      </p:cBhvr>
                                      <p:to>
                                        <p:strVal val="visible"/>
                                      </p:to>
                                    </p:set>
                                    <p:animEffect transition="in" filter="fade">
                                      <p:cBhvr>
                                        <p:cTn id="16" dur="500"/>
                                        <p:tgtEl>
                                          <p:spTgt spid="527"/>
                                        </p:tgtEl>
                                      </p:cBhvr>
                                    </p:animEffect>
                                  </p:childTnLst>
                                </p:cTn>
                              </p:par>
                              <p:par>
                                <p:cTn id="17" presetID="10" presetClass="entr" presetSubtype="0" fill="hold" nodeType="withEffect">
                                  <p:stCondLst>
                                    <p:cond delay="22840"/>
                                  </p:stCondLst>
                                  <p:childTnLst>
                                    <p:set>
                                      <p:cBhvr>
                                        <p:cTn id="18" dur="1" fill="hold">
                                          <p:stCondLst>
                                            <p:cond delay="0"/>
                                          </p:stCondLst>
                                        </p:cTn>
                                        <p:tgtEl>
                                          <p:spTgt spid="530"/>
                                        </p:tgtEl>
                                        <p:attrNameLst>
                                          <p:attrName>style.visibility</p:attrName>
                                        </p:attrNameLst>
                                      </p:cBhvr>
                                      <p:to>
                                        <p:strVal val="visible"/>
                                      </p:to>
                                    </p:set>
                                    <p:animEffect transition="in" filter="fade">
                                      <p:cBhvr>
                                        <p:cTn id="19" dur="500"/>
                                        <p:tgtEl>
                                          <p:spTgt spid="530"/>
                                        </p:tgtEl>
                                      </p:cBhvr>
                                    </p:animEffect>
                                  </p:childTnLst>
                                </p:cTn>
                              </p:par>
                              <p:par>
                                <p:cTn id="20" presetID="10" presetClass="entr" presetSubtype="0" fill="hold" nodeType="withEffect">
                                  <p:stCondLst>
                                    <p:cond delay="6700"/>
                                  </p:stCondLst>
                                  <p:childTnLst>
                                    <p:set>
                                      <p:cBhvr>
                                        <p:cTn id="21" dur="1" fill="hold">
                                          <p:stCondLst>
                                            <p:cond delay="0"/>
                                          </p:stCondLst>
                                        </p:cTn>
                                        <p:tgtEl>
                                          <p:spTgt spid="546"/>
                                        </p:tgtEl>
                                        <p:attrNameLst>
                                          <p:attrName>style.visibility</p:attrName>
                                        </p:attrNameLst>
                                      </p:cBhvr>
                                      <p:to>
                                        <p:strVal val="visible"/>
                                      </p:to>
                                    </p:set>
                                    <p:animEffect transition="in" filter="fade">
                                      <p:cBhvr>
                                        <p:cTn id="22" dur="500"/>
                                        <p:tgtEl>
                                          <p:spTgt spid="546"/>
                                        </p:tgtEl>
                                      </p:cBhvr>
                                    </p:animEffect>
                                  </p:childTnLst>
                                </p:cTn>
                              </p:par>
                              <p:par>
                                <p:cTn id="23" presetID="10" presetClass="entr" presetSubtype="0" fill="hold" nodeType="withEffect">
                                  <p:stCondLst>
                                    <p:cond delay="22800"/>
                                  </p:stCondLst>
                                  <p:childTnLst>
                                    <p:set>
                                      <p:cBhvr>
                                        <p:cTn id="24" dur="1" fill="hold">
                                          <p:stCondLst>
                                            <p:cond delay="0"/>
                                          </p:stCondLst>
                                        </p:cTn>
                                        <p:tgtEl>
                                          <p:spTgt spid="550"/>
                                        </p:tgtEl>
                                        <p:attrNameLst>
                                          <p:attrName>style.visibility</p:attrName>
                                        </p:attrNameLst>
                                      </p:cBhvr>
                                      <p:to>
                                        <p:strVal val="visible"/>
                                      </p:to>
                                    </p:set>
                                    <p:animEffect transition="in" filter="fade">
                                      <p:cBhvr>
                                        <p:cTn id="25" dur="500"/>
                                        <p:tgtEl>
                                          <p:spTgt spid="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7811</Words>
  <Application>Microsoft Office PowerPoint</Application>
  <PresentationFormat>Custom</PresentationFormat>
  <Paragraphs>850</Paragraphs>
  <Slides>57</Slides>
  <Notes>38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57</vt:i4>
      </vt:variant>
    </vt:vector>
  </HeadingPairs>
  <TitlesOfParts>
    <vt:vector size="70" baseType="lpstr">
      <vt:lpstr>Calibri</vt:lpstr>
      <vt:lpstr>inherit</vt:lpstr>
      <vt:lpstr>Arial</vt:lpstr>
      <vt:lpstr>Raleway</vt:lpstr>
      <vt:lpstr>SourceSansPro</vt:lpstr>
      <vt:lpstr>Open Sans</vt:lpstr>
      <vt:lpstr>pt sans</vt:lpstr>
      <vt:lpstr>Söhne</vt:lpstr>
      <vt:lpstr>Roboto</vt:lpstr>
      <vt:lpstr>Cabin-semi-bold</vt:lpstr>
      <vt:lpstr>Open Sans ExtraBold</vt:lpstr>
      <vt:lpstr>Carlito</vt:lpstr>
      <vt:lpstr>Office Theme</vt:lpstr>
      <vt:lpstr>Introduction to Statistics</vt:lpstr>
      <vt:lpstr>Introduction to Statistics</vt:lpstr>
      <vt:lpstr>Introduction to Statistics</vt:lpstr>
      <vt:lpstr>Statistics</vt:lpstr>
      <vt:lpstr>Introduction to Statistics </vt:lpstr>
      <vt:lpstr>Statistical vs. Non-Statistical Analysis</vt:lpstr>
      <vt:lpstr>Major Categories of Statistics</vt:lpstr>
      <vt:lpstr>Major Categories of Statistics </vt:lpstr>
      <vt:lpstr>Major Categories of Statistics: Example</vt:lpstr>
      <vt:lpstr>PowerPoint Presentation</vt:lpstr>
      <vt:lpstr>Statistical Analysis Considerations</vt:lpstr>
      <vt:lpstr>Population and Sample</vt:lpstr>
      <vt:lpstr>Statistics and Parameters</vt:lpstr>
      <vt:lpstr>Terms Used to Describe Data</vt:lpstr>
      <vt:lpstr>Statistical Analysis Process</vt:lpstr>
      <vt:lpstr>Inferential Statistics</vt:lpstr>
      <vt:lpstr>Data Distribution</vt:lpstr>
      <vt:lpstr>Data Distribution</vt:lpstr>
      <vt:lpstr>Measures of Central Tendency</vt:lpstr>
      <vt:lpstr>Percentiles in Data Distribution</vt:lpstr>
      <vt:lpstr>Dispersion</vt:lpstr>
      <vt:lpstr>PowerPoint Presentation</vt:lpstr>
      <vt:lpstr>The Range Can Be Misleading The range can sometimes be misleading when there are extremely high or low values.</vt:lpstr>
      <vt:lpstr>Quartiles</vt:lpstr>
      <vt:lpstr>Quartiles</vt:lpstr>
      <vt:lpstr>Quartiles</vt:lpstr>
      <vt:lpstr>Interquartile Range The "Interquartile Range" is from Q1 to Q3:</vt:lpstr>
      <vt:lpstr>Box and Whisker Plot </vt:lpstr>
      <vt:lpstr>PowerPoint Presentation</vt:lpstr>
      <vt:lpstr>PowerPoint Presentation</vt:lpstr>
      <vt:lpstr>What is an outlier? </vt:lpstr>
      <vt:lpstr>Calculate Outlier</vt:lpstr>
      <vt:lpstr>Calculate Outlier</vt:lpstr>
      <vt:lpstr>Histogram</vt:lpstr>
      <vt:lpstr>Bell Curve: Normal Distribution</vt:lpstr>
      <vt:lpstr>PowerPoint Presentation</vt:lpstr>
      <vt:lpstr>Bell Curve</vt:lpstr>
      <vt:lpstr>Bell Curve: Left Skewed</vt:lpstr>
      <vt:lpstr>Bell Curve: Right Skewed</vt:lpstr>
      <vt:lpstr>PowerPoint Presentation</vt:lpstr>
      <vt:lpstr>PowerPoint Presentation</vt:lpstr>
      <vt:lpstr>Apply skills  learned till now ,  what do you  read from this  data ?</vt:lpstr>
      <vt:lpstr>Kurtosis</vt:lpstr>
      <vt:lpstr>PowerPoint Presentation</vt:lpstr>
      <vt:lpstr>Conclusion or Prediction</vt:lpstr>
      <vt:lpstr>Meaning of Hypothesis</vt:lpstr>
      <vt:lpstr>PowerPoint Presentation</vt:lpstr>
      <vt:lpstr>Hypothesis Testing </vt:lpstr>
      <vt:lpstr>Hypothesis Testing Process</vt:lpstr>
      <vt:lpstr>Hypothesis Testing</vt:lpstr>
      <vt:lpstr>Perform Hypothesis Testing</vt:lpstr>
      <vt:lpstr>Hypothesis Testing: Process</vt:lpstr>
      <vt:lpstr>Data for Hypothesis Testing</vt:lpstr>
      <vt:lpstr>Estimation Technique</vt:lpstr>
      <vt:lpstr>Estimation Technique</vt:lpstr>
      <vt:lpstr>Estimation Technique</vt:lpstr>
      <vt:lpstr>Applications of Inferential Statistics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poornima</dc:creator>
  <cp:lastModifiedBy>Shivraj Sharma</cp:lastModifiedBy>
  <cp:revision>1</cp:revision>
  <dcterms:modified xsi:type="dcterms:W3CDTF">2024-02-20T08:14:17Z</dcterms:modified>
</cp:coreProperties>
</file>