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d2a487e1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d2a487e1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e96153f0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e96153f0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d321b768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d321b768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e861ad0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e861ad0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e861ad0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e861ad0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e861ad0b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e861ad0b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e96153f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e96153f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e861ad0b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e861ad0b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e96153f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e96153f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e96153f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e96153f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d2a487e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d2a487e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e96153f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e96153f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e96153f0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e96153f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e861ad0b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e861ad0b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861ad0b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e861ad0b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e96153f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e96153f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d2a487e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d2a487e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d2a487e1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d2a487e1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96153f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e96153f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e96153f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e96153f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e861ad0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e861ad0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d2a487e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d2a487e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861ad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e861ad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dc52607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dc52607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dc52607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dc52607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Brain Tumor Detection CNN 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Britney </a:t>
            </a:r>
            <a:r>
              <a:rPr lang="en" sz="1600"/>
              <a:t>Nguyen</a:t>
            </a:r>
            <a:r>
              <a:rPr lang="en" sz="1600"/>
              <a:t>, Andrew Bender, George Zavala, Abhiram Borra, and Arnav Kaushik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943275" y="526350"/>
            <a:ext cx="251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489000" y="1240350"/>
            <a:ext cx="4359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 numpy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tensorflow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seaborn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pandas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Matplotlib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Os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7. cv2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19075"/>
            <a:ext cx="419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importing the data into Google Colab, the labeling columns from the BrainTumor.csv file were dropped so data could be cleaned to be used accurately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brain scan images were put into the array images data using Keras.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75" y="1642612"/>
            <a:ext cx="3964650" cy="18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526350"/>
            <a:ext cx="76581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</a:t>
            </a:r>
            <a:r>
              <a:rPr lang="en" sz="2700"/>
              <a:t>ata </a:t>
            </a:r>
            <a:r>
              <a:rPr lang="en" sz="2700"/>
              <a:t>processing</a:t>
            </a:r>
            <a:endParaRPr sz="2700"/>
          </a:p>
        </p:txBody>
      </p:sp>
      <p:sp>
        <p:nvSpPr>
          <p:cNvPr id="132" name="Google Shape;132;p24"/>
          <p:cNvSpPr txBox="1"/>
          <p:nvPr/>
        </p:nvSpPr>
        <p:spPr>
          <a:xfrm>
            <a:off x="490250" y="1262850"/>
            <a:ext cx="37500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Labels from the ’Class’ column were stored into a numpy array to perform data manipulations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images were added to a numpy array in sorted order so it would correspond to the labels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Every image was stored in image arrays and was represented with the numbers 0 (color black) or 1 (color white)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Finally, brain scan data and its classification data was split into training (1500 items) , validation (1500 items) , and test (782 items) sets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26" y="1087650"/>
            <a:ext cx="4499873" cy="1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975" y="2779350"/>
            <a:ext cx="36099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718850" y="4501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Models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291000" y="1733182"/>
            <a:ext cx="2691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built 2 models for this project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CNN Model I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Final Model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I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4100" y="1171600"/>
            <a:ext cx="8141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Input Layer: </a:t>
            </a:r>
            <a:r>
              <a:rPr lang="en"/>
              <a:t>2D convolutional layer, 16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32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16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Flatten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1st Fully-Connected Layer, 256 nodes,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Output Layer: 2nd Fully-Connected Layer, 1 node, sigmoid activation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719225" y="3933150"/>
            <a:ext cx="3659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Visualization of CNN Model 1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0" y="809775"/>
            <a:ext cx="8551199" cy="28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297725" y="4220300"/>
            <a:ext cx="8736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V</a:t>
            </a:r>
            <a:r>
              <a:rPr lang="en"/>
              <a:t>isualization of an input image passing 16 filters in Hidden Layer I in CNN Model I</a:t>
            </a:r>
            <a:endParaRPr/>
          </a:p>
        </p:txBody>
      </p:sp>
      <p:pic>
        <p:nvPicPr>
          <p:cNvPr descr="Image"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063" y="349050"/>
            <a:ext cx="4724225" cy="38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Input Layer: 2D convolutional layer, 16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32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32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Flatten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Output Layer: 2nd Fully-Connected Layer, 1 node, sigmoid activation</a:t>
            </a:r>
            <a:endParaRPr/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Results for Final Model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86250" y="1161325"/>
            <a:ext cx="7131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were taken to be the optimal hyperparameters after tuning: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Loss Function: Binary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Hidden layers: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Nodes: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Activation functions: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rate: 0.001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2470350" y="3780750"/>
            <a:ext cx="3871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</a:t>
            </a:r>
            <a:r>
              <a:rPr lang="en"/>
              <a:t>Visualization of the Final Model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38" y="877225"/>
            <a:ext cx="8351923" cy="2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37850" y="2204850"/>
            <a:ext cx="4045200" cy="7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Brain Tumors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Importance of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Imports and 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 Model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of CNN Model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of Final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4230575"/>
            <a:ext cx="854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/>
              <a:t>Figure: Visualization of an input image passing 16 filters in Hidden Layer I in the Final Model</a:t>
            </a:r>
            <a:endParaRPr sz="16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/>
          </a:p>
        </p:txBody>
      </p:sp>
      <p:pic>
        <p:nvPicPr>
          <p:cNvPr descr="Image"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25" y="564675"/>
            <a:ext cx="3918749" cy="3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CNN Model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96%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7.84%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Assessed with </a:t>
            </a:r>
            <a:r>
              <a:rPr lang="en"/>
              <a:t>Validation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91.6%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23.36%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34.27%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675" y="2417950"/>
            <a:ext cx="5292626" cy="201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3615825" y="4531725"/>
            <a:ext cx="51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Figure 7: Graphical Representation of Loss and Accuracy over Epochs for CNN Model 1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Final Model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100%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0.0092%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Assessed with Validation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92.67%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0.2543%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87%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75" y="2571761"/>
            <a:ext cx="5407348" cy="211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100" y="211825"/>
            <a:ext cx="4714174" cy="14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210100" y="1819975"/>
            <a:ext cx="403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Figure 9: Visualization of the Classification Report for the Final Model.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3645050" y="4776050"/>
            <a:ext cx="51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Figure 8: Graphical Representation of Loss and Accuracy over Epochs for the Final Model.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71600"/>
            <a:ext cx="5237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first CNN model that was constructed provided sub-optimal results; and hence, the methodology to approach building a CNN had to be altered.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new model was built and then run and hyperparameters were tuned; this helped to create a better model with better rates of accuracy.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demonstrates high </a:t>
            </a:r>
            <a:r>
              <a:rPr lang="en"/>
              <a:t>accuracy</a:t>
            </a:r>
            <a:r>
              <a:rPr lang="en"/>
              <a:t> detecting brain tumors, it concurrently reflects a reduced accuracy in cases where tumors are absent.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Firstly, a false positive result may cause emotional distress for the patient and misguide medical professionals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false positive is arguably preferable to a false negative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the consequences associated with missed diagnoses, maintaining the current model was deemed essential, even after the trade-off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25" y="2027900"/>
            <a:ext cx="3182775" cy="1087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71600"/>
            <a:ext cx="557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this model was a challenge, but our team was successfully able to implement a CNN model to predict the presence or absence of a brain tumor using images of MRI scans with considerable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model can be </a:t>
            </a:r>
            <a:r>
              <a:rPr lang="en"/>
              <a:t>tuned</a:t>
            </a:r>
            <a:r>
              <a:rPr lang="en"/>
              <a:t> and optimized to give outputs about different types of tumors with different features (varied location, size, and severity).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also be possibly used in the fields of healthcare if bigger dataset is used, However, we must proceed with caution while using machine learning in healthcare.</a:t>
            </a:r>
            <a:endParaRPr/>
          </a:p>
        </p:txBody>
      </p:sp>
      <p:pic>
        <p:nvPicPr>
          <p:cNvPr descr="The future of AI for healthcare: 'AI can make a huge difference' - ESMH"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750" y="1526750"/>
            <a:ext cx="2783925" cy="2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6092749" y="3616750"/>
            <a:ext cx="2910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https://sciencemediahub.eu/2021/11/17/the-future-of-ai-in-medical-imaging/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490250" y="526350"/>
            <a:ext cx="738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00"/>
            <a:ext cx="5716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The objective of this project was to build a machine learning model that uses computer </a:t>
            </a:r>
            <a:r>
              <a:rPr lang="en" sz="1917"/>
              <a:t>vision</a:t>
            </a:r>
            <a:r>
              <a:rPr lang="en" sz="1917"/>
              <a:t> to classify brain MRI scans for brain tumor detection.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/>
              <a:t>The goal was to learn how to build a Convolutional Neural Network that would provide the team with a basic understanding of the applications of artificial intelligence in healthcare. 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n" sz="1917"/>
              <a:t>This model can help to speed up the process of tumor detection in MRI scans.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n" sz="1917"/>
              <a:t>Throughout the process of developing this project, the goal to learn about working with data, and how to design and optimize a Convolutional Neural Network was accomplished.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600" y="1342575"/>
            <a:ext cx="2197025" cy="21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424750" y="3539600"/>
            <a:ext cx="24519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ld Standard TT"/>
                <a:ea typeface="Old Standard TT"/>
                <a:cs typeface="Old Standard TT"/>
                <a:sym typeface="Old Standard TT"/>
              </a:rPr>
              <a:t>https://www.cancer.gov/rare-brain-spine-tumor/tumors/diffuse-midline-gliomas</a:t>
            </a:r>
            <a:endParaRPr sz="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2287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9425"/>
            <a:ext cx="6573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Brain Tumor is a growth of cells in the brain or near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Brain Tumors</a:t>
            </a:r>
            <a:r>
              <a:rPr lang="en" sz="1700"/>
              <a:t> can be either benign or malignant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</a:t>
            </a:r>
            <a:r>
              <a:rPr lang="en" sz="1300"/>
              <a:t>alignant</a:t>
            </a:r>
            <a:r>
              <a:rPr lang="en" sz="1300"/>
              <a:t> tumors are what we call “Brain Cancer”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Malignant tumors can grow rapidly and destroy brain tissue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 present, a staggering 1 million people in the United States are living with a Brain Tumor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Out of these, 72% are supposed to be benign, and the remaining 28% are malignant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relative survival rate for people living with malignant tumors is only 35.7%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About 18,990 will die from a malignant brain tumor in 2023</a:t>
            </a:r>
            <a:endParaRPr sz="1300"/>
          </a:p>
        </p:txBody>
      </p:sp>
      <p:sp>
        <p:nvSpPr>
          <p:cNvPr id="91" name="Google Shape;91;p18"/>
          <p:cNvSpPr txBox="1"/>
          <p:nvPr/>
        </p:nvSpPr>
        <p:spPr>
          <a:xfrm>
            <a:off x="5233825" y="4697850"/>
            <a:ext cx="394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ld Standard TT"/>
                <a:ea typeface="Old Standard TT"/>
                <a:cs typeface="Old Standard TT"/>
                <a:sym typeface="Old Standard TT"/>
              </a:rPr>
              <a:t>https://www.mayoclinic.org/diseases-conditions/brain-tumor/symptoms-causes/syc-20350084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300" y="1349338"/>
            <a:ext cx="2017150" cy="24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Our Model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560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</a:t>
            </a:r>
            <a:r>
              <a:rPr lang="en"/>
              <a:t>rain Cancer is estimated to be the 10th leading cause of death by cancer in 2023 across sexes and ages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Models like ours can extract quantitative information from diagnostic images, including complex patterns that can be extremely difficult for the human eye to detect or quantify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Through the intersection of machine learning and biomedical imaging for oncology, we can create better and personalized medicine measures for patients in need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rontiers | Preoperative Brain Tumor Imaging: Models and Software for  Segmentation and Standardized Reporting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950" y="969088"/>
            <a:ext cx="2519350" cy="32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6312950" y="4174425"/>
            <a:ext cx="2986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https://www.frontiersin.org/articles/10.3389/fneur.2022.932219/full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233825" y="4697850"/>
            <a:ext cx="394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ld Standard TT"/>
                <a:ea typeface="Old Standard TT"/>
                <a:cs typeface="Old Standard TT"/>
                <a:sym typeface="Old Standard TT"/>
              </a:rPr>
              <a:t>https://www.mayoclinic.org/diseases-conditions/brain-tumor/symptoms-causes/syc-20350084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5255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titled “Brain Tumor” was taken from the website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</a:t>
            </a:r>
            <a:r>
              <a:rPr lang="en"/>
              <a:t>e dataset used was created by Jakesh Bohaju. The DOI citation for the dataset is 10.34740/kaggle/dsv/1370629.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3762 images from Brats2015 brain tumor with different MRI slices of the brain.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titled BrainTumor.csv includes information about the images, mentioning five first-order features and eight texture features with the target level.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00" y="1565463"/>
            <a:ext cx="3142500" cy="20125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