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68" r:id="rId3"/>
    <p:sldId id="257" r:id="rId4"/>
    <p:sldId id="282" r:id="rId5"/>
    <p:sldId id="285" r:id="rId6"/>
    <p:sldId id="284" r:id="rId7"/>
    <p:sldId id="261" r:id="rId8"/>
    <p:sldId id="292" r:id="rId9"/>
    <p:sldId id="293" r:id="rId10"/>
    <p:sldId id="296" r:id="rId11"/>
    <p:sldId id="294" r:id="rId12"/>
    <p:sldId id="290" r:id="rId13"/>
    <p:sldId id="295" r:id="rId14"/>
    <p:sldId id="291" r:id="rId15"/>
    <p:sldId id="297" r:id="rId16"/>
    <p:sldId id="267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8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24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5905-D40F-A24E-97A0-2FD98AD48FAD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C3CC0-EB27-6244-AFBF-E28DF856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C3CC0-EB27-6244-AFBF-E28DF85679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A63346-1790-0540-9F53-4F04D6DB5313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98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C6A3-69AA-964D-9BE0-4F7C5E2B2F2A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024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1111-FCCE-E54E-A694-52837EC97598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376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5844-DF97-EC4E-A69D-C7C2AB92FE05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79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D892-434A-3D49-A8D9-32E0654598C8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5821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1F1B3-80BC-2E42-A4DC-76CB57B34F7F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79480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B0DE-1192-8A47-86F0-8F1E6E93522E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83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030E-B9CB-944B-81EE-CAB1C56A03FD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82231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D7F9-65D6-BD40-A1B5-4F95247F5053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18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1F9C-35DC-3A42-8E44-11E0AFA679EE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8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C8885-0135-9449-9174-82D7069F162B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59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0575-4B83-E045-8503-274913F8D962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696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2046-489D-3F4E-847F-F608E2DD634B}" type="datetime1">
              <a:rPr lang="en-US" smtClean="0"/>
              <a:t>11/6/20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075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5A0F-E549-574D-8965-B56AACA30DAC}" type="datetime1">
              <a:rPr lang="en-US" smtClean="0"/>
              <a:t>11/6/20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509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9EB9-681B-904D-AF2B-51195662EB96}" type="datetime1">
              <a:rPr lang="en-US" smtClean="0"/>
              <a:t>11/6/20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62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5DD6E-D2D7-E843-9FC1-47D77730955D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231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2E15-D31B-B643-A687-D7FADD86F04A}" type="datetime1">
              <a:rPr lang="en-US" smtClean="0"/>
              <a:t>11/6/20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466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663C-9BC6-9F4B-AA76-9AF66C97DEC4}" type="datetime1">
              <a:rPr lang="en-US" smtClean="0"/>
              <a:t>11/6/20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F89A-51C4-D946-8F60-2D1D0261A9C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8225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Predicting whether a person is a voter or non-voter in </a:t>
            </a:r>
            <a:r>
              <a:rPr lang="en-US" b="1" dirty="0" err="1">
                <a:solidFill>
                  <a:schemeClr val="bg1"/>
                </a:solidFill>
              </a:rPr>
              <a:t>america</a:t>
            </a: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1705-B602-A940-8899-99C687B32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JP" dirty="0">
              <a:solidFill>
                <a:schemeClr val="bg1"/>
              </a:solidFill>
            </a:endParaRPr>
          </a:p>
          <a:p>
            <a:pPr algn="r"/>
            <a:r>
              <a:rPr lang="en-JP" dirty="0">
                <a:solidFill>
                  <a:schemeClr val="bg1"/>
                </a:solidFill>
              </a:rPr>
              <a:t>Barrett Nibling</a:t>
            </a:r>
          </a:p>
          <a:p>
            <a:pPr algn="r"/>
            <a:r>
              <a:rPr lang="en-JP" dirty="0">
                <a:solidFill>
                  <a:schemeClr val="bg1"/>
                </a:solidFill>
              </a:rPr>
              <a:t>bnibling@gmail.com</a:t>
            </a:r>
          </a:p>
        </p:txBody>
      </p:sp>
    </p:spTree>
    <p:extLst>
      <p:ext uri="{BB962C8B-B14F-4D97-AF65-F5344CB8AC3E}">
        <p14:creationId xmlns:p14="http://schemas.microsoft.com/office/powerpoint/2010/main" val="66472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5818"/>
            <a:ext cx="55514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2. Random Forest classifier</a:t>
            </a:r>
            <a:br>
              <a:rPr lang="en-JP" sz="3200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is again the highest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Age is also a main factor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Q2_1 also stands out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Q25- Do you follow the election?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Q16- Is voting easy?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9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95D1F-D59C-D04C-94EF-23B37CF4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91294"/>
            <a:ext cx="571045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D3B514-4F0A-CD49-8C61-1E4A5851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48" y="296863"/>
            <a:ext cx="4663898" cy="257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D015A9-F024-4A4E-89F2-14E3C31A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9" y="2874963"/>
            <a:ext cx="5626101" cy="383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681787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3. Gradient boosting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score but highest accuracy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errors than previous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10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2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323078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3. Gradient boosting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Q20, Age, &amp; Q2_1 are again the highest and most notable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11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6AC32-D7C5-C44E-87A0-88091239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1294"/>
            <a:ext cx="5710454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A3CF6-5BEE-D645-8FE5-95C188F8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24EFC6-AD04-C344-8106-85409C4B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99" y="2874963"/>
            <a:ext cx="5596156" cy="383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62610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</a:t>
            </a:r>
            <a:r>
              <a:rPr lang="en-US" sz="3200" dirty="0" err="1">
                <a:solidFill>
                  <a:schemeClr val="bg1"/>
                </a:solidFill>
              </a:rPr>
              <a:t>XGBoost</a:t>
            </a:r>
            <a:r>
              <a:rPr lang="en-US" sz="3200" dirty="0">
                <a:solidFill>
                  <a:schemeClr val="bg1"/>
                </a:solidFill>
              </a:rPr>
              <a:t>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ratio of scores and errors, but not by much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is still an issue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12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2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55796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4. </a:t>
            </a:r>
            <a:r>
              <a:rPr lang="en-US" sz="3200" dirty="0" err="1">
                <a:solidFill>
                  <a:schemeClr val="bg1"/>
                </a:solidFill>
              </a:rPr>
              <a:t>XGBoost</a:t>
            </a:r>
            <a:r>
              <a:rPr lang="en-US" sz="3200" dirty="0">
                <a:solidFill>
                  <a:schemeClr val="bg1"/>
                </a:solidFill>
              </a:rPr>
              <a:t>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&amp; Q2_1 are again the highest and most notable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13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8CF3-814E-F74C-B47F-B9A01B63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1294"/>
            <a:ext cx="5710454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2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3BC17D-D1E5-5C40-9701-6C739A37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9" y="2874963"/>
            <a:ext cx="5596156" cy="383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64F53-9B80-C749-A45C-3F4DFC49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62610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Final with reduced features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best 23 features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from previous models</a:t>
            </a: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0.025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subsample = 0.4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scores as before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14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63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9C759DB-53BA-DB48-B830-0B2767FA1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02" y="1796960"/>
            <a:ext cx="4698321" cy="31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Conclusion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684689" cy="3541714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Supervised Learning models can predict Voters and Non-voters with a fairly larger degree of accuracy (0.85 Test accuracy)</a:t>
            </a:r>
          </a:p>
          <a:p>
            <a:r>
              <a:rPr lang="en-JP" dirty="0">
                <a:solidFill>
                  <a:schemeClr val="bg1"/>
                </a:solidFill>
              </a:rPr>
              <a:t>Recall scores were low for all models. Resampling and weights improves this but at the cost of precision.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FFEA8-F38F-0D46-BF20-545CE2A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15</a:t>
            </a:fld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3145"/>
            <a:ext cx="6162272" cy="4617046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Barriers to voting are the biggest contributors</a:t>
            </a:r>
          </a:p>
          <a:p>
            <a:r>
              <a:rPr lang="en-JP" dirty="0">
                <a:solidFill>
                  <a:schemeClr val="bg1"/>
                </a:solidFill>
              </a:rPr>
              <a:t>Voting Registration was the predominate feature in all models.</a:t>
            </a:r>
          </a:p>
          <a:p>
            <a:r>
              <a:rPr lang="en-JP" dirty="0">
                <a:solidFill>
                  <a:schemeClr val="bg1"/>
                </a:solidFill>
              </a:rPr>
              <a:t>Ease of voting was also a factor</a:t>
            </a:r>
          </a:p>
          <a:p>
            <a:r>
              <a:rPr lang="en-JP" dirty="0">
                <a:solidFill>
                  <a:schemeClr val="bg1"/>
                </a:solidFill>
              </a:rPr>
              <a:t>Ensuring people easier methods to register to vote and making the actual process as straight forward as possible will likely increase voter turnout.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EB8C-05E2-2144-9EC3-A404D76B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-11006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16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2050" name="Picture 2" descr="Campaign, Election, People, Candidate">
            <a:extLst>
              <a:ext uri="{FF2B5EF4-FFF2-40B4-BE49-F238E27FC236}">
                <a16:creationId xmlns:a16="http://schemas.microsoft.com/office/drawing/2014/main" id="{17201763-9817-D845-9EBC-4751319B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85" y="1883145"/>
            <a:ext cx="4316653" cy="28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99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ote, Election, Politics, Ballot, Voting">
            <a:extLst>
              <a:ext uri="{FF2B5EF4-FFF2-40B4-BE49-F238E27FC236}">
                <a16:creationId xmlns:a16="http://schemas.microsoft.com/office/drawing/2014/main" id="{3D04AB46-3676-DA4A-9743-E74A723B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16" y="1796961"/>
            <a:ext cx="4693706" cy="31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Future Considerations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3144"/>
            <a:ext cx="5791988" cy="4474789"/>
          </a:xfrm>
        </p:spPr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Fix the issue of imbalanced data in the target feature</a:t>
            </a:r>
          </a:p>
          <a:p>
            <a:pPr lvl="1"/>
            <a:r>
              <a:rPr lang="en-JP" dirty="0">
                <a:solidFill>
                  <a:schemeClr val="bg1"/>
                </a:solidFill>
              </a:rPr>
              <a:t>Potentially drop sporadic voters</a:t>
            </a:r>
          </a:p>
          <a:p>
            <a:r>
              <a:rPr lang="en-JP" dirty="0">
                <a:solidFill>
                  <a:schemeClr val="bg1"/>
                </a:solidFill>
              </a:rPr>
              <a:t>Conduct another poll with other questions</a:t>
            </a:r>
          </a:p>
          <a:p>
            <a:r>
              <a:rPr lang="en-JP" dirty="0">
                <a:solidFill>
                  <a:schemeClr val="bg1"/>
                </a:solidFill>
              </a:rPr>
              <a:t>Improve the ordinal ranking of the questions</a:t>
            </a:r>
          </a:p>
          <a:p>
            <a:r>
              <a:rPr lang="en-JP" dirty="0">
                <a:solidFill>
                  <a:schemeClr val="bg1"/>
                </a:solidFill>
              </a:rPr>
              <a:t>Increase the number of participants</a:t>
            </a:r>
          </a:p>
          <a:p>
            <a:r>
              <a:rPr lang="en-JP" dirty="0">
                <a:solidFill>
                  <a:schemeClr val="bg1"/>
                </a:solidFill>
              </a:rPr>
              <a:t>Test for `always` voters instead of `never` voters</a:t>
            </a:r>
          </a:p>
          <a:p>
            <a:endParaRPr lang="en-JP" dirty="0">
              <a:solidFill>
                <a:schemeClr val="bg1"/>
              </a:solidFill>
            </a:endParaRPr>
          </a:p>
          <a:p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6919A-0321-BD48-9578-909827CD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17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Thank you for listening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DE0439-5142-1C49-B55B-4B8139F4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JP" dirty="0">
              <a:solidFill>
                <a:schemeClr val="bg1"/>
              </a:solidFill>
            </a:endParaRPr>
          </a:p>
          <a:p>
            <a:pPr algn="r"/>
            <a:r>
              <a:rPr lang="en-JP" dirty="0">
                <a:solidFill>
                  <a:schemeClr val="bg1"/>
                </a:solidFill>
              </a:rPr>
              <a:t>Barrett Nibling</a:t>
            </a:r>
          </a:p>
          <a:p>
            <a:pPr algn="r"/>
            <a:r>
              <a:rPr lang="en-JP" dirty="0">
                <a:solidFill>
                  <a:schemeClr val="bg1"/>
                </a:solidFill>
              </a:rPr>
              <a:t>bnibling@gmail.com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5171F-B5AB-CB46-887B-C8CB8267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18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4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1F3-73E6-B246-B986-52B3F8C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Voter turnout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ECC6-92EA-F24B-B66A-9661EEC8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6416775" cy="35417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measure of the health of the electoral process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35-60% eligible voters don’t vote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metrics determine if someone will vote or not?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90859-7A69-DB43-804B-72538D1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2445" y="12963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</a:t>
            </a:fld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50756-7BAB-9D44-BD25-17D54CD8D7D1}"/>
              </a:ext>
            </a:extLst>
          </p:cNvPr>
          <p:cNvSpPr txBox="1"/>
          <p:nvPr/>
        </p:nvSpPr>
        <p:spPr>
          <a:xfrm>
            <a:off x="3526971" y="6568038"/>
            <a:ext cx="866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Courtesy of The United States Elections Project: http://</a:t>
            </a:r>
            <a:r>
              <a:rPr lang="en-US" sz="1200" dirty="0" err="1">
                <a:solidFill>
                  <a:schemeClr val="bg1"/>
                </a:solidFill>
              </a:rPr>
              <a:t>www.electproject.org</a:t>
            </a:r>
            <a:r>
              <a:rPr lang="en-US" sz="1200" dirty="0">
                <a:solidFill>
                  <a:schemeClr val="bg1"/>
                </a:solidFill>
              </a:rPr>
              <a:t>/home/voter-turnout/voter-turnout-data</a:t>
            </a:r>
            <a:endParaRPr lang="en-JP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A53A5-A03F-2F4C-9FD6-34965701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88" y="1483567"/>
            <a:ext cx="4269802" cy="38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1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942-165B-5549-AAE7-01FF7FC62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Additional slides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DB7EE-AB9D-954B-96E4-5484E28F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19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4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91F3-73E6-B246-B986-52B3F8C0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many Americans don’t vote.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ECC6-92EA-F24B-B66A-9661EEC89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5518880" cy="3541714"/>
          </a:xfrm>
        </p:spPr>
        <p:txBody>
          <a:bodyPr>
            <a:normAutofit/>
          </a:bodyPr>
          <a:lstStyle/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demographics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Barriers to voting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in the system</a:t>
            </a:r>
          </a:p>
          <a:p>
            <a:r>
              <a:rPr lang="en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Beliefs about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33466-B995-7B43-AA53-67D0F121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2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1026" name="Picture 2" descr="Doubts, Yes, No, Business, Mistake, Cartoon, Correct">
            <a:extLst>
              <a:ext uri="{FF2B5EF4-FFF2-40B4-BE49-F238E27FC236}">
                <a16:creationId xmlns:a16="http://schemas.microsoft.com/office/drawing/2014/main" id="{736B5A3F-829C-3549-A2C4-C43ACF36C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16" y="1658143"/>
            <a:ext cx="4338599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F135A-204B-A74A-9583-02EA22127B61}"/>
              </a:ext>
            </a:extLst>
          </p:cNvPr>
          <p:cNvSpPr/>
          <p:nvPr/>
        </p:nvSpPr>
        <p:spPr>
          <a:xfrm>
            <a:off x="4962091" y="6488668"/>
            <a:ext cx="7229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projects.fivethirtyeight.com</a:t>
            </a:r>
            <a:r>
              <a:rPr lang="en-US" dirty="0">
                <a:solidFill>
                  <a:schemeClr val="bg1"/>
                </a:solidFill>
              </a:rPr>
              <a:t>/non-voters-poll-2020-election/</a:t>
            </a:r>
          </a:p>
        </p:txBody>
      </p:sp>
    </p:spTree>
    <p:extLst>
      <p:ext uri="{BB962C8B-B14F-4D97-AF65-F5344CB8AC3E}">
        <p14:creationId xmlns:p14="http://schemas.microsoft.com/office/powerpoint/2010/main" val="8560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JP" dirty="0">
                <a:solidFill>
                  <a:schemeClr val="bg1"/>
                </a:solidFill>
              </a:rPr>
              <a:t>uestions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626114" cy="39899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features make people decided to vote or not for any given election?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predict who will vote and who will not vote from demographic and survey data?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JP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66147-982A-3A46-8F9A-91CE3943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3</a:t>
            </a:fld>
            <a:endParaRPr lang="en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7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0808-7D64-F34D-95D0-38A32315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FiveThirtyEight- Non-Voters Data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9046-8C70-BE40-8E00-8D311955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3237"/>
            <a:ext cx="9905999" cy="4975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Polling done by Ipsos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Conducted from Sept. 15 to Sept 25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5,836 respondents matched voter file records by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Aristole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119 Features: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Surveyed on 33 topics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demographic data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 Categories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Voted in all or all-but-one eligible elections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sporadic: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Voted in at least 2, but fewer than all-but-one eligible elections</a:t>
            </a:r>
          </a:p>
          <a:p>
            <a:pPr lvl="2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rarely/never: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Voted in 0 or only 1 eligible election</a:t>
            </a:r>
            <a:endParaRPr 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88E9C-8F21-3648-B9F9-12F2E14F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6633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4</a:t>
            </a:fld>
            <a:endParaRPr lang="en-JP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D71AB-A0D4-0F4A-9717-4E0CDE435B5C}"/>
              </a:ext>
            </a:extLst>
          </p:cNvPr>
          <p:cNvSpPr/>
          <p:nvPr/>
        </p:nvSpPr>
        <p:spPr>
          <a:xfrm>
            <a:off x="5162939" y="6482035"/>
            <a:ext cx="7029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fivethirtyeight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/data/tree/master/non-voters</a:t>
            </a:r>
          </a:p>
        </p:txBody>
      </p:sp>
    </p:spTree>
    <p:extLst>
      <p:ext uri="{BB962C8B-B14F-4D97-AF65-F5344CB8AC3E}">
        <p14:creationId xmlns:p14="http://schemas.microsoft.com/office/powerpoint/2010/main" val="347384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C49-A5BA-8243-81B5-C29E4F4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solidFill>
                  <a:schemeClr val="bg1"/>
                </a:solidFill>
              </a:rPr>
              <a:t>Methods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B080-EE09-7D49-BB11-60FC1371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85458"/>
            <a:ext cx="10615159" cy="46085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cleaning, remove null values, encoded features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into Train and Test sets (Test size = 0.2)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 Models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Classifier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 Classifier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 Classifier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coefficients and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feature_importances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9D25A-B2F4-CC4A-8FAD-40E1D4D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-18534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5</a:t>
            </a:fld>
            <a:endParaRPr lang="en-JP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0BAEC-C75C-A14B-9BF8-3C070367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2" y="984856"/>
            <a:ext cx="25908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F0148-5CD8-824B-97BC-E75770C2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2" y="3581400"/>
            <a:ext cx="2590800" cy="1722849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069007E6-578B-364A-8ADC-A326D83FBB7A}"/>
              </a:ext>
            </a:extLst>
          </p:cNvPr>
          <p:cNvSpPr/>
          <p:nvPr/>
        </p:nvSpPr>
        <p:spPr>
          <a:xfrm>
            <a:off x="10218856" y="2746147"/>
            <a:ext cx="484632" cy="69364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Linear S</a:t>
            </a:r>
            <a:r>
              <a:rPr lang="en-JP" sz="3200" dirty="0">
                <a:solidFill>
                  <a:schemeClr val="bg1"/>
                </a:solidFill>
              </a:rPr>
              <a:t>VC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1294"/>
            <a:ext cx="5183187" cy="47776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kernel was used to abstract the coefficients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1.0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‘balanced’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gamma = ‘scaled’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Fairly accurate with no overfitting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error scores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recall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6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36AC0-5B66-9E47-924D-4E0D3DCC9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874963"/>
            <a:ext cx="5626100" cy="377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EE31C-D576-7B44-BAC4-DFBEAFBC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9" y="296863"/>
            <a:ext cx="4597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458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 Linear S</a:t>
            </a:r>
            <a:r>
              <a:rPr lang="en-JP" sz="3200" dirty="0">
                <a:solidFill>
                  <a:schemeClr val="bg1"/>
                </a:solidFill>
              </a:rPr>
              <a:t>VC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Data: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Q20 (Are you registered?) has by far the greatest impact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Q2_1- How important are elections?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Q30_Other- Non-party members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Q18_3- Registered before deadline?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7</a:t>
            </a:fld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1C89F-D2C5-2743-82B9-720473C2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91294"/>
            <a:ext cx="5710455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D313AE-0BB6-C64C-BDDB-0AEAD42B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9" y="2874963"/>
            <a:ext cx="5626101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E95B29-61B2-3B47-B081-12853F0C4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48" y="296863"/>
            <a:ext cx="4663899" cy="2578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CFE0A-A59A-A642-8E53-186194F3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0418"/>
            <a:ext cx="5626100" cy="14785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2. Random Forest classifier</a:t>
            </a:r>
            <a:br>
              <a:rPr lang="en-JP" dirty="0">
                <a:solidFill>
                  <a:schemeClr val="bg1"/>
                </a:solidFill>
              </a:rPr>
            </a:br>
            <a:endParaRPr lang="en-JP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BD11-8D0C-8643-9292-E4BDDEE9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1294"/>
            <a:ext cx="4954588" cy="47776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parameters: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max_features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‘sqrt’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criterion = ‘entropy’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overfitting of training set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better test scores than SVC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5447-67C7-FE43-A9CB-1CFFE21E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911" y="0"/>
            <a:ext cx="771089" cy="365125"/>
          </a:xfrm>
        </p:spPr>
        <p:txBody>
          <a:bodyPr/>
          <a:lstStyle/>
          <a:p>
            <a:fld id="{ADD9F89A-51C4-D946-8F60-2D1D0261A9C8}" type="slidenum">
              <a:rPr lang="en-JP" smtClean="0">
                <a:solidFill>
                  <a:schemeClr val="bg1"/>
                </a:solidFill>
              </a:rPr>
              <a:t>8</a:t>
            </a:fld>
            <a:endParaRPr lang="en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4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{B96CB7B1-2C38-5D4D-8D8E-BBCB8B08F57F}tf10001122</Template>
  <TotalTime>3346</TotalTime>
  <Words>762</Words>
  <Application>Microsoft Macintosh PowerPoint</Application>
  <PresentationFormat>Widescreen</PresentationFormat>
  <Paragraphs>150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Circuit</vt:lpstr>
      <vt:lpstr>Predicting whether a person is a voter or non-voter in america</vt:lpstr>
      <vt:lpstr>Voter turnout </vt:lpstr>
      <vt:lpstr>Why many Americans don’t vote. </vt:lpstr>
      <vt:lpstr>Questions </vt:lpstr>
      <vt:lpstr>FiveThirtyEight- Non-Voters Data </vt:lpstr>
      <vt:lpstr>Methods </vt:lpstr>
      <vt:lpstr>1. Linear SVC </vt:lpstr>
      <vt:lpstr>1. Linear SVC </vt:lpstr>
      <vt:lpstr>2. Random Forest classifier </vt:lpstr>
      <vt:lpstr>2. Random Forest classifier </vt:lpstr>
      <vt:lpstr>3. Gradient boosting  Classifier </vt:lpstr>
      <vt:lpstr>3. Gradient boosting  Classifier </vt:lpstr>
      <vt:lpstr>4. XGBoost Classifier </vt:lpstr>
      <vt:lpstr>4. XGBoost Classifier </vt:lpstr>
      <vt:lpstr>Final with reduced features </vt:lpstr>
      <vt:lpstr>Conclusion </vt:lpstr>
      <vt:lpstr>Recommendations </vt:lpstr>
      <vt:lpstr>Future Considerations </vt:lpstr>
      <vt:lpstr>Thank you for listening  </vt:lpstr>
      <vt:lpstr>Additional slides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Job Postings and Employment Levels in Swing States of the 2020 Election </dc:title>
  <dc:creator>Barrett Nibling</dc:creator>
  <cp:lastModifiedBy>Barrett Nibling</cp:lastModifiedBy>
  <cp:revision>81</cp:revision>
  <dcterms:created xsi:type="dcterms:W3CDTF">2020-09-30T16:25:14Z</dcterms:created>
  <dcterms:modified xsi:type="dcterms:W3CDTF">2020-11-06T16:56:14Z</dcterms:modified>
</cp:coreProperties>
</file>