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8" r:id="rId3"/>
    <p:sldId id="257" r:id="rId4"/>
    <p:sldId id="262" r:id="rId5"/>
    <p:sldId id="258" r:id="rId6"/>
    <p:sldId id="264" r:id="rId7"/>
    <p:sldId id="263" r:id="rId8"/>
    <p:sldId id="261" r:id="rId9"/>
    <p:sldId id="270" r:id="rId10"/>
    <p:sldId id="259" r:id="rId11"/>
    <p:sldId id="265" r:id="rId12"/>
    <p:sldId id="267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3"/>
    <p:restoredTop sz="94674"/>
  </p:normalViewPr>
  <p:slideViewPr>
    <p:cSldViewPr snapToGrid="0" snapToObjects="1">
      <p:cViewPr>
        <p:scale>
          <a:sx n="120" d="100"/>
          <a:sy n="120" d="100"/>
        </p:scale>
        <p:origin x="16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2501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5122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3797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439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52443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79141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0125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09320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2215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5716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9352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7046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472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1575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341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5984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7716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8DB9-85C5-294A-973A-FBBF8AB1EADE}" type="datetimeFigureOut">
              <a:rPr lang="en-JP" smtClean="0"/>
              <a:t>2020/09/30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3678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2942-165B-5549-AAE7-01FF7FC62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 of Job Postings and Employment Levels in Swing States of the 2020 Election</a:t>
            </a: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A1705-B602-A940-8899-99C687B32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JP" dirty="0">
              <a:solidFill>
                <a:schemeClr val="bg1"/>
              </a:solidFill>
            </a:endParaRPr>
          </a:p>
          <a:p>
            <a:pPr algn="r"/>
            <a:r>
              <a:rPr lang="en-JP" dirty="0">
                <a:solidFill>
                  <a:schemeClr val="bg1"/>
                </a:solidFill>
              </a:rPr>
              <a:t>Barrett Nibling</a:t>
            </a:r>
          </a:p>
          <a:p>
            <a:pPr algn="r"/>
            <a:r>
              <a:rPr lang="en-JP" dirty="0">
                <a:solidFill>
                  <a:schemeClr val="bg1"/>
                </a:solidFill>
              </a:rPr>
              <a:t>October 2,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D7D5E-0BA3-DA4E-9D22-BC3D93A1D9F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01136" y="0"/>
            <a:ext cx="3090864" cy="10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2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1713-BAA2-3545-95B1-55622D90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JP" dirty="0">
                <a:solidFill>
                  <a:schemeClr val="bg1"/>
                </a:solidFill>
              </a:rPr>
              <a:t>wing vs swing:</a:t>
            </a:r>
            <a:br>
              <a:rPr lang="en-JP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Employment Levels Data</a:t>
            </a: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1EEB0-7405-C949-932D-ADF236C2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Not normally distributed (non-parametric testing)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P-values with Kruskal test (see chart)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Most values greater than 0.05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Wisconsin-Georgia &amp; Wisconsin-N. Carolina </a:t>
            </a:r>
            <a:r>
              <a:rPr lang="en-JP" sz="1800" dirty="0">
                <a:solidFill>
                  <a:schemeClr val="bg1"/>
                </a:solidFill>
              </a:rPr>
              <a:t>≈ 0.02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Pennsylvania-All other swing states &lt; 0.01</a:t>
            </a:r>
          </a:p>
          <a:p>
            <a:r>
              <a:rPr lang="en-US" sz="2000" dirty="0">
                <a:solidFill>
                  <a:schemeClr val="bg1"/>
                </a:solidFill>
              </a:rPr>
              <a:t>Pennsylvania is a clear outlier among swing states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Suffered a more severe drop in employment levels than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other swing states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4EBB6-E23B-FC4C-93D8-EFC3C34E3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229" y="1679353"/>
            <a:ext cx="32385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85FD1C-5C12-BC43-9F3A-0E2542DA1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13" y="2097088"/>
            <a:ext cx="4918178" cy="2635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JP" dirty="0">
                <a:solidFill>
                  <a:schemeClr val="bg1"/>
                </a:solidFill>
              </a:rPr>
              <a:t>wing vs swing:</a:t>
            </a:r>
            <a:br>
              <a:rPr lang="en-JP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Employment Levels Data</a:t>
            </a: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b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Employment Levels in Pennsylvania are on average lower than the other swing states in terms of overall distribution and in terms of yearly trends.</a:t>
            </a:r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B9093-B324-4349-919E-59D291100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842" y="2097088"/>
            <a:ext cx="4951411" cy="263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1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9C759DB-53BA-DB48-B830-0B2767FA1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02" y="1796960"/>
            <a:ext cx="4698321" cy="31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5684689" cy="3541714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As Political Party Operative, inference is necessary to target potential voters</a:t>
            </a:r>
          </a:p>
          <a:p>
            <a:r>
              <a:rPr lang="en-JP" dirty="0">
                <a:solidFill>
                  <a:schemeClr val="bg1"/>
                </a:solidFill>
              </a:rPr>
              <a:t>Resources are thin, so concise and tactful campaigning is critical to win swing states</a:t>
            </a:r>
          </a:p>
          <a:p>
            <a:r>
              <a:rPr lang="en-JP" dirty="0">
                <a:solidFill>
                  <a:schemeClr val="bg1"/>
                </a:solidFill>
              </a:rPr>
              <a:t>Knowing the concerns of voters and how the data matches those concerns is key</a:t>
            </a:r>
          </a:p>
        </p:txBody>
      </p:sp>
    </p:spTree>
    <p:extLst>
      <p:ext uri="{BB962C8B-B14F-4D97-AF65-F5344CB8AC3E}">
        <p14:creationId xmlns:p14="http://schemas.microsoft.com/office/powerpoint/2010/main" val="411585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3145"/>
            <a:ext cx="5354660" cy="3541714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Ohio low job postings:</a:t>
            </a:r>
          </a:p>
          <a:p>
            <a:pPr marL="457200" lvl="1" indent="0">
              <a:buNone/>
            </a:pPr>
            <a:r>
              <a:rPr lang="en-JP" dirty="0">
                <a:solidFill>
                  <a:schemeClr val="bg1"/>
                </a:solidFill>
              </a:rPr>
              <a:t>Advertisements displaying promises to increase the number jobs</a:t>
            </a:r>
          </a:p>
          <a:p>
            <a:r>
              <a:rPr lang="en-JP" dirty="0">
                <a:solidFill>
                  <a:schemeClr val="bg1"/>
                </a:solidFill>
              </a:rPr>
              <a:t>Pennsylvania low employment levels:</a:t>
            </a:r>
          </a:p>
          <a:p>
            <a:pPr marL="457200" lvl="1" indent="0">
              <a:buNone/>
            </a:pPr>
            <a:r>
              <a:rPr lang="en-JP" dirty="0">
                <a:solidFill>
                  <a:schemeClr val="bg1"/>
                </a:solidFill>
              </a:rPr>
              <a:t>Campaign strategies that illustrate clear plans to retain jobs in industries most affected by COVID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E352C0-12BE-B945-A941-00EACB2F1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73" y="1883145"/>
            <a:ext cx="5124265" cy="328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9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E271E859-517F-0B4F-9506-3E5B28515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01" y="1796961"/>
            <a:ext cx="4698321" cy="31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3145"/>
            <a:ext cx="5354660" cy="3541714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Explore different aspects of both job postings and employment levels</a:t>
            </a:r>
          </a:p>
          <a:p>
            <a:pPr lvl="1"/>
            <a:r>
              <a:rPr lang="en-JP" dirty="0">
                <a:solidFill>
                  <a:schemeClr val="bg1"/>
                </a:solidFill>
              </a:rPr>
              <a:t>Demographics, Industries, Wages, etc.</a:t>
            </a:r>
          </a:p>
          <a:p>
            <a:r>
              <a:rPr lang="en-JP" dirty="0">
                <a:solidFill>
                  <a:schemeClr val="bg1"/>
                </a:solidFill>
              </a:rPr>
              <a:t>Explore the relationship between job postings and employment levels</a:t>
            </a:r>
          </a:p>
          <a:p>
            <a:pPr lvl="1"/>
            <a:r>
              <a:rPr lang="en-JP" dirty="0">
                <a:solidFill>
                  <a:schemeClr val="bg1"/>
                </a:solidFill>
              </a:rPr>
              <a:t>Both followed similar trends</a:t>
            </a:r>
          </a:p>
          <a:p>
            <a:r>
              <a:rPr lang="en-JP" dirty="0">
                <a:solidFill>
                  <a:schemeClr val="bg1"/>
                </a:solidFill>
              </a:rPr>
              <a:t>Look outside of 2020 for perspective</a:t>
            </a:r>
          </a:p>
        </p:txBody>
      </p:sp>
    </p:spTree>
    <p:extLst>
      <p:ext uri="{BB962C8B-B14F-4D97-AF65-F5344CB8AC3E}">
        <p14:creationId xmlns:p14="http://schemas.microsoft.com/office/powerpoint/2010/main" val="396244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91F3-73E6-B246-B986-52B3F8C0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ECC6-92EA-F24B-B66A-9661EEC89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5518880" cy="3541714"/>
          </a:xfrm>
        </p:spPr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2020 has been a </a:t>
            </a:r>
            <a:r>
              <a:rPr lang="en-US" dirty="0">
                <a:solidFill>
                  <a:schemeClr val="bg1"/>
                </a:solidFill>
              </a:rPr>
              <a:t>tumultuous</a:t>
            </a:r>
            <a:r>
              <a:rPr lang="en-JP" dirty="0">
                <a:solidFill>
                  <a:schemeClr val="bg1"/>
                </a:solidFill>
              </a:rPr>
              <a:t> election year</a:t>
            </a:r>
          </a:p>
          <a:p>
            <a:r>
              <a:rPr lang="en-JP" dirty="0">
                <a:solidFill>
                  <a:schemeClr val="bg1"/>
                </a:solidFill>
              </a:rPr>
              <a:t>The country in the midst of a recession</a:t>
            </a:r>
          </a:p>
          <a:p>
            <a:r>
              <a:rPr lang="en-JP" dirty="0">
                <a:solidFill>
                  <a:schemeClr val="bg1"/>
                </a:solidFill>
              </a:rPr>
              <a:t>Eight-in-ten voters say economy is the top issue</a:t>
            </a:r>
          </a:p>
          <a:p>
            <a:r>
              <a:rPr lang="en-JP" dirty="0">
                <a:solidFill>
                  <a:schemeClr val="bg1"/>
                </a:solidFill>
              </a:rPr>
              <a:t>A big factor of the economy is job strength</a:t>
            </a:r>
          </a:p>
          <a:p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50756-7BAB-9D44-BD25-17D54CD8D7D1}"/>
              </a:ext>
            </a:extLst>
          </p:cNvPr>
          <p:cNvSpPr txBox="1"/>
          <p:nvPr/>
        </p:nvSpPr>
        <p:spPr>
          <a:xfrm>
            <a:off x="3526971" y="6568038"/>
            <a:ext cx="866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Courtesy of Pew Research Center: https://</a:t>
            </a:r>
            <a:r>
              <a:rPr lang="en-US" sz="1200" dirty="0" err="1">
                <a:solidFill>
                  <a:schemeClr val="bg1"/>
                </a:solidFill>
              </a:rPr>
              <a:t>www.pewresearch.org</a:t>
            </a:r>
            <a:r>
              <a:rPr lang="en-US" sz="1200" dirty="0">
                <a:solidFill>
                  <a:schemeClr val="bg1"/>
                </a:solidFill>
              </a:rPr>
              <a:t>/politics/2020/08/13/important-issues-in-the-2020-election/</a:t>
            </a:r>
            <a:endParaRPr lang="en-JP" sz="1200" dirty="0">
              <a:solidFill>
                <a:schemeClr val="bg1"/>
              </a:solidFill>
            </a:endParaRPr>
          </a:p>
        </p:txBody>
      </p:sp>
      <p:pic>
        <p:nvPicPr>
          <p:cNvPr id="1030" name="Picture 6" descr="Economy is top issue for voters in the 2020 election">
            <a:extLst>
              <a:ext uri="{FF2B5EF4-FFF2-40B4-BE49-F238E27FC236}">
                <a16:creationId xmlns:a16="http://schemas.microsoft.com/office/drawing/2014/main" id="{35155357-AEFF-4E48-AAA4-94047B7D6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86" y="473512"/>
            <a:ext cx="3470988" cy="576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81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91F3-73E6-B246-B986-52B3F8C0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ECC6-92EA-F24B-B66A-9661EEC89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5518880" cy="3541714"/>
          </a:xfrm>
        </p:spPr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Millions of Americans were laid off and forced into unemployment due to COVID</a:t>
            </a:r>
          </a:p>
          <a:p>
            <a:r>
              <a:rPr lang="en-JP" dirty="0">
                <a:solidFill>
                  <a:schemeClr val="bg1"/>
                </a:solidFill>
              </a:rPr>
              <a:t>The national unemployment rate reached 14.7% in April*</a:t>
            </a:r>
          </a:p>
          <a:p>
            <a:r>
              <a:rPr lang="en-JP" dirty="0">
                <a:solidFill>
                  <a:schemeClr val="bg1"/>
                </a:solidFill>
              </a:rPr>
              <a:t>Numbers are slowly trending back</a:t>
            </a:r>
          </a:p>
          <a:p>
            <a:r>
              <a:rPr lang="en-JP" dirty="0">
                <a:solidFill>
                  <a:schemeClr val="bg1"/>
                </a:solidFill>
              </a:rPr>
              <a:t>But it is enough to convince voters?</a:t>
            </a:r>
          </a:p>
          <a:p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D4340D-C174-8A40-A0C1-C2634CF5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892" y="2097088"/>
            <a:ext cx="41505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CD80EF-E9F6-9240-85E2-98BD595617D1}"/>
              </a:ext>
            </a:extLst>
          </p:cNvPr>
          <p:cNvSpPr txBox="1"/>
          <p:nvPr/>
        </p:nvSpPr>
        <p:spPr>
          <a:xfrm>
            <a:off x="1074496" y="6488668"/>
            <a:ext cx="381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*Source: U.S. Bureau of Labor Statistics</a:t>
            </a: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50756-7BAB-9D44-BD25-17D54CD8D7D1}"/>
              </a:ext>
            </a:extLst>
          </p:cNvPr>
          <p:cNvSpPr txBox="1"/>
          <p:nvPr/>
        </p:nvSpPr>
        <p:spPr>
          <a:xfrm>
            <a:off x="6896892" y="5526088"/>
            <a:ext cx="41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Courtesy of </a:t>
            </a:r>
            <a:r>
              <a:rPr lang="en-US" dirty="0" err="1">
                <a:solidFill>
                  <a:schemeClr val="bg1"/>
                </a:solidFill>
              </a:rPr>
              <a:t>FiveThirtyFive.com</a:t>
            </a:r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7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D1E1-99BC-934B-AF24-D3A996B7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3869" cy="1478570"/>
          </a:xfrm>
        </p:spPr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C912-7F4E-1949-B6F4-064FF408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97088"/>
            <a:ext cx="5893870" cy="35417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Nine swing states: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Arizona, Florida, Georgia, Iowa, North Carolina, Ohio, Pennsylvania, Texas, and Wisconsin.</a:t>
            </a:r>
          </a:p>
          <a:p>
            <a:r>
              <a:rPr lang="en-JP" dirty="0">
                <a:solidFill>
                  <a:schemeClr val="bg1"/>
                </a:solidFill>
              </a:rPr>
              <a:t>Insight is vital to get an edge</a:t>
            </a:r>
          </a:p>
          <a:p>
            <a:r>
              <a:rPr lang="en-JP" dirty="0">
                <a:solidFill>
                  <a:schemeClr val="bg1"/>
                </a:solidFill>
              </a:rPr>
              <a:t>Two key indicators of job strength:</a:t>
            </a:r>
          </a:p>
          <a:p>
            <a:pPr lvl="1"/>
            <a:r>
              <a:rPr lang="en-JP" dirty="0">
                <a:solidFill>
                  <a:schemeClr val="bg1"/>
                </a:solidFill>
              </a:rPr>
              <a:t>Job Postings</a:t>
            </a:r>
          </a:p>
          <a:p>
            <a:pPr lvl="1"/>
            <a:r>
              <a:rPr lang="en-JP" dirty="0">
                <a:solidFill>
                  <a:schemeClr val="bg1"/>
                </a:solidFill>
              </a:rPr>
              <a:t>Employment Levels</a:t>
            </a:r>
          </a:p>
          <a:p>
            <a:endParaRPr lang="en-JP" dirty="0">
              <a:solidFill>
                <a:schemeClr val="bg1"/>
              </a:solidFill>
            </a:endParaRPr>
          </a:p>
          <a:p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759723-83B5-C742-899B-8FDC3E70A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933" y="1803399"/>
            <a:ext cx="4150518" cy="35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563BB7-B53D-B94E-92D8-39A4AE49FA00}"/>
              </a:ext>
            </a:extLst>
          </p:cNvPr>
          <p:cNvSpPr txBox="1"/>
          <p:nvPr/>
        </p:nvSpPr>
        <p:spPr>
          <a:xfrm>
            <a:off x="7290933" y="5345113"/>
            <a:ext cx="41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Courtesy of </a:t>
            </a:r>
            <a:r>
              <a:rPr lang="en-US" dirty="0" err="1">
                <a:solidFill>
                  <a:schemeClr val="bg1"/>
                </a:solidFill>
              </a:rPr>
              <a:t>FiveThirtyFive.com</a:t>
            </a:r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9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0808-7D64-F34D-95D0-38A32315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39046-8C70-BE40-8E00-8D311955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434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Opportunity Insights Economic Tracker:</a:t>
            </a:r>
          </a:p>
          <a:p>
            <a:r>
              <a:rPr lang="en-US" dirty="0">
                <a:solidFill>
                  <a:schemeClr val="bg1"/>
                </a:solidFill>
              </a:rPr>
              <a:t>State-level Job Postings Data: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Weekly count of new job postings provided by Burning Glass Technologies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Relative to the January 2020 index period (i.e. percentage values)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Breakdown- Industry, Educational requirement, and </a:t>
            </a:r>
            <a:r>
              <a:rPr lang="en-US" u="sng" dirty="0">
                <a:solidFill>
                  <a:schemeClr val="bg1"/>
                </a:solidFill>
              </a:rPr>
              <a:t>Combined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State-level Employment Levels Data: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Daily number of active employees provided by Paychex, </a:t>
            </a:r>
            <a:r>
              <a:rPr lang="en-US" dirty="0" err="1">
                <a:solidFill>
                  <a:schemeClr val="bg1"/>
                </a:solidFill>
              </a:rPr>
              <a:t>Earnin</a:t>
            </a:r>
            <a:r>
              <a:rPr lang="en-US" dirty="0">
                <a:solidFill>
                  <a:schemeClr val="bg1"/>
                </a:solidFill>
              </a:rPr>
              <a:t>, and Intuit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Relative to the January 2020 index period (i.e. percentage values)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Breakdown- Wage, Industry, and </a:t>
            </a:r>
            <a:r>
              <a:rPr lang="en-US" u="sng" dirty="0">
                <a:solidFill>
                  <a:schemeClr val="bg1"/>
                </a:solidFill>
              </a:rPr>
              <a:t>Combined</a:t>
            </a:r>
            <a:endParaRPr lang="en-JP" sz="600" u="sng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F24C94-E080-2747-986C-3E52CB9FF367}"/>
              </a:ext>
            </a:extLst>
          </p:cNvPr>
          <p:cNvGrpSpPr/>
          <p:nvPr/>
        </p:nvGrpSpPr>
        <p:grpSpPr>
          <a:xfrm>
            <a:off x="6814720" y="894966"/>
            <a:ext cx="4583565" cy="1815120"/>
            <a:chOff x="6463846" y="618519"/>
            <a:chExt cx="4583565" cy="18151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585ECAD-1115-C249-A51F-D5C084ECF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3847" y="618519"/>
              <a:ext cx="4583564" cy="147856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C96545-8C6F-DD4C-AAFF-A684C950A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9711" y="1760539"/>
              <a:ext cx="1917700" cy="6731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0323D6A-2582-8A4B-98A0-4F6ECD000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3846" y="1836737"/>
              <a:ext cx="2665864" cy="59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674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JP" dirty="0">
                <a:solidFill>
                  <a:schemeClr val="bg1"/>
                </a:solidFill>
              </a:rPr>
              <a:t>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626114" cy="398999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When compared to non-swing states, do swing states show a significant difference in job postings and employment levels?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(i.e. Is there a correlation between being a swing state and these variables?)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When compared to each other, do these swings states differ from each other in job postings and employment levels?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(i.e. Which swing states are most affected by these variables?)</a:t>
            </a:r>
          </a:p>
          <a:p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9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5458"/>
            <a:ext cx="10615159" cy="46085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 normality to determine testing method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Question 1- Swing vs Non-Swing (A/B test)</a:t>
            </a:r>
          </a:p>
          <a:p>
            <a:r>
              <a:rPr lang="en-US" dirty="0">
                <a:solidFill>
                  <a:schemeClr val="bg1"/>
                </a:solidFill>
              </a:rPr>
              <a:t> If normal, Standard t-test and Welch’s t-test</a:t>
            </a:r>
          </a:p>
          <a:p>
            <a:r>
              <a:rPr lang="en-US" dirty="0">
                <a:solidFill>
                  <a:schemeClr val="bg1"/>
                </a:solidFill>
              </a:rPr>
              <a:t> If not, non-parametric tests such as Kruskal-Wallis or Mann-Whitney U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Question 2- Swing vs Swing (A/B/C/… test)</a:t>
            </a:r>
          </a:p>
          <a:p>
            <a:r>
              <a:rPr lang="en-US" dirty="0">
                <a:solidFill>
                  <a:schemeClr val="bg1"/>
                </a:solidFill>
              </a:rPr>
              <a:t>If normal, One-way ANOVA and Tukey's Honest Significant Differences (HSD) tests</a:t>
            </a:r>
          </a:p>
          <a:p>
            <a:r>
              <a:rPr lang="en-US" dirty="0">
                <a:solidFill>
                  <a:schemeClr val="bg1"/>
                </a:solidFill>
              </a:rPr>
              <a:t>If not, Kruskal-Wallis test</a:t>
            </a:r>
          </a:p>
        </p:txBody>
      </p:sp>
    </p:spTree>
    <p:extLst>
      <p:ext uri="{BB962C8B-B14F-4D97-AF65-F5344CB8AC3E}">
        <p14:creationId xmlns:p14="http://schemas.microsoft.com/office/powerpoint/2010/main" val="278023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954587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JP" dirty="0">
                <a:solidFill>
                  <a:schemeClr val="bg1"/>
                </a:solidFill>
              </a:rPr>
              <a:t>wing vs non-swing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41194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Job Postings Data: </a:t>
            </a:r>
          </a:p>
          <a:p>
            <a:r>
              <a:rPr lang="en-US" dirty="0">
                <a:solidFill>
                  <a:schemeClr val="bg1"/>
                </a:solidFill>
              </a:rPr>
              <a:t>Normally distributed (parametric testing)</a:t>
            </a:r>
          </a:p>
          <a:p>
            <a:r>
              <a:rPr lang="en-US" dirty="0">
                <a:solidFill>
                  <a:schemeClr val="bg1"/>
                </a:solidFill>
              </a:rPr>
              <a:t>P-values: 0.277 with Standard t-test,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0.249 with Welch's t-test </a:t>
            </a:r>
          </a:p>
          <a:p>
            <a:r>
              <a:rPr lang="en-US" dirty="0">
                <a:solidFill>
                  <a:schemeClr val="bg1"/>
                </a:solidFill>
              </a:rPr>
              <a:t>No significant difference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Employment Levels Data:</a:t>
            </a:r>
          </a:p>
          <a:p>
            <a:r>
              <a:rPr lang="en-US" dirty="0">
                <a:solidFill>
                  <a:schemeClr val="bg1"/>
                </a:solidFill>
              </a:rPr>
              <a:t>Not normally distributed (non-parametric testing)</a:t>
            </a:r>
          </a:p>
          <a:p>
            <a:r>
              <a:rPr lang="en-US" dirty="0">
                <a:solidFill>
                  <a:schemeClr val="bg1"/>
                </a:solidFill>
              </a:rPr>
              <a:t>P-values: 0.367 with Mann-Whitney U test,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0.734 with Kruskal test </a:t>
            </a:r>
          </a:p>
          <a:p>
            <a:r>
              <a:rPr lang="en-US" dirty="0">
                <a:solidFill>
                  <a:schemeClr val="bg1"/>
                </a:solidFill>
              </a:rPr>
              <a:t>No significant difference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AEA09-9619-0C48-B4E7-61436591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47" y="618518"/>
            <a:ext cx="5106479" cy="2732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870CD-4838-5649-AF82-53C0E255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47" y="3750251"/>
            <a:ext cx="5106479" cy="24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8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954587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JP" dirty="0">
                <a:solidFill>
                  <a:schemeClr val="bg1"/>
                </a:solidFill>
              </a:rPr>
              <a:t>wing vs swing:</a:t>
            </a:r>
            <a:br>
              <a:rPr lang="en-JP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Job Postings Data</a:t>
            </a: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5599629" cy="398999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Normally distributed (parametric testing)</a:t>
            </a:r>
          </a:p>
          <a:p>
            <a:r>
              <a:rPr lang="en-US" dirty="0">
                <a:solidFill>
                  <a:schemeClr val="bg1"/>
                </a:solidFill>
              </a:rPr>
              <a:t>P-value with One-way ANOVA = 0.0166</a:t>
            </a:r>
          </a:p>
          <a:p>
            <a:r>
              <a:rPr lang="en-US" dirty="0">
                <a:solidFill>
                  <a:schemeClr val="bg1"/>
                </a:solidFill>
              </a:rPr>
              <a:t>At least one significant difference</a:t>
            </a:r>
          </a:p>
          <a:p>
            <a:r>
              <a:rPr lang="en-US" dirty="0">
                <a:solidFill>
                  <a:schemeClr val="bg1"/>
                </a:solidFill>
              </a:rPr>
              <a:t>P-values with Tukey’s HSD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 values greater than 0.05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Ohio-Georgia  = 0.0091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Ohio-Iowa = 0.0145</a:t>
            </a:r>
          </a:p>
          <a:p>
            <a:r>
              <a:rPr lang="en-US" dirty="0">
                <a:solidFill>
                  <a:schemeClr val="bg1"/>
                </a:solidFill>
              </a:rPr>
              <a:t>Only Ohio showed significant difference with two other swing states</a:t>
            </a:r>
          </a:p>
          <a:p>
            <a:r>
              <a:rPr lang="en-US" dirty="0">
                <a:solidFill>
                  <a:schemeClr val="bg1"/>
                </a:solidFill>
              </a:rPr>
              <a:t>Ohio is 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worst in terms of job postings in the entire US</a:t>
            </a:r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76495-24E7-5C45-AF80-297FA161D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008" y="618518"/>
            <a:ext cx="4735744" cy="2606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2D65F-ABA5-3C47-9A57-1AF18BAA4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009" y="3758496"/>
            <a:ext cx="4735743" cy="24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57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{B96CB7B1-2C38-5D4D-8D8E-BBCB8B08F57F}tf10001122</Template>
  <TotalTime>455</TotalTime>
  <Words>739</Words>
  <Application>Microsoft Macintosh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Analysis of Job Postings and Employment Levels in Swing States of the 2020 Election</vt:lpstr>
      <vt:lpstr>OVerview</vt:lpstr>
      <vt:lpstr>OVerview</vt:lpstr>
      <vt:lpstr>Overview</vt:lpstr>
      <vt:lpstr>data</vt:lpstr>
      <vt:lpstr>Questions</vt:lpstr>
      <vt:lpstr>Method</vt:lpstr>
      <vt:lpstr>Swing vs non-swing</vt:lpstr>
      <vt:lpstr>Swing vs swing: Job Postings Data</vt:lpstr>
      <vt:lpstr>Swing vs swing: Employment Levels Data</vt:lpstr>
      <vt:lpstr>Swing vs swing: Employment Levels Data</vt:lpstr>
      <vt:lpstr>Conclusion</vt:lpstr>
      <vt:lpstr>Conclusion</vt:lpstr>
      <vt:lpstr>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Job Postings and Employment Levels in Swing States of the 2020 Election </dc:title>
  <dc:creator>Barrett Nibling</dc:creator>
  <cp:lastModifiedBy>Barrett Nibling</cp:lastModifiedBy>
  <cp:revision>28</cp:revision>
  <dcterms:created xsi:type="dcterms:W3CDTF">2020-09-30T16:25:14Z</dcterms:created>
  <dcterms:modified xsi:type="dcterms:W3CDTF">2020-10-01T00:00:48Z</dcterms:modified>
</cp:coreProperties>
</file>