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5" r:id="rId11"/>
    <p:sldId id="29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3500" type="screen16x9"/>
  <p:notesSz cx="6858000" cy="9144000"/>
  <p:embeddedFontLs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aleway Medium" pitchFamily="2" charset="0"/>
      <p:regular r:id="rId47"/>
      <p:bold r:id="rId48"/>
      <p:italic r:id="rId49"/>
      <p:boldItalic r:id="rId50"/>
    </p:embeddedFont>
    <p:embeddedFont>
      <p:font typeface="Raleway SemiBold" pitchFamily="2" charset="0"/>
      <p:regular r:id="rId51"/>
      <p:bold r:id="rId52"/>
      <p:italic r:id="rId53"/>
      <p:boldItalic r:id="rId54"/>
    </p:embeddedFont>
    <p:embeddedFont>
      <p:font typeface="Roboto Medium" panose="02000000000000000000" pitchFamily="2" charset="0"/>
      <p:regular r:id="rId55"/>
      <p:bold r:id="rId56"/>
      <p:italic r:id="rId57"/>
      <p:boldItalic r:id="rId58"/>
    </p:embeddedFont>
    <p:embeddedFont>
      <p:font typeface="Source Sans Pro" panose="020B0503030403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F3EA3-6308-404F-9EA3-1EB90516B6D2}" v="54" dt="2022-11-10T19:07:02.426"/>
    <p1510:client id="{F107D724-8609-4AC0-875E-E5608E598B39}" v="5" dt="2022-11-18T16:56:13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1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e93880fe3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e93880fe3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e93880fe3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e93880fe3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e93880fe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e93880fe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e93880fe3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e93880fe3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e93880fe3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e93880fe3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e93880fe3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e93880fe3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bf82f748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bf82f748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bf82f748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bf82f748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bf82f748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bf82f748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e93880fe3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e93880fe3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bf82f748f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bf82f748f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bf82f748f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bf82f748f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7bf82f748f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7bf82f748f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7bf82f748f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7bf82f748f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bf82f748f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7bf82f748f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7bf82f748f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7bf82f748f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7bf82f748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7bf82f748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7bf82f748f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7bf82f748f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bf82f748f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bf82f748f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bf82f748f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bf82f748f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492caa30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492caa30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bf82f748f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bf82f748f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7bf82f748f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7bf82f748f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7bf82f748f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7bf82f748f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bf82f748f_3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bf82f748f_3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7bf82f748f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7bf82f748f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bf82f748f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7bf82f748f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7bf82f748f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7bf82f748f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bf82f748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bf82f748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bf82f748f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bf82f748f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bf82f748f_3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bf82f748f_3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492caa30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492caa30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e93880f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e93880f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e93880fe3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e93880fe3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e93880fe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e93880fe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e93880fe3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e93880fe3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9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0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1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9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49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 sz="1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850" y="6558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Курсовой проект: приложение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«Система тестирования»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35934" y="3269760"/>
            <a:ext cx="3395077" cy="1303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Medium"/>
                <a:ea typeface="Roboto Medium"/>
                <a:cs typeface="Roboto Medium"/>
                <a:sym typeface="Roboto Medium"/>
              </a:rPr>
              <a:t>Автор: ст. гр. W-ПВ122</a:t>
            </a:r>
            <a:endParaRPr lang="ru" sz="1600" dirty="0">
              <a:latin typeface="Roboto Medium"/>
              <a:ea typeface="Roboto Medium"/>
              <a:cs typeface="Roboto Medium"/>
            </a:endParaRPr>
          </a:p>
          <a:p>
            <a:pPr marL="0" indent="0"/>
            <a:endParaRPr lang="ru" sz="16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Medium"/>
                <a:ea typeface="Roboto Medium"/>
                <a:cs typeface="Roboto Medium"/>
                <a:sym typeface="Roboto Medium"/>
              </a:rPr>
              <a:t>Руководитель:					</a:t>
            </a:r>
            <a:endParaRPr sz="16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" name="Google Shape;59;p13">
            <a:extLst>
              <a:ext uri="{FF2B5EF4-FFF2-40B4-BE49-F238E27FC236}">
                <a16:creationId xmlns:a16="http://schemas.microsoft.com/office/drawing/2014/main" id="{DD2682C1-D903-0B58-D179-19749E810904}"/>
              </a:ext>
            </a:extLst>
          </p:cNvPr>
          <p:cNvSpPr txBox="1">
            <a:spLocks/>
          </p:cNvSpPr>
          <p:nvPr/>
        </p:nvSpPr>
        <p:spPr>
          <a:xfrm>
            <a:off x="5484588" y="3306395"/>
            <a:ext cx="3395077" cy="1303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ru-RU" sz="1600" dirty="0">
                <a:latin typeface="Roboto Medium"/>
                <a:ea typeface="Roboto Medium"/>
                <a:cs typeface="Roboto Medium"/>
              </a:rPr>
              <a:t>Запорожец Евгений Игоревич</a:t>
            </a:r>
          </a:p>
          <a:p>
            <a:pPr marL="0" indent="0"/>
            <a:endParaRPr lang="ru-RU" sz="1600" dirty="0">
              <a:latin typeface="Roboto Medium"/>
              <a:ea typeface="Roboto Medium"/>
              <a:cs typeface="Roboto Medium"/>
            </a:endParaRPr>
          </a:p>
          <a:p>
            <a:pPr marL="0" indent="0"/>
            <a:r>
              <a:rPr lang="ru-RU" sz="1600" dirty="0">
                <a:latin typeface="Roboto Medium"/>
                <a:ea typeface="Roboto Medium"/>
                <a:cs typeface="Roboto Medium"/>
              </a:rPr>
              <a:t>Рубан Сергей Анатольевич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title" idx="4294967295"/>
          </p:nvPr>
        </p:nvSpPr>
        <p:spPr>
          <a:xfrm>
            <a:off x="131759" y="204550"/>
            <a:ext cx="89169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 b="0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диаграммы классов</a:t>
            </a:r>
            <a:endParaRPr sz="20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2881615" y="4455231"/>
            <a:ext cx="373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Рис. 4 Диаграмма классов (фрагмент)</a:t>
            </a:r>
            <a:endParaRPr sz="11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l="1242" t="3549" r="919" b="1021"/>
          <a:stretch/>
        </p:blipFill>
        <p:spPr>
          <a:xfrm>
            <a:off x="1284188" y="896350"/>
            <a:ext cx="6931026" cy="3558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64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Во всём приложении используется паттерн MVVM (Model-View-ViewModel) (Рис. 3)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Каждое окно содержит лишь визуальное представление, а логику и данные содержит соответствующая модель представления.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Например, представлению TestInfoView соответствует модель представления TestInfoViewModel, которая наследуется от базового класса ViewModelBase и содержит команды StartTestCommand (команда, которая запускает прохождение теста и открывает соответствующее модальное окно) и UpdateTestFromDatabaseAsyncCommand (команда, которая обновляет данные из базы данных). Данная модель представления работает с моделью dbo.Tests (таблица в базе данных MS SQL). (Рис. 4)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sp>
        <p:nvSpPr>
          <p:cNvPr id="128" name="Google Shape;128;p22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Проектирование диаграммы классов</a:t>
            </a:r>
            <a:endParaRPr sz="2000" b="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35588" y="22747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86" y="1009600"/>
            <a:ext cx="3357236" cy="1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60875" y="4772100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t="592" b="592"/>
          <a:stretch/>
        </p:blipFill>
        <p:spPr>
          <a:xfrm>
            <a:off x="737200" y="2910025"/>
            <a:ext cx="3284350" cy="1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 idx="4294967295"/>
          </p:nvPr>
        </p:nvSpPr>
        <p:spPr>
          <a:xfrm>
            <a:off x="-125" y="109300"/>
            <a:ext cx="91440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базы данных</a:t>
            </a:r>
            <a:endParaRPr sz="20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800" y="716825"/>
            <a:ext cx="3736161" cy="39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2662600" y="4772100"/>
            <a:ext cx="373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Source Sans Pro"/>
                <a:ea typeface="Source Sans Pro"/>
                <a:cs typeface="Source Sans Pro"/>
                <a:sym typeface="Source Sans Pro"/>
              </a:rPr>
              <a:t>Рис. 5 (диаграмма структуры базы данных)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Перед стартом программы нужно убедиться в наличии файла App.config, и в том что все 4 параметра указаны. (Рис. 6)</a:t>
            </a:r>
            <a:endParaRPr sz="1600"/>
          </a:p>
        </p:txBody>
      </p:sp>
      <p:sp>
        <p:nvSpPr>
          <p:cNvPr id="147" name="Google Shape;147;p24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35600" y="30101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269725" y="1733188"/>
            <a:ext cx="4168750" cy="11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При запуске программы открывается окно, где нужно ввести авторизационные данные пользователя teacher или student, либо зарегистрироваться (Рис. 7.1, 7.2)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После успешного входа или регистрации, открывается главное окно программы, которое отличается в зависимости от того какой пользователь вошёл в систему.</a:t>
            </a:r>
            <a:endParaRPr sz="1600"/>
          </a:p>
        </p:txBody>
      </p:sp>
      <p:sp>
        <p:nvSpPr>
          <p:cNvPr id="156" name="Google Shape;156;p25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152401" y="3838550"/>
            <a:ext cx="20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7.1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600"/>
            <a:ext cx="2076273" cy="2788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2495726" y="3838550"/>
            <a:ext cx="203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7.2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5725" y="1009600"/>
            <a:ext cx="2076276" cy="27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После успешного входа или регистрации, открывается главное окно программы (Рис. 8.1)</a:t>
            </a:r>
            <a:endParaRPr sz="1600"/>
          </a:p>
        </p:txBody>
      </p:sp>
      <p:sp>
        <p:nvSpPr>
          <p:cNvPr id="167" name="Google Shape;167;p26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60850" y="42921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13" y="1435100"/>
            <a:ext cx="3881672" cy="270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Нажав на название категории, открывается окно с информацией о категории, где пользователь может отредактировать или удалить её, но только если имеет соответствующие права (Рис. 8.2)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ru"/>
              <a:t>Права на категорию определяются по следующим условиям: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является владельцем всех тестов в категории - он имеет полный доступ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является владельцем хотя бы одного теста в категории - он имеет доступ на чтение и редактирование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не является владельцем ни одного из тестов - он имеет доступ только на чтение</a:t>
            </a: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382100" y="41010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" y="1463975"/>
            <a:ext cx="4393500" cy="25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7"/>
          <p:cNvCxnSpPr/>
          <p:nvPr/>
        </p:nvCxnSpPr>
        <p:spPr>
          <a:xfrm>
            <a:off x="5052650" y="1916300"/>
            <a:ext cx="3577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7"/>
          <p:cNvCxnSpPr/>
          <p:nvPr/>
        </p:nvCxnSpPr>
        <p:spPr>
          <a:xfrm>
            <a:off x="5116375" y="4344700"/>
            <a:ext cx="35595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Нажав на кнопку “Управление” у одного из тестов, пользователь переходит в окно с информацией о тесте, из которого можно просмотреть информацию о нём, изменить тест или удалить его (но только если пользователь имеет соответствующие права) (Рис. 8.3)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ru"/>
              <a:t>Права на тест определяются по следующим условиям: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является владельцем теста - он имеет полный доступ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учитель не является владельцем теста - он имеет доступ только на чтение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360038" y="47147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l="1400" t="1048"/>
          <a:stretch/>
        </p:blipFill>
        <p:spPr>
          <a:xfrm>
            <a:off x="164050" y="1120325"/>
            <a:ext cx="4228975" cy="359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8"/>
          <p:cNvCxnSpPr/>
          <p:nvPr/>
        </p:nvCxnSpPr>
        <p:spPr>
          <a:xfrm>
            <a:off x="5079975" y="4353800"/>
            <a:ext cx="3723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8"/>
          <p:cNvCxnSpPr/>
          <p:nvPr/>
        </p:nvCxnSpPr>
        <p:spPr>
          <a:xfrm>
            <a:off x="5052900" y="2503425"/>
            <a:ext cx="3723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этом же окне пользователь, нажав на троеточие в правом верхнем углу окна, может сохранить тест в текстовый файл, или сохранить тест в текстовый файл включая правильные ответы (но только если имеет полный доступ к тесту) (Рис. 8.4)</a:t>
            </a:r>
            <a:endParaRPr sz="1600"/>
          </a:p>
        </p:txBody>
      </p:sp>
      <p:sp>
        <p:nvSpPr>
          <p:cNvPr id="198" name="Google Shape;198;p29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60038" y="33492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4625"/>
            <a:ext cx="4458725" cy="15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главном окне нажав на круглую кнопку “+”, пользователь может добавить тест или категорию (Рис. 8.5)</a:t>
            </a:r>
            <a:endParaRPr sz="1600"/>
          </a:p>
        </p:txBody>
      </p:sp>
      <p:sp>
        <p:nvSpPr>
          <p:cNvPr id="207" name="Google Shape;207;p30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236100" y="39045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450" y="1717325"/>
            <a:ext cx="2238321" cy="2034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0">
                <a:latin typeface="Raleway SemiBold"/>
                <a:ea typeface="Raleway SemiBold"/>
                <a:cs typeface="Raleway SemiBold"/>
                <a:sym typeface="Raleway SemiBold"/>
              </a:rPr>
              <a:t>Актуальность</a:t>
            </a:r>
            <a:endParaRPr sz="28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4725" y="1362900"/>
            <a:ext cx="87828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Актуальность курсовой работы обусловлена глобальным переходом на современный формат обучения.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В наше время всё больше становятся необходимы системы для удобного управления тестами и проведением тестирования студентов, для этих задач создано и продолжает создаваться множество сайтов, мобильных и десктопных приложений. 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Одним из таких и является это приложение.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Нажав на кнопку “Добавить категорию”, пользователь попадает в окно редактирования новосозданной категории (Рис. 8.6)</a:t>
            </a:r>
            <a:endParaRPr sz="1600"/>
          </a:p>
        </p:txBody>
      </p:sp>
      <p:sp>
        <p:nvSpPr>
          <p:cNvPr id="216" name="Google Shape;216;p31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60850" y="39045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" y="1162000"/>
            <a:ext cx="4440278" cy="259016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Нажав на кнопку “Добавить тест”, пользователь попадает в окно редактирования новосозданного теста (Рис. 8.7)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Обозначения возле названия полей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* - поле обязательно для заполнения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ничего - опциональное поле (необязательно для заполнения)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/ - исключающее опциональное поле - то же опциональное поле, только при этом рядом существует также второе поле с таким же обозначением, и если одно из них заполняется - второе автоматически становится не заданным</a:t>
            </a:r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60850" y="47014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38" y="1106725"/>
            <a:ext cx="3645025" cy="3594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2"/>
          <p:cNvCxnSpPr/>
          <p:nvPr/>
        </p:nvCxnSpPr>
        <p:spPr>
          <a:xfrm>
            <a:off x="5079975" y="4419300"/>
            <a:ext cx="3723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5052900" y="1884375"/>
            <a:ext cx="3723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Отсюда же пользователь может как редактировать вопросы поверхностно (используя поля таблицы; Рис. 8.8), так и полноценно, выбрав конкретный вопрос и нажав на кнопку “Изменить вопрос”, после чего он попадает в отдельное окно редактора вопроса (Рис. 8.9)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По такому же принципу пользователь может редактировать и варианты ответа внутри вопросов.</a:t>
            </a:r>
            <a:endParaRPr sz="1600"/>
          </a:p>
        </p:txBody>
      </p:sp>
      <p:sp>
        <p:nvSpPr>
          <p:cNvPr id="236" name="Google Shape;236;p33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65775" y="2371650"/>
            <a:ext cx="238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8.8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3" y="1268750"/>
            <a:ext cx="2387675" cy="110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700" y="1268751"/>
            <a:ext cx="1957295" cy="27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3"/>
          <p:cNvSpPr txBox="1"/>
          <p:nvPr/>
        </p:nvSpPr>
        <p:spPr>
          <a:xfrm>
            <a:off x="2614700" y="4133900"/>
            <a:ext cx="19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Также на главном экране можно найти тест используя строку поиска (Рис. 8.10)</a:t>
            </a:r>
            <a:endParaRPr sz="1600"/>
          </a:p>
        </p:txBody>
      </p:sp>
      <p:sp>
        <p:nvSpPr>
          <p:cNvPr id="247" name="Google Shape;247;p34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460850" y="31490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8" y="1926625"/>
            <a:ext cx="4488226" cy="11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По нажатию на три полоски в левом верхнем углу, пользователь может попасть в боковое навигационное меню (Рис. 8.11)</a:t>
            </a:r>
            <a:endParaRPr sz="1600"/>
          </a:p>
        </p:txBody>
      </p:sp>
      <p:sp>
        <p:nvSpPr>
          <p:cNvPr id="256" name="Google Shape;256;p35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60850" y="40190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00" y="1176357"/>
            <a:ext cx="3819097" cy="2690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Из навигационного меню, пользователь может перейти в раздел статистики (Рис. 8.12), или в раздел информации о программе.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В разделе статистики можно посмотреть личную статистику, всю статистику по всем тестам и студентам, а также по желанию отфильтровать её по дате и/или конкретному студенту и/или тесту.</a:t>
            </a:r>
            <a:endParaRPr sz="1600"/>
          </a:p>
        </p:txBody>
      </p:sp>
      <p:sp>
        <p:nvSpPr>
          <p:cNvPr id="265" name="Google Shape;265;p36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460850" y="38664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0" y="1277024"/>
            <a:ext cx="4280800" cy="25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Нажав на троеточие в правом верхнем углу окна, пользователь может выйти из аккаунта и программы (Рис. 8.13)</a:t>
            </a:r>
            <a:endParaRPr sz="1600"/>
          </a:p>
        </p:txBody>
      </p:sp>
      <p:sp>
        <p:nvSpPr>
          <p:cNvPr id="274" name="Google Shape;274;p37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учитель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382100" y="37142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8.13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563" y="2066463"/>
            <a:ext cx="26955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После успешного входа или регистрации, открывается главное окно программы (Рис. 9.1)</a:t>
            </a:r>
            <a:endParaRPr sz="1600"/>
          </a:p>
        </p:txBody>
      </p:sp>
      <p:sp>
        <p:nvSpPr>
          <p:cNvPr id="283" name="Google Shape;283;p38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460850" y="43400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50" y="1362275"/>
            <a:ext cx="4217995" cy="297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Нажав на кнопку “Открыть” у одного из тестов, пользователь переходит в окно с информацией о тесте, из которого далее можно перейти в прохождение теста нажав на кнопку “Пройти тест” (Рис. 9.2)</a:t>
            </a:r>
            <a:endParaRPr sz="1600"/>
          </a:p>
        </p:txBody>
      </p:sp>
      <p:sp>
        <p:nvSpPr>
          <p:cNvPr id="292" name="Google Shape;292;p39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460850" y="38067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50" y="1463350"/>
            <a:ext cx="4397201" cy="23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При прохождении теста пользователю нужно выбрать как минимум один вариант ответа (Рис. 9.3). При этом можно ориентироваться на указание в скобках в конце вопроса, в котором отображается один ли правильный ответ в вопросе или несколько.</a:t>
            </a:r>
            <a:endParaRPr sz="1600"/>
          </a:p>
        </p:txBody>
      </p:sp>
      <p:sp>
        <p:nvSpPr>
          <p:cNvPr id="301" name="Google Shape;301;p40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460850" y="44192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88" y="1404000"/>
            <a:ext cx="4308525" cy="3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0">
                <a:latin typeface="Raleway SemiBold"/>
                <a:ea typeface="Raleway SemiBold"/>
                <a:cs typeface="Raleway SemiBold"/>
                <a:sym typeface="Raleway SemiBold"/>
              </a:rPr>
              <a:t>Цель</a:t>
            </a:r>
            <a:endParaRPr sz="28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44725" y="1362900"/>
            <a:ext cx="8782800" cy="2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Целью курсовой работы было разработать десктопное приложение на платформе .NET, благодаря которому преподаватели смогли бы легко создавать тесты, а студенты их проходить. 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Программа должна просматривать список тестов, и в зависимости от учётной записи пользователя позволять управлять ими или проходить.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Если вопрос содержит ограничение по времени, оставшееся время можно найти вверху слева под вопросом (Рис. 9.4). По истечении времени вопрос автоматически засчитывается как неправильный и происходит переход на следующий вопрос (или к результатам, если вопрос был последним).</a:t>
            </a:r>
            <a:endParaRPr sz="1600"/>
          </a:p>
        </p:txBody>
      </p:sp>
      <p:sp>
        <p:nvSpPr>
          <p:cNvPr id="310" name="Google Shape;310;p41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460850" y="36545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2" name="Google Shape;3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00" y="2000075"/>
            <a:ext cx="26479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Если тест содержит ограничение по времени, оставшееся время можно найти вверху справа под вопросом (Рис. 9.5)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По истечении времени все вопросы, на которые не был дан ответ, автоматически засчитываются как неправильные, и происходит переход к результатам.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При этом может одновременно быть ограничение по времени и у теста, и у конкретного вопроса.</a:t>
            </a:r>
            <a:endParaRPr sz="1600"/>
          </a:p>
        </p:txBody>
      </p:sp>
      <p:sp>
        <p:nvSpPr>
          <p:cNvPr id="319" name="Google Shape;319;p42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460850" y="409016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00" y="1186288"/>
            <a:ext cx="4122299" cy="2903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В окне результатов пользователь может ознакомиться с оценкой, и краткой сводкой информации о процессе прохождения (Рис. 9.6)</a:t>
            </a:r>
            <a:endParaRPr sz="1600"/>
          </a:p>
        </p:txBody>
      </p:sp>
      <p:sp>
        <p:nvSpPr>
          <p:cNvPr id="328" name="Google Shape;328;p43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460850" y="43160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13" y="1540350"/>
            <a:ext cx="4119483" cy="277576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Также на главном экране можно найти тест используя строку поиска (Рис. 9.7)</a:t>
            </a:r>
            <a:endParaRPr sz="1600"/>
          </a:p>
        </p:txBody>
      </p:sp>
      <p:sp>
        <p:nvSpPr>
          <p:cNvPr id="337" name="Google Shape;337;p44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460850" y="33842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38" y="2356125"/>
            <a:ext cx="4488226" cy="11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По нажатию на три полоски в левом верхнем углу, пользователь может попасть в боковое навигационное меню (Рис. 9.8)</a:t>
            </a:r>
            <a:endParaRPr sz="1600"/>
          </a:p>
        </p:txBody>
      </p:sp>
      <p:sp>
        <p:nvSpPr>
          <p:cNvPr id="346" name="Google Shape;346;p45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7" name="Google Shape;347;p45"/>
          <p:cNvSpPr txBox="1"/>
          <p:nvPr/>
        </p:nvSpPr>
        <p:spPr>
          <a:xfrm>
            <a:off x="460850" y="424403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9.8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13" y="1386950"/>
            <a:ext cx="3839480" cy="2704687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Из навигационного меню, пользователь может перейти в раздел статистики (Рис. 9.9)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В нём можно посмотреть личную статистику, и по желанию отфильтровать её по дате и/или конкретному тесту.</a:t>
            </a:r>
            <a:endParaRPr sz="1600"/>
          </a:p>
        </p:txBody>
      </p:sp>
      <p:sp>
        <p:nvSpPr>
          <p:cNvPr id="355" name="Google Shape;355;p46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6" name="Google Shape;356;p46"/>
          <p:cNvSpPr txBox="1"/>
          <p:nvPr/>
        </p:nvSpPr>
        <p:spPr>
          <a:xfrm>
            <a:off x="460850" y="43071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9.9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25" y="1386975"/>
            <a:ext cx="4145450" cy="292023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Также из навигационного меню пользователь может перейти в раздел информации о программе (Рис. 9.10)</a:t>
            </a:r>
            <a:endParaRPr sz="1600"/>
          </a:p>
        </p:txBody>
      </p:sp>
      <p:sp>
        <p:nvSpPr>
          <p:cNvPr id="364" name="Google Shape;364;p47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65" name="Google Shape;365;p47"/>
          <p:cNvSpPr txBox="1"/>
          <p:nvPr/>
        </p:nvSpPr>
        <p:spPr>
          <a:xfrm>
            <a:off x="460850" y="4389988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9.10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5" y="1397200"/>
            <a:ext cx="4276347" cy="2992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Нажав на троеточие в правом верхнем углу экрана, пользователь может выйти из аккаунта и программы (Рис. 9.11)</a:t>
            </a:r>
            <a:endParaRPr sz="1600"/>
          </a:p>
        </p:txBody>
      </p:sp>
      <p:sp>
        <p:nvSpPr>
          <p:cNvPr id="373" name="Google Shape;373;p48"/>
          <p:cNvSpPr txBox="1">
            <a:spLocks noGrp="1"/>
          </p:cNvSpPr>
          <p:nvPr>
            <p:ph type="ctrTitle" idx="4294967295"/>
          </p:nvPr>
        </p:nvSpPr>
        <p:spPr>
          <a:xfrm>
            <a:off x="10385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Руководство пользователя: студент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460850" y="4091913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9.11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0" y="1699100"/>
            <a:ext cx="29337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>
            <a:spLocks noGrp="1"/>
          </p:cNvSpPr>
          <p:nvPr>
            <p:ph type="title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0">
                <a:latin typeface="Raleway SemiBold"/>
                <a:ea typeface="Raleway SemiBold"/>
                <a:cs typeface="Raleway SemiBold"/>
                <a:sym typeface="Raleway SemiBold"/>
              </a:rPr>
              <a:t>Выводы</a:t>
            </a:r>
            <a:endParaRPr sz="28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144725" y="1362900"/>
            <a:ext cx="87828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Используя базу данных MS SQL, платформу .NET, технологию WPF и несколько библиотек для неё, удалось разработать десктопное приложение, позволяющее учителям легко управлять тестами и отслеживать результаты студентов, а студентам проходить эти тесты и просматривать свои результаты. 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just" rtl="0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использования этой программы пользователям нужно обладать лишь минимальными навыками работы с компьютером.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3" name="Google Shape;383;p4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>
            <a:spLocks noGrp="1"/>
          </p:cNvSpPr>
          <p:nvPr>
            <p:ph type="ctrTitle"/>
          </p:nvPr>
        </p:nvSpPr>
        <p:spPr>
          <a:xfrm>
            <a:off x="103850" y="1657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Для достижения поставленной цели были решены следующие задачи:</a:t>
            </a:r>
            <a:endParaRPr sz="1600"/>
          </a:p>
          <a:p>
            <a:pPr marL="457200" lvl="0" indent="-29972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Спроектирован интерфейс пользователя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Выбрана оптимальная для данного приложения технология для разработки десктопных приложений на платформе .NET (WPF)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Выбран набор инструментов для дизайна интерфейса пользователя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Выбрана СУБД для базы данных (MS SQL)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Спроектирована база данных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Изучены и решены главные недостатки похожих программ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Реализован весь основной функционал программы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Реализован некоторый дополнительный функционал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Программа полностью функционально протестирована методом чёрного ящика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600"/>
              <a:t>Разработано подробное руководство пользователя</a:t>
            </a:r>
            <a:endParaRPr sz="160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65500" y="1427225"/>
            <a:ext cx="4177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0">
                <a:latin typeface="Raleway SemiBold"/>
                <a:ea typeface="Raleway SemiBold"/>
                <a:cs typeface="Raleway SemiBold"/>
                <a:sym typeface="Raleway SemiBold"/>
              </a:rPr>
              <a:t>Задачи</a:t>
            </a:r>
            <a:endParaRPr sz="28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265500" y="1427225"/>
            <a:ext cx="4177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0">
                <a:latin typeface="Raleway SemiBold"/>
                <a:ea typeface="Raleway SemiBold"/>
                <a:cs typeface="Raleway SemiBold"/>
                <a:sym typeface="Raleway SemiBold"/>
              </a:rPr>
              <a:t>Функциональные требования</a:t>
            </a:r>
            <a:endParaRPr sz="28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633900" y="91625"/>
            <a:ext cx="44154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Тест может иметь произвольное количество вопросов, вопрос может иметь произвольное количество вариантов ответа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База данных содержит два типа пользователей (teacher, student)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Учителям доступны окна для добавления, редактирования и удаления категорий, тестов, вопросов, вариантов ответа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Студентам доступны окна для сдачи теста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Программа должна выводить список всех доступных категорий и тестов в них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При прохождении теста все вопросы выводятся на панель (номер, вопрос, варианты ответа)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После прохождения теста система выдаёт оценку и подробную информацию о результате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Char char="●"/>
            </a:pPr>
            <a:r>
              <a:rPr lang="ru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Добавление и редактирование выполняется в отдельных окнах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Есть два действующих лица - teacher и student. И teacher и student имеют доступ к категориям и тестам, но только teacher может ими управлять, и только student может их проходить. Оба могут просматривать личную статистику, а teacher также и общую статистику студентов и тестов.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25" y="1185050"/>
            <a:ext cx="4405949" cy="291481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ctrTitle" idx="4294967295"/>
          </p:nvPr>
        </p:nvSpPr>
        <p:spPr>
          <a:xfrm>
            <a:off x="435600" y="170800"/>
            <a:ext cx="45510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Medium"/>
                <a:ea typeface="Raleway Medium"/>
                <a:cs typeface="Raleway Medium"/>
                <a:sym typeface="Raleway Medium"/>
              </a:rPr>
              <a:t>Проектирование алгоритмов</a:t>
            </a:r>
            <a:endParaRPr sz="2000" b="0">
              <a:solidFill>
                <a:srgbClr val="00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35600" y="4242325"/>
            <a:ext cx="383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Sans Pro"/>
                <a:ea typeface="Source Sans Pro"/>
                <a:cs typeface="Source Sans Pro"/>
                <a:sym typeface="Source Sans Pro"/>
              </a:rPr>
              <a:t>Рис. 1 (диаграмма вариантов использования)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 idx="4294967295"/>
          </p:nvPr>
        </p:nvSpPr>
        <p:spPr>
          <a:xfrm>
            <a:off x="-125" y="227650"/>
            <a:ext cx="91440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0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системы</a:t>
            </a:r>
            <a:endParaRPr sz="28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4725" y="1362900"/>
            <a:ext cx="8782800" cy="27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32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Для проектирования интерфейса программы использовался Material Design In Xaml Toolkit, который изменяет внешний вид многих стандартных компонентов WPF и предоставляет большое количество стилей для них, основанных на системе дизайна Google’s Material Design. С его помощью интерфейс удалось сделать более эргономичным и удобным для пользователя.</a:t>
            </a:r>
            <a:endParaRPr sz="2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-125" y="207000"/>
            <a:ext cx="91440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0">
                <a:latin typeface="Raleway SemiBold"/>
                <a:ea typeface="Raleway SemiBold"/>
                <a:cs typeface="Raleway SemiBold"/>
                <a:sym typeface="Raleway SemiBold"/>
              </a:rPr>
              <a:t>Примеры Material Design In Xaml Toolkit</a:t>
            </a:r>
            <a:endParaRPr sz="20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772525"/>
            <a:ext cx="8839200" cy="281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75" y="3583475"/>
            <a:ext cx="2066876" cy="1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150" y="3583471"/>
            <a:ext cx="3949850" cy="1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9000" y="3583475"/>
            <a:ext cx="2974876" cy="1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 idx="4294967295"/>
          </p:nvPr>
        </p:nvSpPr>
        <p:spPr>
          <a:xfrm>
            <a:off x="-125" y="308246"/>
            <a:ext cx="91440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 b="0">
                <a:latin typeface="Raleway SemiBold"/>
                <a:ea typeface="Raleway SemiBold"/>
                <a:cs typeface="Raleway SemiBold"/>
                <a:sym typeface="Raleway SemiBold"/>
              </a:rPr>
              <a:t>Проектирование диаграммы классов</a:t>
            </a:r>
            <a:endParaRPr sz="2800" b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144725" y="1362900"/>
            <a:ext cx="8680224" cy="399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Всем представлениям соответствуют свои модели представления. Для реализации моделей представления используется самописная библиотека MvvmBaseViewModels. Все модели представления наследуются от одного из базовых абстрактных классов - ViewModelBase, ValidatableViewModelBase или NavigationViewModelBase. Последние, помимо основного функционала, предоставляют также поддержку валидации свойств или навигации соответственно.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Каждый базовый класс реализует интерфейсы ICloseable и IDisposable. Реализация ICloseable предоставляет возможность модели представления вызывать закрытие окна, а IDisposable предоставляет механизм освобождения неуправляемых ресурсов, если таковые используются в модели представления. Помимо этого все базовые классы наследуются от абстрактного класса ObservableObject из NuGet-пакета Community.Toolkit.Mvvm, который реализует интерфейс INotifyPropertyChanged, используемый для уведомлений о том, что значение какого-то свойства изменилось.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Также модели представления хранят в качестве свойств экземпляры классов RelayCommand и AsyncRelayCommand, которые реализуют интерфейс ICommand. Все базовые классы моделей представления предоставляют события возникновения информационных сообщений, предупреждений, ошибок и критических ошибок, а также стандартные обработчики для них.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2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066913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F3F3F3"/>
      </a:lt2>
      <a:accent1>
        <a:srgbClr val="333333"/>
      </a:accent1>
      <a:accent2>
        <a:srgbClr val="3F51B5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F3F3F3"/>
      </a:lt2>
      <a:accent1>
        <a:srgbClr val="333333"/>
      </a:accent1>
      <a:accent2>
        <a:srgbClr val="3F51B5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39</Slides>
  <Notes>39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39</vt:i4>
      </vt:variant>
    </vt:vector>
  </HeadingPairs>
  <TitlesOfParts>
    <vt:vector size="41" baseType="lpstr">
      <vt:lpstr>Plum</vt:lpstr>
      <vt:lpstr>Plum</vt:lpstr>
      <vt:lpstr>Курсовой проект: приложение «Система тестирования»</vt:lpstr>
      <vt:lpstr>Актуальность</vt:lpstr>
      <vt:lpstr>Цель</vt:lpstr>
      <vt:lpstr>Задачи</vt:lpstr>
      <vt:lpstr>Функциональные требования</vt:lpstr>
      <vt:lpstr>Проектирование алгоритмов</vt:lpstr>
      <vt:lpstr>Проектирование системы</vt:lpstr>
      <vt:lpstr>Примеры Material Design In Xaml Toolkit</vt:lpstr>
      <vt:lpstr>Проектирование диаграммы классов</vt:lpstr>
      <vt:lpstr>Проектирование диаграммы классов</vt:lpstr>
      <vt:lpstr>Проектирование диаграммы классов</vt:lpstr>
      <vt:lpstr>Проектирование базы данных</vt:lpstr>
      <vt:lpstr>Руководство пользователя</vt:lpstr>
      <vt:lpstr>Руководство пользователя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учитель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Руководство пользователя: студент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проект: приложение «Система тестирования»</dc:title>
  <cp:revision>29</cp:revision>
  <dcterms:modified xsi:type="dcterms:W3CDTF">2022-11-18T16:56:56Z</dcterms:modified>
</cp:coreProperties>
</file>