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aleway"/>
      <p:regular r:id="rId43"/>
      <p:bold r:id="rId44"/>
      <p:italic r:id="rId45"/>
      <p:boldItalic r:id="rId46"/>
    </p:embeddedFont>
    <p:embeddedFont>
      <p:font typeface="Raleway SemiBold"/>
      <p:regular r:id="rId47"/>
      <p:bold r:id="rId48"/>
      <p:italic r:id="rId49"/>
      <p:boldItalic r:id="rId50"/>
    </p:embeddedFont>
    <p:embeddedFont>
      <p:font typeface="Raleway Medium"/>
      <p:regular r:id="rId51"/>
      <p:bold r:id="rId52"/>
      <p:italic r:id="rId53"/>
      <p:boldItalic r:id="rId54"/>
    </p:embeddedFont>
    <p:embeddedFont>
      <p:font typeface="Spectral SemiBold"/>
      <p:regular r:id="rId55"/>
      <p:bold r:id="rId56"/>
      <p:italic r:id="rId57"/>
      <p:boldItalic r:id="rId58"/>
    </p:embeddedFont>
    <p:embeddedFont>
      <p:font typeface="Source Sans Pro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aleway-bold.fntdata"/><Relationship Id="rId43" Type="http://schemas.openxmlformats.org/officeDocument/2006/relationships/font" Target="fonts/Raleway-regular.fntdata"/><Relationship Id="rId46" Type="http://schemas.openxmlformats.org/officeDocument/2006/relationships/font" Target="fonts/Raleway-boldItalic.fntdata"/><Relationship Id="rId45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SemiBold-bold.fntdata"/><Relationship Id="rId47" Type="http://schemas.openxmlformats.org/officeDocument/2006/relationships/font" Target="fonts/RalewaySemiBold-regular.fntdata"/><Relationship Id="rId49" Type="http://schemas.openxmlformats.org/officeDocument/2006/relationships/font" Target="fonts/Raleway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SourceSansPro-boldItalic.fntdata"/><Relationship Id="rId61" Type="http://schemas.openxmlformats.org/officeDocument/2006/relationships/font" Target="fonts/SourceSansPr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SourceSansPr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Medium-regular.fntdata"/><Relationship Id="rId50" Type="http://schemas.openxmlformats.org/officeDocument/2006/relationships/font" Target="fonts/RalewaySemiBold-boldItalic.fntdata"/><Relationship Id="rId53" Type="http://schemas.openxmlformats.org/officeDocument/2006/relationships/font" Target="fonts/RalewayMedium-italic.fntdata"/><Relationship Id="rId52" Type="http://schemas.openxmlformats.org/officeDocument/2006/relationships/font" Target="fonts/RalewayMedium-bold.fntdata"/><Relationship Id="rId11" Type="http://schemas.openxmlformats.org/officeDocument/2006/relationships/slide" Target="slides/slide6.xml"/><Relationship Id="rId55" Type="http://schemas.openxmlformats.org/officeDocument/2006/relationships/font" Target="fonts/SpectralSemiBold-regular.fntdata"/><Relationship Id="rId10" Type="http://schemas.openxmlformats.org/officeDocument/2006/relationships/slide" Target="slides/slide5.xml"/><Relationship Id="rId54" Type="http://schemas.openxmlformats.org/officeDocument/2006/relationships/font" Target="fonts/RalewayMedium-boldItalic.fntdata"/><Relationship Id="rId13" Type="http://schemas.openxmlformats.org/officeDocument/2006/relationships/slide" Target="slides/slide8.xml"/><Relationship Id="rId57" Type="http://schemas.openxmlformats.org/officeDocument/2006/relationships/font" Target="fonts/SpectralSemiBold-italic.fntdata"/><Relationship Id="rId12" Type="http://schemas.openxmlformats.org/officeDocument/2006/relationships/slide" Target="slides/slide7.xml"/><Relationship Id="rId56" Type="http://schemas.openxmlformats.org/officeDocument/2006/relationships/font" Target="fonts/SpectralSemiBold-bold.fntdata"/><Relationship Id="rId15" Type="http://schemas.openxmlformats.org/officeDocument/2006/relationships/slide" Target="slides/slide10.xml"/><Relationship Id="rId59" Type="http://schemas.openxmlformats.org/officeDocument/2006/relationships/font" Target="fonts/SourceSansPro-regular.fntdata"/><Relationship Id="rId14" Type="http://schemas.openxmlformats.org/officeDocument/2006/relationships/slide" Target="slides/slide9.xml"/><Relationship Id="rId58" Type="http://schemas.openxmlformats.org/officeDocument/2006/relationships/font" Target="fonts/SpectralSemiBol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e93880fe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e93880fe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e93880fe3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e93880fe3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e93880fe3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e93880fe3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e93880fe3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e93880fe3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e93880fe3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e93880fe3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7bf82f748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7bf82f748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bf82f748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bf82f74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7bf82f748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7bf82f748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7bf82f748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7bf82f748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bf82f748f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7bf82f748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4e93880fe3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4e93880fe3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7bf82f748f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7bf82f748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7bf82f748f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7bf82f748f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7bf82f748f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7bf82f748f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7bf82f748f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7bf82f748f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7bf82f748f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7bf82f748f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7bf82f748f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7bf82f748f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bf82f748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bf82f748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7bf82f748f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7bf82f748f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7bf82f748f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7bf82f748f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bf82f748f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bf82f748f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e93880fe3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e93880fe3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7bf82f748f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7bf82f748f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bf82f748f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bf82f748f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7bf82f748f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7bf82f748f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7bf82f748f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7bf82f748f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7bf82f748f_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7bf82f748f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7bf82f748f_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7bf82f748f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7bf82f748f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7bf82f748f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7bf82f748f_3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7bf82f748f_3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e93880f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e93880f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e93880fe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e93880fe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e93880fe3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e93880fe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e93880fe3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e93880fe3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e93880fe3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e93880fe3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e93880fe3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e93880fe3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103850" y="6558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Курсовой проект: п</a:t>
            </a:r>
            <a:r>
              <a:rPr lang="ru" sz="3600"/>
              <a:t>риложение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«Система тестирования»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94550" y="2724675"/>
            <a:ext cx="8817000" cy="23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Spectral SemiBold"/>
                <a:ea typeface="Spectral SemiBold"/>
                <a:cs typeface="Spectral SemiBold"/>
                <a:sym typeface="Spectral SemiBold"/>
              </a:rPr>
              <a:t>Автор: ст. гр. W-ПВ122						Запорожец Евгений Игоревич</a:t>
            </a:r>
            <a:endParaRPr sz="1800"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Spectral SemiBold"/>
                <a:ea typeface="Spectral SemiBold"/>
                <a:cs typeface="Spectral SemiBold"/>
                <a:sym typeface="Spectral SemiBold"/>
              </a:rPr>
              <a:t>Руководитель:								Рубан Сергей Анатольевич	</a:t>
            </a:r>
            <a:r>
              <a:rPr lang="ru">
                <a:latin typeface="Spectral SemiBold"/>
                <a:ea typeface="Spectral SemiBold"/>
                <a:cs typeface="Spectral SemiBold"/>
                <a:sym typeface="Spectral SemiBold"/>
              </a:rPr>
              <a:t>			</a:t>
            </a:r>
            <a:endParaRPr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4294967295" type="title"/>
          </p:nvPr>
        </p:nvSpPr>
        <p:spPr>
          <a:xfrm>
            <a:off x="-125" y="109300"/>
            <a:ext cx="91440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700">
                <a:latin typeface="Raleway SemiBold"/>
                <a:ea typeface="Raleway SemiBold"/>
                <a:cs typeface="Raleway SemiBold"/>
                <a:sym typeface="Raleway SemiBold"/>
              </a:rPr>
              <a:t>Проектирование базы данных</a:t>
            </a:r>
            <a:endParaRPr b="0" sz="27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800" y="716825"/>
            <a:ext cx="3736161" cy="39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2662600" y="4772100"/>
            <a:ext cx="373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Source Sans Pro"/>
                <a:ea typeface="Source Sans Pro"/>
                <a:cs typeface="Source Sans Pro"/>
                <a:sym typeface="Source Sans Pro"/>
              </a:rPr>
              <a:t>Рис. 5 (диаграмма структуры базы данных)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Перед стартом программы нужно убедиться в наличии файла App.config, и в том что все 4 параметра указаны. (Рис. 6)</a:t>
            </a:r>
            <a:endParaRPr/>
          </a:p>
        </p:txBody>
      </p:sp>
      <p:sp>
        <p:nvSpPr>
          <p:cNvPr id="131" name="Google Shape;131;p23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435600" y="301011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6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>
            <a:off x="269725" y="1733188"/>
            <a:ext cx="4168750" cy="111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запуске программы открывается окно, где нужно ввести авторизационные данные пользователя teacher или student, либо зарегистрироваться (Рис. 7.1, 7.2)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После успешного входа или регистрации, открывается главное окно программы, которое отличается в зависимости от того какой пользователь вошёл в систему.</a:t>
            </a:r>
            <a:endParaRPr/>
          </a:p>
        </p:txBody>
      </p:sp>
      <p:sp>
        <p:nvSpPr>
          <p:cNvPr id="139" name="Google Shape;139;p24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152401" y="3838550"/>
            <a:ext cx="20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7.1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9600"/>
            <a:ext cx="2076273" cy="278813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2495726" y="3838550"/>
            <a:ext cx="20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7.2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5725" y="1009600"/>
            <a:ext cx="2076276" cy="27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После успешного входа или регистрации, открывается главное окно программы (Рис. 8.1)</a:t>
            </a:r>
            <a:endParaRPr/>
          </a:p>
        </p:txBody>
      </p:sp>
      <p:sp>
        <p:nvSpPr>
          <p:cNvPr id="149" name="Google Shape;149;p25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460850" y="42921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13" y="1435100"/>
            <a:ext cx="3881672" cy="270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Нажав на название категории, открывается окно с информацией о категории, где пользователь может отредактировать или удалить её, но только если имеет соответствующие права (Рис. 8.2)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ru"/>
              <a:t>Права на категорию определяются по следующим условиям: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Если учитель является владельцем всех тестов в категории - он имеет полный доступ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Если учитель является владельцем хотя бы одного теста в категории - он имеет доступ на чтение и редактирование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Если учитель не является владельцем ни одного из тестов - он имеет доступ только на чтение</a:t>
            </a:r>
            <a:endParaRPr/>
          </a:p>
        </p:txBody>
      </p:sp>
      <p:sp>
        <p:nvSpPr>
          <p:cNvPr id="157" name="Google Shape;157;p26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382100" y="410101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50" y="1463975"/>
            <a:ext cx="4393500" cy="25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6"/>
          <p:cNvCxnSpPr/>
          <p:nvPr/>
        </p:nvCxnSpPr>
        <p:spPr>
          <a:xfrm>
            <a:off x="5052650" y="1916300"/>
            <a:ext cx="35778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6"/>
          <p:cNvCxnSpPr/>
          <p:nvPr/>
        </p:nvCxnSpPr>
        <p:spPr>
          <a:xfrm>
            <a:off x="5116375" y="4344700"/>
            <a:ext cx="35595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Нажав на троеточие в правом верхнем углу окна, пользователь может выйти из аккаунта и программы (Рис. 8.3)</a:t>
            </a:r>
            <a:endParaRPr/>
          </a:p>
        </p:txBody>
      </p:sp>
      <p:sp>
        <p:nvSpPr>
          <p:cNvPr id="167" name="Google Shape;167;p27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382100" y="37142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563" y="2066463"/>
            <a:ext cx="26955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Нажав на кнопку “Управление” у одного из тестов, пользователь переходит в окно с информацией о тесте, из которого можно просмотреть информацию о нём, изменить тест или удалить его (но только если пользователь имеет соответствующие права) (Рис. 8.4)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ru"/>
              <a:t>Права на тест определяются по следующим условиям: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Если учитель является владельцем теста - он имеет полный доступ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Если учитель не является владельцем теста - он имеет доступ только на чтение</a:t>
            </a:r>
            <a:endParaRPr/>
          </a:p>
        </p:txBody>
      </p:sp>
      <p:sp>
        <p:nvSpPr>
          <p:cNvPr id="175" name="Google Shape;175;p28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360038" y="471476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0" l="1400" r="0" t="1048"/>
          <a:stretch/>
        </p:blipFill>
        <p:spPr>
          <a:xfrm>
            <a:off x="164050" y="1120325"/>
            <a:ext cx="4228975" cy="359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8"/>
          <p:cNvCxnSpPr/>
          <p:nvPr/>
        </p:nvCxnSpPr>
        <p:spPr>
          <a:xfrm>
            <a:off x="5079975" y="4353800"/>
            <a:ext cx="37236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8"/>
          <p:cNvCxnSpPr/>
          <p:nvPr/>
        </p:nvCxnSpPr>
        <p:spPr>
          <a:xfrm>
            <a:off x="5052900" y="2503425"/>
            <a:ext cx="37236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этом же окне пользователь, нажав на троеточие в правом верхнем углу окна, может сохранить тест в текстовый файл, или сохранить тест в текстовый файл включая правильные ответы (но только если имеет полный доступ к тесту) (Рис. 8.5)</a:t>
            </a:r>
            <a:endParaRPr/>
          </a:p>
        </p:txBody>
      </p:sp>
      <p:sp>
        <p:nvSpPr>
          <p:cNvPr id="185" name="Google Shape;185;p29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360038" y="334923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4625"/>
            <a:ext cx="4458725" cy="15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главном окне н</a:t>
            </a:r>
            <a:r>
              <a:rPr lang="ru"/>
              <a:t>ажав на круглую кнопку “+”, пользователь может добавить тест или категорию (Рис. 8.6)</a:t>
            </a:r>
            <a:endParaRPr/>
          </a:p>
        </p:txBody>
      </p:sp>
      <p:sp>
        <p:nvSpPr>
          <p:cNvPr id="193" name="Google Shape;193;p30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236100" y="390456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8.6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450" y="1717325"/>
            <a:ext cx="2238321" cy="2034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Нажав на кнопку “Добавить категорию”, пользователь попадает в окно редактирования новосозданной категории (Рис. 8.7)</a:t>
            </a:r>
            <a:endParaRPr/>
          </a:p>
        </p:txBody>
      </p:sp>
      <p:sp>
        <p:nvSpPr>
          <p:cNvPr id="201" name="Google Shape;201;p31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460850" y="390456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8.7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50" y="1162000"/>
            <a:ext cx="4440278" cy="259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-125" y="227650"/>
            <a:ext cx="91440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3600">
                <a:latin typeface="Raleway SemiBold"/>
                <a:ea typeface="Raleway SemiBold"/>
                <a:cs typeface="Raleway SemiBold"/>
                <a:sym typeface="Raleway SemiBold"/>
              </a:rPr>
              <a:t>Актуальность</a:t>
            </a:r>
            <a:endParaRPr b="0" sz="36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44725" y="1362900"/>
            <a:ext cx="8782800" cy="29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А</a:t>
            </a:r>
            <a:r>
              <a:rPr lang="ru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ктуальность курсовой работы обусловлена глобальным переходом на современный формат обучения. В наше время всё больше становятся необходимы системы для удобного управления тестами и проведением тестирования студентов, для этих задач создано и продолжает создаваться множество сайтов, мобильных и десктопных приложений. Одним из таких и является это приложение.</a:t>
            </a:r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Нажав на кнопку “Добавить тест”, пользователь попадает в окно редактирования новосозданного теста (Рис. 8.8)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Обозначения возле названия полей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* - поле обязательно для заполнения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ничего - опциональное поле (необязательно для заполнения)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/ - исключающее опциональное поле - то же опциональное поле, только при этом рядом существует также второе поле с таким же обозначением, и если одно из них заполняется - второе автоматически становится не заданным</a:t>
            </a:r>
            <a:endParaRPr/>
          </a:p>
        </p:txBody>
      </p:sp>
      <p:sp>
        <p:nvSpPr>
          <p:cNvPr id="209" name="Google Shape;209;p32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460850" y="47014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8.8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38" y="1106725"/>
            <a:ext cx="3645025" cy="3594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32"/>
          <p:cNvCxnSpPr/>
          <p:nvPr/>
        </p:nvCxnSpPr>
        <p:spPr>
          <a:xfrm>
            <a:off x="5079975" y="4419300"/>
            <a:ext cx="37236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2"/>
          <p:cNvCxnSpPr/>
          <p:nvPr/>
        </p:nvCxnSpPr>
        <p:spPr>
          <a:xfrm>
            <a:off x="5052900" y="1884375"/>
            <a:ext cx="37236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Отсюда же пользователь может как редактировать вопросы поверхностно (используя поля таблицы; Рис. 8.9), так и полноценно, выбрав конкретный вопрос и нажав на кнопку “Изменить вопрос”, после чего он попадает в отдельное окно редактора вопроса (Рис 8.10)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 такому же принципу пользователь может редактировать и варианты ответа внутри вопросов.</a:t>
            </a:r>
            <a:endParaRPr/>
          </a:p>
        </p:txBody>
      </p:sp>
      <p:sp>
        <p:nvSpPr>
          <p:cNvPr id="219" name="Google Shape;219;p33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65775" y="2371650"/>
            <a:ext cx="23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8.9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3" y="1268750"/>
            <a:ext cx="2387675" cy="11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4700" y="1268751"/>
            <a:ext cx="1957295" cy="2742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/>
        </p:nvSpPr>
        <p:spPr>
          <a:xfrm>
            <a:off x="2614700" y="4133900"/>
            <a:ext cx="19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8.10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Также на главном экране можно найти тест используя строку поиска (Рис. 8.11)</a:t>
            </a:r>
            <a:endParaRPr/>
          </a:p>
        </p:txBody>
      </p:sp>
      <p:sp>
        <p:nvSpPr>
          <p:cNvPr id="229" name="Google Shape;229;p34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460850" y="314901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8.11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38" y="1926625"/>
            <a:ext cx="4488226" cy="11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 нажатию на три полоски в левом верхнем углу, пользователь может попасть в боковое навигационное меню (Рис. 8.12)</a:t>
            </a:r>
            <a:endParaRPr/>
          </a:p>
        </p:txBody>
      </p:sp>
      <p:sp>
        <p:nvSpPr>
          <p:cNvPr id="237" name="Google Shape;237;p35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460850" y="40190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8.12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00" y="1176357"/>
            <a:ext cx="3819097" cy="269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 навигационного меню, пользователь может перейти в раздел статистики </a:t>
            </a:r>
            <a:r>
              <a:rPr lang="ru"/>
              <a:t>(Рис. 8.13), </a:t>
            </a:r>
            <a:r>
              <a:rPr lang="ru"/>
              <a:t>или в раздел информации о программе.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разделе статистики </a:t>
            </a:r>
            <a:r>
              <a:rPr lang="ru"/>
              <a:t>можно посмотреть личную статистику, всю статистику по всем тестам и студентам, а также по желанию отфильтровать её по дате и/или конкретному студенту и/или тесту.</a:t>
            </a:r>
            <a:endParaRPr/>
          </a:p>
        </p:txBody>
      </p:sp>
      <p:sp>
        <p:nvSpPr>
          <p:cNvPr id="245" name="Google Shape;245;p36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46" name="Google Shape;246;p36"/>
          <p:cNvSpPr txBox="1"/>
          <p:nvPr/>
        </p:nvSpPr>
        <p:spPr>
          <a:xfrm>
            <a:off x="460850" y="386646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8.13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7" name="Google Shape;2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50" y="1277024"/>
            <a:ext cx="4280800" cy="25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После успешного входа или регистрации, открывается главное окно программы (Рис. 9.1)</a:t>
            </a:r>
            <a:endParaRPr/>
          </a:p>
        </p:txBody>
      </p:sp>
      <p:sp>
        <p:nvSpPr>
          <p:cNvPr id="253" name="Google Shape;253;p37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460850" y="434006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9.1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50" y="1362275"/>
            <a:ext cx="4217995" cy="2977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Нажав на троеточие в правом верхнем углу экрана, пользователь может выйти из аккаунта и программы (Рис. 9.2)</a:t>
            </a:r>
            <a:endParaRPr/>
          </a:p>
        </p:txBody>
      </p:sp>
      <p:sp>
        <p:nvSpPr>
          <p:cNvPr id="261" name="Google Shape;261;p38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460850" y="409191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9.2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500" y="1699100"/>
            <a:ext cx="29337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Нажав на кнопку “Открыть” у одного из тестов, пользователь переходит в окно с информацией о тесте, из которого далее можно перейти в прохождение теста нажав на кнопку “Пройти тест” (Рис. 9.3)</a:t>
            </a:r>
            <a:endParaRPr/>
          </a:p>
        </p:txBody>
      </p:sp>
      <p:sp>
        <p:nvSpPr>
          <p:cNvPr id="269" name="Google Shape;269;p39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460850" y="380671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9.3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1" name="Google Shape;2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50" y="1463350"/>
            <a:ext cx="4397201" cy="23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При прохождении теста пользователю нужно выбрать как минимум один вариант ответа (Рис. 9.4). При этом можно ориентироваться на указание в скобках в конце вопроса, в котором отображается один ли правильный ответ в вопросе или несколько.</a:t>
            </a:r>
            <a:endParaRPr/>
          </a:p>
        </p:txBody>
      </p:sp>
      <p:sp>
        <p:nvSpPr>
          <p:cNvPr id="277" name="Google Shape;277;p40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78" name="Google Shape;278;p40"/>
          <p:cNvSpPr txBox="1"/>
          <p:nvPr/>
        </p:nvSpPr>
        <p:spPr>
          <a:xfrm>
            <a:off x="460850" y="44192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9.4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88" y="1404000"/>
            <a:ext cx="4308525" cy="30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Если вопрос содержит ограничение по времени, оставшееся время можно найти вверху слева под вопросом (Рис. 9.5). По истечении времени вопрос автоматически засчитывается как неправильный и происходит переход на следующий вопрос (или к результатам, если вопрос был последним).</a:t>
            </a:r>
            <a:endParaRPr/>
          </a:p>
        </p:txBody>
      </p:sp>
      <p:sp>
        <p:nvSpPr>
          <p:cNvPr id="285" name="Google Shape;285;p41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460850" y="36545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9.5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7" name="Google Shape;2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600" y="2000075"/>
            <a:ext cx="26479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-125" y="227650"/>
            <a:ext cx="91440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Raleway SemiBold"/>
                <a:ea typeface="Raleway SemiBold"/>
                <a:cs typeface="Raleway SemiBold"/>
                <a:sym typeface="Raleway SemiBold"/>
              </a:rPr>
              <a:t>Постановка задачи</a:t>
            </a:r>
            <a:endParaRPr b="0" sz="36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44725" y="1362900"/>
            <a:ext cx="8782800" cy="25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База данных содержит категории и тесты в них. Программа просматривает список категорий и тестов, и в зависимости от учётной записи пользователя позволяет студентам проходить тесты и просматривать свои результаты, а учителям создавать, редактировать и удалять тесты и категории.</a:t>
            </a:r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тест содержит ограничение по времени, оставшееся время можно найти вверху справа под вопросом (Рис. 9.6)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 истечении времени все вопросы, на которые не был дан ответ, автоматически засчитываются как неправильные, и происходит переход к результатам.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При этом может одновременно быть ограничение по времени и у теста, и у конкретного вопроса.</a:t>
            </a:r>
            <a:endParaRPr/>
          </a:p>
        </p:txBody>
      </p:sp>
      <p:sp>
        <p:nvSpPr>
          <p:cNvPr id="293" name="Google Shape;293;p42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94" name="Google Shape;294;p42"/>
          <p:cNvSpPr txBox="1"/>
          <p:nvPr/>
        </p:nvSpPr>
        <p:spPr>
          <a:xfrm>
            <a:off x="460850" y="409016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9.6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5" name="Google Shape;2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00" y="1186288"/>
            <a:ext cx="4122299" cy="290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окне результатов пользователь может ознакомиться с оценкой, и краткой сводкой информации о процессе прохождения (Рис. 9.7)</a:t>
            </a:r>
            <a:endParaRPr/>
          </a:p>
        </p:txBody>
      </p:sp>
      <p:sp>
        <p:nvSpPr>
          <p:cNvPr id="301" name="Google Shape;301;p43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02" name="Google Shape;302;p43"/>
          <p:cNvSpPr txBox="1"/>
          <p:nvPr/>
        </p:nvSpPr>
        <p:spPr>
          <a:xfrm>
            <a:off x="460850" y="43160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9.7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3" name="Google Shape;3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13" y="1540350"/>
            <a:ext cx="4119483" cy="277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Также на главном экране можно найти тест используя строку поиска (Рис. 9.8)</a:t>
            </a:r>
            <a:endParaRPr/>
          </a:p>
        </p:txBody>
      </p:sp>
      <p:sp>
        <p:nvSpPr>
          <p:cNvPr id="309" name="Google Shape;309;p44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10" name="Google Shape;310;p44"/>
          <p:cNvSpPr txBox="1"/>
          <p:nvPr/>
        </p:nvSpPr>
        <p:spPr>
          <a:xfrm>
            <a:off x="460850" y="338421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9.8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1" name="Google Shape;3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38" y="2356125"/>
            <a:ext cx="4488226" cy="11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 нажатию на три полоски в левом верхнем углу, пользователь может попасть в боковое навигационное меню (Рис. 9.9)</a:t>
            </a:r>
            <a:endParaRPr/>
          </a:p>
        </p:txBody>
      </p:sp>
      <p:sp>
        <p:nvSpPr>
          <p:cNvPr id="317" name="Google Shape;317;p45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18" name="Google Shape;318;p45"/>
          <p:cNvSpPr txBox="1"/>
          <p:nvPr/>
        </p:nvSpPr>
        <p:spPr>
          <a:xfrm>
            <a:off x="460850" y="424403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9.9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9" name="Google Shape;3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13" y="1386950"/>
            <a:ext cx="3839480" cy="270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 навигационного меню, пользователь может перейти в раздел статистики (Рис. 9.10)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нём можно посмотреть личную статистику, и</a:t>
            </a:r>
            <a:r>
              <a:rPr lang="ru"/>
              <a:t> по желанию отфильтровать её по дате и/или конкретному тесту.</a:t>
            </a:r>
            <a:endParaRPr/>
          </a:p>
        </p:txBody>
      </p:sp>
      <p:sp>
        <p:nvSpPr>
          <p:cNvPr id="325" name="Google Shape;325;p46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26" name="Google Shape;326;p46"/>
          <p:cNvSpPr txBox="1"/>
          <p:nvPr/>
        </p:nvSpPr>
        <p:spPr>
          <a:xfrm>
            <a:off x="460850" y="43071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9.10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27" name="Google Shape;3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25" y="1386975"/>
            <a:ext cx="4145450" cy="2920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Также из </a:t>
            </a:r>
            <a:r>
              <a:rPr lang="ru"/>
              <a:t>навигационного меню пользователь может перейти в раздел информации о программе (Рис. 9.11)</a:t>
            </a:r>
            <a:endParaRPr/>
          </a:p>
        </p:txBody>
      </p:sp>
      <p:sp>
        <p:nvSpPr>
          <p:cNvPr id="333" name="Google Shape;333;p47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34" name="Google Shape;334;p47"/>
          <p:cNvSpPr txBox="1"/>
          <p:nvPr/>
        </p:nvSpPr>
        <p:spPr>
          <a:xfrm>
            <a:off x="460850" y="43899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9.11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5" name="Google Shape;3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75" y="1397200"/>
            <a:ext cx="4276347" cy="2992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/>
          <p:nvPr>
            <p:ph type="title"/>
          </p:nvPr>
        </p:nvSpPr>
        <p:spPr>
          <a:xfrm>
            <a:off x="-125" y="227650"/>
            <a:ext cx="91440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Raleway SemiBold"/>
                <a:ea typeface="Raleway SemiBold"/>
                <a:cs typeface="Raleway SemiBold"/>
                <a:sym typeface="Raleway SemiBold"/>
              </a:rPr>
              <a:t>Выводы</a:t>
            </a:r>
            <a:endParaRPr b="0" sz="36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41" name="Google Shape;341;p48"/>
          <p:cNvSpPr txBox="1"/>
          <p:nvPr/>
        </p:nvSpPr>
        <p:spPr>
          <a:xfrm>
            <a:off x="144725" y="1362900"/>
            <a:ext cx="87828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Используя базу данных MS SQL, платформу .NET, технологию WPF и несколько библиотек для неё, удалось разработать десктопное приложение, позволяющее учителям легко управлять тестами и отслеживать результаты студентов, а студентам проходить эти тесты и просматривать свои результаты. </a:t>
            </a:r>
            <a:endParaRPr sz="2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lnSpc>
                <a:spcPct val="13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Для использования этой программы пользователям нужно обладать лишь минимальными навыками работы с компьютером.</a:t>
            </a:r>
            <a:endParaRPr sz="2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>
            <p:ph type="ctrTitle"/>
          </p:nvPr>
        </p:nvSpPr>
        <p:spPr>
          <a:xfrm>
            <a:off x="103850" y="16579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Спасибо за внимание!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65500" y="1427225"/>
            <a:ext cx="4177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3600">
                <a:latin typeface="Raleway SemiBold"/>
                <a:ea typeface="Raleway SemiBold"/>
                <a:cs typeface="Raleway SemiBold"/>
                <a:sym typeface="Raleway SemiBold"/>
              </a:rPr>
              <a:t>Функциональные требования</a:t>
            </a:r>
            <a:endParaRPr b="0" sz="36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633900" y="91625"/>
            <a:ext cx="4415400" cy="4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</a:pPr>
            <a:r>
              <a:rPr lang="ru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Тест может иметь произвольное количество вопросов, вопрос может иметь произвольное количество вариантов ответа.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</a:pPr>
            <a:r>
              <a:rPr lang="ru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База данных содержит два типа пользователей (teacher, student).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</a:pPr>
            <a:r>
              <a:rPr lang="ru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Учителям доступны окна для добавления, редактирования и удаления категорий, тестов, вопросов, вариантов ответа.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</a:pPr>
            <a:r>
              <a:rPr lang="ru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Студентам доступны окна для сдачи теста.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</a:pPr>
            <a:r>
              <a:rPr lang="ru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Программа должна выводить список всех доступных категорий и тестов в них.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</a:pPr>
            <a:r>
              <a:rPr lang="ru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При прохождении теста все вопросы выводятся на панель (номер, вопрос, варианты ответа).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</a:pPr>
            <a:r>
              <a:rPr lang="ru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После прохождения теста система выдаёт оценку и подробную информацию о результате.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</a:pPr>
            <a:r>
              <a:rPr lang="ru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Добавление и редактирование выполняется в отдельных окнах.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4294967295" type="title"/>
          </p:nvPr>
        </p:nvSpPr>
        <p:spPr>
          <a:xfrm>
            <a:off x="-125" y="227650"/>
            <a:ext cx="91440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Raleway SemiBold"/>
                <a:ea typeface="Raleway SemiBold"/>
                <a:cs typeface="Raleway SemiBold"/>
                <a:sym typeface="Raleway SemiBold"/>
              </a:rPr>
              <a:t>Проектирование системы</a:t>
            </a:r>
            <a:endParaRPr b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44725" y="1362900"/>
            <a:ext cx="8782800" cy="3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Для проектирования интерфейса программы использовался Material Design In Xaml Toolkit, который изменяет внешний вид многих стандартных компонентов WPF и предоставляет большое количество стилей для них, основанных на системе дизайна Google’s Material Design. С его помощью интерфейс удалось сделать более эргономичным и удобным для пользователя.</a:t>
            </a:r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-125" y="207000"/>
            <a:ext cx="91440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Raleway SemiBold"/>
                <a:ea typeface="Raleway SemiBold"/>
                <a:cs typeface="Raleway SemiBold"/>
                <a:sym typeface="Raleway SemiBold"/>
              </a:rPr>
              <a:t>Примеры Material Design In Xaml Toolkit</a:t>
            </a:r>
            <a:endParaRPr b="0" sz="36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75" y="772525"/>
            <a:ext cx="8839200" cy="281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275" y="3583475"/>
            <a:ext cx="2066876" cy="1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9150" y="3583471"/>
            <a:ext cx="3949850" cy="1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9000" y="3583475"/>
            <a:ext cx="2974876" cy="14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Есть два действующих лица - teacher и student. И teacher и student имеют доступ к категориям и тестам, но только teacher может ими управлять, и только student может их проходить. Оба могут просматривать личную статистику, а teacher также и общую статистику студентов и тестов.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25" y="1185050"/>
            <a:ext cx="4405949" cy="291481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Проектирование алгоритмов</a:t>
            </a:r>
            <a:endParaRPr b="0" sz="2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35600" y="4242325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1 (диаграмма вариантов использования)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Всем представлениям соответствуют свои модели представления. Для реализации моделей представления используется самописная библиотека MvvmBaseViewModels. Все модели представления наследуются от одного из базовых абстрактных классов - ViewModelBase, ValidatableViewModelBase или NavigationViewModelBase. Последние, помимо основного функционала, предоставляют также поддержку валидации свойств или навигации соответственно. 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/>
              <a:t>Каждый базовый класс реализует интерфейсы ICloseable и IDisposable. Реализация ICloseable предоставляет возможность модели представления вызывать закрытие окна, а IDisposable предоставляет механизм освобождения неуправляемых ресурсов, если таковые используются в модели представления. Помимо этого все базовые классы наследуются от абстрактного класса ObservableObject из NuGet-пакета Community.Toolkit.Mvvm, который реализует интерфейс INotifyPropertyChanged, используемый для уведомлений о том, что значение какого-то свойства изменилось. 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900"/>
              <a:t>Также модели представления хранят в качестве свойств экземпляры классов RelayCommand и AsyncRelayCommand, которые реализуют интерфейс ICommand. Все базовые классы моделей представления предоставляют события возникновения информационных сообщений, предупреждений, ошибок и критических ошибок, а также стандартные обработчики для них.</a:t>
            </a:r>
            <a:endParaRPr sz="900"/>
          </a:p>
        </p:txBody>
      </p:sp>
      <p:sp>
        <p:nvSpPr>
          <p:cNvPr id="106" name="Google Shape;106;p20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Проектирование диаграммы классов</a:t>
            </a:r>
            <a:endParaRPr b="0" sz="24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775"/>
            <a:ext cx="4419600" cy="26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435600" y="4242325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2 (диаграмма классов)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Во всём приложении используется паттерн MVVM (Model-View-ViewModel) (Рис. 3)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Каждое окно содержит лишь визуальное представление, а логику и данные содержит соответствующая модель представления.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Например, представлению TestInfoView соответствует модель представления TestInfoViewModel, которая наследуется от базового класса ViewModelBase и содержит команды StartTestCommand (команда, которая запускает прохождение теста и открывает соответствующее модальное окно) и UpdateTestFromDatabaseAsyncCommand (команда, которая обновляет данные из базы данных). Данная модель представления работает с моделью dbo.Tests (таблица в базе данных MS SQL). (Рис. 4)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4" name="Google Shape;114;p21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Raleway Medium"/>
                <a:ea typeface="Raleway Medium"/>
                <a:cs typeface="Raleway Medium"/>
                <a:sym typeface="Raleway Medium"/>
              </a:rPr>
              <a:t>Проектирование диаграммы классов</a:t>
            </a:r>
            <a:endParaRPr b="0" sz="24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35588" y="227473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86" y="1009600"/>
            <a:ext cx="3357236" cy="13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460875" y="4772100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4">
            <a:alphaModFix/>
          </a:blip>
          <a:srcRect b="592" l="0" r="0" t="592"/>
          <a:stretch/>
        </p:blipFill>
        <p:spPr>
          <a:xfrm>
            <a:off x="737200" y="2910025"/>
            <a:ext cx="3284350" cy="1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F3F3F3"/>
      </a:lt2>
      <a:accent1>
        <a:srgbClr val="333333"/>
      </a:accent1>
      <a:accent2>
        <a:srgbClr val="3F51B5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