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Raleway SemiBold"/>
      <p:regular r:id="rId46"/>
      <p:bold r:id="rId47"/>
      <p:italic r:id="rId48"/>
      <p:boldItalic r:id="rId49"/>
    </p:embeddedFont>
    <p:embeddedFont>
      <p:font typeface="Roboto Medium"/>
      <p:regular r:id="rId50"/>
      <p:bold r:id="rId51"/>
      <p:italic r:id="rId52"/>
      <p:boldItalic r:id="rId53"/>
    </p:embeddedFont>
    <p:embeddedFont>
      <p:font typeface="Raleway Medium"/>
      <p:regular r:id="rId54"/>
      <p:bold r:id="rId55"/>
      <p:italic r:id="rId56"/>
      <p:boldItalic r:id="rId57"/>
    </p:embeddedFont>
    <p:embeddedFont>
      <p:font typeface="Source Sans Pr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2" roundtripDataSignature="AMtx7mhOTVuEti5Wa+dJEPNeWI1rC5wo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RalewaySemiBold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SemiBold-italic.fntdata"/><Relationship Id="rId47" Type="http://schemas.openxmlformats.org/officeDocument/2006/relationships/font" Target="fonts/RalewaySemiBold-bold.fntdata"/><Relationship Id="rId49" Type="http://schemas.openxmlformats.org/officeDocument/2006/relationships/font" Target="fonts/Raleway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SansPr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bold.fntdata"/><Relationship Id="rId50" Type="http://schemas.openxmlformats.org/officeDocument/2006/relationships/font" Target="fonts/RobotoMedium-regular.fntdata"/><Relationship Id="rId53" Type="http://schemas.openxmlformats.org/officeDocument/2006/relationships/font" Target="fonts/RobotoMedium-boldItalic.fntdata"/><Relationship Id="rId52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55" Type="http://schemas.openxmlformats.org/officeDocument/2006/relationships/font" Target="fonts/RalewayMedium-bold.fntdata"/><Relationship Id="rId10" Type="http://schemas.openxmlformats.org/officeDocument/2006/relationships/slide" Target="slides/slide5.xml"/><Relationship Id="rId54" Type="http://schemas.openxmlformats.org/officeDocument/2006/relationships/font" Target="fonts/RalewayMedium-regular.fntdata"/><Relationship Id="rId13" Type="http://schemas.openxmlformats.org/officeDocument/2006/relationships/slide" Target="slides/slide8.xml"/><Relationship Id="rId57" Type="http://schemas.openxmlformats.org/officeDocument/2006/relationships/font" Target="fonts/RalewayMedium-boldItalic.fntdata"/><Relationship Id="rId12" Type="http://schemas.openxmlformats.org/officeDocument/2006/relationships/slide" Target="slides/slide7.xml"/><Relationship Id="rId56" Type="http://schemas.openxmlformats.org/officeDocument/2006/relationships/font" Target="fonts/RalewayMedium-italic.fntdata"/><Relationship Id="rId15" Type="http://schemas.openxmlformats.org/officeDocument/2006/relationships/slide" Target="slides/slide10.xml"/><Relationship Id="rId59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58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38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8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48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2" name="Google Shape;22;p4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03850" y="6558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/>
              <a:t>Курсовой проект: приложение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/>
              <a:t>«Система тестирования»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179896" y="3269760"/>
            <a:ext cx="8846307" cy="1303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>
                <a:latin typeface="Roboto Medium"/>
                <a:ea typeface="Roboto Medium"/>
                <a:cs typeface="Roboto Medium"/>
                <a:sym typeface="Roboto Medium"/>
              </a:rPr>
              <a:t>Автор: ст. гр. W-ПВ122                                                                     Запорожец Евгений Игоревич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>
                <a:latin typeface="Roboto Medium"/>
                <a:ea typeface="Roboto Medium"/>
                <a:cs typeface="Roboto Medium"/>
                <a:sym typeface="Roboto Medium"/>
              </a:rPr>
              <a:t>Руководитель:                                                                                    Рубан Сергей Анатольевич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/>
              <a:t>Всем представлениям соответствуют свои модели представления. Для реализации моделей представления используется самописная библиотека MvvmBaseViewModels. Все модели представления наследуются от одного из базовых абстрактных классов - ViewModelBase, ValidatableViewModelBase или NavigationViewModelBase. Последние, помимо основного функционала, предоставляют также поддержку валидации свойств или навигации соответственно. 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900"/>
              <a:t>Каждый базовый класс реализует интерфейсы ICloseable и IDisposable. Реализация ICloseable предоставляет возможность модели представления вызывать закрытие окна, а IDisposable предоставляет механизм освобождения неуправляемых ресурсов, если таковые используются в модели представления. Помимо этого все базовые классы наследуются от абстрактного класса ObservableObject из NuGet-пакета Community.Toolkit.Mvvm, который реализует интерфейс INotifyPropertyChanged, используемый для уведомлений о том, что значение какого-то свойства изменилось. 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900"/>
              <a:t>Также модели представления хранят в качестве свойств экземпляры классов RelayCommand и AsyncRelayCommand, которые реализуют интерфейс ICommand. Все базовые классы моделей представления предоставляют события возникновения информационных сообщений, предупреждений, ошибок и критических ошибок, а также стандартные обработчики для них.</a:t>
            </a:r>
            <a:endParaRPr sz="900"/>
          </a:p>
        </p:txBody>
      </p:sp>
      <p:sp>
        <p:nvSpPr>
          <p:cNvPr id="130" name="Google Shape;130;p10"/>
          <p:cNvSpPr txBox="1"/>
          <p:nvPr>
            <p:ph idx="4294967295" type="ctrTitle"/>
          </p:nvPr>
        </p:nvSpPr>
        <p:spPr>
          <a:xfrm>
            <a:off x="103850" y="170800"/>
            <a:ext cx="452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Проектирование диаграммы классов</a:t>
            </a:r>
            <a:endParaRPr b="0" i="0" sz="2000" u="none" cap="none" strike="noStrike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47775"/>
            <a:ext cx="4419600" cy="2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/>
        </p:nvSpPr>
        <p:spPr>
          <a:xfrm>
            <a:off x="435600" y="4242325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4 (диаграмма классов)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idx="4294967295" type="title"/>
          </p:nvPr>
        </p:nvSpPr>
        <p:spPr>
          <a:xfrm>
            <a:off x="-125" y="109300"/>
            <a:ext cx="9144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-US" sz="2000">
                <a:latin typeface="Raleway SemiBold"/>
                <a:ea typeface="Raleway SemiBold"/>
                <a:cs typeface="Raleway SemiBold"/>
                <a:sym typeface="Raleway SemiBold"/>
              </a:rPr>
              <a:t>Проектирование базы данных</a:t>
            </a:r>
            <a:endParaRPr b="0" sz="2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800" y="716825"/>
            <a:ext cx="3736161" cy="39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2662600" y="4772100"/>
            <a:ext cx="37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5 (диаграмма структуры базы данных)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Перед стартом программы нужно убедиться в наличии файла App.config, и в том что все 4 параметра указаны. (Рис. 6)</a:t>
            </a:r>
            <a:endParaRPr sz="1600"/>
          </a:p>
        </p:txBody>
      </p:sp>
      <p:sp>
        <p:nvSpPr>
          <p:cNvPr id="147" name="Google Shape;147;p12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435600" y="30101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6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227" r="237" t="0"/>
          <a:stretch/>
        </p:blipFill>
        <p:spPr>
          <a:xfrm>
            <a:off x="269725" y="1733188"/>
            <a:ext cx="4168750" cy="11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При запуске программы открывается окно, где нужно ввести авторизационные данные пользователя teacher или student, либо зарегистрироваться (Рис. 7.1, 7.2)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После успешного входа или регистрации, открывается главное окно программы, которое отличается в зависимости от того какой пользователь вошёл в систему.</a:t>
            </a:r>
            <a:endParaRPr sz="1600"/>
          </a:p>
        </p:txBody>
      </p:sp>
      <p:sp>
        <p:nvSpPr>
          <p:cNvPr id="156" name="Google Shape;156;p13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152401" y="3838550"/>
            <a:ext cx="20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7.1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09600"/>
            <a:ext cx="2076273" cy="2788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/>
        </p:nvSpPr>
        <p:spPr>
          <a:xfrm>
            <a:off x="2495726" y="3838550"/>
            <a:ext cx="20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7.2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5725" y="1009600"/>
            <a:ext cx="2076276" cy="27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После успешного входа или регистрации, открывается главное окно программы (Рис. 8.1)</a:t>
            </a:r>
            <a:endParaRPr sz="1600"/>
          </a:p>
        </p:txBody>
      </p:sp>
      <p:sp>
        <p:nvSpPr>
          <p:cNvPr id="167" name="Google Shape;167;p14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460850" y="42921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8.1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513" y="1435100"/>
            <a:ext cx="3881672" cy="270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Нажав на название категории, открывается окно с информацией о категории, где пользователь может отредактировать или удалить её, но только если имеет соответствующие права (Рис. 8.2)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611"/>
              <a:buFont typeface="Arial"/>
              <a:buNone/>
            </a:pPr>
            <a:r>
              <a:rPr lang="en-US" sz="1000"/>
              <a:t>Права на категорию определяются по следующим условиям:</a:t>
            </a:r>
            <a:endParaRPr sz="1000"/>
          </a:p>
          <a:p>
            <a:pPr indent="-3086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Если учитель является владельцем всех тестов в категории - он имеет полный доступ</a:t>
            </a:r>
            <a:endParaRPr sz="1000"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Если учитель является владельцем хотя бы одного теста в категории - он имеет доступ на чтение и редактирование</a:t>
            </a:r>
            <a:endParaRPr sz="1000"/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/>
              <a:t>Если учитель не является владельцем ни одного из тестов - он имеет доступ только на чтение</a:t>
            </a:r>
            <a:endParaRPr sz="1000"/>
          </a:p>
        </p:txBody>
      </p:sp>
      <p:sp>
        <p:nvSpPr>
          <p:cNvPr id="176" name="Google Shape;176;p15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382100" y="41010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8.2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50" y="1463975"/>
            <a:ext cx="4393500" cy="25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5"/>
          <p:cNvCxnSpPr/>
          <p:nvPr/>
        </p:nvCxnSpPr>
        <p:spPr>
          <a:xfrm flipH="1" rot="10800000">
            <a:off x="4921786" y="2663646"/>
            <a:ext cx="3752626" cy="17584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4922945" y="4309531"/>
            <a:ext cx="3752930" cy="3516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/>
              <a:t>Нажав на кнопку “Управление” у одного из тестов, пользователь переходит в окно с информацией о тесте, из которого можно просмотреть информацию о нём, изменить тест или удалить его (но только если пользователь имеет соответствующие права) (Рис. 8.3)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0"/>
              <a:buFont typeface="Arial"/>
              <a:buNone/>
            </a:pPr>
            <a:r>
              <a:rPr lang="en-US"/>
              <a:t>Права на тест определяются по следующим условиям: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Если учитель является владельцем теста - он имеет полный доступ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Если учитель не является владельцем теста - он имеет доступ только на чтение</a:t>
            </a:r>
            <a:endParaRPr/>
          </a:p>
        </p:txBody>
      </p:sp>
      <p:sp>
        <p:nvSpPr>
          <p:cNvPr id="187" name="Google Shape;187;p16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360038" y="47147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8.3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1400" r="0" t="1047"/>
          <a:stretch/>
        </p:blipFill>
        <p:spPr>
          <a:xfrm>
            <a:off x="164050" y="1120325"/>
            <a:ext cx="4228975" cy="359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6"/>
          <p:cNvCxnSpPr/>
          <p:nvPr/>
        </p:nvCxnSpPr>
        <p:spPr>
          <a:xfrm>
            <a:off x="5079975" y="4353800"/>
            <a:ext cx="372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6"/>
          <p:cNvCxnSpPr/>
          <p:nvPr/>
        </p:nvCxnSpPr>
        <p:spPr>
          <a:xfrm>
            <a:off x="5052900" y="2503425"/>
            <a:ext cx="372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В этом же окне пользователь, нажав на троеточие в правом верхнем углу окна, может сохранить тест в текстовый файл, или сохранить тест в текстовый файл включая правильные ответы (но только если имеет полный доступ к тесту) (Рис. 8.4)</a:t>
            </a:r>
            <a:endParaRPr sz="1600"/>
          </a:p>
        </p:txBody>
      </p:sp>
      <p:sp>
        <p:nvSpPr>
          <p:cNvPr id="198" name="Google Shape;198;p17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60038" y="334923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8.4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54625"/>
            <a:ext cx="4458725" cy="15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В главном окне нажав на круглую кнопку “+”, пользователь может добавить тест или категорию (Рис. 8.5)</a:t>
            </a:r>
            <a:endParaRPr sz="1600"/>
          </a:p>
        </p:txBody>
      </p:sp>
      <p:sp>
        <p:nvSpPr>
          <p:cNvPr id="207" name="Google Shape;207;p18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236100" y="39045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8.5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9" name="Google Shape;2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450" y="1717325"/>
            <a:ext cx="2238321" cy="2034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Нажав на кнопку “Добавить категорию”, пользователь попадает в окно редактирования новосозданной категории (Рис. 8.6)</a:t>
            </a:r>
            <a:endParaRPr sz="1600"/>
          </a:p>
        </p:txBody>
      </p:sp>
      <p:sp>
        <p:nvSpPr>
          <p:cNvPr id="216" name="Google Shape;216;p19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460850" y="39045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8.6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50" y="1162000"/>
            <a:ext cx="4440278" cy="259016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2800">
                <a:latin typeface="Raleway SemiBold"/>
                <a:ea typeface="Raleway SemiBold"/>
                <a:cs typeface="Raleway SemiBold"/>
                <a:sym typeface="Raleway SemiBold"/>
              </a:rPr>
              <a:t>Актуальность</a:t>
            </a:r>
            <a:endParaRPr b="0" sz="2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44725" y="1362900"/>
            <a:ext cx="87828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Актуальность курсовой работы обусловлена глобальным переходом на современный формат обучения.</a:t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 наше время всё больше становятся необходимы системы для удобного управления тестами и проведением тестирования студентов, для этих задач создано и продолжает создаваться множество сайтов, мобильных и десктопных приложений. </a:t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Одним из таких и является это приложение.</a:t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-US"/>
              <a:t>Нажав на кнопку “Добавить тест”, пользователь попадает в окно редактирования новосозданного теста (Рис. 8.7)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-US"/>
              <a:t>Обозначения возле названия полей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* - поле обязательно для заполнения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ничего - опциональное поле (необязательно для заполнения)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/ - исключающее опциональное поле - то же опциональное поле, только при этом рядом существует также второе поле с таким же обозначением, и если одно из них заполняется - второе автоматически становится не заданным</a:t>
            </a:r>
            <a:endParaRPr/>
          </a:p>
        </p:txBody>
      </p:sp>
      <p:sp>
        <p:nvSpPr>
          <p:cNvPr id="225" name="Google Shape;225;p20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460850" y="47014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8.7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838" y="1106725"/>
            <a:ext cx="3645025" cy="3594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0"/>
          <p:cNvCxnSpPr/>
          <p:nvPr/>
        </p:nvCxnSpPr>
        <p:spPr>
          <a:xfrm>
            <a:off x="5036335" y="1867810"/>
            <a:ext cx="3740165" cy="16565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0" name="Google Shape;230;p20"/>
          <p:cNvCxnSpPr/>
          <p:nvPr/>
        </p:nvCxnSpPr>
        <p:spPr>
          <a:xfrm>
            <a:off x="5036335" y="4261484"/>
            <a:ext cx="3740165" cy="16565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Отсюда же пользователь может как редактировать вопросы поверхностно (используя поля таблицы; Рис. 8.8), так и полноценно, выбрав конкретный вопрос и нажав на кнопку “Изменить вопрос”, после чего он попадает в отдельное окно редактора вопроса (Рис. 8.9)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По такому же принципу пользователь может редактировать и варианты ответа внутри вопросов.</a:t>
            </a:r>
            <a:endParaRPr sz="1600"/>
          </a:p>
        </p:txBody>
      </p:sp>
      <p:sp>
        <p:nvSpPr>
          <p:cNvPr id="236" name="Google Shape;236;p21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65775" y="2371650"/>
            <a:ext cx="23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8.8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63" y="1268750"/>
            <a:ext cx="2387675" cy="11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4700" y="1268751"/>
            <a:ext cx="1957295" cy="27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/>
        </p:nvSpPr>
        <p:spPr>
          <a:xfrm>
            <a:off x="2614700" y="4133900"/>
            <a:ext cx="19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8.9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Также на главном экране можно найти тест используя строку поиска (Рис. 8.10)</a:t>
            </a:r>
            <a:endParaRPr sz="1600"/>
          </a:p>
        </p:txBody>
      </p:sp>
      <p:sp>
        <p:nvSpPr>
          <p:cNvPr id="247" name="Google Shape;247;p22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460850" y="31490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8.10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38" y="1926625"/>
            <a:ext cx="4488226" cy="11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По нажатию на три полоски в левом верхнем углу, пользователь может попасть в боковое навигационное меню (Рис. 8.11)</a:t>
            </a:r>
            <a:endParaRPr sz="1600"/>
          </a:p>
        </p:txBody>
      </p:sp>
      <p:sp>
        <p:nvSpPr>
          <p:cNvPr id="256" name="Google Shape;256;p23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460850" y="40190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8.11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00" y="1176357"/>
            <a:ext cx="3819097" cy="2690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Из навигационного меню, пользователь может перейти в раздел статистики (Рис. 8.12), или в раздел информации о программе.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В разделе статистики можно посмотреть личную статистику, всю статистику по всем тестам и студентам, а также по желанию отфильтровать её по дате и/или конкретному студенту и/или тесту.</a:t>
            </a:r>
            <a:endParaRPr sz="1600"/>
          </a:p>
        </p:txBody>
      </p:sp>
      <p:sp>
        <p:nvSpPr>
          <p:cNvPr id="265" name="Google Shape;265;p24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60850" y="38664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8.12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50" y="1277024"/>
            <a:ext cx="4280800" cy="25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После успешного входа или регистрации, открывается главное окно программы (Рис. 9.1)</a:t>
            </a:r>
            <a:endParaRPr sz="1600"/>
          </a:p>
        </p:txBody>
      </p:sp>
      <p:sp>
        <p:nvSpPr>
          <p:cNvPr id="274" name="Google Shape;274;p25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460850" y="43400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9.1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50" y="1362275"/>
            <a:ext cx="4217995" cy="297778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Нажав на кнопку “Открыть” у одного из тестов, пользователь переходит в окно с информацией о тесте, из которого далее можно перейти в прохождение теста нажав на кнопку “Пройти тест” (Рис. 9.2)</a:t>
            </a:r>
            <a:endParaRPr sz="1600"/>
          </a:p>
        </p:txBody>
      </p:sp>
      <p:sp>
        <p:nvSpPr>
          <p:cNvPr id="283" name="Google Shape;283;p26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460850" y="38067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9.2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50" y="1463350"/>
            <a:ext cx="4397201" cy="23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При прохождении теста пользователю нужно выбрать как минимум один вариант ответа (Рис. 9.3). При этом можно ориентироваться на указание в скобках в конце вопроса, в котором отображается один ли правильный ответ в вопросе или несколько.</a:t>
            </a:r>
            <a:endParaRPr sz="1600"/>
          </a:p>
        </p:txBody>
      </p:sp>
      <p:sp>
        <p:nvSpPr>
          <p:cNvPr id="292" name="Google Shape;292;p27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460850" y="44192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9.3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88" y="1404000"/>
            <a:ext cx="4308525" cy="30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Если вопрос содержит ограничение по времени, оставшееся время можно найти вверху слева под вопросом (Рис. 9.4). По истечении времени вопрос автоматически засчитывается как неправильный и происходит переход на следующий вопрос (или к результатам, если вопрос был последним).</a:t>
            </a:r>
            <a:endParaRPr sz="1600"/>
          </a:p>
        </p:txBody>
      </p:sp>
      <p:sp>
        <p:nvSpPr>
          <p:cNvPr id="301" name="Google Shape;301;p28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460850" y="36545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9.4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600" y="2000075"/>
            <a:ext cx="26479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Если тест содержит ограничение по времени, оставшееся время можно найти вверху справа под вопросом (Рис. 9.5)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По истечении времени все вопросы, на которые не был дан ответ, автоматически засчитываются как неправильные, и происходит переход к результатам.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При этом может одновременно быть ограничение по времени и у теста, и у конкретного вопроса.</a:t>
            </a:r>
            <a:endParaRPr sz="1600"/>
          </a:p>
        </p:txBody>
      </p:sp>
      <p:sp>
        <p:nvSpPr>
          <p:cNvPr id="310" name="Google Shape;310;p29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460850" y="40901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9.5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00" y="1186288"/>
            <a:ext cx="4122299" cy="29038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2800">
                <a:latin typeface="Raleway SemiBold"/>
                <a:ea typeface="Raleway SemiBold"/>
                <a:cs typeface="Raleway SemiBold"/>
                <a:sym typeface="Raleway SemiBold"/>
              </a:rPr>
              <a:t>Цель</a:t>
            </a:r>
            <a:endParaRPr b="0" sz="2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144725" y="1362900"/>
            <a:ext cx="87828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Целью курсовой работы было разработать десктопное приложение на платформе .NET, благодаря которому преподаватели смогли бы легко создавать тесты, а студенты их проходить. </a:t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Программа должна просматривать список тестов, и в зависимости от учётной записи пользователя позволять управлять ими или проходить.</a:t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В окне результатов пользователь может ознакомиться с оценкой, и краткой сводкой информации о процессе прохождения (Рис. 9.6)</a:t>
            </a:r>
            <a:endParaRPr sz="1600"/>
          </a:p>
        </p:txBody>
      </p:sp>
      <p:sp>
        <p:nvSpPr>
          <p:cNvPr id="319" name="Google Shape;319;p30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460850" y="43160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9.6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613" y="1540350"/>
            <a:ext cx="4119483" cy="2775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Также на главном экране можно найти тест используя строку поиска (Рис. 9.7)</a:t>
            </a:r>
            <a:endParaRPr sz="1600"/>
          </a:p>
        </p:txBody>
      </p:sp>
      <p:sp>
        <p:nvSpPr>
          <p:cNvPr id="328" name="Google Shape;328;p31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460850" y="33842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9.7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38" y="2356125"/>
            <a:ext cx="4488226" cy="11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По нажатию на три полоски в левом верхнем углу, пользователь может попасть в боковое навигационное меню (Рис. 9.8)</a:t>
            </a:r>
            <a:endParaRPr sz="1600"/>
          </a:p>
        </p:txBody>
      </p:sp>
      <p:sp>
        <p:nvSpPr>
          <p:cNvPr id="337" name="Google Shape;337;p32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460850" y="424403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9.8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9" name="Google Shape;3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13" y="1386950"/>
            <a:ext cx="3839480" cy="270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Из навигационного меню, пользователь может перейти в раздел статистики (Рис. 9.9)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В нём можно посмотреть личную статистику, и по желанию отфильтровать её по дате и/или конкретному тесту.</a:t>
            </a:r>
            <a:endParaRPr sz="1600"/>
          </a:p>
        </p:txBody>
      </p:sp>
      <p:sp>
        <p:nvSpPr>
          <p:cNvPr id="346" name="Google Shape;346;p33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460850" y="43071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9.9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8" name="Google Shape;3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25" y="1386975"/>
            <a:ext cx="4145450" cy="292023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Также из навигационного меню пользователь может перейти в раздел информации о программе (Рис. 9.10)</a:t>
            </a:r>
            <a:endParaRPr sz="1600"/>
          </a:p>
        </p:txBody>
      </p:sp>
      <p:sp>
        <p:nvSpPr>
          <p:cNvPr id="355" name="Google Shape;355;p34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460850" y="43899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9.10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7" name="Google Shape;3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5" y="1397200"/>
            <a:ext cx="4276347" cy="299278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 sz="2800">
                <a:latin typeface="Raleway SemiBold"/>
                <a:ea typeface="Raleway SemiBold"/>
                <a:cs typeface="Raleway SemiBold"/>
                <a:sym typeface="Raleway SemiBold"/>
              </a:rPr>
              <a:t>Выводы</a:t>
            </a:r>
            <a:endParaRPr b="0" sz="2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144725" y="1362900"/>
            <a:ext cx="8782800" cy="3569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3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Используя базу данных и СУБД MS SQL, платформу .NET, фреймворк WPF и несколько библиотек для него, удалось разработать десктопное приложение, позволяющее учителям легко управлять тестами и отслеживать результаты студентов, а студентам проходить эти тесты и просматривать свои результаты. </a:t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lnSpc>
                <a:spcPct val="132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 использования этой программы пользователям нужно обладать лишь минимальными навыками работы с компьютером.</a:t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5" name="Google Shape;365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ctrTitle"/>
          </p:nvPr>
        </p:nvSpPr>
        <p:spPr>
          <a:xfrm>
            <a:off x="103850" y="1657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/>
              <a:t>Спасибо за внимание!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714"/>
              <a:buNone/>
            </a:pPr>
            <a:r>
              <a:rPr lang="en-US" sz="1600"/>
              <a:t>Для достижения поставленной цели были решены следующие задачи:</a:t>
            </a:r>
            <a:endParaRPr sz="1600"/>
          </a:p>
          <a:p>
            <a:pPr indent="-2997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Спроектирован интерфейс пользователя</a:t>
            </a:r>
            <a:endParaRPr sz="1600"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Выбрана оптимальная для данного приложения технология для разработки десктопных приложений на платформе .NET (WPF)</a:t>
            </a:r>
            <a:endParaRPr sz="1600"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Выбран набор инструментов для дизайна интерфейса пользователя</a:t>
            </a:r>
            <a:endParaRPr sz="1600"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Выбрана СУБД для базы данных (MS SQL)</a:t>
            </a:r>
            <a:endParaRPr sz="1600"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Спроектирована база данных</a:t>
            </a:r>
            <a:endParaRPr sz="1600"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Изучены и решены главные недостатки похожих программ</a:t>
            </a:r>
            <a:endParaRPr sz="1600"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Реализован весь основной функционал программы</a:t>
            </a:r>
            <a:endParaRPr sz="1600"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Реализован некоторый дополнительный функционал</a:t>
            </a:r>
            <a:endParaRPr sz="1600"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Программа полностью функционально протестирована методом чёрного ящика</a:t>
            </a:r>
            <a:endParaRPr sz="1600"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/>
              <a:t>Разработано подробное руководство пользователя</a:t>
            </a:r>
            <a:endParaRPr sz="1600"/>
          </a:p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265500" y="1427225"/>
            <a:ext cx="4177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lang="en-US" sz="2800">
                <a:latin typeface="Raleway SemiBold"/>
                <a:ea typeface="Raleway SemiBold"/>
                <a:cs typeface="Raleway SemiBold"/>
                <a:sym typeface="Raleway SemiBold"/>
              </a:rPr>
              <a:t>Задачи</a:t>
            </a:r>
            <a:endParaRPr b="0" sz="2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265500" y="1427225"/>
            <a:ext cx="4177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0" lang="en-US" sz="2800">
                <a:latin typeface="Raleway SemiBold"/>
                <a:ea typeface="Raleway SemiBold"/>
                <a:cs typeface="Raleway SemiBold"/>
                <a:sym typeface="Raleway SemiBold"/>
              </a:rPr>
              <a:t>Функциональные требования</a:t>
            </a:r>
            <a:endParaRPr b="0" sz="2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4633900" y="91625"/>
            <a:ext cx="44154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Тест может иметь произвольное количество вопросов, вопрос может иметь произвольное количество вариантов ответа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База данных содержит два типа пользователей (teacher, student)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Учителям доступны окна для добавления, редактирования и удаления категорий, тестов, вопросов, вариантов ответа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Студентам доступны окна для сдачи теста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Программа должна выводить список всех доступных категорий и тестов в них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 прохождении теста все вопросы выводятся на панель (номер, вопрос, варианты ответа)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После прохождения теста система выдаёт оценку и подробную информацию о результате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Добавление и редактирование выполняется в отдельных окнах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Есть два действующих лица - teacher и student. И teacher и student имеют доступ к категориям и тестам, но только teacher может ими управлять, и только student может их проходить. Оба могут просматривать личную статистику, а teacher также и общую статистику студентов и тестов.</a:t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25" y="1185050"/>
            <a:ext cx="4405949" cy="291481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>
            <p:ph idx="4294967295" type="ctrTitle"/>
          </p:nvPr>
        </p:nvSpPr>
        <p:spPr>
          <a:xfrm>
            <a:off x="43560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Проектирование алгоритмов</a:t>
            </a:r>
            <a:endParaRPr b="0" i="0" sz="20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435600" y="4242325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1 (диаграмма вариантов использования)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idx="4294967295"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-US" sz="2800">
                <a:latin typeface="Raleway SemiBold"/>
                <a:ea typeface="Raleway SemiBold"/>
                <a:cs typeface="Raleway SemiBold"/>
                <a:sym typeface="Raleway SemiBold"/>
              </a:rPr>
              <a:t>Проектирование системы</a:t>
            </a:r>
            <a:endParaRPr b="0" sz="2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144725" y="1362900"/>
            <a:ext cx="8782800" cy="27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32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 проектирования интерфейса программы использовался Material Design In Xaml Toolkit, который изменяет внешний вид многих стандартных компонентов WPF и предоставляет большое количество стилей для них, основанных на системе дизайна Google’s Material Design. С его помощью интерфейс удалось сделать более эргономичным и удобным для пользователя.</a:t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-125" y="207000"/>
            <a:ext cx="9144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-US" sz="2000">
                <a:latin typeface="Raleway SemiBold"/>
                <a:ea typeface="Raleway SemiBold"/>
                <a:cs typeface="Raleway SemiBold"/>
                <a:sym typeface="Raleway SemiBold"/>
              </a:rPr>
              <a:t>Примеры Material Design In Xaml Toolkit</a:t>
            </a:r>
            <a:endParaRPr b="0" sz="2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75" y="772525"/>
            <a:ext cx="8839200" cy="281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275" y="3583475"/>
            <a:ext cx="2066876" cy="1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9150" y="3583471"/>
            <a:ext cx="3949850" cy="1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9000" y="3583475"/>
            <a:ext cx="2974876" cy="1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Во всём приложении используется паттерн MVVM (Model-View-ViewModel) (Рис. 2)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Каждое окно содержит лишь визуальное представление, а логику и данные содержит соответствующая модель представления, как это можно увидеть на примере составляющих окна с информацией о тесте. (Рис. 3)</a:t>
            </a:r>
            <a:endParaRPr/>
          </a:p>
        </p:txBody>
      </p:sp>
      <p:sp>
        <p:nvSpPr>
          <p:cNvPr id="119" name="Google Shape;119;p9"/>
          <p:cNvSpPr txBox="1"/>
          <p:nvPr>
            <p:ph idx="4294967295" type="ctrTitle"/>
          </p:nvPr>
        </p:nvSpPr>
        <p:spPr>
          <a:xfrm>
            <a:off x="103850" y="170800"/>
            <a:ext cx="455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Проектирование диаграммы классов</a:t>
            </a:r>
            <a:endParaRPr b="0" i="0" sz="2000" u="none" cap="none" strike="noStrike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435588" y="227473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2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486" y="1009600"/>
            <a:ext cx="3357236" cy="1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/>
          <p:nvPr/>
        </p:nvSpPr>
        <p:spPr>
          <a:xfrm>
            <a:off x="460875" y="4772100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3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4">
            <a:alphaModFix/>
          </a:blip>
          <a:srcRect b="591" l="0" r="0" t="592"/>
          <a:stretch/>
        </p:blipFill>
        <p:spPr>
          <a:xfrm>
            <a:off x="737200" y="2910025"/>
            <a:ext cx="3284350" cy="1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F3F3F3"/>
      </a:lt2>
      <a:accent1>
        <a:srgbClr val="333333"/>
      </a:accent1>
      <a:accent2>
        <a:srgbClr val="3F51B5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