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大標題與副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大標題文字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大標題文字</a:t>
            </a:r>
          </a:p>
        </p:txBody>
      </p:sp>
      <p:sp>
        <p:nvSpPr>
          <p:cNvPr id="12" name="內文層級一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3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名言語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王大明"/>
          <p:cNvSpPr txBox="1"/>
          <p:nvPr>
            <p:ph type="body" sz="quarter" idx="13"/>
          </p:nvPr>
        </p:nvSpPr>
        <p:spPr>
          <a:xfrm>
            <a:off x="1270000" y="6362700"/>
            <a:ext cx="10464800" cy="5207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–王大明</a:t>
            </a:r>
          </a:p>
        </p:txBody>
      </p:sp>
      <p:sp>
        <p:nvSpPr>
          <p:cNvPr id="94" name="「在此輸入名言語錄。」"/>
          <p:cNvSpPr txBox="1"/>
          <p:nvPr>
            <p:ph type="body" sz="quarter" idx="14"/>
          </p:nvPr>
        </p:nvSpPr>
        <p:spPr>
          <a:xfrm>
            <a:off x="1270000" y="4216400"/>
            <a:ext cx="10464800" cy="7112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「在此輸入名言語錄。」</a:t>
            </a:r>
          </a:p>
        </p:txBody>
      </p:sp>
      <p:sp>
        <p:nvSpPr>
          <p:cNvPr id="95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影像"/>
          <p:cNvSpPr/>
          <p:nvPr>
            <p:ph type="pic" idx="13"/>
          </p:nvPr>
        </p:nvSpPr>
        <p:spPr>
          <a:xfrm>
            <a:off x="-949853" y="0"/>
            <a:ext cx="14904506" cy="994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影像"/>
          <p:cNvSpPr/>
          <p:nvPr>
            <p:ph type="pic" idx="13"/>
          </p:nvPr>
        </p:nvSpPr>
        <p:spPr>
          <a:xfrm>
            <a:off x="1622088" y="289099"/>
            <a:ext cx="9753603" cy="65057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大標題文字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大標題文字</a:t>
            </a:r>
          </a:p>
        </p:txBody>
      </p:sp>
      <p:sp>
        <p:nvSpPr>
          <p:cNvPr id="22" name="內文層級一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3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大標題 - 中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大標題文字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31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直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影像"/>
          <p:cNvSpPr/>
          <p:nvPr>
            <p:ph type="pic" idx="13"/>
          </p:nvPr>
        </p:nvSpPr>
        <p:spPr>
          <a:xfrm>
            <a:off x="2263775" y="613833"/>
            <a:ext cx="12401550" cy="8267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大標題文字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大標題文字</a:t>
            </a:r>
          </a:p>
        </p:txBody>
      </p:sp>
      <p:sp>
        <p:nvSpPr>
          <p:cNvPr id="40" name="內文層級一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41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大標題 - 上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大標題文字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49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大標題與項目符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大標題文字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57" name="內文層級一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58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大標題、項目符號與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影像"/>
          <p:cNvSpPr/>
          <p:nvPr>
            <p:ph type="pic" idx="13"/>
          </p:nvPr>
        </p:nvSpPr>
        <p:spPr>
          <a:xfrm>
            <a:off x="4086225" y="2586566"/>
            <a:ext cx="9429750" cy="6286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大標題文字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67" name="內文層級一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68" name="幻燈片編號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項目符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內文層級一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76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一頁三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影像"/>
          <p:cNvSpPr/>
          <p:nvPr>
            <p:ph type="pic" sz="quarter" idx="13"/>
          </p:nvPr>
        </p:nvSpPr>
        <p:spPr>
          <a:xfrm>
            <a:off x="6680200" y="5029200"/>
            <a:ext cx="6054748" cy="4038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影像"/>
          <p:cNvSpPr/>
          <p:nvPr>
            <p:ph type="pic" sz="quarter" idx="14"/>
          </p:nvPr>
        </p:nvSpPr>
        <p:spPr>
          <a:xfrm>
            <a:off x="6502400" y="889000"/>
            <a:ext cx="5867400" cy="391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影像"/>
          <p:cNvSpPr/>
          <p:nvPr>
            <p:ph type="pic" idx="15"/>
          </p:nvPr>
        </p:nvSpPr>
        <p:spPr>
          <a:xfrm>
            <a:off x="-2374900" y="889000"/>
            <a:ext cx="11982450" cy="7988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大標題文字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大標題文字</a:t>
            </a:r>
          </a:p>
        </p:txBody>
      </p:sp>
      <p:sp>
        <p:nvSpPr>
          <p:cNvPr id="3" name="內文層級一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4" name="幻燈片編號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Estimate Probability Distribution of Basal Area Using Sequential Monte Carlo method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 sz="4000"/>
              <a:t>Estimate Probability Distribution of Basal Area Using Sequential Monte Carlo method</a:t>
            </a:r>
            <a:r>
              <a:t>  </a:t>
            </a:r>
          </a:p>
        </p:txBody>
      </p:sp>
      <p:sp>
        <p:nvSpPr>
          <p:cNvPr id="120" name="彭柏豪"/>
          <p:cNvSpPr txBox="1"/>
          <p:nvPr/>
        </p:nvSpPr>
        <p:spPr>
          <a:xfrm>
            <a:off x="5988049" y="6203950"/>
            <a:ext cx="10287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彭柏豪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Why"/>
          <p:cNvSpPr txBox="1"/>
          <p:nvPr>
            <p:ph type="title"/>
          </p:nvPr>
        </p:nvSpPr>
        <p:spPr>
          <a:xfrm>
            <a:off x="952500" y="254000"/>
            <a:ext cx="11099800" cy="1211114"/>
          </a:xfrm>
          <a:prstGeom prst="rect">
            <a:avLst/>
          </a:prstGeom>
        </p:spPr>
        <p:txBody>
          <a:bodyPr/>
          <a:lstStyle>
            <a:lvl1pPr defTabSz="531622">
              <a:defRPr sz="7280"/>
            </a:lvl1pPr>
          </a:lstStyle>
          <a:p>
            <a:pPr/>
            <a:r>
              <a:t>Why</a:t>
            </a:r>
          </a:p>
        </p:txBody>
      </p:sp>
      <p:sp>
        <p:nvSpPr>
          <p:cNvPr id="123" name="You can’t efficiently make, manage, or study anything you don’t locate and measure. (Kershaw et al. 2016)…"/>
          <p:cNvSpPr txBox="1"/>
          <p:nvPr/>
        </p:nvSpPr>
        <p:spPr>
          <a:xfrm>
            <a:off x="1454943" y="2545664"/>
            <a:ext cx="10094914" cy="37097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marL="291703" indent="-291703" algn="l" defTabSz="457200">
              <a:spcBef>
                <a:spcPts val="1200"/>
              </a:spcBef>
              <a:buSzPct val="145000"/>
              <a:buChar char="•"/>
              <a:defRPr b="0" sz="21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You can’t efficiently make, manage, or study anything you don’t locate and measure. (Kershaw et al. 2016)</a:t>
            </a:r>
          </a:p>
          <a:p>
            <a:pPr algn="l" defTabSz="457200">
              <a:spcBef>
                <a:spcPts val="1200"/>
              </a:spcBef>
              <a:defRPr b="0" sz="21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marL="291703" indent="-291703" algn="l" defTabSz="457200">
              <a:spcBef>
                <a:spcPts val="1200"/>
              </a:spcBef>
              <a:buSzPct val="145000"/>
              <a:buChar char="•"/>
              <a:defRPr b="0" sz="21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Forest managers are frequently faced with the prospect of making decisions using imperfect data. </a:t>
            </a:r>
          </a:p>
          <a:p>
            <a:pPr marL="291703" indent="-291703" algn="l" defTabSz="457200">
              <a:spcBef>
                <a:spcPts val="1200"/>
              </a:spcBef>
              <a:buSzPct val="145000"/>
              <a:buChar char="•"/>
              <a:defRPr b="0" sz="21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marL="291703" indent="-291703" algn="l" defTabSz="457200">
              <a:spcBef>
                <a:spcPts val="1200"/>
              </a:spcBef>
              <a:buSzPct val="145000"/>
              <a:buChar char="•"/>
              <a:defRPr b="0" sz="21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The method is applicable to decision making under uncertainty, where uncertainty is found in both model predictions and inventory observations.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Why distribution return"/>
          <p:cNvSpPr txBox="1"/>
          <p:nvPr>
            <p:ph type="title"/>
          </p:nvPr>
        </p:nvSpPr>
        <p:spPr>
          <a:xfrm>
            <a:off x="952500" y="254000"/>
            <a:ext cx="11099800" cy="1211114"/>
          </a:xfrm>
          <a:prstGeom prst="rect">
            <a:avLst/>
          </a:prstGeom>
        </p:spPr>
        <p:txBody>
          <a:bodyPr/>
          <a:lstStyle>
            <a:lvl1pPr defTabSz="531622">
              <a:defRPr sz="7280"/>
            </a:lvl1pPr>
          </a:lstStyle>
          <a:p>
            <a:pPr/>
            <a:r>
              <a:t>Why distribution return</a:t>
            </a:r>
          </a:p>
        </p:txBody>
      </p:sp>
      <p:sp>
        <p:nvSpPr>
          <p:cNvPr id="126" name="文字"/>
          <p:cNvSpPr txBox="1"/>
          <p:nvPr/>
        </p:nvSpPr>
        <p:spPr>
          <a:xfrm>
            <a:off x="2087959" y="3737036"/>
            <a:ext cx="165101" cy="14032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spcBef>
                <a:spcPts val="1200"/>
              </a:spcBef>
              <a:defRPr b="0" sz="1333">
                <a:latin typeface="Times"/>
                <a:ea typeface="Times"/>
                <a:cs typeface="Times"/>
                <a:sym typeface="Times"/>
              </a:defRPr>
            </a:pPr>
          </a:p>
          <a:p>
            <a:pPr algn="l" defTabSz="457200">
              <a:spcBef>
                <a:spcPts val="1200"/>
              </a:spcBef>
              <a:defRPr b="0" sz="16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algn="l" defTabSz="457200">
              <a:spcBef>
                <a:spcPts val="1200"/>
              </a:spcBef>
              <a:defRPr b="0" sz="16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</a:t>
            </a:r>
            <a:endParaRPr sz="1200"/>
          </a:p>
        </p:txBody>
      </p:sp>
      <p:sp>
        <p:nvSpPr>
          <p:cNvPr id="127" name="Normal model return a single value, namely conditional expected value.…"/>
          <p:cNvSpPr txBox="1"/>
          <p:nvPr/>
        </p:nvSpPr>
        <p:spPr>
          <a:xfrm>
            <a:off x="1267296" y="2386914"/>
            <a:ext cx="10470207" cy="26302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277812" indent="-277812" algn="l">
              <a:buSzPct val="145000"/>
              <a:buChar char="•"/>
              <a:defRPr b="0" sz="21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Normal model return a single value, namely conditional expected value. </a:t>
            </a:r>
          </a:p>
          <a:p>
            <a:pPr algn="l">
              <a:defRPr b="0" sz="21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marL="277812" indent="-277812" algn="l">
              <a:buSzPct val="145000"/>
              <a:buChar char="•"/>
              <a:defRPr b="0" sz="21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But truth is, we can’t ignore the uncertainty or said variance. Just like confident interval, return a probability distribution let us well handle the risk.</a:t>
            </a:r>
          </a:p>
          <a:p>
            <a:pPr algn="l">
              <a:defRPr b="0" sz="21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marL="277812" indent="-277812" algn="l">
              <a:buSzPct val="145000"/>
              <a:buChar char="•"/>
              <a:defRPr b="0" sz="21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In reinforcement learning, they found learning value distributions is a powerful notion that allows us to surpass most gains previously made on Atari 2600, without further algorithmic adjustments.(Marc G. et al. 2017)</a:t>
            </a:r>
          </a:p>
        </p:txBody>
      </p:sp>
      <p:pic>
        <p:nvPicPr>
          <p:cNvPr id="128" name="影像" descr="影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04960" y="5938986"/>
            <a:ext cx="5464228" cy="2861627"/>
          </a:xfrm>
          <a:prstGeom prst="rect">
            <a:avLst/>
          </a:prstGeom>
          <a:ln w="12700">
            <a:miter lim="400000"/>
          </a:ln>
        </p:spPr>
      </p:pic>
      <p:pic>
        <p:nvPicPr>
          <p:cNvPr id="129" name="影像" descr="影像"/>
          <p:cNvPicPr>
            <a:picLocks noChangeAspect="1"/>
          </p:cNvPicPr>
          <p:nvPr/>
        </p:nvPicPr>
        <p:blipFill>
          <a:blip r:embed="rId3">
            <a:extLst/>
          </a:blip>
          <a:srcRect l="2008" t="0" r="0" b="0"/>
          <a:stretch>
            <a:fillRect/>
          </a:stretch>
        </p:blipFill>
        <p:spPr>
          <a:xfrm>
            <a:off x="6420842" y="5983436"/>
            <a:ext cx="5625108" cy="28575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What is Monte Carlo method"/>
          <p:cNvSpPr txBox="1"/>
          <p:nvPr>
            <p:ph type="title"/>
          </p:nvPr>
        </p:nvSpPr>
        <p:spPr>
          <a:xfrm>
            <a:off x="952500" y="254000"/>
            <a:ext cx="11099800" cy="1211114"/>
          </a:xfrm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/>
            <a:r>
              <a:t>What is Monte Carlo method</a:t>
            </a:r>
          </a:p>
        </p:txBody>
      </p:sp>
      <p:sp>
        <p:nvSpPr>
          <p:cNvPr id="132" name="文字"/>
          <p:cNvSpPr txBox="1"/>
          <p:nvPr/>
        </p:nvSpPr>
        <p:spPr>
          <a:xfrm>
            <a:off x="2087959" y="3737036"/>
            <a:ext cx="165101" cy="14032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spcBef>
                <a:spcPts val="1200"/>
              </a:spcBef>
              <a:defRPr b="0" sz="1333">
                <a:latin typeface="Times"/>
                <a:ea typeface="Times"/>
                <a:cs typeface="Times"/>
                <a:sym typeface="Times"/>
              </a:defRPr>
            </a:pPr>
          </a:p>
          <a:p>
            <a:pPr algn="l" defTabSz="457200">
              <a:spcBef>
                <a:spcPts val="1200"/>
              </a:spcBef>
              <a:defRPr b="0" sz="16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algn="l" defTabSz="457200">
              <a:spcBef>
                <a:spcPts val="1200"/>
              </a:spcBef>
              <a:defRPr b="0" sz="16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</a:t>
            </a:r>
            <a:endParaRPr sz="1200"/>
          </a:p>
        </p:txBody>
      </p:sp>
      <p:sp>
        <p:nvSpPr>
          <p:cNvPr id="133" name="Advancement of computer technology…"/>
          <p:cNvSpPr txBox="1"/>
          <p:nvPr/>
        </p:nvSpPr>
        <p:spPr>
          <a:xfrm>
            <a:off x="3675955" y="2029581"/>
            <a:ext cx="6223671" cy="2463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388937" indent="-388937" algn="l">
              <a:spcBef>
                <a:spcPts val="3200"/>
              </a:spcBef>
              <a:buSzPct val="145000"/>
              <a:buChar char="•"/>
              <a:defRPr b="0" sz="2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Advancement of computer technology</a:t>
            </a:r>
          </a:p>
          <a:p>
            <a:pPr marL="388937" indent="-388937" algn="l">
              <a:spcBef>
                <a:spcPts val="3200"/>
              </a:spcBef>
              <a:buSzPct val="145000"/>
              <a:buChar char="•"/>
              <a:defRPr b="0" sz="2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Statistical analogy method</a:t>
            </a:r>
          </a:p>
          <a:p>
            <a:pPr marL="388937" indent="-388937" algn="l">
              <a:spcBef>
                <a:spcPts val="3200"/>
              </a:spcBef>
              <a:buSzPct val="145000"/>
              <a:buChar char="•"/>
              <a:defRPr b="0" sz="2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Numerical method based on probability</a:t>
            </a:r>
          </a:p>
        </p:txBody>
      </p:sp>
      <p:pic>
        <p:nvPicPr>
          <p:cNvPr id="134" name="Q8ALNd_Y_h9i0OYacCtmXerQIYq87oOhkHk_1NVop2EDIJVTnLs8g7ooutnulVJuI6HpF56h8rkYhQuh-kFx5onvfbAlSeXi_yplGpsA8BRga6V_afK7ROu6mqIPgIoLv0doyTyIewU.png" descr="Q8ALNd_Y_h9i0OYacCtmXerQIYq87oOhkHk_1NVop2EDIJVTnLs8g7ooutnulVJuI6HpF56h8rkYhQuh-kFx5onvfbAlSeXi_yplGpsA8BRga6V_afK7ROu6mqIPgIoLv0doyTyIewU.png"/>
          <p:cNvPicPr>
            <a:picLocks noChangeAspect="1"/>
          </p:cNvPicPr>
          <p:nvPr/>
        </p:nvPicPr>
        <p:blipFill>
          <a:blip r:embed="rId2">
            <a:extLst/>
          </a:blip>
          <a:srcRect l="8000" t="7716" r="6733" b="4528"/>
          <a:stretch>
            <a:fillRect/>
          </a:stretch>
        </p:blipFill>
        <p:spPr>
          <a:xfrm>
            <a:off x="7008573" y="4651200"/>
            <a:ext cx="5573257" cy="430195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5" name="INACwgZgB_iefItPGERNqepVsFqrt2cOXV4bPVHjxK6a37hS0OkrAJiWRIIipB59XGrlFHrfYiSung_Z-rvWLZYS9ElVl9XbQ6dobz1w3mzVLX6Hf0ef3gcO2PS2YQz1hT3mIkZ0nu8.png" descr="INACwgZgB_iefItPGERNqepVsFqrt2cOXV4bPVHjxK6a37hS0OkrAJiWRIIipB59XGrlFHrfYiSung_Z-rvWLZYS9ElVl9XbQ6dobz1w3mzVLX6Hf0ef3gcO2PS2YQz1hT3mIkZ0nu8.png"/>
          <p:cNvPicPr>
            <a:picLocks noChangeAspect="1"/>
          </p:cNvPicPr>
          <p:nvPr/>
        </p:nvPicPr>
        <p:blipFill>
          <a:blip r:embed="rId3">
            <a:extLst/>
          </a:blip>
          <a:srcRect l="7955" t="8925" r="7955" b="6170"/>
          <a:stretch>
            <a:fillRect/>
          </a:stretch>
        </p:blipFill>
        <p:spPr>
          <a:xfrm>
            <a:off x="1484916" y="4660604"/>
            <a:ext cx="4773077" cy="428319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What is Particle Filter"/>
          <p:cNvSpPr txBox="1"/>
          <p:nvPr>
            <p:ph type="title"/>
          </p:nvPr>
        </p:nvSpPr>
        <p:spPr>
          <a:xfrm>
            <a:off x="952500" y="254000"/>
            <a:ext cx="11099800" cy="1211114"/>
          </a:xfrm>
          <a:prstGeom prst="rect">
            <a:avLst/>
          </a:prstGeom>
        </p:spPr>
        <p:txBody>
          <a:bodyPr/>
          <a:lstStyle>
            <a:lvl1pPr defTabSz="531622">
              <a:defRPr sz="7280"/>
            </a:lvl1pPr>
          </a:lstStyle>
          <a:p>
            <a:pPr/>
            <a:r>
              <a:t>What is Particle Filter</a:t>
            </a:r>
          </a:p>
        </p:txBody>
      </p:sp>
      <p:sp>
        <p:nvSpPr>
          <p:cNvPr id="138" name="文字"/>
          <p:cNvSpPr txBox="1"/>
          <p:nvPr/>
        </p:nvSpPr>
        <p:spPr>
          <a:xfrm>
            <a:off x="2087959" y="3737036"/>
            <a:ext cx="165101" cy="14032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spcBef>
                <a:spcPts val="1200"/>
              </a:spcBef>
              <a:defRPr b="0" sz="1333">
                <a:latin typeface="Times"/>
                <a:ea typeface="Times"/>
                <a:cs typeface="Times"/>
                <a:sym typeface="Times"/>
              </a:defRPr>
            </a:pPr>
          </a:p>
          <a:p>
            <a:pPr algn="l" defTabSz="457200">
              <a:spcBef>
                <a:spcPts val="1200"/>
              </a:spcBef>
              <a:defRPr b="0" sz="16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algn="l" defTabSz="457200">
              <a:spcBef>
                <a:spcPts val="1200"/>
              </a:spcBef>
              <a:defRPr b="0" sz="16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</a:t>
            </a:r>
            <a:endParaRPr sz="1200"/>
          </a:p>
        </p:txBody>
      </p:sp>
      <p:sp>
        <p:nvSpPr>
          <p:cNvPr id="139" name="Smoothing: Estimate the pass.…"/>
          <p:cNvSpPr txBox="1"/>
          <p:nvPr/>
        </p:nvSpPr>
        <p:spPr>
          <a:xfrm>
            <a:off x="1904492" y="2383000"/>
            <a:ext cx="4002584" cy="18031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Smoothing: Estimate the </a:t>
            </a:r>
            <a:r>
              <a:rPr b="1"/>
              <a:t>pass</a:t>
            </a:r>
            <a:r>
              <a:t>.</a:t>
            </a:r>
          </a:p>
          <a:p>
            <a:pPr algn="l">
              <a:defRPr b="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algn="l">
              <a:defRPr b="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Prediction: Estimate the </a:t>
            </a:r>
            <a:r>
              <a:rPr b="1"/>
              <a:t>future</a:t>
            </a:r>
            <a:r>
              <a:t>.</a:t>
            </a:r>
          </a:p>
          <a:p>
            <a:pPr algn="l">
              <a:defRPr b="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algn="l">
              <a:defRPr b="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Filter: Estimate the </a:t>
            </a:r>
            <a:r>
              <a:rPr b="1"/>
              <a:t>present</a:t>
            </a:r>
            <a:r>
              <a:t>.</a:t>
            </a:r>
          </a:p>
        </p:txBody>
      </p:sp>
      <p:sp>
        <p:nvSpPr>
          <p:cNvPr id="140" name="Particle filter based on Monte Carlo method, using the frequency that events occurred as its probability. Theoretically, particle filter can handle the nonlinear or nonGauss system."/>
          <p:cNvSpPr txBox="1"/>
          <p:nvPr/>
        </p:nvSpPr>
        <p:spPr>
          <a:xfrm>
            <a:off x="1765007" y="4924712"/>
            <a:ext cx="10850008" cy="7495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355600">
              <a:defRPr b="0" sz="23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Particle filter based on Monte Carlo method, using the frequency that events occurred as its probability. Theoretically, particle filter can handle the nonlinear or nonGauss system.</a:t>
            </a:r>
          </a:p>
        </p:txBody>
      </p:sp>
      <p:grpSp>
        <p:nvGrpSpPr>
          <p:cNvPr id="150" name="群組"/>
          <p:cNvGrpSpPr/>
          <p:nvPr/>
        </p:nvGrpSpPr>
        <p:grpSpPr>
          <a:xfrm>
            <a:off x="6871940" y="1555057"/>
            <a:ext cx="5458520" cy="3093289"/>
            <a:chOff x="0" y="0"/>
            <a:chExt cx="5458519" cy="3093288"/>
          </a:xfrm>
        </p:grpSpPr>
        <p:grpSp>
          <p:nvGrpSpPr>
            <p:cNvPr id="144" name="群組"/>
            <p:cNvGrpSpPr/>
            <p:nvPr/>
          </p:nvGrpSpPr>
          <p:grpSpPr>
            <a:xfrm>
              <a:off x="0" y="0"/>
              <a:ext cx="5458520" cy="1739652"/>
              <a:chOff x="0" y="0"/>
              <a:chExt cx="5458519" cy="1739651"/>
            </a:xfrm>
          </p:grpSpPr>
          <p:sp>
            <p:nvSpPr>
              <p:cNvPr id="141" name="矩形"/>
              <p:cNvSpPr/>
              <p:nvPr/>
            </p:nvSpPr>
            <p:spPr>
              <a:xfrm>
                <a:off x="0" y="0"/>
                <a:ext cx="5458520" cy="1739652"/>
              </a:xfrm>
              <a:prstGeom prst="rect">
                <a:avLst/>
              </a:prstGeom>
              <a:solidFill>
                <a:schemeClr val="accent3"/>
              </a:solidFill>
              <a:ln w="635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142" name="System…"/>
              <p:cNvSpPr/>
              <p:nvPr/>
            </p:nvSpPr>
            <p:spPr>
              <a:xfrm>
                <a:off x="362346" y="234825"/>
                <a:ext cx="2219822" cy="1270001"/>
              </a:xfrm>
              <a:prstGeom prst="roundRect">
                <a:avLst>
                  <a:gd name="adj" fmla="val 15000"/>
                </a:avLst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r>
                  <a:t>System </a:t>
                </a:r>
              </a:p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r>
                  <a:t>model</a:t>
                </a:r>
              </a:p>
            </p:txBody>
          </p:sp>
          <p:sp>
            <p:nvSpPr>
              <p:cNvPr id="143" name="Observation model"/>
              <p:cNvSpPr/>
              <p:nvPr/>
            </p:nvSpPr>
            <p:spPr>
              <a:xfrm>
                <a:off x="2953146" y="234825"/>
                <a:ext cx="2085183" cy="1270001"/>
              </a:xfrm>
              <a:prstGeom prst="roundRect">
                <a:avLst>
                  <a:gd name="adj" fmla="val 15000"/>
                </a:avLst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lvl1pPr>
              </a:lstStyle>
              <a:p>
                <a:pPr/>
                <a:r>
                  <a:t>Observation model</a:t>
                </a:r>
              </a:p>
            </p:txBody>
          </p:sp>
        </p:grpSp>
        <p:sp>
          <p:nvSpPr>
            <p:cNvPr id="145" name="State"/>
            <p:cNvSpPr/>
            <p:nvPr/>
          </p:nvSpPr>
          <p:spPr>
            <a:xfrm>
              <a:off x="2094259" y="2343697"/>
              <a:ext cx="1270001" cy="749592"/>
            </a:xfrm>
            <a:prstGeom prst="ellipse">
              <a:avLst/>
            </a:prstGeom>
            <a:solidFill>
              <a:schemeClr val="accent5">
                <a:hueOff val="-82419"/>
                <a:satOff val="-9513"/>
                <a:lumOff val="-16343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State</a:t>
              </a:r>
            </a:p>
          </p:txBody>
        </p:sp>
        <p:sp>
          <p:nvSpPr>
            <p:cNvPr id="146" name="線條"/>
            <p:cNvSpPr/>
            <p:nvPr/>
          </p:nvSpPr>
          <p:spPr>
            <a:xfrm flipH="1">
              <a:off x="3604815" y="1867593"/>
              <a:ext cx="1429495" cy="73836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47" name="線條"/>
            <p:cNvSpPr/>
            <p:nvPr/>
          </p:nvSpPr>
          <p:spPr>
            <a:xfrm flipH="1" flipV="1">
              <a:off x="418381" y="1856309"/>
              <a:ext cx="1429495" cy="73836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48" name="Predict"/>
            <p:cNvSpPr txBox="1"/>
            <p:nvPr/>
          </p:nvSpPr>
          <p:spPr>
            <a:xfrm>
              <a:off x="4115032" y="2221263"/>
              <a:ext cx="1152755" cy="4610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Predict</a:t>
              </a:r>
            </a:p>
          </p:txBody>
        </p:sp>
        <p:sp>
          <p:nvSpPr>
            <p:cNvPr id="149" name="Update"/>
            <p:cNvSpPr txBox="1"/>
            <p:nvPr/>
          </p:nvSpPr>
          <p:spPr>
            <a:xfrm>
              <a:off x="173664" y="2221263"/>
              <a:ext cx="1169823" cy="4610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Update</a:t>
              </a:r>
            </a:p>
          </p:txBody>
        </p:sp>
      </p:grpSp>
      <p:pic>
        <p:nvPicPr>
          <p:cNvPr id="151" name="影像" descr="影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13633" y="5950670"/>
            <a:ext cx="6858459" cy="337859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Reference"/>
          <p:cNvSpPr txBox="1"/>
          <p:nvPr>
            <p:ph type="title"/>
          </p:nvPr>
        </p:nvSpPr>
        <p:spPr>
          <a:xfrm>
            <a:off x="952500" y="254000"/>
            <a:ext cx="11099800" cy="1260426"/>
          </a:xfrm>
          <a:prstGeom prst="rect">
            <a:avLst/>
          </a:prstGeom>
        </p:spPr>
        <p:txBody>
          <a:bodyPr/>
          <a:lstStyle>
            <a:lvl1pPr defTabSz="554990">
              <a:defRPr sz="7600"/>
            </a:lvl1pPr>
          </a:lstStyle>
          <a:p>
            <a:pPr/>
            <a:r>
              <a:t>Reference</a:t>
            </a:r>
          </a:p>
        </p:txBody>
      </p:sp>
      <p:sp>
        <p:nvSpPr>
          <p:cNvPr id="154" name="Jeffrey H. Gove, 2019, Propagating probability distributions of stand variables using sequential Monte Carlo methods.…"/>
          <p:cNvSpPr txBox="1"/>
          <p:nvPr/>
        </p:nvSpPr>
        <p:spPr>
          <a:xfrm>
            <a:off x="1257299" y="2393949"/>
            <a:ext cx="11099802" cy="3721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236140" indent="-236140" algn="l" defTabSz="457200">
              <a:spcBef>
                <a:spcPts val="1200"/>
              </a:spcBef>
              <a:buSzPct val="145000"/>
              <a:buChar char="•"/>
              <a:defRPr b="0" sz="21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Jeffrey H. Gove, 2019, </a:t>
            </a:r>
            <a:r>
              <a:rPr i="1"/>
              <a:t>Propagating probability distributions of stand variables using sequential Monte Carlo methods</a:t>
            </a:r>
            <a:r>
              <a:t>.</a:t>
            </a:r>
          </a:p>
          <a:p>
            <a:pPr marL="236140" indent="-236140" algn="l" defTabSz="457200">
              <a:spcBef>
                <a:spcPts val="1200"/>
              </a:spcBef>
              <a:buSzPct val="145000"/>
              <a:buChar char="•"/>
              <a:defRPr b="0" sz="21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Sanjeev, M Arulampalam, 2002, </a:t>
            </a:r>
            <a:r>
              <a:rPr i="1"/>
              <a:t> A Tutorial on Particle Filters for Online Nonlinear/Non-Gaussian Bayesian Tracking.</a:t>
            </a:r>
            <a:endParaRPr i="1"/>
          </a:p>
          <a:p>
            <a:pPr marL="236140" indent="-236140" algn="l" defTabSz="457200">
              <a:spcBef>
                <a:spcPts val="1200"/>
              </a:spcBef>
              <a:buSzPct val="145000"/>
              <a:buChar char="•"/>
              <a:defRPr b="0" sz="21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Geir Evensen, 2009, </a:t>
            </a:r>
            <a:r>
              <a:rPr i="1"/>
              <a:t>The Ensemble Kalman Filter for Combined State and Parameter Estimation.</a:t>
            </a:r>
            <a:r>
              <a:t> </a:t>
            </a:r>
          </a:p>
          <a:p>
            <a:pPr marL="236140" indent="-236140" algn="l" defTabSz="457200">
              <a:spcBef>
                <a:spcPts val="1200"/>
              </a:spcBef>
              <a:buSzPct val="145000"/>
              <a:buChar char="•"/>
              <a:defRPr b="0" sz="21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Jeffrey H. Gove, 2006, </a:t>
            </a:r>
            <a:r>
              <a:rPr i="1"/>
              <a:t>Application of a dual unscented Kalman filter for simultaneous state and parameter estimation in problems of surface-atmosphere exchange.</a:t>
            </a:r>
            <a:endParaRPr i="1"/>
          </a:p>
          <a:p>
            <a:pPr marL="236140" indent="-236140" algn="l" defTabSz="457200">
              <a:spcBef>
                <a:spcPts val="1200"/>
              </a:spcBef>
              <a:buSzPct val="145000"/>
              <a:buChar char="•"/>
              <a:defRPr b="0" sz="21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Marc G. Bellemare, 2017, </a:t>
            </a:r>
            <a:r>
              <a:rPr i="1"/>
              <a:t>A Distributional Perspective on Reinforcement Learning.</a:t>
            </a:r>
            <a:endParaRPr i="1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