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Lexend" pitchFamily="2" charset="77"/>
      <p:regular r:id="rId16"/>
      <p:bold r:id="rId17"/>
    </p:embeddedFont>
    <p:embeddedFont>
      <p:font typeface="Lexend Medium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B3A37-822C-0B44-81F6-BC5B3188101F}" v="39" dt="2024-11-27T19:30:26.636"/>
    <p1510:client id="{D19557DF-CBCB-BF42-9216-54C6193B7233}" v="3" dt="2024-11-27T20:15:5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658"/>
  </p:normalViewPr>
  <p:slideViewPr>
    <p:cSldViewPr snapToGrid="0">
      <p:cViewPr varScale="1">
        <p:scale>
          <a:sx n="141" d="100"/>
          <a:sy n="141" d="100"/>
        </p:scale>
        <p:origin x="184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z van Driel | Heraclix Consulting" userId="4ed31ee7-0cb5-4da7-a706-5cb0ea6bed6c" providerId="ADAL" clId="{D19557DF-CBCB-BF42-9216-54C6193B7233}"/>
    <pc:docChg chg="custSel modSld">
      <pc:chgData name="Boaz van Driel | Heraclix Consulting" userId="4ed31ee7-0cb5-4da7-a706-5cb0ea6bed6c" providerId="ADAL" clId="{D19557DF-CBCB-BF42-9216-54C6193B7233}" dt="2024-11-27T20:11:09.202" v="9" actId="18131"/>
      <pc:docMkLst>
        <pc:docMk/>
      </pc:docMkLst>
      <pc:sldChg chg="addSp delSp modSp mod">
        <pc:chgData name="Boaz van Driel | Heraclix Consulting" userId="4ed31ee7-0cb5-4da7-a706-5cb0ea6bed6c" providerId="ADAL" clId="{D19557DF-CBCB-BF42-9216-54C6193B7233}" dt="2024-11-27T20:10:37.463" v="4" actId="18131"/>
        <pc:sldMkLst>
          <pc:docMk/>
          <pc:sldMk cId="0" sldId="257"/>
        </pc:sldMkLst>
        <pc:spChg chg="add del mod">
          <ac:chgData name="Boaz van Driel | Heraclix Consulting" userId="4ed31ee7-0cb5-4da7-a706-5cb0ea6bed6c" providerId="ADAL" clId="{D19557DF-CBCB-BF42-9216-54C6193B7233}" dt="2024-11-27T20:10:21.861" v="3"/>
          <ac:spMkLst>
            <pc:docMk/>
            <pc:sldMk cId="0" sldId="257"/>
            <ac:spMk id="4" creationId="{2D88B572-6338-0841-5D51-8C6EF79051AF}"/>
          </ac:spMkLst>
        </pc:spChg>
        <pc:picChg chg="del mod">
          <ac:chgData name="Boaz van Driel | Heraclix Consulting" userId="4ed31ee7-0cb5-4da7-a706-5cb0ea6bed6c" providerId="ADAL" clId="{D19557DF-CBCB-BF42-9216-54C6193B7233}" dt="2024-11-27T20:10:19.757" v="2" actId="21"/>
          <ac:picMkLst>
            <pc:docMk/>
            <pc:sldMk cId="0" sldId="257"/>
            <ac:picMk id="2" creationId="{2E881257-9E55-BC55-61E4-E623EC065B4B}"/>
          </ac:picMkLst>
        </pc:picChg>
        <pc:picChg chg="add mod modCrop">
          <ac:chgData name="Boaz van Driel | Heraclix Consulting" userId="4ed31ee7-0cb5-4da7-a706-5cb0ea6bed6c" providerId="ADAL" clId="{D19557DF-CBCB-BF42-9216-54C6193B7233}" dt="2024-11-27T20:10:37.463" v="4" actId="18131"/>
          <ac:picMkLst>
            <pc:docMk/>
            <pc:sldMk cId="0" sldId="257"/>
            <ac:picMk id="5" creationId="{3E8095EB-493F-4617-E445-345D39D79A7A}"/>
          </ac:picMkLst>
        </pc:picChg>
        <pc:picChg chg="del">
          <ac:chgData name="Boaz van Driel | Heraclix Consulting" userId="4ed31ee7-0cb5-4da7-a706-5cb0ea6bed6c" providerId="ADAL" clId="{D19557DF-CBCB-BF42-9216-54C6193B7233}" dt="2024-11-27T20:10:14.056" v="1" actId="478"/>
          <ac:picMkLst>
            <pc:docMk/>
            <pc:sldMk cId="0" sldId="257"/>
            <ac:picMk id="125" creationId="{00000000-0000-0000-0000-000000000000}"/>
          </ac:picMkLst>
        </pc:picChg>
      </pc:sldChg>
      <pc:sldChg chg="addSp delSp modSp mod">
        <pc:chgData name="Boaz van Driel | Heraclix Consulting" userId="4ed31ee7-0cb5-4da7-a706-5cb0ea6bed6c" providerId="ADAL" clId="{D19557DF-CBCB-BF42-9216-54C6193B7233}" dt="2024-11-27T20:11:09.202" v="9" actId="18131"/>
        <pc:sldMkLst>
          <pc:docMk/>
          <pc:sldMk cId="0" sldId="262"/>
        </pc:sldMkLst>
        <pc:spChg chg="add del mod">
          <ac:chgData name="Boaz van Driel | Heraclix Consulting" userId="4ed31ee7-0cb5-4da7-a706-5cb0ea6bed6c" providerId="ADAL" clId="{D19557DF-CBCB-BF42-9216-54C6193B7233}" dt="2024-11-27T20:10:48.915" v="8"/>
          <ac:spMkLst>
            <pc:docMk/>
            <pc:sldMk cId="0" sldId="262"/>
            <ac:spMk id="4" creationId="{E2E8E5A5-2F40-87A7-47DE-78DBCB675B55}"/>
          </ac:spMkLst>
        </pc:spChg>
        <pc:picChg chg="del mod">
          <ac:chgData name="Boaz van Driel | Heraclix Consulting" userId="4ed31ee7-0cb5-4da7-a706-5cb0ea6bed6c" providerId="ADAL" clId="{D19557DF-CBCB-BF42-9216-54C6193B7233}" dt="2024-11-27T20:10:47.027" v="7" actId="21"/>
          <ac:picMkLst>
            <pc:docMk/>
            <pc:sldMk cId="0" sldId="262"/>
            <ac:picMk id="2" creationId="{EF7F50B6-CB0E-8FD3-2F1A-B59EDDBD067F}"/>
          </ac:picMkLst>
        </pc:picChg>
        <pc:picChg chg="add mod modCrop">
          <ac:chgData name="Boaz van Driel | Heraclix Consulting" userId="4ed31ee7-0cb5-4da7-a706-5cb0ea6bed6c" providerId="ADAL" clId="{D19557DF-CBCB-BF42-9216-54C6193B7233}" dt="2024-11-27T20:11:09.202" v="9" actId="18131"/>
          <ac:picMkLst>
            <pc:docMk/>
            <pc:sldMk cId="0" sldId="262"/>
            <ac:picMk id="5" creationId="{FE0C65B9-D4D3-96E2-F9A6-53D284151458}"/>
          </ac:picMkLst>
        </pc:picChg>
        <pc:picChg chg="del">
          <ac:chgData name="Boaz van Driel | Heraclix Consulting" userId="4ed31ee7-0cb5-4da7-a706-5cb0ea6bed6c" providerId="ADAL" clId="{D19557DF-CBCB-BF42-9216-54C6193B7233}" dt="2024-11-27T20:10:45.100" v="6" actId="478"/>
          <ac:picMkLst>
            <pc:docMk/>
            <pc:sldMk cId="0" sldId="262"/>
            <ac:picMk id="18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fafbc2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fafbc2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591d162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0591d162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591d162e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0591d162e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591d162e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591d162e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0591d162e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0591d162e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591d162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591d162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591d162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591d162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591d162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591d162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591d162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591d162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591d162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591d162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591d162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0591d162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591d162e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591d162e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591d162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0591d162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bg>
      <p:bgPr>
        <a:solidFill>
          <a:srgbClr val="B0CFE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800"/>
              <a:buFont typeface="Lexend Medium"/>
              <a:buNone/>
              <a:defRPr sz="4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000"/>
              <a:buFont typeface="Lexend Medium"/>
              <a:buNone/>
              <a:defRPr sz="2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556900" y="3736650"/>
            <a:ext cx="6629100" cy="0"/>
          </a:xfrm>
          <a:prstGeom prst="straightConnector1">
            <a:avLst/>
          </a:prstGeom>
          <a:noFill/>
          <a:ln w="19050" cap="flat" cmpd="sng">
            <a:solidFill>
              <a:srgbClr val="2E475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Layout 1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561800" cy="5143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4512900" y="-8975"/>
            <a:ext cx="4629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">
  <p:cSld name="SECTION_HEADER_2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 2">
  <p:cSld name="SECTION_HEADER_2_1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 1">
  <p:cSld name="SECTION_HEADER_2_1_3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37968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675275" y="1042700"/>
            <a:ext cx="37968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5">
  <p:cSld name="SECTION_HEADER_2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008900" y="47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008900" y="2008650"/>
            <a:ext cx="1126200" cy="1126200"/>
          </a:xfrm>
          <a:prstGeom prst="ellipse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008900" y="353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432125" y="70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5432125" y="376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6">
  <p:cSld name="SECTION_HEADER_2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4911300" y="665700"/>
            <a:ext cx="3980400" cy="3770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665700"/>
            <a:ext cx="4911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8891700" y="665700"/>
            <a:ext cx="252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334700" y="1969100"/>
            <a:ext cx="41478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8">
  <p:cSld name="SECTION_HEADER_2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Layout 1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31211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0"/>
            <a:ext cx="27717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>
            <a:spLocks noGrp="1"/>
          </p:cNvSpPr>
          <p:nvPr>
            <p:ph type="pic" idx="3"/>
          </p:nvPr>
        </p:nvSpPr>
        <p:spPr>
          <a:xfrm>
            <a:off x="32654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7" name="Google Shape;87;p14"/>
          <p:cNvSpPr txBox="1">
            <a:spLocks noGrp="1"/>
          </p:cNvSpPr>
          <p:nvPr>
            <p:ph type="title" idx="4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50072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>
            <a:spLocks noGrp="1"/>
          </p:cNvSpPr>
          <p:nvPr>
            <p:ph type="pic" idx="5"/>
          </p:nvPr>
        </p:nvSpPr>
        <p:spPr>
          <a:xfrm>
            <a:off x="5151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6931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69122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>
            <a:spLocks noGrp="1"/>
          </p:cNvSpPr>
          <p:nvPr>
            <p:ph type="pic" idx="7"/>
          </p:nvPr>
        </p:nvSpPr>
        <p:spPr>
          <a:xfrm>
            <a:off x="7056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31400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4" name="Google Shape;94;p14"/>
          <p:cNvCxnSpPr/>
          <p:nvPr/>
        </p:nvCxnSpPr>
        <p:spPr>
          <a:xfrm>
            <a:off x="31211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>
            <a:spLocks noGrp="1"/>
          </p:cNvSpPr>
          <p:nvPr>
            <p:ph type="pic" idx="9"/>
          </p:nvPr>
        </p:nvSpPr>
        <p:spPr>
          <a:xfrm>
            <a:off x="32654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6" name="Google Shape;96;p14"/>
          <p:cNvSpPr txBox="1">
            <a:spLocks noGrp="1"/>
          </p:cNvSpPr>
          <p:nvPr>
            <p:ph type="title" idx="13"/>
          </p:nvPr>
        </p:nvSpPr>
        <p:spPr>
          <a:xfrm>
            <a:off x="50261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0072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>
            <a:spLocks noGrp="1"/>
          </p:cNvSpPr>
          <p:nvPr>
            <p:ph type="pic" idx="14"/>
          </p:nvPr>
        </p:nvSpPr>
        <p:spPr>
          <a:xfrm>
            <a:off x="5151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69311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69122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4"/>
          <p:cNvSpPr>
            <a:spLocks noGrp="1"/>
          </p:cNvSpPr>
          <p:nvPr>
            <p:ph type="pic" idx="16"/>
          </p:nvPr>
        </p:nvSpPr>
        <p:spPr>
          <a:xfrm>
            <a:off x="7056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Lexend"/>
              <a:buNone/>
              <a:defRPr sz="2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"/>
              <a:buChar char="●"/>
              <a:defRPr sz="1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oazceo@intellibio.te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85243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AI-</a:t>
            </a:r>
            <a:r>
              <a:rPr lang="nl-NL" dirty="0" err="1"/>
              <a:t>powered</a:t>
            </a:r>
            <a:r>
              <a:rPr lang="nl-NL" dirty="0"/>
              <a:t> research </a:t>
            </a:r>
            <a:r>
              <a:rPr lang="nl-NL" dirty="0" err="1"/>
              <a:t>tasks</a:t>
            </a:r>
            <a:r>
              <a:rPr lang="nl-NL" dirty="0"/>
              <a:t> in biotech</a:t>
            </a:r>
            <a:endParaRPr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480700" y="3882325"/>
            <a:ext cx="595596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Bridge between Gen AI productivity and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 Science Innovation.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F10E22-57DE-0488-BB00-85D3FAF70A76}"/>
              </a:ext>
            </a:extLst>
          </p:cNvPr>
          <p:cNvGrpSpPr/>
          <p:nvPr/>
        </p:nvGrpSpPr>
        <p:grpSpPr>
          <a:xfrm>
            <a:off x="563300" y="1036765"/>
            <a:ext cx="2178294" cy="523220"/>
            <a:chOff x="563300" y="1036765"/>
            <a:chExt cx="2178294" cy="523220"/>
          </a:xfrm>
        </p:grpSpPr>
        <p:pic>
          <p:nvPicPr>
            <p:cNvPr id="3" name="Picture 2" descr="A blue circle with white owl face&#10;&#10;Description automatically generated">
              <a:extLst>
                <a:ext uri="{FF2B5EF4-FFF2-40B4-BE49-F238E27FC236}">
                  <a16:creationId xmlns:a16="http://schemas.microsoft.com/office/drawing/2014/main" id="{D052B4D4-ECCA-6266-CB35-89A4BBB4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300" y="1060875"/>
              <a:ext cx="475000" cy="475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3D389-D780-A6D3-D717-74D2075C35F1}"/>
                </a:ext>
              </a:extLst>
            </p:cNvPr>
            <p:cNvSpPr txBox="1"/>
            <p:nvPr/>
          </p:nvSpPr>
          <p:spPr>
            <a:xfrm>
              <a:off x="1038300" y="1036765"/>
              <a:ext cx="170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50" dirty="0">
                  <a:latin typeface="Aptos" panose="020B0004020202020204" pitchFamily="34" charset="0"/>
                </a:rPr>
                <a:t>IntelliBio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Boaz van Driel CEO &amp; co-founder</a:t>
            </a:r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2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</a:rPr>
              <a:t>Our Team</a:t>
            </a:r>
            <a:endParaRPr>
              <a:solidFill>
                <a:srgbClr val="2E475D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title" idx="4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Leonard Gonsalves CTO &amp; co-</a:t>
            </a:r>
            <a:r>
              <a:rPr lang="nl-NL" dirty="0" err="1"/>
              <a:t>founder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" name="Picture Placeholder 25" descr="A person wearing a hat and pink shirt&#10;&#10;Description automatically generated">
            <a:extLst>
              <a:ext uri="{FF2B5EF4-FFF2-40B4-BE49-F238E27FC236}">
                <a16:creationId xmlns:a16="http://schemas.microsoft.com/office/drawing/2014/main" id="{5C50B95A-931F-AC78-62F9-58F513C4BA2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 cstate="print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5400" y="418075"/>
            <a:ext cx="1428300" cy="1428300"/>
          </a:xfrm>
          <a:prstGeom prst="ellipse">
            <a:avLst/>
          </a:prstGeo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372EDAE-B545-63AA-8E3A-099A7919CAAB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 rotWithShape="1">
          <a:blip r:embed="rId5" cstate="print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151500" y="418075"/>
            <a:ext cx="1428300" cy="1428300"/>
          </a:xfrm>
          <a:prstGeom prst="ellipse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4C64B04-A6F4-3A8B-D15F-37319BF90A3F}"/>
              </a:ext>
            </a:extLst>
          </p:cNvPr>
          <p:cNvSpPr/>
          <p:nvPr/>
        </p:nvSpPr>
        <p:spPr>
          <a:xfrm>
            <a:off x="3140000" y="4118400"/>
            <a:ext cx="5669300" cy="3312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221;p27">
            <a:extLst>
              <a:ext uri="{FF2B5EF4-FFF2-40B4-BE49-F238E27FC236}">
                <a16:creationId xmlns:a16="http://schemas.microsoft.com/office/drawing/2014/main" id="{E3DA5F86-FBFF-D448-3113-B319A53B4F15}"/>
              </a:ext>
            </a:extLst>
          </p:cNvPr>
          <p:cNvSpPr txBox="1">
            <a:spLocks/>
          </p:cNvSpPr>
          <p:nvPr/>
        </p:nvSpPr>
        <p:spPr>
          <a:xfrm>
            <a:off x="6857952" y="2033250"/>
            <a:ext cx="16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Font typeface="Lexend"/>
              <a:buNone/>
              <a:defRPr sz="1200" b="0" i="0" u="none" strike="noStrike" cap="none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E47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Enrico</a:t>
            </a:r>
            <a:r>
              <a:rPr lang="nl-NL" dirty="0"/>
              <a:t> </a:t>
            </a:r>
            <a:r>
              <a:rPr lang="nl-NL" dirty="0" err="1"/>
              <a:t>Maset</a:t>
            </a:r>
            <a:endParaRPr lang="nl-NL" dirty="0"/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Advisor &amp; Partner</a:t>
            </a:r>
          </a:p>
          <a:p>
            <a:endParaRPr lang="nl-NL" dirty="0"/>
          </a:p>
        </p:txBody>
      </p:sp>
      <p:pic>
        <p:nvPicPr>
          <p:cNvPr id="1026" name="Picture 2" descr="Enrico Maset">
            <a:extLst>
              <a:ext uri="{FF2B5EF4-FFF2-40B4-BE49-F238E27FC236}">
                <a16:creationId xmlns:a16="http://schemas.microsoft.com/office/drawing/2014/main" id="{868888D4-5318-0329-E6E9-B5844E1D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9552" y="418075"/>
            <a:ext cx="1428300" cy="14283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C2EBCC8-43D6-2714-1AB3-405B8CA99D7F}"/>
              </a:ext>
            </a:extLst>
          </p:cNvPr>
          <p:cNvSpPr txBox="1"/>
          <p:nvPr/>
        </p:nvSpPr>
        <p:spPr>
          <a:xfrm>
            <a:off x="3637509" y="2995201"/>
            <a:ext cx="277718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  <a:t>Our Founding Team: </a:t>
            </a:r>
          </a:p>
          <a:p>
            <a:pPr algn="ctr"/>
            <a:b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</a:br>
            <a: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  <a:t>Bridging Life Science Innovation with Technological Excellence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DA3830-D097-3503-1375-672CC784F680}"/>
              </a:ext>
            </a:extLst>
          </p:cNvPr>
          <p:cNvSpPr txBox="1"/>
          <p:nvPr/>
        </p:nvSpPr>
        <p:spPr>
          <a:xfrm>
            <a:off x="6946427" y="2995200"/>
            <a:ext cx="16791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  <a:t>Our Partner: </a:t>
            </a:r>
          </a:p>
          <a:p>
            <a:pPr algn="ctr"/>
            <a:b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</a:br>
            <a:r>
              <a:rPr lang="en-US" sz="1500" dirty="0">
                <a:solidFill>
                  <a:srgbClr val="2E475D"/>
                </a:solidFill>
                <a:latin typeface="Lexend"/>
                <a:sym typeface="Lexend"/>
              </a:rPr>
              <a:t>Leveraging funding for rapid growth.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Testimonials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83577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customers recognize our </a:t>
            </a:r>
            <a:r>
              <a:rPr lang="en" dirty="0">
                <a:solidFill>
                  <a:srgbClr val="2E475D"/>
                </a:solidFill>
              </a:rPr>
              <a:t>long-term potential and </a:t>
            </a:r>
            <a:r>
              <a:rPr lang="en" dirty="0"/>
              <a:t>s</a:t>
            </a:r>
            <a:r>
              <a:rPr lang="en" dirty="0">
                <a:solidFill>
                  <a:srgbClr val="2E475D"/>
                </a:solidFill>
              </a:rPr>
              <a:t>hort-term value. </a:t>
            </a:r>
            <a:endParaRPr dirty="0">
              <a:solidFill>
                <a:srgbClr val="2E475D"/>
              </a:solidFill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586150" y="1562914"/>
            <a:ext cx="4031400" cy="30162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811151" y="1562888"/>
            <a:ext cx="4031400" cy="1405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4811151" y="3173563"/>
            <a:ext cx="4031400" cy="1405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4294967295"/>
          </p:nvPr>
        </p:nvSpPr>
        <p:spPr>
          <a:xfrm>
            <a:off x="886175" y="1830425"/>
            <a:ext cx="34707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475D"/>
                </a:solidFill>
              </a:rPr>
              <a:t>“</a:t>
            </a:r>
            <a:r>
              <a:rPr lang="en-US" dirty="0">
                <a:solidFill>
                  <a:srgbClr val="2E475D"/>
                </a:solidFill>
              </a:rPr>
              <a:t>You need a respectable biotech to work with as launching customer, I think my new venture </a:t>
            </a:r>
            <a:r>
              <a:rPr lang="en-US" dirty="0" err="1">
                <a:solidFill>
                  <a:srgbClr val="2E475D"/>
                </a:solidFill>
              </a:rPr>
              <a:t>Gyes</a:t>
            </a:r>
            <a:r>
              <a:rPr lang="en-US" dirty="0"/>
              <a:t> BV</a:t>
            </a:r>
            <a:r>
              <a:rPr lang="en-US" dirty="0">
                <a:solidFill>
                  <a:srgbClr val="2E475D"/>
                </a:solidFill>
              </a:rPr>
              <a:t> can be that</a:t>
            </a:r>
            <a:r>
              <a:rPr lang="en" b="1" dirty="0">
                <a:solidFill>
                  <a:srgbClr val="2E475D"/>
                </a:solidFill>
              </a:rPr>
              <a:t>.”</a:t>
            </a:r>
            <a:endParaRPr b="1" dirty="0">
              <a:solidFill>
                <a:srgbClr val="2E475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E475D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4294967295"/>
          </p:nvPr>
        </p:nvSpPr>
        <p:spPr>
          <a:xfrm>
            <a:off x="5091500" y="1682450"/>
            <a:ext cx="37510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“</a:t>
            </a:r>
            <a:r>
              <a:rPr lang="en-US" dirty="0">
                <a:solidFill>
                  <a:schemeClr val="lt1"/>
                </a:solidFill>
              </a:rPr>
              <a:t>… Profs here [] all are very excited to try [Grant Genie] …!”</a:t>
            </a:r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4294967295"/>
          </p:nvPr>
        </p:nvSpPr>
        <p:spPr>
          <a:xfrm>
            <a:off x="5091500" y="2440225"/>
            <a:ext cx="3470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- </a:t>
            </a:r>
            <a:r>
              <a:rPr lang="en-US" sz="1500" dirty="0">
                <a:solidFill>
                  <a:schemeClr val="lt1"/>
                </a:solidFill>
              </a:rPr>
              <a:t>Neuroscience prof. at ETH (Swiss)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4294967295"/>
          </p:nvPr>
        </p:nvSpPr>
        <p:spPr>
          <a:xfrm>
            <a:off x="5091500" y="3293138"/>
            <a:ext cx="3470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“That is really good quality, only needed a few edits.”</a:t>
            </a:r>
            <a:endParaRPr dirty="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4294967295"/>
          </p:nvPr>
        </p:nvSpPr>
        <p:spPr>
          <a:xfrm>
            <a:off x="5091500" y="4050913"/>
            <a:ext cx="37510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– Fred Vaz, Director metabolomics lab 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4294967295"/>
          </p:nvPr>
        </p:nvSpPr>
        <p:spPr>
          <a:xfrm>
            <a:off x="954000" y="3975263"/>
            <a:ext cx="3470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rgbClr val="2E475D"/>
                </a:solidFill>
              </a:rPr>
              <a:t>– Ton </a:t>
            </a:r>
            <a:r>
              <a:rPr lang="en" sz="1500" dirty="0" err="1">
                <a:solidFill>
                  <a:srgbClr val="2E475D"/>
                </a:solidFill>
              </a:rPr>
              <a:t>Logtenberg</a:t>
            </a:r>
            <a:r>
              <a:rPr lang="en" sz="1500" dirty="0"/>
              <a:t>, ex-CEO Merus </a:t>
            </a:r>
            <a:endParaRPr sz="1500" dirty="0"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1300" y="665700"/>
            <a:ext cx="3980402" cy="3770102"/>
          </a:xfrm>
          <a:prstGeom prst="rect">
            <a:avLst/>
          </a:prstGeom>
        </p:spPr>
      </p:pic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Model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334700" y="2083050"/>
            <a:ext cx="4150200" cy="16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We generate revenue through a subscription-based model with modular upselling for additional AI capabilities, complemented by on-premise AI deployments supplied via trusted third-party vendors.</a:t>
            </a:r>
            <a:endParaRPr sz="1800" dirty="0"/>
          </a:p>
        </p:txBody>
      </p:sp>
      <p:pic>
        <p:nvPicPr>
          <p:cNvPr id="3" name="Picture 2" descr="Close-up of graph on screen">
            <a:extLst>
              <a:ext uri="{FF2B5EF4-FFF2-40B4-BE49-F238E27FC236}">
                <a16:creationId xmlns:a16="http://schemas.microsoft.com/office/drawing/2014/main" id="{0F0DA307-D310-47C7-3344-556F0C644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1300" y="665700"/>
            <a:ext cx="3980402" cy="3758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480699" y="3882325"/>
            <a:ext cx="8062665" cy="1137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Further contact: 		Boaz van Driel, PhD | CEO IntelliBio BV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		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boazceo@intellibio.tech</a:t>
            </a:r>
            <a:endParaRPr lang="en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		+31 6 53715300 </a:t>
            </a:r>
            <a:endParaRPr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95880D-9EF3-4518-2924-20FAFB1D19BB}"/>
              </a:ext>
            </a:extLst>
          </p:cNvPr>
          <p:cNvGrpSpPr/>
          <p:nvPr/>
        </p:nvGrpSpPr>
        <p:grpSpPr>
          <a:xfrm>
            <a:off x="563300" y="1036765"/>
            <a:ext cx="2178294" cy="523220"/>
            <a:chOff x="563300" y="1036765"/>
            <a:chExt cx="2178294" cy="523220"/>
          </a:xfrm>
        </p:grpSpPr>
        <p:pic>
          <p:nvPicPr>
            <p:cNvPr id="3" name="Picture 2" descr="A blue circle with white owl face&#10;&#10;Description automatically generated">
              <a:extLst>
                <a:ext uri="{FF2B5EF4-FFF2-40B4-BE49-F238E27FC236}">
                  <a16:creationId xmlns:a16="http://schemas.microsoft.com/office/drawing/2014/main" id="{EABE0891-9340-1817-E72E-49137398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300" y="1060875"/>
              <a:ext cx="475000" cy="475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E5527D-B5EE-197E-1450-6D97A3419AD9}"/>
                </a:ext>
              </a:extLst>
            </p:cNvPr>
            <p:cNvSpPr txBox="1"/>
            <p:nvPr/>
          </p:nvSpPr>
          <p:spPr>
            <a:xfrm>
              <a:off x="1038300" y="1036765"/>
              <a:ext cx="170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50" dirty="0">
                  <a:latin typeface="Aptos" panose="020B0004020202020204" pitchFamily="34" charset="0"/>
                </a:rPr>
                <a:t>IntelliBio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/>
            </a:br>
            <a:r>
              <a:rPr lang="en-US" sz="3200" i="1" dirty="0"/>
              <a:t>Our mission: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dirty="0"/>
              <a:t>30% R&amp;D productivity gains using generative AI</a:t>
            </a:r>
          </a:p>
        </p:txBody>
      </p:sp>
      <p:sp>
        <p:nvSpPr>
          <p:cNvPr id="126" name="Google Shape;126;p18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" name="Picture Placeholder 4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3E8095EB-493F-4617-E445-345D39D79A7A}"/>
              </a:ext>
            </a:extLst>
          </p:cNvPr>
          <p:cNvPicPr>
            <a:picLocks noGrp="1"/>
          </p:cNvPicPr>
          <p:nvPr>
            <p:ph type="pic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4"/>
          <a:stretch/>
        </p:blipFill>
        <p:spPr>
          <a:xfrm>
            <a:off x="4512900" y="-8975"/>
            <a:ext cx="46299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Generative AI will </a:t>
            </a:r>
            <a:r>
              <a:rPr lang="en" b="1" dirty="0" err="1"/>
              <a:t>transfo</a:t>
            </a:r>
            <a:r>
              <a:rPr lang="en-US" b="1" dirty="0"/>
              <a:t>rm</a:t>
            </a:r>
            <a:r>
              <a:rPr lang="en" b="1" dirty="0"/>
              <a:t> R&amp;D </a:t>
            </a:r>
            <a:r>
              <a:rPr lang="en" dirty="0"/>
              <a:t>workflows, problem solving by researchers, and discovery &amp; design.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 dirty="0"/>
              <a:t>But:</a:t>
            </a:r>
          </a:p>
        </p:txBody>
      </p:sp>
      <p:sp>
        <p:nvSpPr>
          <p:cNvPr id="134" name="Google Shape;134;p19"/>
          <p:cNvSpPr/>
          <p:nvPr/>
        </p:nvSpPr>
        <p:spPr>
          <a:xfrm>
            <a:off x="592425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106275" y="2378200"/>
            <a:ext cx="3465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Biotech SMEs are </a:t>
            </a:r>
            <a:r>
              <a:rPr lang="en" sz="1500" b="1" dirty="0"/>
              <a:t>constrained on resources </a:t>
            </a:r>
            <a:r>
              <a:rPr lang="en" sz="1500" dirty="0"/>
              <a:t>to develop &amp; integrate. </a:t>
            </a:r>
            <a:endParaRPr sz="1500" dirty="0"/>
          </a:p>
        </p:txBody>
      </p:sp>
      <p:sp>
        <p:nvSpPr>
          <p:cNvPr id="136" name="Google Shape;136;p19"/>
          <p:cNvSpPr/>
          <p:nvPr/>
        </p:nvSpPr>
        <p:spPr>
          <a:xfrm>
            <a:off x="592425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106275" y="3398144"/>
            <a:ext cx="3465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Data quality </a:t>
            </a:r>
            <a:r>
              <a:rPr lang="en" sz="1500" dirty="0"/>
              <a:t>is a concern for 80% of biotech teams</a:t>
            </a:r>
            <a:r>
              <a:rPr lang="en" sz="1500" baseline="30000" dirty="0"/>
              <a:t>1</a:t>
            </a:r>
            <a:r>
              <a:rPr lang="en" sz="1500" dirty="0"/>
              <a:t>.</a:t>
            </a:r>
            <a:endParaRPr sz="1500" dirty="0"/>
          </a:p>
        </p:txBody>
      </p:sp>
      <p:sp>
        <p:nvSpPr>
          <p:cNvPr id="138" name="Google Shape;138;p19"/>
          <p:cNvSpPr/>
          <p:nvPr/>
        </p:nvSpPr>
        <p:spPr>
          <a:xfrm>
            <a:off x="4572000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5085850" y="2378200"/>
            <a:ext cx="3332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</a:t>
            </a:r>
            <a:r>
              <a:rPr lang="en" sz="1500" b="1" dirty="0"/>
              <a:t> security </a:t>
            </a:r>
            <a:r>
              <a:rPr lang="en" sz="1500" dirty="0"/>
              <a:t>of Cloud-based AI is a red flag for 80% of biotechs</a:t>
            </a:r>
            <a:r>
              <a:rPr lang="en" sz="1500" baseline="30000" dirty="0"/>
              <a:t>2</a:t>
            </a:r>
            <a:r>
              <a:rPr lang="en" sz="1500" dirty="0"/>
              <a:t>. </a:t>
            </a:r>
            <a:endParaRPr sz="1500" b="1" dirty="0"/>
          </a:p>
        </p:txBody>
      </p:sp>
      <p:sp>
        <p:nvSpPr>
          <p:cNvPr id="140" name="Google Shape;140;p19"/>
          <p:cNvSpPr/>
          <p:nvPr/>
        </p:nvSpPr>
        <p:spPr>
          <a:xfrm>
            <a:off x="4572000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085850" y="3398144"/>
            <a:ext cx="353705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Generic AI </a:t>
            </a:r>
            <a:r>
              <a:rPr lang="en" sz="1500" dirty="0" err="1"/>
              <a:t>applica</a:t>
            </a:r>
            <a:r>
              <a:rPr lang="en-US" sz="1500" dirty="0" err="1"/>
              <a:t>ti</a:t>
            </a:r>
            <a:r>
              <a:rPr lang="en" sz="1500" dirty="0" err="1"/>
              <a:t>ons</a:t>
            </a:r>
            <a:r>
              <a:rPr lang="en" sz="1500" dirty="0"/>
              <a:t> </a:t>
            </a:r>
            <a:r>
              <a:rPr lang="en" sz="1500" b="1" dirty="0"/>
              <a:t>do not translate well </a:t>
            </a:r>
            <a:r>
              <a:rPr lang="en" sz="1500" dirty="0"/>
              <a:t>to biotech use cases.</a:t>
            </a:r>
            <a:endParaRPr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3FB8B-AC37-06E0-CDFA-BA5D2AA614A7}"/>
              </a:ext>
            </a:extLst>
          </p:cNvPr>
          <p:cNvSpPr txBox="1"/>
          <p:nvPr/>
        </p:nvSpPr>
        <p:spPr>
          <a:xfrm>
            <a:off x="4572000" y="478658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Nature Biotechnology. (2023). Data Quality Challenges in Biotech AI Adoption.</a:t>
            </a:r>
          </a:p>
          <a:p>
            <a:pPr marL="228600" indent="-228600">
              <a:buAutoNum type="arabicPeriod"/>
            </a:pP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European Medicines Agency. (2022). Survey on AI Adoption in European Biotech SMEs. 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Empowering biotech teams with a </a:t>
            </a:r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tailored Gen AI suite 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to break through constraints, streamline workflows, and unlock unprecedented productivity with intelligent automation and AI-driven insights.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6712493" y="3402251"/>
            <a:ext cx="17157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Collaborative </a:t>
            </a:r>
            <a:r>
              <a:rPr lang="en" sz="1500" b="1" dirty="0" err="1"/>
              <a:t>dashboa</a:t>
            </a:r>
            <a:r>
              <a:rPr lang="en-US" sz="1500" b="1" dirty="0"/>
              <a:t>r</a:t>
            </a:r>
            <a:r>
              <a:rPr lang="en" sz="1500" b="1" dirty="0"/>
              <a:t>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r>
              <a:rPr lang="en-US" sz="1500" dirty="0"/>
              <a:t>Enhances team efficiency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4294967295"/>
          </p:nvPr>
        </p:nvSpPr>
        <p:spPr>
          <a:xfrm>
            <a:off x="4624738" y="3449688"/>
            <a:ext cx="17157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 b="1" dirty="0"/>
              <a:t>Secure On-</a:t>
            </a:r>
            <a:r>
              <a:rPr lang="nl-NL" sz="1500" b="1" dirty="0" err="1"/>
              <a:t>Premise</a:t>
            </a:r>
            <a:r>
              <a:rPr lang="nl-NL" sz="1500" b="1" dirty="0"/>
              <a:t> 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 dirty="0" err="1"/>
              <a:t>Protects</a:t>
            </a:r>
            <a:r>
              <a:rPr lang="nl-NL" sz="1500" dirty="0"/>
              <a:t> IP </a:t>
            </a:r>
            <a:r>
              <a:rPr lang="nl-NL" sz="1500" dirty="0" err="1"/>
              <a:t>and</a:t>
            </a:r>
            <a:r>
              <a:rPr lang="nl-NL" sz="1500" dirty="0"/>
              <a:t> </a:t>
            </a:r>
            <a:r>
              <a:rPr lang="nl-NL" sz="1500" dirty="0" err="1"/>
              <a:t>secures</a:t>
            </a:r>
            <a:r>
              <a:rPr lang="nl-NL" sz="1500" dirty="0"/>
              <a:t> privacy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4294967295"/>
          </p:nvPr>
        </p:nvSpPr>
        <p:spPr>
          <a:xfrm>
            <a:off x="715807" y="3436794"/>
            <a:ext cx="17157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 b="1" dirty="0"/>
              <a:t>Time-</a:t>
            </a:r>
            <a:r>
              <a:rPr lang="nl-NL" sz="1500" b="1" dirty="0" err="1"/>
              <a:t>Saving</a:t>
            </a:r>
            <a:r>
              <a:rPr lang="nl-NL" sz="1500" b="1" dirty="0"/>
              <a:t> Workflow 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 dirty="0" err="1"/>
              <a:t>Specialized</a:t>
            </a:r>
            <a:r>
              <a:rPr lang="nl-NL" sz="1500" dirty="0"/>
              <a:t> </a:t>
            </a:r>
            <a:r>
              <a:rPr lang="nl-NL" sz="1500" dirty="0" err="1"/>
              <a:t>for</a:t>
            </a:r>
            <a:r>
              <a:rPr lang="nl-NL" sz="1500" dirty="0"/>
              <a:t> research </a:t>
            </a:r>
            <a:r>
              <a:rPr lang="nl-NL" sz="1500" dirty="0" err="1"/>
              <a:t>tasks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4294967295"/>
          </p:nvPr>
        </p:nvSpPr>
        <p:spPr>
          <a:xfrm>
            <a:off x="2695355" y="3459156"/>
            <a:ext cx="17157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500" b="1" dirty="0" err="1"/>
              <a:t>Embedding</a:t>
            </a:r>
            <a:r>
              <a:rPr lang="nl-NL" sz="1500" b="1" dirty="0"/>
              <a:t> &amp; </a:t>
            </a:r>
            <a:r>
              <a:rPr lang="nl-NL" sz="1500" b="1" dirty="0" err="1"/>
              <a:t>SLMs</a:t>
            </a:r>
            <a:r>
              <a:rPr lang="nl-NL" sz="1500" b="1" dirty="0"/>
              <a:t> </a:t>
            </a:r>
            <a:r>
              <a:rPr lang="nl-NL" sz="1500" dirty="0" err="1"/>
              <a:t>for</a:t>
            </a:r>
            <a:endParaRPr lang="nl-NL" sz="1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rapid, precise contextual understanding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9" y="2525762"/>
            <a:ext cx="634475" cy="80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5363" y="2540867"/>
            <a:ext cx="634487" cy="7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88;p33">
            <a:extLst>
              <a:ext uri="{FF2B5EF4-FFF2-40B4-BE49-F238E27FC236}">
                <a16:creationId xmlns:a16="http://schemas.microsoft.com/office/drawing/2014/main" id="{D9A89C6D-34D9-6598-A8E1-98AB0B62F35E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747" y="2536274"/>
            <a:ext cx="538385" cy="78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92;p33">
            <a:extLst>
              <a:ext uri="{FF2B5EF4-FFF2-40B4-BE49-F238E27FC236}">
                <a16:creationId xmlns:a16="http://schemas.microsoft.com/office/drawing/2014/main" id="{FCB34CCD-2044-D265-20D1-06D1226DC43E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6841" y="2564585"/>
            <a:ext cx="715084" cy="72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Value per customer </a:t>
            </a:r>
            <a:r>
              <a:rPr lang="nl-NL" dirty="0" err="1"/>
              <a:t>validated</a:t>
            </a:r>
            <a:r>
              <a:rPr lang="nl-NL" dirty="0"/>
              <a:t> at &gt;€30,000 per </a:t>
            </a:r>
            <a:r>
              <a:rPr lang="nl-NL" dirty="0" err="1"/>
              <a:t>year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Validated price first offering at €1,000 (single use case)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nl-NL" i="1" dirty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nl-NL" i="1" dirty="0" err="1"/>
              <a:t>Current</a:t>
            </a:r>
            <a:r>
              <a:rPr lang="nl-NL" i="1" dirty="0"/>
              <a:t> </a:t>
            </a:r>
            <a:r>
              <a:rPr lang="nl-NL" i="1" dirty="0" err="1"/>
              <a:t>validation</a:t>
            </a:r>
            <a:r>
              <a:rPr lang="nl-NL" i="1" dirty="0"/>
              <a:t> in </a:t>
            </a:r>
            <a:r>
              <a:rPr lang="nl-NL" i="1" dirty="0" err="1"/>
              <a:t>the</a:t>
            </a:r>
            <a:r>
              <a:rPr lang="nl-NL" i="1" dirty="0"/>
              <a:t> market: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offering</a:t>
            </a:r>
            <a:r>
              <a:rPr lang="nl-NL" dirty="0"/>
              <a:t>: IntelliBio has </a:t>
            </a:r>
            <a:r>
              <a:rPr lang="nl-NL" dirty="0" err="1"/>
              <a:t>developed</a:t>
            </a:r>
            <a:r>
              <a:rPr lang="nl-NL" dirty="0"/>
              <a:t> 3x AI </a:t>
            </a:r>
            <a:r>
              <a:rPr lang="nl-NL" dirty="0" err="1"/>
              <a:t>agents</a:t>
            </a:r>
            <a:r>
              <a:rPr lang="nl-NL" dirty="0"/>
              <a:t> (MVP)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nl-NL" dirty="0"/>
              <a:t>Sales; Grant Genie at €1,500 (3 sales </a:t>
            </a:r>
            <a:r>
              <a:rPr lang="nl-NL" dirty="0" err="1"/>
              <a:t>with</a:t>
            </a:r>
            <a:r>
              <a:rPr lang="nl-NL" dirty="0"/>
              <a:t> 50% discount)</a:t>
            </a:r>
            <a:endParaRPr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Validation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6C654-3BDC-047F-1F5E-19D380C48B02}"/>
              </a:ext>
            </a:extLst>
          </p:cNvPr>
          <p:cNvSpPr txBox="1"/>
          <p:nvPr/>
        </p:nvSpPr>
        <p:spPr>
          <a:xfrm>
            <a:off x="1138882" y="4164850"/>
            <a:ext cx="246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E475D"/>
                </a:solidFill>
                <a:latin typeface="Lexend"/>
                <a:sym typeface="Lexend"/>
              </a:rPr>
              <a:t>Paying customers:</a:t>
            </a:r>
          </a:p>
        </p:txBody>
      </p:sp>
      <p:pic>
        <p:nvPicPr>
          <p:cNvPr id="3" name="Picture 2" descr="WUR gaat wereldwijde digitalisering in ...">
            <a:extLst>
              <a:ext uri="{FF2B5EF4-FFF2-40B4-BE49-F238E27FC236}">
                <a16:creationId xmlns:a16="http://schemas.microsoft.com/office/drawing/2014/main" id="{1DA61796-92AF-09B1-47E6-76EBC680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0683" y="3996276"/>
            <a:ext cx="828010" cy="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sterdam UMC| Klantverhaal uit de zorg ...">
            <a:extLst>
              <a:ext uri="{FF2B5EF4-FFF2-40B4-BE49-F238E27FC236}">
                <a16:creationId xmlns:a16="http://schemas.microsoft.com/office/drawing/2014/main" id="{AD72E447-2F52-63A4-8E26-03A4B34D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9546" y="4100800"/>
            <a:ext cx="1409907" cy="7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cenic Biotech | Evolution Inspired ...">
            <a:extLst>
              <a:ext uri="{FF2B5EF4-FFF2-40B4-BE49-F238E27FC236}">
                <a16:creationId xmlns:a16="http://schemas.microsoft.com/office/drawing/2014/main" id="{882B8722-0279-6456-9057-7C201159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3450" y="4100800"/>
            <a:ext cx="823427" cy="82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highlight>
                  <a:srgbClr val="FFFFFF"/>
                </a:highlight>
              </a:rPr>
              <a:t>The </a:t>
            </a:r>
            <a:r>
              <a:rPr lang="nl-NL" dirty="0" err="1">
                <a:highlight>
                  <a:srgbClr val="FFFFFF"/>
                </a:highlight>
              </a:rPr>
              <a:t>value</a:t>
            </a:r>
            <a:r>
              <a:rPr lang="nl-NL" dirty="0">
                <a:highlight>
                  <a:srgbClr val="FFFFFF"/>
                </a:highlight>
              </a:rPr>
              <a:t> of </a:t>
            </a:r>
            <a:r>
              <a:rPr lang="nl-NL" dirty="0" err="1">
                <a:highlight>
                  <a:srgbClr val="FFFFFF"/>
                </a:highlight>
              </a:rPr>
              <a:t>Generative</a:t>
            </a:r>
            <a:r>
              <a:rPr lang="nl-NL" dirty="0">
                <a:highlight>
                  <a:srgbClr val="FFFFFF"/>
                </a:highlight>
              </a:rPr>
              <a:t> AI </a:t>
            </a:r>
            <a:r>
              <a:rPr lang="nl-NL" dirty="0" err="1">
                <a:highlight>
                  <a:srgbClr val="FFFFFF"/>
                </a:highlight>
              </a:rPr>
              <a:t>within</a:t>
            </a:r>
            <a:r>
              <a:rPr lang="nl-NL" dirty="0">
                <a:highlight>
                  <a:srgbClr val="FFFFFF"/>
                </a:highlight>
              </a:rPr>
              <a:t> biotech </a:t>
            </a:r>
            <a:r>
              <a:rPr lang="nl-NL" dirty="0" err="1">
                <a:highlight>
                  <a:srgbClr val="FFFFFF"/>
                </a:highlight>
              </a:rPr>
              <a:t>will</a:t>
            </a:r>
            <a:r>
              <a:rPr lang="nl-NL" dirty="0">
                <a:highlight>
                  <a:srgbClr val="FFFFFF"/>
                </a:highlight>
              </a:rPr>
              <a:t> </a:t>
            </a:r>
            <a:r>
              <a:rPr lang="nl-NL" dirty="0" err="1">
                <a:highlight>
                  <a:srgbClr val="FFFFFF"/>
                </a:highlight>
              </a:rPr>
              <a:t>shortly</a:t>
            </a:r>
            <a:r>
              <a:rPr lang="nl-NL" dirty="0">
                <a:highlight>
                  <a:srgbClr val="FFFFFF"/>
                </a:highlight>
              </a:rPr>
              <a:t> </a:t>
            </a:r>
            <a:r>
              <a:rPr lang="nl-NL" dirty="0" err="1">
                <a:highlight>
                  <a:srgbClr val="FFFFFF"/>
                </a:highlight>
              </a:rPr>
              <a:t>exceed</a:t>
            </a:r>
            <a:r>
              <a:rPr lang="nl-NL" dirty="0">
                <a:highlight>
                  <a:srgbClr val="FFFFFF"/>
                </a:highlight>
              </a:rPr>
              <a:t> </a:t>
            </a:r>
            <a:r>
              <a:rPr lang="nl-NL" dirty="0" err="1">
                <a:highlight>
                  <a:srgbClr val="FFFFFF"/>
                </a:highlight>
              </a:rPr>
              <a:t>the</a:t>
            </a:r>
            <a:r>
              <a:rPr lang="nl-NL" dirty="0">
                <a:highlight>
                  <a:srgbClr val="FFFFFF"/>
                </a:highlight>
              </a:rPr>
              <a:t> (€38B) SaaS </a:t>
            </a:r>
            <a:r>
              <a:rPr lang="nl-NL" dirty="0" err="1">
                <a:highlight>
                  <a:srgbClr val="FFFFFF"/>
                </a:highlight>
              </a:rPr>
              <a:t>for</a:t>
            </a:r>
            <a:r>
              <a:rPr lang="nl-NL" dirty="0">
                <a:highlight>
                  <a:srgbClr val="FFFFFF"/>
                </a:highlight>
              </a:rPr>
              <a:t> biotech market.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E475D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2"/>
          </p:nvPr>
        </p:nvSpPr>
        <p:spPr>
          <a:xfrm>
            <a:off x="5432125" y="700500"/>
            <a:ext cx="3377338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Gen AI-driven </a:t>
            </a:r>
            <a:r>
              <a:rPr lang="en-US" b="1" dirty="0"/>
              <a:t>productivity</a:t>
            </a:r>
            <a:r>
              <a:rPr lang="en-US" dirty="0"/>
              <a:t> to add €21B value to biotech by 2025</a:t>
            </a: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3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Initial target market is 2,300 </a:t>
            </a:r>
            <a:r>
              <a:rPr lang="en-US" b="1" dirty="0"/>
              <a:t>biotech SMEs </a:t>
            </a:r>
            <a:r>
              <a:rPr lang="en-US" dirty="0"/>
              <a:t>in Europe.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4"/>
          </p:nvPr>
        </p:nvSpPr>
        <p:spPr>
          <a:xfrm>
            <a:off x="5432124" y="3760500"/>
            <a:ext cx="3377337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Value per customer validated at &gt;€30,000 per year.</a:t>
            </a: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6524" y="3809719"/>
            <a:ext cx="850972" cy="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2273" y="680051"/>
            <a:ext cx="759512" cy="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675" y="2230512"/>
            <a:ext cx="674642" cy="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"Our AI-powered platform leverages embeddings and Small Language Models (SLMs) to deliver secure, on-premise solutions that empower biotech teams to accelerate research, automate workflows, and unlock faster innovation with unparalleled productivity."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3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" name="Picture Placeholder 4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FE0C65B9-D4D3-96E2-F9A6-53D284151458}"/>
              </a:ext>
            </a:extLst>
          </p:cNvPr>
          <p:cNvPicPr>
            <a:picLocks noGrp="1"/>
          </p:cNvPicPr>
          <p:nvPr>
            <p:ph type="pic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0"/>
          <a:stretch/>
        </p:blipFill>
        <p:spPr>
          <a:xfrm>
            <a:off x="4911300" y="665700"/>
            <a:ext cx="3980400" cy="377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None/>
            </a:pPr>
            <a:r>
              <a:rPr lang="en" dirty="0">
                <a:solidFill>
                  <a:srgbClr val="2E475D"/>
                </a:solidFill>
                <a:highlight>
                  <a:srgbClr val="FFFFFF"/>
                </a:highlight>
              </a:rPr>
              <a:t>IntelliBio intents to operate as a AI-a-a-S business.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None/>
            </a:pPr>
            <a:endParaRPr lang="en" dirty="0">
              <a:solidFill>
                <a:srgbClr val="2E475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Launch Grant Genie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: Establish market presence &amp; initial revenue.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Develop On-Prem PoC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highlight>
                  <a:srgbClr val="FFFFFF"/>
                </a:highlight>
              </a:rPr>
              <a:t>V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alidate with biotech SMEs.</a:t>
            </a:r>
          </a:p>
          <a:p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Expand offering of AI agents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highlight>
                  <a:srgbClr val="FFFFFF"/>
                </a:highlight>
              </a:rPr>
              <a:t>Develop modular AI capabilities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Scale Operations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: Use follow-up funding to expand products.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lang="en-US" b="1" dirty="0">
                <a:solidFill>
                  <a:srgbClr val="2E475D"/>
                </a:solidFill>
                <a:highlight>
                  <a:srgbClr val="FFFFFF"/>
                </a:highlight>
              </a:rPr>
              <a:t>Build AI Suite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: Offer €30k–€100k/year modular solutions.</a:t>
            </a:r>
          </a:p>
        </p:txBody>
      </p:sp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E475D"/>
                </a:solidFill>
              </a:rPr>
              <a:t>By addressing gaps in data privacy, integration complexity, and cost-effectiveness, our AI-powered platform provides secure solutions with customizable tools designed for their unique research needs.</a:t>
            </a:r>
            <a:endParaRPr dirty="0">
              <a:solidFill>
                <a:srgbClr val="2E475D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52875" y="2189431"/>
            <a:ext cx="3880800" cy="5682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4294967295"/>
          </p:nvPr>
        </p:nvSpPr>
        <p:spPr>
          <a:xfrm>
            <a:off x="841696" y="2287636"/>
            <a:ext cx="33411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Advantages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628676" y="2189431"/>
            <a:ext cx="3880800" cy="5682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4294967295"/>
          </p:nvPr>
        </p:nvSpPr>
        <p:spPr>
          <a:xfrm>
            <a:off x="4917496" y="2287636"/>
            <a:ext cx="33411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Disadvantages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666350" y="2691650"/>
            <a:ext cx="3516446" cy="18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Comprehensive all-in-one platforms (e.g. </a:t>
            </a:r>
            <a:r>
              <a:rPr lang="en-US" sz="1500" dirty="0" err="1">
                <a:highlight>
                  <a:srgbClr val="FFFFFF"/>
                </a:highlight>
              </a:rPr>
              <a:t>Benchling</a:t>
            </a:r>
            <a:r>
              <a:rPr lang="en-US" sz="1500" dirty="0">
                <a:highlight>
                  <a:srgbClr val="FFFFFF"/>
                </a:highlight>
              </a:rPr>
              <a:t>).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Foundational model R&amp;D   (e.g., DeepMind).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Cloud Accessibility &amp; Seamless remote collaboration.</a:t>
            </a:r>
            <a:endParaRPr sz="1500" dirty="0">
              <a:solidFill>
                <a:srgbClr val="2E475D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878874" y="2691650"/>
            <a:ext cx="3598775" cy="18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Data Privacy Concerns: Limited security for sensitive data.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High Costs: Expensive for smaller biotech firms.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Rigid AI Tools: Limited customization for workflows.</a:t>
            </a:r>
            <a:endParaRPr sz="1500" dirty="0"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718</Words>
  <Application>Microsoft Macintosh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Lexend Medium</vt:lpstr>
      <vt:lpstr>Aptos</vt:lpstr>
      <vt:lpstr>Lexend</vt:lpstr>
      <vt:lpstr>Arial</vt:lpstr>
      <vt:lpstr>Simple Light</vt:lpstr>
      <vt:lpstr>AI-powered research tasks in biotech</vt:lpstr>
      <vt:lpstr> Our mission:  30% R&amp;D productivity gains using generative AI</vt:lpstr>
      <vt:lpstr>Problem</vt:lpstr>
      <vt:lpstr>Solution</vt:lpstr>
      <vt:lpstr>Market Validation</vt:lpstr>
      <vt:lpstr>Market Size</vt:lpstr>
      <vt:lpstr>Product</vt:lpstr>
      <vt:lpstr>Business Model</vt:lpstr>
      <vt:lpstr>Competition</vt:lpstr>
      <vt:lpstr>Dr. Boaz van Driel CEO &amp; co-founder</vt:lpstr>
      <vt:lpstr>Testimonials</vt:lpstr>
      <vt:lpstr>Financial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Boaz van Driel</cp:lastModifiedBy>
  <cp:revision>1</cp:revision>
  <dcterms:modified xsi:type="dcterms:W3CDTF">2024-11-27T20:16:02Z</dcterms:modified>
</cp:coreProperties>
</file>