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2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5E4-3CE9-4FDB-9984-51370051D97E}" type="datetimeFigureOut">
              <a:rPr lang="ru-RU" smtClean="0"/>
              <a:pPr/>
              <a:t>30.01.2013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67EC-5922-4860-8F10-FD0D97EEE8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42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by Nathan Andrew Fain (@</a:t>
            </a:r>
            <a:r>
              <a:rPr lang="en-US" dirty="0" err="1" smtClean="0"/>
              <a:t>cyphunk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by Nathan Andrew Fain (@</a:t>
            </a:r>
            <a:r>
              <a:rPr lang="en-US" dirty="0" err="1" smtClean="0"/>
              <a:t>cyphunk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7FFE-A022-45B1-873C-01DDC273E38D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5BDC-55FB-4438-8F2C-4B2E594E7FF7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3304-AFA4-4C94-BE3A-8DCFABB584E4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B21-085E-4242-9016-447F89E4212B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65A0-8496-4E70-A92D-D85C1EA7E664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6FE-503F-4CF8-B503-4B8ABA2FBBD6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8581-3437-4373-8139-EC09C339BB08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549A-34D7-434D-8C44-FD74431AC9C9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89F6-FE9E-4571-AFBE-EE0485A0FCE2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D836-8077-4F41-B296-23B58646E447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4FB-A471-4782-BC36-5F5218AA8702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99B5-1C1F-4587-BE3E-16ABA0A4CD99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JTAG for dummies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31/01/2013</a:t>
            </a:r>
            <a:endParaRPr lang="en-US" dirty="0" smtClean="0"/>
          </a:p>
          <a:p>
            <a:r>
              <a:rPr lang="en-US" dirty="0" smtClean="0"/>
              <a:t>DCG</a:t>
            </a:r>
            <a:r>
              <a:rPr lang="ru-RU" dirty="0" smtClean="0"/>
              <a:t> </a:t>
            </a:r>
            <a:r>
              <a:rPr lang="en-US" dirty="0" smtClean="0"/>
              <a:t>#</a:t>
            </a:r>
            <a:r>
              <a:rPr lang="en-US" dirty="0" smtClean="0"/>
              <a:t>7812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84168" y="510677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smtClean="0"/>
              <a:t> </a:t>
            </a:r>
            <a:r>
              <a:rPr lang="en-US" smtClean="0"/>
              <a:t>   </a:t>
            </a:r>
            <a:r>
              <a:rPr lang="en-US" smtClean="0"/>
              <a:t>@</a:t>
            </a:r>
            <a:r>
              <a:rPr lang="en-US" dirty="0" err="1" smtClean="0"/>
              <a:t>cherboff</a:t>
            </a:r>
            <a:endParaRPr lang="en-US" dirty="0" smtClean="0"/>
          </a:p>
        </p:txBody>
      </p:sp>
      <p:pic>
        <p:nvPicPr>
          <p:cNvPr id="9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115888"/>
            <a:ext cx="1262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g.cherbov\Pictures\lego\Za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509120"/>
            <a:ext cx="1720780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But…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 ARM </a:t>
            </a:r>
            <a:r>
              <a:rPr lang="en-US" sz="3600" dirty="0" smtClean="0"/>
              <a:t>Code </a:t>
            </a:r>
            <a:r>
              <a:rPr lang="en-US" sz="3600" dirty="0" smtClean="0"/>
              <a:t>security</a:t>
            </a:r>
          </a:p>
          <a:p>
            <a:pPr marL="0" indent="0"/>
            <a:r>
              <a:rPr lang="en-US" sz="3600" dirty="0" smtClean="0"/>
              <a:t> Code protection fuses (AVR)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/>
            <a:r>
              <a:rPr lang="en-US" sz="3600" dirty="0" smtClean="0"/>
              <a:t> </a:t>
            </a:r>
            <a:r>
              <a:rPr lang="en-US" sz="3600" dirty="0" smtClean="0"/>
              <a:t>PCB obfuscation and stuff</a:t>
            </a:r>
            <a:endParaRPr lang="ru-RU" sz="3600" dirty="0" smtClean="0"/>
          </a:p>
          <a:p>
            <a:pPr marL="0" indent="0"/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Get armed!</a:t>
            </a:r>
            <a:endParaRPr lang="ru-RU" sz="8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Font typeface="Arial" pitchFamily="34" charset="0"/>
              <a:buChar char="•"/>
            </a:pPr>
            <a:endParaRPr lang="en-US" sz="4000" dirty="0" smtClean="0"/>
          </a:p>
          <a:p>
            <a:pPr marL="400050" lvl="1" indent="0">
              <a:buFont typeface="Arial" pitchFamily="34" charset="0"/>
              <a:buChar char="•"/>
            </a:pPr>
            <a:r>
              <a:rPr lang="en-US" sz="4000" dirty="0" smtClean="0"/>
              <a:t> Hardware emulators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US" sz="4000" dirty="0" smtClean="0"/>
              <a:t> Debug software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US" sz="4000" dirty="0" smtClean="0"/>
              <a:t> Helpful tools</a:t>
            </a:r>
            <a:endParaRPr lang="ru-RU" sz="40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:\Users\g.cherbov\Pictures\lego\1_61_terrorist_lego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564904"/>
            <a:ext cx="3936437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Hardware :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Wiggler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Font typeface="Arial" pitchFamily="34" charset="0"/>
              <a:buChar char="•"/>
            </a:pPr>
            <a:endParaRPr lang="en-US" dirty="0" smtClean="0"/>
          </a:p>
          <a:p>
            <a:pPr marL="400050" lvl="1" indent="0">
              <a:buFont typeface="Arial" pitchFamily="34" charset="0"/>
              <a:buChar char="•"/>
            </a:pPr>
            <a:endParaRPr lang="en-US" dirty="0" smtClean="0"/>
          </a:p>
          <a:p>
            <a:pPr marL="400050" lvl="1" indent="0">
              <a:buFont typeface="Arial" pitchFamily="34" charset="0"/>
              <a:buChar char="•"/>
            </a:pPr>
            <a:r>
              <a:rPr lang="en-US" dirty="0" smtClean="0"/>
              <a:t> Ultra low cost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US" dirty="0" smtClean="0"/>
              <a:t> Easy to </a:t>
            </a:r>
            <a:r>
              <a:rPr lang="en-US" dirty="0" smtClean="0"/>
              <a:t>assemble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Base features supported</a:t>
            </a:r>
          </a:p>
          <a:p>
            <a:pPr marL="400050" lvl="1" indent="0">
              <a:buFont typeface="Arial" pitchFamily="34" charset="0"/>
              <a:buChar char="•"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C:\Users\g.cherbov\Pictures\jtag_dcg\wiggler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204864"/>
            <a:ext cx="3953862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Hardware </a:t>
            </a:r>
            <a:r>
              <a:rPr lang="en-US" dirty="0" smtClean="0"/>
              <a:t>: U-Link / J-Link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005064"/>
            <a:ext cx="3168352" cy="207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268760"/>
            <a:ext cx="259228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1988840"/>
            <a:ext cx="4968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USB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Dozens of features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Open OCD support (J-Link)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~ </a:t>
            </a:r>
            <a:r>
              <a:rPr lang="en-US" sz="3200" dirty="0" smtClean="0">
                <a:solidFill>
                  <a:srgbClr val="FF0000"/>
                </a:solidFill>
              </a:rPr>
              <a:t>$500 </a:t>
            </a:r>
            <a:r>
              <a:rPr lang="en-US" sz="3200" dirty="0" smtClean="0"/>
              <a:t>(original)*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522920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*</a:t>
            </a:r>
            <a:r>
              <a:rPr lang="en-US" dirty="0" smtClean="0"/>
              <a:t> </a:t>
            </a:r>
            <a:r>
              <a:rPr lang="en-US" sz="2800" dirty="0" smtClean="0"/>
              <a:t>~ $12 from China with love ;-)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Software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 </a:t>
            </a:r>
            <a:r>
              <a:rPr lang="en-US" sz="3600" dirty="0" err="1" smtClean="0"/>
              <a:t>Keil</a:t>
            </a:r>
            <a:r>
              <a:rPr lang="en-US" sz="3600" dirty="0" smtClean="0"/>
              <a:t> </a:t>
            </a:r>
            <a:r>
              <a:rPr lang="en-US" sz="3600" dirty="0" err="1" smtClean="0"/>
              <a:t>uVision</a:t>
            </a:r>
            <a:endParaRPr lang="en-US" sz="3600" dirty="0" smtClean="0"/>
          </a:p>
          <a:p>
            <a:pPr marL="0" indent="0"/>
            <a:r>
              <a:rPr lang="en-US" sz="3600" dirty="0" smtClean="0"/>
              <a:t> IAR</a:t>
            </a:r>
          </a:p>
          <a:p>
            <a:pPr marL="0" indent="0"/>
            <a:r>
              <a:rPr lang="en-US" sz="3600" dirty="0" smtClean="0"/>
              <a:t> Open OCD</a:t>
            </a:r>
            <a:endParaRPr lang="ru-RU" sz="3600" dirty="0" smtClean="0"/>
          </a:p>
          <a:p>
            <a:pPr marL="400050" lvl="1" indent="0">
              <a:buNone/>
            </a:pPr>
            <a:r>
              <a:rPr lang="en-US" dirty="0" smtClean="0"/>
              <a:t>+ Open source</a:t>
            </a:r>
          </a:p>
          <a:p>
            <a:pPr marL="40005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Crossplatform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gdb</a:t>
            </a:r>
            <a:r>
              <a:rPr lang="en-US" dirty="0" smtClean="0"/>
              <a:t> / eclipse integration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JTAG In wild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 </a:t>
            </a:r>
            <a:r>
              <a:rPr lang="en-US" sz="3600" dirty="0" smtClean="0"/>
              <a:t>10 x 2</a:t>
            </a:r>
          </a:p>
          <a:p>
            <a:pPr marL="0" indent="0"/>
            <a:endParaRPr lang="en-US" sz="3600" dirty="0" smtClean="0"/>
          </a:p>
          <a:p>
            <a:pPr marL="0" indent="0"/>
            <a:r>
              <a:rPr lang="en-US" sz="3600" dirty="0" smtClean="0"/>
              <a:t> 7x2 </a:t>
            </a:r>
          </a:p>
          <a:p>
            <a:pPr marL="0" indent="0"/>
            <a:endParaRPr lang="en-US" sz="3600" dirty="0" smtClean="0"/>
          </a:p>
          <a:p>
            <a:pPr marL="0" indent="0"/>
            <a:r>
              <a:rPr lang="en-US" sz="3600" dirty="0" smtClean="0"/>
              <a:t> </a:t>
            </a:r>
            <a:r>
              <a:rPr lang="ru-RU" sz="3600" dirty="0" smtClean="0"/>
              <a:t>5</a:t>
            </a:r>
            <a:r>
              <a:rPr lang="en-US" sz="3600" dirty="0" smtClean="0"/>
              <a:t>x2</a:t>
            </a:r>
            <a:endParaRPr lang="ru-RU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</a:t>
            </a:r>
            <a:r>
              <a:rPr lang="en-US" dirty="0" smtClean="0"/>
              <a:t>tc…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 descr="https://encrypted-tbn3.gstatic.com/images?q=tbn:ANd9GcQu355EyUOxH8zD1dY5MUfu81ikBzgX7r-d861lLjNcX0HalJv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00808"/>
            <a:ext cx="2466975" cy="1847851"/>
          </a:xfrm>
          <a:prstGeom prst="rect">
            <a:avLst/>
          </a:prstGeom>
          <a:noFill/>
        </p:spPr>
      </p:pic>
      <p:sp>
        <p:nvSpPr>
          <p:cNvPr id="25604" name="AutoShape 4" descr="data:image/jpeg;base64,/9j/4AAQSkZJRgABAQAAAQABAAD/2wCEAAkGBhMSERUUEhQWFRQUFRUXFBgXFBQUFBQUFBUVFRQVFBQXHCYeFxkjGRQUHy8gIycpLCwsFR4xNTAqNSYrLCkBCQoKDgwOGg8PGiokHyQpLCwsKSwsLCwsLCwsLCwsLCwsLCwsLCwsLCksLCwsLCwsLCwsLCwpLCwsLCwsLCwsLP/AABEIAK0BJAMBIgACEQEDEQH/xAAbAAABBQEBAAAAAAAAAAAAAAAEAAECAwUGB//EAD8QAAEDAgQCCAIJAwQBBQAAAAEAAhEDIQQFEjFBUQYTIjJhcYGRsfAUFSNCUpKhwdFiguEzU3KTQwckc6LC/8QAGgEAAgMBAQAAAAAAAAAAAAAAAQIAAwQFBv/EAC8RAAICAQIFAgQHAAMAAAAAAAABAhEDEiEEEzFBUWHwFHGhsSIygZHB0eEVQlL/2gAMAwEAAhEDEQA/AMPEUmAnsCxjZRZhm9dtaNkU7CtcHONQAzYc1nVsaWVJbeyy6um5l4jlqK27mxiCymC5rRYICjjKdTaS4gzLYA8lKhmPWNLXEC1kwbAlz22FgENWzseEoONxoxam580yd6iguhx5dR0xCdJEWxBKEoToAGRGDoB7gCqETgaoY8E7BRPcMa1KzVpYVtNrnsBDhzVuHxDiBPFpUn5tSe0tmJHogsIKVMz1uqxsjqT7nbxSxwVKivK6OsPdpBIcfinzb7PQAC0E3AQP1oaJcWAGTxRWCzJtdzXVLaXTHAhFNdexViePrHqSxTtVB2mbO42Kwwx/yV1Ge5nSfqFJsTFhtbisABLqTexRxWSp0gY0XfJTdQ5FJI2ZObIF+jnmkcMUUU0o2HmTAA8sN0ZTqA7JVGtO8IGqNBsUdmOlr7bmkmVFDFg77ohK1RRKLi6YyUJ0wQFFCSdJEgySdJAgySSSNhCMPUZpLXgweXguzy3/ANQzQpCmyQ0CBsuFSQdvazRj4meNVE28fn7ary9zZJSWIkpv5G+My+hAuKkkkiZm7EmEp1F1UDcqESfYkkqxi280n4lo3KAdEvBakqBjGc1e1RoVxceo8pww8j7JNF0dmePNKwsICg0IagPqXcj7J/ozvwn2VlCpiagkOgHwQzs0rMdpc71TaWuxqfBtR1b+/wBS4YR/4T7Jxlz/AMBVdXMapgNJJKLFKrpu90whT8ExcLzFav6FFXKnuEFp/RDNyes0939VYyvUEhxPulg6dTEP0tcQE0beyGhjcZOCu/0InKa3L/7Jxktbw/Mjc26OVqDdWufWVn4bElw3UdrwNmi8a1P39Cw5FV/p/MpNyJ/NvumJPNMEut+hm5y8fb+iRyNw3eweqb6mHGqxA4xmpzRe66Cl0Kcaclp2tvdWRUmrNuHGskb9/Yz2ZSJjrWT5IXG5DU16B2jwhUfRerraeRXU1ceKVSdMktEJdVUwTiscnF+hytTJa9OdTCALzZGUth5KWM6Q1Hl+q4NgOSrod0eSkne9GfiVGlpdk3BMxsKSRCQxWMUkkioQSYlA5jXI4wEF9YUIEufPHkidDDwMssdVpfM25TB45rJdm1DnUKrdmdCOyH6vHZDfwy//AIx95o204QGXPv4I9Q5+bE8UtLEkknRKSMJFOmKBBHZY2Iq6ZJEraIQlTLgSitzZwmaGKTcjD+sTwakcxd+FdD9QOgdnfbxVtPoxUd3WeHBPpXg6fxse1/sc3TxLnHugBdBgx2QiKmQOZZ2meQIn9ETTypwFkrpFPEa+IjUIt/QGY26s6QUiXegRFDLXHi1sczCIxWMew6XNaSBvEpXs1Zz4wljT1bAuVZ3FLQbRxG6AzOsKtTsiI3W51VYAOApNDhaYlOW1wNmOJ4tAj3Ttb2dKWeTxbd+9MwXamkECYW5Szjsdy8ckPUx9VphwA9AlRxtRzg0ESbbJLb2/ky4eK5K09f0/0A7biSQY8ipZbUfh6uoMLm8RBWtmFCrTMaw6N9PBNhKL3CTU0TYTx8oTR26fcas2vm09/T/QjPM+66nopUXtJ3JCwsPltRo7rvZX4rHvY8tLjYxPBPTxjyQNRv4pb9Pf7FfEZ3kqMrVdvbIjA1PwFOMtqfhP6LeqZSAQOscZEmDssnMaRYWaXkh28+agi4R+H9AGtlFbUHBu3iFvu6T40Uur0gACJkTHupV6tJjRT0gP0zrc4xtOyyctxDarKj3ikDTNmkkl/knpP5e/U6OGM8Spf3/ACzKqzn63AbyZcEfmxBc2CLNAKlmlIAtLRpDmgxwWe5qrbvYwcROcpSteNzKqC7vNaGH7o8kBWHacjsN3B5KyXQpy/kRbKYqUKsOlVozEikUlfSwT3CQLbIpBSb6GdjMLr2QtLJ2ffafSFu4vLn041DcSELqTWaocTlxLT9zL+p28BbgrRlbPwX81o6UxQsK43N6fsDYfC6d/8IlIqIdzUM85yyPVLqOU6UpJRBgklKcIkGClKSZRANZmfQWkNuN+SLwedF5IDYJlc61sK+k4gy2QVGjVDipxa32GweDrh2prCSSdwf3Tuq4sPDdJmeVvdQdjcSDu8jhEq7D4iuAdRdJ87JnvvR0fjYwTo3m5NUrtL67g0sAIFgXeSy87MVPQIVr6xPeefdNUwz3btcfQoSttGPPxCyRpJmpRa/rGubS60CltO3ii8G0lg1EtaQZDRJ32lRyvN6lG7KTtWnQeUKjEYqsSNDHN5+KMpdkjXHPGMF/RnZ3ULKgDtWmOyXCFRQ7zXTYHgp5jl9eqZcHEjaUPRyuuB3XD1agl3MeSPMlqin+qNv6vY9pdqcNXkP0V2EyHq5cS5+m94/RCYetWbTDXUg4jiXDZE1c4rlrmim0SIHbFlLauv4N8J7fif3MHHUOsqudNidlZQp9oDYTuqzl1XmPzqTcqqcXN/wCxRfNHOlic3bZ0lPCs19pxaNJjtd7+Fl5hhqcMIueN/FAnKnneoz/sJSGTu/3Kf5nIV6o1P5Gxjcmp1jqeXD7MaNNwTGyxcmyC9TrQ5tjoIi58VM4OLGuwf3OTtwLT/wCdns4/urFOvBc5x6tEs8xWh1NszDACOIQ9N4dcIfNsqLNLpDg7ZwBHugKdYtPzBS6bMmaCyO0WYjvORuE7gWf1hcXEiFJmJJaGgR8SmabVCTxtxSNPWOY902ocx7oVmGgDVb0ldRhcta+QynRAYwOJqWn/ACl0ryJjwRnsmYtGkXkhnaIuYvZE4TNjTmmGlx3iDIKsw+aVWPBw9FhLmGWgWsd1VlWZYsYrWW/aX7PVzA5hqeOO33NEOGjB3q3JY3H1KgANF7A3iWuA9ygKVTUJC7bPc8rfR3CpUdpfYg0QAfCV5g7HOYSGkgAncfspLGrpIfLwutar3Ojo4B7hIFuZMK0ZQ/iWfmC5Ovn9V0S8+XAeiY49/wCI+6HLfoV/BLydaMrP46f5kxyrnUp+6444p34j7pfS3cz7o8t+gfg17Z2P1Y3/AHWe5SXGfSHfiPukpy35G+Dj7Z0wTwmhG5VWDXy7aCLqrbucyKtpFmT0hqJImASJ2VNfOnAwGNJOw0hbtHF0nU4YIIaVyzMSGVAXC0qdZeh0MeNR0xvre5pur19OrS0HlpCHw2d1DINiPALcxmdUersRcbReVy9OrqJMWlB1bS6GrioRx4tSdMKbm9Zz9LTYbmFPFYrENbqDpCqyvMG06kPbvstLOc5p6NNMEk7yNvAItRSLMMISgm383Zm/WlQtmT5KeBrVXyS4jkOKFAOna/JGZPjmgnW0iOSiUe5j4XTKUtTvxbKq2Irsd3iQVDEYuqbNcZPjsrs0zA1Kg0iyBrOcDI4IJJ9g8Ty45YpPbvuabcBVDbl5JG4NkBSNRriC4kc5W9gelMUQ1zO0OOyw3Vi9xJEAlF1eyLuI5KxNpq+1dRdU+o8NDiB53KLq9HHAG5BAncoMVHMeHNuAdlsYzpC5zbNEkQpdLoThpYOWravvZjAua06jJCWVYE1yS644XgeqdoJB1cU2ErVKUhnaaeCMWl1MuGeFZpeOwXnOQtoNDmOv4SQs6riSWCNzZHY7G1aoDSNLQhqmHBbpHBS7dsbi8mHVHTv5N/J+i9B9OXvGrjO/usHN8CMPW0t7vxCsw2KrMGkQRz4qt9Jz3aqhk8EXNvqaMmfBy3W/hHSYLL2VabNZsGn4rmM4y1tNzo2BiFsnGPZTZpMbrJzJ5cwk3MpdT1GF5I1FJbgDGgKzBDtFQaVZgu8fIKzyHI/wsP6s7kGEsbVd1hDaL60sbZpI0+JhbuGzCjoa1xNheWgifBSwuEBqdY3ECmHN0lodD7TCWLjZbwsFF2nZkUMS+lTpPpiHaXNOr7t7+a2+gOLe7MdT3vLjTMFrA4+QHAJmfR6bdL6jah7W14LjuVT0HYfrEBt+w77/AFcgf1KzG05ls3JTSvbwF9NS8sJeKkioYLqjQbn/AGxsV5hjGdpwMi53Mn1K9J6XimWv0ik1wqGQHOfUN9y/aF5ziYD3bRP3dvRPE1sDFDxVjk5ulKYBEBIJ00IkGMpJzKSgTqwlCQCeViPNmhk+7/8AiVjYnFAO06ZK6nBMb1QIAB0Onx81zeX6PpI193imSTnXodHFhTUYy72UnEkD/TspYXGajEQu6zOvhWss1sxvzC4Brgari2wvCj03SNPEcLCGJz3Ln4m8NGo/BMaz23c23wWh0VqMD3CpE8JWnnuMpsYR2SSLQRb2RkoxRMPBwnC/qYTKoI1TZNh+sqdwADmeKGZhz1R8bgLoshxlE0YcQ145qVFXZn4Xh4Tm096MJ1ZzHQ8eo2U69ePEnZF59jxUhjQPMcfFZ2NokBp/DulVMbieHxQyxiu/UKOX1oBsJ4Qq2PcHaKgg8F0VHNKJY0lxkDgFg4zE9fW1AQ1qLq6Roz8PijibqvHqVjU9+invxPJX1MpqASHkkb2sqcFi+or6zsStbF5sxrXFkjVvN0W0l0BwuHDLHbr1sx8PiJkOsW7p8HhauId2AdM7j+VXh2atTj974I3JM2fQJp/dO/iPNFL0M+COHnNXt2voRxuUPpN1tcXAbg3Q78V9nqG5+K0czzM6Orptd2jxklBnLD1YbBnyO6HXsNxccKcar1oLy3oxUrN1EnaeMQs7E0H0HCSSDwPBbuV9JMRRaGOpOcBawN/0QGavr4qrrfTLQNgGwmfojRPk8p9P5DKOHa9lMOcRJIFpusvN6IaHNBmDutQl1OmwxBBdEhZWPBNNxVXejlvTttvsAN+f0U8F3z5KDDb58FPCf6h8la+5dk/Iw4BVVcJJ1AgGLqxszdPoMqroYouuhRh2BszueK2uiTgMwpToggiagJb7BZnUzwWl0YtmGHu4XI7LdTtuDTursTuaL8LbmmzZ6ZYfSyrpeSNf3KOmleLSbrzLGtIqOnfxGn9OC9X6bUSRXLhWkEQXva0Gwv1YXleZMIqHVINu8Q47cwre52uwHpUqNPU4BM5oU6D4cCbBEIScsgGDKrw2B1TNoRNXMBIgyOKVbHj7vqUlsakIZY3mUla3GtKdDUw0jSlOChxiv6XJ/pjZggjzVGlnnHil4NbKqoa4zJDmkWufZQfklMuJmsDH4BsrMnxbKR1OBJ4Rt6o369DnuLpAghoHjzUbroasEkoq5Vv77mE04edIfWJJjZo80QzDYdpkdYT4kLIoU3GqCAe8eBWmcC6ZIPsU0lJb/wADZ88n+Hqv1/sWJZQHb0vtycEm1MK8gCm+RcnVbyhU4qi5zCACbcBKry3CvaXFzHAQLkEKK9NiQyPRdGo3FUNurP5iqKuLoUiIo943Oo/BVGkJlNjMtq1A0sY5wk3AsljbewmKbcqpfsFU8wovOtuHA4XcTKtfi2H/AMLPWSqctyDEaI6p0z4J8Tl9Sn32lvmpNSTBklO26+n+FBz4UnEdRStECDBnmiWZjAtSpidwG2QOI6PV3ukNEECJc0T7lGV8C6nAdYxwII9wjPaK3+pZkeRRTS+n+EqmNJHcYOXZCAoZ7UJa2GcZ7I4IuhQLzDY2O5gIbAZE7rG9unubB8k+VlIW1bBhc5RdB31q/hpH9oVOLzqqGEtcAR/S1QqsAJHJSdlwfTJL2sEgS6d+Vkkd2V455XOrZHC57WeTLrN2AA+KJbmdXi8+8LJxuDOHgiq12vcAODgBx7SsfIo1SZJ6suE8ORCtlj3NvIyzleqg92YVT95wHmY91B2Yu/3D+ZbeJaDkOqL9WL8fdeSSeZ9yhylbXgeXCSf4nPr78nfOxBfu7VHjKoxjT1bvJZ+Qx9Ffe/WjziE1ChUrVupa6NRIuTEbyUeVvSKXwjX4tVkmbD55KeFH2np+61X9F6rWOdLSGCRE9oQLjl6rFLCXSDFrxvuiwzxuqYZXxX3WXPE8Ah2l3ifN4H6KIHBoknh+5WlhujFV7dTWsI8v8oKKQkIqOyQAKhHAf9q1+iEHHUTpb3uFaDsdnHZTp9GgHaDDqmkOLW0tUA+MojKsvFLF4c6qQY9xk1GaQC2QQQCrIL8SNWhpXR0HTikz7YxRDrbvNWttwOy8nxQGs93h3TI9TzXr3S+rIrQ9ukNbAo0Yaf7zsvJcxcNdj91v3dPp4+aZGoEI5KVNsuAUdSZm6YgQ6i0EReSQUurGuIkR8lOKQkb3mVENGq0+6BCt4AJsknq04PFMoQ3iYQ7hKsfWB2TKg5rY9HElljdv6hamAqw7rGG7WkjjcDkspauRYN7al2ua0tNy0hsxaSdkdPdCKCc0yFfpiSwBprMqTL3FrdJP9Iha+WZ3rFIHEOqOdq1sLQAIBjghs1yTE1aIa5zYbcGRAHmAp0MPQpsouL2NcwO6x2qQ+RA0+KZ6adnTumjO+s3tpVHNnUHtHZMagTtZF4TNnvpVy6m6jDBAe5zpvv2ggsnw/WU3NDtJL2uB0uOxOxA3RuduZSp1A6sXvewNDXTq3+CVpKNP3sLBxS29fuZuGxYfYjtD9UbUxLWVqPWazT0kua0kE+yxspPb/tC6Og6j1tJzn9qm0gsLSQQeJKCSjLcwYajlfyM7LMbWNao3DUDWJmz3uGkTYgEhFZpXe2jQ1DSdb2ubMwZuJTUcNhuue/rX3Nw0FseE8VRnONoubSp0i52h5JLhxPxRtNJfI2ZJxcZK0E47D4p2I/8AbU21Ips1atMARwkhVY+o4Gg0wJpmQNgQTsr6lehUqzNUPa0BwEBtvVRoYb6XUYKFhRGk6zHHeQp+ZUhJyjPG4p710J5e3v8A/wAb/gh8irYoGgHmkaJMNA0a9jvF0dXp/RXu6wahpIcGm8EfFBUsdhqTWPZSeSD2ZcJk2v7pYNFfDSWOOmWzsxTjCHvI/EZHA34LXxLdWGEO0zVZBOzZ4qNTokQx1V1amAQXReRN4R3Rmj19N1NzGPAIIJcQLbER8E+ncOh8xS+ZiZx14e1lXEsxJcIaRB0jltZaTskxdRmpzQGGmGklzB2dhAmUZnxp0OwcOwkgS4EktHkVmAs0yAI9UrybbIsycTHHLezWwGT4urhOobVZ1Eab6BAHAumQsmp/6blovVpnfao2bLXw2N6vD0yxrYc52qwJMfhlWuzUCjrDGTrIEtbMRsm10/f9lsZSnBSXQwsn6Nl9J/V1abAD2hUe1pMWshKWAq0MU0UnMqVJ7Ol2scjPgjz0iwumDQOs8Yb3ufuisHUdXadThTLajNLmtALTBtbfZPdsZp6aKMbm2IZ1lN8NLgA4ACwA2byCySD8+q6V2SMe9rnmoHPeQQ8AF0A3BFgih0ZpOpPcZY4Gwc4dkb3VVUUShObOUy49t3kF1+V19NIA9aS6dOmI8fkrCxuXspVopPD2uptMgzfip0cdUaNIe4DkCkk9zE58nK7J53gWVMQ0Vaz6H2IuAXOcZ7p0lVVHaHYLQ4uDKjg1xbLjDonSdz4K5nSA9Y1rmMJa2z3CXRO0lZWJzd1TEUw4AMp1OyG9nc3vzV2N7pG3nQlGkd/00ovqVKgPXv8As2kai2ixtuLB3gvKcx7w712jvcfFvIL1fpTWZrdqpsaeqbBq1y9/oAbryjNIltmjs8Haib7uH3T4J++xp7AUeKQak4WTJyEzUPNN4pFRQAPKZPpTIkOnrUA7ex4EboMgtMO9DwK0WpnsDrG4WNSo4MMrj1Amm4Xd4zFO6sgPaGBgsGEuMjjy9Vwj6JYZ3bz4haR6R1i2A6x3IAk+fNO3cdjoYMkVbOqa2ocPLX6afV27EumL+S4LFYkFul4248/FaJ6Q1yNPWGIi0DhCz6jA7dD/ALWPllGaSXY3ui2Y9XhwG1abDqIdrBNptHMrJ6TYsOrPDiCRx0kT5Dkh8HUr0rUnjTMwdJE+RCbE06tZ5dVIJPEWjyhPKnLURuLhpM+hiYibRsRwWpgKdWvWhsatNiCBPuqhk7eJd8+i6DohlgFUgartN57vjsmuLZWoqTpldHojX1EPaAXGw1Dh5LLzrKH4Z41wNRkQbghejnCO7p1TEB2oTE8AuZ6VYXtt1Ak6dyQSqnKmXS4aMU5KzkqT6hcXAF08WrouhuDeC97qc8AC47n+lu/mghSIFgB6j+U7KpFwSDzBj90VkrsVxSi7JdIcBU69wLerkXhxc0+YNwVnjAEgNLhwvBR76hN3EkniTM+sqJbySqTXQGRqTs2sfh6TsMKYNAEN3l5eT4ePmqOiuAbSa9zoqGQGtLtMnwGxWSZHD4/wh3vMplKW+47y7p10DulVBzK52AcATDnOLZHGULWOiiNFxxO+/FUveTvdNTc5hlm3EcD/AAUKtGfKtcrRv4TBPq4WkaN3Me+DIkE8/NFYnJn/AEYBwBq69Tpc1wmInyhY2GxYcOz2eYFipueeaWU3fQi4vQtLiDYjozUNUPhsDTbUIMbrawWnDMc6o4M1VGEFpDufD1Wcg8znqx/yCKyNuho8c5SrSdVmOcUXmiBVLoqAutAjj5KzEY3Bms4yINNwEd3VO55naFxHz8U/+P2RNPOfg6fNsbhzQpCloLwBIaO1Ebu5XWQx0oHAf6p/4rQSz6nN4qWqd0C4iiC6Zh220gqJwjWFjjc9Y2SbNidj4Ig6Z8VXmHcEcHN+KMJO0hMU3qSO96Rhs/ZvoMmldtOi6qT5OOy8qzJololsgGYbBBn7zvvFesZ1XfU0BhxDw6jJFOm2iLRuSJIXlOb1YcG6iS3V2TGlgJ4O4nnK0v8AMd7sZ5T+Sf6R4M/MUvpF+6zwuUQDBLSna95sGt/WfZS61/FrRAv9m73KhCuElYys9wkCR4UnEe4CSJLOmUgk1VlxnaywnmywFB18HF2erf4RgSIUToaM3F7GaypP78wrAETicIHXFnc+B80LRfB7TTbkJVidm2E1IJZZJsqJr8mu/Kk2s78D/b/KFFtryTc/5srKGLcy7XFp5iAVSa7uDH/Pqn613+279P5QJqV9Qw5g8mTUdPPUZVT6rnG5JPMySqi5/wDt/qExdU/BHq3+EtIZ5V/6JNnYz+qct8/1VZp1B9we4/hTFOpHdb+b/CImuPkc+RThQIq8mj1KketPFo/MpZOZDyRqkQf8ISFbiNbbugt5ibeYKqBlOgalLdEoUVIJjZEgzm8RYjj+3iiKGMkw+zv0PkqFF4BF0GkxZQUluacITMh9n6j4qFDFllnXbwPEef8AKszA/ZEi4t8UlUzMoOM0DAfPqUgPn2Ts/f8AdMNvnkFYbh8H/q/2n4laTVmUGTVA8HfErQp04skmYs/5hupEyqszJFIna4RAlRr0A9padikvdFUJVJM3srOLxVIu+jvraGRTqddUgHw4HyWFgcpfSq1BWpjrW0ajwHt19oQQY4orA5hWpM0sqkAWAhsAIfW/rA81HucJEk8DuPJaHkXY6/xmKu/7AGYMfVDCWxBG1MNbJ42FvVSx1atUeC5mrRZhZS7IA2jSLq/MczquPV9Y4NjtCSQ7wIWe7F1WWNUwO61jiPhsmjK0VRnq7lrcJiJ6wNq6yTJFMzf0R9bCYw0zIrQR2iWbtvM2WcMdVu59V88tboHhE3KExGcVXW6x+kWA1u28bqdX0LNS8s3cBTxQZ9gHmmSSIsJ42lJc0MW/8bvRxHwSTaRE35Z0ZKQKcJgsZyRwEtkxckgAdqSRcnlQIwBUHVXTHBTaU4CiZLJApQnDbJ9CBEQ1XSKvawW3v4xCrhCx5Y5RSk+5RVaYsp0W9m+6mtbC5Wx1EPOqS6CJsnW6JjxvI6iZRamPJGZlhQx8NmIBuZ3QhSCzi4PSyO26Cq4Ii7PVv8ckc5yZjkybXQkZuL2MttQH+I29E5cPn0/lKv8A6zv7UwNvnkFedJbqxnGx+eY/ZCYfG8He/wDKMcLHz/dyz8JSBde4jyTxSY0tlZpN2VFdjg0hpsblvly/hM1kBw4CY9WqeF7o8h/+ktdwLcsHD54hQcbee3nCsI+fVqHrDUdJ5SDyN1F1GJ0Kmo2lrxP+fMI+hjQTpcId52PkVj4cazpO42PEQrqNXW12oA6f1UlErnjUlubEAzBB9VCnSLeMoGkPtGRaeVrclqKmS07GGcVHoQIThqhWqaRIUsPV1NBhDtYiRnYx4610iYAixMD0Q7NO7WkTteSfIcPNW4x/VvMfev8APNF06QYzrO86OPDwHJX3UUbIy0meInttuNhe3K3FFYV7hufSBAUG37RuSJ8hyChiq5ayRzhR77Fy2ZqCoefz7p1zoxD/AMbvcp1OWWa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6" name="AutoShape 6" descr="data:image/jpeg;base64,/9j/4AAQSkZJRgABAQAAAQABAAD/2wCEAAkGBhMSERUUEhQWFRQUFRUXFBgXFBQUFBQUFBUVFRQVFBQXHCYeFxkjGRQUHy8gIycpLCwsFR4xNTAqNSYrLCkBCQoKDgwOGg8PGiokHyQpLCwsKSwsLCwsLCwsLCwsLCwsLCwsLCwsLCksLCwsLCwsLCwsLCwpLCwsLCwsLCwsLP/AABEIAK0BJAMBIgACEQEDEQH/xAAbAAABBQEBAAAAAAAAAAAAAAAEAAECAwUGB//EAD8QAAEDAgQCCAIJAwQBBQAAAAEAAhEDIQQFEjFBUQYTIjJhcYGRsfAUFSNCUpKhwdFiguEzU3KTQwckc6LC/8QAGgEAAgMBAQAAAAAAAAAAAAAAAQIAAwQFBv/EAC8RAAICAQIFAgQHAAMAAAAAAAABAhEDEiEEEzFBUWHwFHGhsSIygZHB0eEVQlL/2gAMAwEAAhEDEQA/AMPEUmAnsCxjZRZhm9dtaNkU7CtcHONQAzYc1nVsaWVJbeyy6um5l4jlqK27mxiCymC5rRYICjjKdTaS4gzLYA8lKhmPWNLXEC1kwbAlz22FgENWzseEoONxoxam580yd6iguhx5dR0xCdJEWxBKEoToAGRGDoB7gCqETgaoY8E7BRPcMa1KzVpYVtNrnsBDhzVuHxDiBPFpUn5tSe0tmJHogsIKVMz1uqxsjqT7nbxSxwVKivK6OsPdpBIcfinzb7PQAC0E3AQP1oaJcWAGTxRWCzJtdzXVLaXTHAhFNdexViePrHqSxTtVB2mbO42Kwwx/yV1Ge5nSfqFJsTFhtbisABLqTexRxWSp0gY0XfJTdQ5FJI2ZObIF+jnmkcMUUU0o2HmTAA8sN0ZTqA7JVGtO8IGqNBsUdmOlr7bmkmVFDFg77ohK1RRKLi6YyUJ0wQFFCSdJEgySdJAgySSSNhCMPUZpLXgweXguzy3/ANQzQpCmyQ0CBsuFSQdvazRj4meNVE28fn7ary9zZJSWIkpv5G+My+hAuKkkkiZm7EmEp1F1UDcqESfYkkqxi280n4lo3KAdEvBakqBjGc1e1RoVxceo8pww8j7JNF0dmePNKwsICg0IagPqXcj7J/ozvwn2VlCpiagkOgHwQzs0rMdpc71TaWuxqfBtR1b+/wBS4YR/4T7Jxlz/AMBVdXMapgNJJKLFKrpu90whT8ExcLzFav6FFXKnuEFp/RDNyes0939VYyvUEhxPulg6dTEP0tcQE0beyGhjcZOCu/0InKa3L/7Jxktbw/Mjc26OVqDdWufWVn4bElw3UdrwNmi8a1P39Cw5FV/p/MpNyJ/NvumJPNMEut+hm5y8fb+iRyNw3eweqb6mHGqxA4xmpzRe66Cl0Kcaclp2tvdWRUmrNuHGskb9/Yz2ZSJjrWT5IXG5DU16B2jwhUfRerraeRXU1ceKVSdMktEJdVUwTiscnF+hytTJa9OdTCALzZGUth5KWM6Q1Hl+q4NgOSrod0eSkne9GfiVGlpdk3BMxsKSRCQxWMUkkioQSYlA5jXI4wEF9YUIEufPHkidDDwMssdVpfM25TB45rJdm1DnUKrdmdCOyH6vHZDfwy//AIx95o204QGXPv4I9Q5+bE8UtLEkknRKSMJFOmKBBHZY2Iq6ZJEraIQlTLgSitzZwmaGKTcjD+sTwakcxd+FdD9QOgdnfbxVtPoxUd3WeHBPpXg6fxse1/sc3TxLnHugBdBgx2QiKmQOZZ2meQIn9ETTypwFkrpFPEa+IjUIt/QGY26s6QUiXegRFDLXHi1sczCIxWMew6XNaSBvEpXs1Zz4wljT1bAuVZ3FLQbRxG6AzOsKtTsiI3W51VYAOApNDhaYlOW1wNmOJ4tAj3Ttb2dKWeTxbd+9MwXamkECYW5Szjsdy8ckPUx9VphwA9AlRxtRzg0ESbbJLb2/ky4eK5K09f0/0A7biSQY8ipZbUfh6uoMLm8RBWtmFCrTMaw6N9PBNhKL3CTU0TYTx8oTR26fcas2vm09/T/QjPM+66nopUXtJ3JCwsPltRo7rvZX4rHvY8tLjYxPBPTxjyQNRv4pb9Pf7FfEZ3kqMrVdvbIjA1PwFOMtqfhP6LeqZSAQOscZEmDssnMaRYWaXkh28+agi4R+H9AGtlFbUHBu3iFvu6T40Uur0gACJkTHupV6tJjRT0gP0zrc4xtOyyctxDarKj3ikDTNmkkl/knpP5e/U6OGM8Spf3/ACzKqzn63AbyZcEfmxBc2CLNAKlmlIAtLRpDmgxwWe5qrbvYwcROcpSteNzKqC7vNaGH7o8kBWHacjsN3B5KyXQpy/kRbKYqUKsOlVozEikUlfSwT3CQLbIpBSb6GdjMLr2QtLJ2ffafSFu4vLn041DcSELqTWaocTlxLT9zL+p28BbgrRlbPwX81o6UxQsK43N6fsDYfC6d/8IlIqIdzUM85yyPVLqOU6UpJRBgklKcIkGClKSZRANZmfQWkNuN+SLwedF5IDYJlc61sK+k4gy2QVGjVDipxa32GweDrh2prCSSdwf3Tuq4sPDdJmeVvdQdjcSDu8jhEq7D4iuAdRdJ87JnvvR0fjYwTo3m5NUrtL67g0sAIFgXeSy87MVPQIVr6xPeefdNUwz3btcfQoSttGPPxCyRpJmpRa/rGubS60CltO3ii8G0lg1EtaQZDRJ32lRyvN6lG7KTtWnQeUKjEYqsSNDHN5+KMpdkjXHPGMF/RnZ3ULKgDtWmOyXCFRQ7zXTYHgp5jl9eqZcHEjaUPRyuuB3XD1agl3MeSPMlqin+qNv6vY9pdqcNXkP0V2EyHq5cS5+m94/RCYetWbTDXUg4jiXDZE1c4rlrmim0SIHbFlLauv4N8J7fif3MHHUOsqudNidlZQp9oDYTuqzl1XmPzqTcqqcXN/wCxRfNHOlic3bZ0lPCs19pxaNJjtd7+Fl5hhqcMIueN/FAnKnneoz/sJSGTu/3Kf5nIV6o1P5Gxjcmp1jqeXD7MaNNwTGyxcmyC9TrQ5tjoIi58VM4OLGuwf3OTtwLT/wCdns4/urFOvBc5x6tEs8xWh1NszDACOIQ9N4dcIfNsqLNLpDg7ZwBHugKdYtPzBS6bMmaCyO0WYjvORuE7gWf1hcXEiFJmJJaGgR8SmabVCTxtxSNPWOY902ocx7oVmGgDVb0ldRhcta+QynRAYwOJqWn/ACl0ryJjwRnsmYtGkXkhnaIuYvZE4TNjTmmGlx3iDIKsw+aVWPBw9FhLmGWgWsd1VlWZYsYrWW/aX7PVzA5hqeOO33NEOGjB3q3JY3H1KgANF7A3iWuA9ygKVTUJC7bPc8rfR3CpUdpfYg0QAfCV5g7HOYSGkgAncfspLGrpIfLwutar3Ojo4B7hIFuZMK0ZQ/iWfmC5Ovn9V0S8+XAeiY49/wCI+6HLfoV/BLydaMrP46f5kxyrnUp+6444p34j7pfS3cz7o8t+gfg17Z2P1Y3/AHWe5SXGfSHfiPukpy35G+Dj7Z0wTwmhG5VWDXy7aCLqrbucyKtpFmT0hqJImASJ2VNfOnAwGNJOw0hbtHF0nU4YIIaVyzMSGVAXC0qdZeh0MeNR0xvre5pur19OrS0HlpCHw2d1DINiPALcxmdUersRcbReVy9OrqJMWlB1bS6GrioRx4tSdMKbm9Zz9LTYbmFPFYrENbqDpCqyvMG06kPbvstLOc5p6NNMEk7yNvAItRSLMMISgm383Zm/WlQtmT5KeBrVXyS4jkOKFAOna/JGZPjmgnW0iOSiUe5j4XTKUtTvxbKq2Irsd3iQVDEYuqbNcZPjsrs0zA1Kg0iyBrOcDI4IJJ9g8Ty45YpPbvuabcBVDbl5JG4NkBSNRriC4kc5W9gelMUQ1zO0OOyw3Vi9xJEAlF1eyLuI5KxNpq+1dRdU+o8NDiB53KLq9HHAG5BAncoMVHMeHNuAdlsYzpC5zbNEkQpdLoThpYOWravvZjAua06jJCWVYE1yS644XgeqdoJB1cU2ErVKUhnaaeCMWl1MuGeFZpeOwXnOQtoNDmOv4SQs6riSWCNzZHY7G1aoDSNLQhqmHBbpHBS7dsbi8mHVHTv5N/J+i9B9OXvGrjO/usHN8CMPW0t7vxCsw2KrMGkQRz4qt9Jz3aqhk8EXNvqaMmfBy3W/hHSYLL2VabNZsGn4rmM4y1tNzo2BiFsnGPZTZpMbrJzJ5cwk3MpdT1GF5I1FJbgDGgKzBDtFQaVZgu8fIKzyHI/wsP6s7kGEsbVd1hDaL60sbZpI0+JhbuGzCjoa1xNheWgifBSwuEBqdY3ECmHN0lodD7TCWLjZbwsFF2nZkUMS+lTpPpiHaXNOr7t7+a2+gOLe7MdT3vLjTMFrA4+QHAJmfR6bdL6jah7W14LjuVT0HYfrEBt+w77/AFcgf1KzG05ls3JTSvbwF9NS8sJeKkioYLqjQbn/AGxsV5hjGdpwMi53Mn1K9J6XimWv0ik1wqGQHOfUN9y/aF5ziYD3bRP3dvRPE1sDFDxVjk5ulKYBEBIJ00IkGMpJzKSgTqwlCQCeViPNmhk+7/8AiVjYnFAO06ZK6nBMb1QIAB0Onx81zeX6PpI193imSTnXodHFhTUYy72UnEkD/TspYXGajEQu6zOvhWss1sxvzC4Brgari2wvCj03SNPEcLCGJz3Ln4m8NGo/BMaz23c23wWh0VqMD3CpE8JWnnuMpsYR2SSLQRb2RkoxRMPBwnC/qYTKoI1TZNh+sqdwADmeKGZhz1R8bgLoshxlE0YcQ145qVFXZn4Xh4Tm096MJ1ZzHQ8eo2U69ePEnZF59jxUhjQPMcfFZ2NokBp/DulVMbieHxQyxiu/UKOX1oBsJ4Qq2PcHaKgg8F0VHNKJY0lxkDgFg4zE9fW1AQ1qLq6Roz8PijibqvHqVjU9+invxPJX1MpqASHkkb2sqcFi+or6zsStbF5sxrXFkjVvN0W0l0BwuHDLHbr1sx8PiJkOsW7p8HhauId2AdM7j+VXh2atTj974I3JM2fQJp/dO/iPNFL0M+COHnNXt2voRxuUPpN1tcXAbg3Q78V9nqG5+K0czzM6Orptd2jxklBnLD1YbBnyO6HXsNxccKcar1oLy3oxUrN1EnaeMQs7E0H0HCSSDwPBbuV9JMRRaGOpOcBawN/0QGavr4qrrfTLQNgGwmfojRPk8p9P5DKOHa9lMOcRJIFpusvN6IaHNBmDutQl1OmwxBBdEhZWPBNNxVXejlvTttvsAN+f0U8F3z5KDDb58FPCf6h8la+5dk/Iw4BVVcJJ1AgGLqxszdPoMqroYouuhRh2BszueK2uiTgMwpToggiagJb7BZnUzwWl0YtmGHu4XI7LdTtuDTursTuaL8LbmmzZ6ZYfSyrpeSNf3KOmleLSbrzLGtIqOnfxGn9OC9X6bUSRXLhWkEQXva0Gwv1YXleZMIqHVINu8Q47cwre52uwHpUqNPU4BM5oU6D4cCbBEIScsgGDKrw2B1TNoRNXMBIgyOKVbHj7vqUlsakIZY3mUla3GtKdDUw0jSlOChxiv6XJ/pjZggjzVGlnnHil4NbKqoa4zJDmkWufZQfklMuJmsDH4BsrMnxbKR1OBJ4Rt6o369DnuLpAghoHjzUbroasEkoq5Vv77mE04edIfWJJjZo80QzDYdpkdYT4kLIoU3GqCAe8eBWmcC6ZIPsU0lJb/wADZ88n+Hqv1/sWJZQHb0vtycEm1MK8gCm+RcnVbyhU4qi5zCACbcBKry3CvaXFzHAQLkEKK9NiQyPRdGo3FUNurP5iqKuLoUiIo943Oo/BVGkJlNjMtq1A0sY5wk3AsljbewmKbcqpfsFU8wovOtuHA4XcTKtfi2H/AMLPWSqctyDEaI6p0z4J8Tl9Sn32lvmpNSTBklO26+n+FBz4UnEdRStECDBnmiWZjAtSpidwG2QOI6PV3ukNEECJc0T7lGV8C6nAdYxwII9wjPaK3+pZkeRRTS+n+EqmNJHcYOXZCAoZ7UJa2GcZ7I4IuhQLzDY2O5gIbAZE7rG9unubB8k+VlIW1bBhc5RdB31q/hpH9oVOLzqqGEtcAR/S1QqsAJHJSdlwfTJL2sEgS6d+Vkkd2V455XOrZHC57WeTLrN2AA+KJbmdXi8+8LJxuDOHgiq12vcAODgBx7SsfIo1SZJ6suE8ORCtlj3NvIyzleqg92YVT95wHmY91B2Yu/3D+ZbeJaDkOqL9WL8fdeSSeZ9yhylbXgeXCSf4nPr78nfOxBfu7VHjKoxjT1bvJZ+Qx9Ffe/WjziE1ChUrVupa6NRIuTEbyUeVvSKXwjX4tVkmbD55KeFH2np+61X9F6rWOdLSGCRE9oQLjl6rFLCXSDFrxvuiwzxuqYZXxX3WXPE8Ah2l3ifN4H6KIHBoknh+5WlhujFV7dTWsI8v8oKKQkIqOyQAKhHAf9q1+iEHHUTpb3uFaDsdnHZTp9GgHaDDqmkOLW0tUA+MojKsvFLF4c6qQY9xk1GaQC2QQQCrIL8SNWhpXR0HTikz7YxRDrbvNWttwOy8nxQGs93h3TI9TzXr3S+rIrQ9ukNbAo0Yaf7zsvJcxcNdj91v3dPp4+aZGoEI5KVNsuAUdSZm6YgQ6i0EReSQUurGuIkR8lOKQkb3mVENGq0+6BCt4AJsknq04PFMoQ3iYQ7hKsfWB2TKg5rY9HElljdv6hamAqw7rGG7WkjjcDkspauRYN7al2ua0tNy0hsxaSdkdPdCKCc0yFfpiSwBprMqTL3FrdJP9Iha+WZ3rFIHEOqOdq1sLQAIBjghs1yTE1aIa5zYbcGRAHmAp0MPQpsouL2NcwO6x2qQ+RA0+KZ6adnTumjO+s3tpVHNnUHtHZMagTtZF4TNnvpVy6m6jDBAe5zpvv2ggsnw/WU3NDtJL2uB0uOxOxA3RuduZSp1A6sXvewNDXTq3+CVpKNP3sLBxS29fuZuGxYfYjtD9UbUxLWVqPWazT0kua0kE+yxspPb/tC6Og6j1tJzn9qm0gsLSQQeJKCSjLcwYajlfyM7LMbWNao3DUDWJmz3uGkTYgEhFZpXe2jQ1DSdb2ubMwZuJTUcNhuue/rX3Nw0FseE8VRnONoubSp0i52h5JLhxPxRtNJfI2ZJxcZK0E47D4p2I/8AbU21Ips1atMARwkhVY+o4Gg0wJpmQNgQTsr6lehUqzNUPa0BwEBtvVRoYb6XUYKFhRGk6zHHeQp+ZUhJyjPG4p710J5e3v8A/wAb/gh8irYoGgHmkaJMNA0a9jvF0dXp/RXu6wahpIcGm8EfFBUsdhqTWPZSeSD2ZcJk2v7pYNFfDSWOOmWzsxTjCHvI/EZHA34LXxLdWGEO0zVZBOzZ4qNTokQx1V1amAQXReRN4R3Rmj19N1NzGPAIIJcQLbER8E+ncOh8xS+ZiZx14e1lXEsxJcIaRB0jltZaTskxdRmpzQGGmGklzB2dhAmUZnxp0OwcOwkgS4EktHkVmAs0yAI9UrybbIsycTHHLezWwGT4urhOobVZ1Eab6BAHAumQsmp/6blovVpnfao2bLXw2N6vD0yxrYc52qwJMfhlWuzUCjrDGTrIEtbMRsm10/f9lsZSnBSXQwsn6Nl9J/V1abAD2hUe1pMWshKWAq0MU0UnMqVJ7Ol2scjPgjz0iwumDQOs8Yb3ufuisHUdXadThTLajNLmtALTBtbfZPdsZp6aKMbm2IZ1lN8NLgA4ACwA2byCySD8+q6V2SMe9rnmoHPeQQ8AF0A3BFgih0ZpOpPcZY4Gwc4dkb3VVUUShObOUy49t3kF1+V19NIA9aS6dOmI8fkrCxuXspVopPD2uptMgzfip0cdUaNIe4DkCkk9zE58nK7J53gWVMQ0Vaz6H2IuAXOcZ7p0lVVHaHYLQ4uDKjg1xbLjDonSdz4K5nSA9Y1rmMJa2z3CXRO0lZWJzd1TEUw4AMp1OyG9nc3vzV2N7pG3nQlGkd/00ovqVKgPXv8As2kai2ixtuLB3gvKcx7w712jvcfFvIL1fpTWZrdqpsaeqbBq1y9/oAbryjNIltmjs8Haib7uH3T4J++xp7AUeKQak4WTJyEzUPNN4pFRQAPKZPpTIkOnrUA7ex4EboMgtMO9DwK0WpnsDrG4WNSo4MMrj1Amm4Xd4zFO6sgPaGBgsGEuMjjy9Vwj6JYZ3bz4haR6R1i2A6x3IAk+fNO3cdjoYMkVbOqa2ocPLX6afV27EumL+S4LFYkFul4248/FaJ6Q1yNPWGIi0DhCz6jA7dD/ALWPllGaSXY3ui2Y9XhwG1abDqIdrBNptHMrJ6TYsOrPDiCRx0kT5Dkh8HUr0rUnjTMwdJE+RCbE06tZ5dVIJPEWjyhPKnLURuLhpM+hiYibRsRwWpgKdWvWhsatNiCBPuqhk7eJd8+i6DohlgFUgartN57vjsmuLZWoqTpldHojX1EPaAXGw1Dh5LLzrKH4Z41wNRkQbghejnCO7p1TEB2oTE8AuZ6VYXtt1Ak6dyQSqnKmXS4aMU5KzkqT6hcXAF08WrouhuDeC97qc8AC47n+lu/mghSIFgB6j+U7KpFwSDzBj90VkrsVxSi7JdIcBU69wLerkXhxc0+YNwVnjAEgNLhwvBR76hN3EkniTM+sqJbySqTXQGRqTs2sfh6TsMKYNAEN3l5eT4ePmqOiuAbSa9zoqGQGtLtMnwGxWSZHD4/wh3vMplKW+47y7p10DulVBzK52AcATDnOLZHGULWOiiNFxxO+/FUveTvdNTc5hlm3EcD/AAUKtGfKtcrRv4TBPq4WkaN3Me+DIkE8/NFYnJn/AEYBwBq69Tpc1wmInyhY2GxYcOz2eYFipueeaWU3fQi4vQtLiDYjozUNUPhsDTbUIMbrawWnDMc6o4M1VGEFpDufD1Wcg8znqx/yCKyNuho8c5SrSdVmOcUXmiBVLoqAutAjj5KzEY3Bms4yINNwEd3VO55naFxHz8U/+P2RNPOfg6fNsbhzQpCloLwBIaO1Ebu5XWQx0oHAf6p/4rQSz6nN4qWqd0C4iiC6Zh220gqJwjWFjjc9Y2SbNidj4Ig6Z8VXmHcEcHN+KMJO0hMU3qSO96Rhs/ZvoMmldtOi6qT5OOy8qzJololsgGYbBBn7zvvFesZ1XfU0BhxDw6jJFOm2iLRuSJIXlOb1YcG6iS3V2TGlgJ4O4nnK0v8AMd7sZ5T+Sf6R4M/MUvpF+6zwuUQDBLSna95sGt/WfZS61/FrRAv9m73KhCuElYys9wkCR4UnEe4CSJLOmUgk1VlxnaywnmywFB18HF2erf4RgSIUToaM3F7GaypP78wrAETicIHXFnc+B80LRfB7TTbkJVidm2E1IJZZJsqJr8mu/Kk2s78D/b/KFFtryTc/5srKGLcy7XFp5iAVSa7uDH/Pqn613+279P5QJqV9Qw5g8mTUdPPUZVT6rnG5JPMySqi5/wDt/qExdU/BHq3+EtIZ5V/6JNnYz+qct8/1VZp1B9we4/hTFOpHdb+b/CImuPkc+RThQIq8mj1KketPFo/MpZOZDyRqkQf8ISFbiNbbugt5ibeYKqBlOgalLdEoUVIJjZEgzm8RYjj+3iiKGMkw+zv0PkqFF4BF0GkxZQUluacITMh9n6j4qFDFllnXbwPEef8AKszA/ZEi4t8UlUzMoOM0DAfPqUgPn2Ts/f8AdMNvnkFYbh8H/q/2n4laTVmUGTVA8HfErQp04skmYs/5hupEyqszJFIna4RAlRr0A9padikvdFUJVJM3srOLxVIu+jvraGRTqddUgHw4HyWFgcpfSq1BWpjrW0ajwHt19oQQY4orA5hWpM0sqkAWAhsAIfW/rA81HucJEk8DuPJaHkXY6/xmKu/7AGYMfVDCWxBG1MNbJ42FvVSx1atUeC5mrRZhZS7IA2jSLq/MczquPV9Y4NjtCSQ7wIWe7F1WWNUwO61jiPhsmjK0VRnq7lrcJiJ6wNq6yTJFMzf0R9bCYw0zIrQR2iWbtvM2WcMdVu59V88tboHhE3KExGcVXW6x+kWA1u28bqdX0LNS8s3cBTxQZ9gHmmSSIsJ42lJc0MW/8bvRxHwSTaRE35Z0ZKQKcJgsZyRwEtkxckgAdqSRcnlQIwBUHVXTHBTaU4CiZLJApQnDbJ9CBEQ1XSKvawW3v4xCrhCx5Y5RSk+5RVaYsp0W9m+6mtbC5Wx1EPOqS6CJsnW6JjxvI6iZRamPJGZlhQx8NmIBuZ3QhSCzi4PSyO26Cq4Ii7PVv8ckc5yZjkybXQkZuL2MttQH+I29E5cPn0/lKv8A6zv7UwNvnkFedJbqxnGx+eY/ZCYfG8He/wDKMcLHz/dyz8JSBde4jyTxSY0tlZpN2VFdjg0hpsblvly/hM1kBw4CY9WqeF7o8h/+ktdwLcsHD54hQcbee3nCsI+fVqHrDUdJ5SDyN1F1GJ0Kmo2lrxP+fMI+hjQTpcId52PkVj4cazpO42PEQrqNXW12oA6f1UlErnjUlubEAzBB9VCnSLeMoGkPtGRaeVrclqKmS07GGcVHoQIThqhWqaRIUsPV1NBhDtYiRnYx4610iYAixMD0Q7NO7WkTteSfIcPNW4x/VvMfev8APNF06QYzrO86OPDwHJX3UUbIy0meInttuNhe3K3FFYV7hufSBAUG37RuSJ8hyChiq5ayRzhR77Fy2ZqCoefz7p1zoxD/AMbvcp1OWWa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8" name="AutoShape 8" descr="data:image/jpeg;base64,/9j/4AAQSkZJRgABAQAAAQABAAD/2wCEAAkGBhMSERUUEhQWFRQUFRUXFBgXFBQUFBQUFBUVFRQVFBQXHCYeFxkjGRQUHy8gIycpLCwsFR4xNTAqNSYrLCkBCQoKDgwOGg8PGiokHyQpLCwsKSwsLCwsLCwsLCwsLCwsLCwsLCwsLCksLCwsLCwsLCwsLCwpLCwsLCwsLCwsLP/AABEIAK0BJAMBIgACEQEDEQH/xAAbAAABBQEBAAAAAAAAAAAAAAAEAAECAwUGB//EAD8QAAEDAgQCCAIJAwQBBQAAAAEAAhEDIQQFEjFBUQYTIjJhcYGRsfAUFSNCUpKhwdFiguEzU3KTQwckc6LC/8QAGgEAAgMBAQAAAAAAAAAAAAAAAQIAAwQFBv/EAC8RAAICAQIFAgQHAAMAAAAAAAABAhEDEiEEEzFBUWHwFHGhsSIygZHB0eEVQlL/2gAMAwEAAhEDEQA/AMPEUmAnsCxjZRZhm9dtaNkU7CtcHONQAzYc1nVsaWVJbeyy6um5l4jlqK27mxiCymC5rRYICjjKdTaS4gzLYA8lKhmPWNLXEC1kwbAlz22FgENWzseEoONxoxam580yd6iguhx5dR0xCdJEWxBKEoToAGRGDoB7gCqETgaoY8E7BRPcMa1KzVpYVtNrnsBDhzVuHxDiBPFpUn5tSe0tmJHogsIKVMz1uqxsjqT7nbxSxwVKivK6OsPdpBIcfinzb7PQAC0E3AQP1oaJcWAGTxRWCzJtdzXVLaXTHAhFNdexViePrHqSxTtVB2mbO42Kwwx/yV1Ge5nSfqFJsTFhtbisABLqTexRxWSp0gY0XfJTdQ5FJI2ZObIF+jnmkcMUUU0o2HmTAA8sN0ZTqA7JVGtO8IGqNBsUdmOlr7bmkmVFDFg77ohK1RRKLi6YyUJ0wQFFCSdJEgySdJAgySSSNhCMPUZpLXgweXguzy3/ANQzQpCmyQ0CBsuFSQdvazRj4meNVE28fn7ary9zZJSWIkpv5G+My+hAuKkkkiZm7EmEp1F1UDcqESfYkkqxi280n4lo3KAdEvBakqBjGc1e1RoVxceo8pww8j7JNF0dmePNKwsICg0IagPqXcj7J/ozvwn2VlCpiagkOgHwQzs0rMdpc71TaWuxqfBtR1b+/wBS4YR/4T7Jxlz/AMBVdXMapgNJJKLFKrpu90whT8ExcLzFav6FFXKnuEFp/RDNyes0939VYyvUEhxPulg6dTEP0tcQE0beyGhjcZOCu/0InKa3L/7Jxktbw/Mjc26OVqDdWufWVn4bElw3UdrwNmi8a1P39Cw5FV/p/MpNyJ/NvumJPNMEut+hm5y8fb+iRyNw3eweqb6mHGqxA4xmpzRe66Cl0Kcaclp2tvdWRUmrNuHGskb9/Yz2ZSJjrWT5IXG5DU16B2jwhUfRerraeRXU1ceKVSdMktEJdVUwTiscnF+hytTJa9OdTCALzZGUth5KWM6Q1Hl+q4NgOSrod0eSkne9GfiVGlpdk3BMxsKSRCQxWMUkkioQSYlA5jXI4wEF9YUIEufPHkidDDwMssdVpfM25TB45rJdm1DnUKrdmdCOyH6vHZDfwy//AIx95o204QGXPv4I9Q5+bE8UtLEkknRKSMJFOmKBBHZY2Iq6ZJEraIQlTLgSitzZwmaGKTcjD+sTwakcxd+FdD9QOgdnfbxVtPoxUd3WeHBPpXg6fxse1/sc3TxLnHugBdBgx2QiKmQOZZ2meQIn9ETTypwFkrpFPEa+IjUIt/QGY26s6QUiXegRFDLXHi1sczCIxWMew6XNaSBvEpXs1Zz4wljT1bAuVZ3FLQbRxG6AzOsKtTsiI3W51VYAOApNDhaYlOW1wNmOJ4tAj3Ttb2dKWeTxbd+9MwXamkECYW5Szjsdy8ckPUx9VphwA9AlRxtRzg0ESbbJLb2/ky4eK5K09f0/0A7biSQY8ipZbUfh6uoMLm8RBWtmFCrTMaw6N9PBNhKL3CTU0TYTx8oTR26fcas2vm09/T/QjPM+66nopUXtJ3JCwsPltRo7rvZX4rHvY8tLjYxPBPTxjyQNRv4pb9Pf7FfEZ3kqMrVdvbIjA1PwFOMtqfhP6LeqZSAQOscZEmDssnMaRYWaXkh28+agi4R+H9AGtlFbUHBu3iFvu6T40Uur0gACJkTHupV6tJjRT0gP0zrc4xtOyyctxDarKj3ikDTNmkkl/knpP5e/U6OGM8Spf3/ACzKqzn63AbyZcEfmxBc2CLNAKlmlIAtLRpDmgxwWe5qrbvYwcROcpSteNzKqC7vNaGH7o8kBWHacjsN3B5KyXQpy/kRbKYqUKsOlVozEikUlfSwT3CQLbIpBSb6GdjMLr2QtLJ2ffafSFu4vLn041DcSELqTWaocTlxLT9zL+p28BbgrRlbPwX81o6UxQsK43N6fsDYfC6d/8IlIqIdzUM85yyPVLqOU6UpJRBgklKcIkGClKSZRANZmfQWkNuN+SLwedF5IDYJlc61sK+k4gy2QVGjVDipxa32GweDrh2prCSSdwf3Tuq4sPDdJmeVvdQdjcSDu8jhEq7D4iuAdRdJ87JnvvR0fjYwTo3m5NUrtL67g0sAIFgXeSy87MVPQIVr6xPeefdNUwz3btcfQoSttGPPxCyRpJmpRa/rGubS60CltO3ii8G0lg1EtaQZDRJ32lRyvN6lG7KTtWnQeUKjEYqsSNDHN5+KMpdkjXHPGMF/RnZ3ULKgDtWmOyXCFRQ7zXTYHgp5jl9eqZcHEjaUPRyuuB3XD1agl3MeSPMlqin+qNv6vY9pdqcNXkP0V2EyHq5cS5+m94/RCYetWbTDXUg4jiXDZE1c4rlrmim0SIHbFlLauv4N8J7fif3MHHUOsqudNidlZQp9oDYTuqzl1XmPzqTcqqcXN/wCxRfNHOlic3bZ0lPCs19pxaNJjtd7+Fl5hhqcMIueN/FAnKnneoz/sJSGTu/3Kf5nIV6o1P5Gxjcmp1jqeXD7MaNNwTGyxcmyC9TrQ5tjoIi58VM4OLGuwf3OTtwLT/wCdns4/urFOvBc5x6tEs8xWh1NszDACOIQ9N4dcIfNsqLNLpDg7ZwBHugKdYtPzBS6bMmaCyO0WYjvORuE7gWf1hcXEiFJmJJaGgR8SmabVCTxtxSNPWOY902ocx7oVmGgDVb0ldRhcta+QynRAYwOJqWn/ACl0ryJjwRnsmYtGkXkhnaIuYvZE4TNjTmmGlx3iDIKsw+aVWPBw9FhLmGWgWsd1VlWZYsYrWW/aX7PVzA5hqeOO33NEOGjB3q3JY3H1KgANF7A3iWuA9ygKVTUJC7bPc8rfR3CpUdpfYg0QAfCV5g7HOYSGkgAncfspLGrpIfLwutar3Ojo4B7hIFuZMK0ZQ/iWfmC5Ovn9V0S8+XAeiY49/wCI+6HLfoV/BLydaMrP46f5kxyrnUp+6444p34j7pfS3cz7o8t+gfg17Z2P1Y3/AHWe5SXGfSHfiPukpy35G+Dj7Z0wTwmhG5VWDXy7aCLqrbucyKtpFmT0hqJImASJ2VNfOnAwGNJOw0hbtHF0nU4YIIaVyzMSGVAXC0qdZeh0MeNR0xvre5pur19OrS0HlpCHw2d1DINiPALcxmdUersRcbReVy9OrqJMWlB1bS6GrioRx4tSdMKbm9Zz9LTYbmFPFYrENbqDpCqyvMG06kPbvstLOc5p6NNMEk7yNvAItRSLMMISgm383Zm/WlQtmT5KeBrVXyS4jkOKFAOna/JGZPjmgnW0iOSiUe5j4XTKUtTvxbKq2Irsd3iQVDEYuqbNcZPjsrs0zA1Kg0iyBrOcDI4IJJ9g8Ty45YpPbvuabcBVDbl5JG4NkBSNRriC4kc5W9gelMUQ1zO0OOyw3Vi9xJEAlF1eyLuI5KxNpq+1dRdU+o8NDiB53KLq9HHAG5BAncoMVHMeHNuAdlsYzpC5zbNEkQpdLoThpYOWravvZjAua06jJCWVYE1yS644XgeqdoJB1cU2ErVKUhnaaeCMWl1MuGeFZpeOwXnOQtoNDmOv4SQs6riSWCNzZHY7G1aoDSNLQhqmHBbpHBS7dsbi8mHVHTv5N/J+i9B9OXvGrjO/usHN8CMPW0t7vxCsw2KrMGkQRz4qt9Jz3aqhk8EXNvqaMmfBy3W/hHSYLL2VabNZsGn4rmM4y1tNzo2BiFsnGPZTZpMbrJzJ5cwk3MpdT1GF5I1FJbgDGgKzBDtFQaVZgu8fIKzyHI/wsP6s7kGEsbVd1hDaL60sbZpI0+JhbuGzCjoa1xNheWgifBSwuEBqdY3ECmHN0lodD7TCWLjZbwsFF2nZkUMS+lTpPpiHaXNOr7t7+a2+gOLe7MdT3vLjTMFrA4+QHAJmfR6bdL6jah7W14LjuVT0HYfrEBt+w77/AFcgf1KzG05ls3JTSvbwF9NS8sJeKkioYLqjQbn/AGxsV5hjGdpwMi53Mn1K9J6XimWv0ik1wqGQHOfUN9y/aF5ziYD3bRP3dvRPE1sDFDxVjk5ulKYBEBIJ00IkGMpJzKSgTqwlCQCeViPNmhk+7/8AiVjYnFAO06ZK6nBMb1QIAB0Onx81zeX6PpI193imSTnXodHFhTUYy72UnEkD/TspYXGajEQu6zOvhWss1sxvzC4Brgari2wvCj03SNPEcLCGJz3Ln4m8NGo/BMaz23c23wWh0VqMD3CpE8JWnnuMpsYR2SSLQRb2RkoxRMPBwnC/qYTKoI1TZNh+sqdwADmeKGZhz1R8bgLoshxlE0YcQ145qVFXZn4Xh4Tm096MJ1ZzHQ8eo2U69ePEnZF59jxUhjQPMcfFZ2NokBp/DulVMbieHxQyxiu/UKOX1oBsJ4Qq2PcHaKgg8F0VHNKJY0lxkDgFg4zE9fW1AQ1qLq6Roz8PijibqvHqVjU9+invxPJX1MpqASHkkb2sqcFi+or6zsStbF5sxrXFkjVvN0W0l0BwuHDLHbr1sx8PiJkOsW7p8HhauId2AdM7j+VXh2atTj974I3JM2fQJp/dO/iPNFL0M+COHnNXt2voRxuUPpN1tcXAbg3Q78V9nqG5+K0czzM6Orptd2jxklBnLD1YbBnyO6HXsNxccKcar1oLy3oxUrN1EnaeMQs7E0H0HCSSDwPBbuV9JMRRaGOpOcBawN/0QGavr4qrrfTLQNgGwmfojRPk8p9P5DKOHa9lMOcRJIFpusvN6IaHNBmDutQl1OmwxBBdEhZWPBNNxVXejlvTttvsAN+f0U8F3z5KDDb58FPCf6h8la+5dk/Iw4BVVcJJ1AgGLqxszdPoMqroYouuhRh2BszueK2uiTgMwpToggiagJb7BZnUzwWl0YtmGHu4XI7LdTtuDTursTuaL8LbmmzZ6ZYfSyrpeSNf3KOmleLSbrzLGtIqOnfxGn9OC9X6bUSRXLhWkEQXva0Gwv1YXleZMIqHVINu8Q47cwre52uwHpUqNPU4BM5oU6D4cCbBEIScsgGDKrw2B1TNoRNXMBIgyOKVbHj7vqUlsakIZY3mUla3GtKdDUw0jSlOChxiv6XJ/pjZggjzVGlnnHil4NbKqoa4zJDmkWufZQfklMuJmsDH4BsrMnxbKR1OBJ4Rt6o369DnuLpAghoHjzUbroasEkoq5Vv77mE04edIfWJJjZo80QzDYdpkdYT4kLIoU3GqCAe8eBWmcC6ZIPsU0lJb/wADZ88n+Hqv1/sWJZQHb0vtycEm1MK8gCm+RcnVbyhU4qi5zCACbcBKry3CvaXFzHAQLkEKK9NiQyPRdGo3FUNurP5iqKuLoUiIo943Oo/BVGkJlNjMtq1A0sY5wk3AsljbewmKbcqpfsFU8wovOtuHA4XcTKtfi2H/AMLPWSqctyDEaI6p0z4J8Tl9Sn32lvmpNSTBklO26+n+FBz4UnEdRStECDBnmiWZjAtSpidwG2QOI6PV3ukNEECJc0T7lGV8C6nAdYxwII9wjPaK3+pZkeRRTS+n+EqmNJHcYOXZCAoZ7UJa2GcZ7I4IuhQLzDY2O5gIbAZE7rG9unubB8k+VlIW1bBhc5RdB31q/hpH9oVOLzqqGEtcAR/S1QqsAJHJSdlwfTJL2sEgS6d+Vkkd2V455XOrZHC57WeTLrN2AA+KJbmdXi8+8LJxuDOHgiq12vcAODgBx7SsfIo1SZJ6suE8ORCtlj3NvIyzleqg92YVT95wHmY91B2Yu/3D+ZbeJaDkOqL9WL8fdeSSeZ9yhylbXgeXCSf4nPr78nfOxBfu7VHjKoxjT1bvJZ+Qx9Ffe/WjziE1ChUrVupa6NRIuTEbyUeVvSKXwjX4tVkmbD55KeFH2np+61X9F6rWOdLSGCRE9oQLjl6rFLCXSDFrxvuiwzxuqYZXxX3WXPE8Ah2l3ifN4H6KIHBoknh+5WlhujFV7dTWsI8v8oKKQkIqOyQAKhHAf9q1+iEHHUTpb3uFaDsdnHZTp9GgHaDDqmkOLW0tUA+MojKsvFLF4c6qQY9xk1GaQC2QQQCrIL8SNWhpXR0HTikz7YxRDrbvNWttwOy8nxQGs93h3TI9TzXr3S+rIrQ9ukNbAo0Yaf7zsvJcxcNdj91v3dPp4+aZGoEI5KVNsuAUdSZm6YgQ6i0EReSQUurGuIkR8lOKQkb3mVENGq0+6BCt4AJsknq04PFMoQ3iYQ7hKsfWB2TKg5rY9HElljdv6hamAqw7rGG7WkjjcDkspauRYN7al2ua0tNy0hsxaSdkdPdCKCc0yFfpiSwBprMqTL3FrdJP9Iha+WZ3rFIHEOqOdq1sLQAIBjghs1yTE1aIa5zYbcGRAHmAp0MPQpsouL2NcwO6x2qQ+RA0+KZ6adnTumjO+s3tpVHNnUHtHZMagTtZF4TNnvpVy6m6jDBAe5zpvv2ggsnw/WU3NDtJL2uB0uOxOxA3RuduZSp1A6sXvewNDXTq3+CVpKNP3sLBxS29fuZuGxYfYjtD9UbUxLWVqPWazT0kua0kE+yxspPb/tC6Og6j1tJzn9qm0gsLSQQeJKCSjLcwYajlfyM7LMbWNao3DUDWJmz3uGkTYgEhFZpXe2jQ1DSdb2ubMwZuJTUcNhuue/rX3Nw0FseE8VRnONoubSp0i52h5JLhxPxRtNJfI2ZJxcZK0E47D4p2I/8AbU21Ips1atMARwkhVY+o4Gg0wJpmQNgQTsr6lehUqzNUPa0BwEBtvVRoYb6XUYKFhRGk6zHHeQp+ZUhJyjPG4p710J5e3v8A/wAb/gh8irYoGgHmkaJMNA0a9jvF0dXp/RXu6wahpIcGm8EfFBUsdhqTWPZSeSD2ZcJk2v7pYNFfDSWOOmWzsxTjCHvI/EZHA34LXxLdWGEO0zVZBOzZ4qNTokQx1V1amAQXReRN4R3Rmj19N1NzGPAIIJcQLbER8E+ncOh8xS+ZiZx14e1lXEsxJcIaRB0jltZaTskxdRmpzQGGmGklzB2dhAmUZnxp0OwcOwkgS4EktHkVmAs0yAI9UrybbIsycTHHLezWwGT4urhOobVZ1Eab6BAHAumQsmp/6blovVpnfao2bLXw2N6vD0yxrYc52qwJMfhlWuzUCjrDGTrIEtbMRsm10/f9lsZSnBSXQwsn6Nl9J/V1abAD2hUe1pMWshKWAq0MU0UnMqVJ7Ol2scjPgjz0iwumDQOs8Yb3ufuisHUdXadThTLajNLmtALTBtbfZPdsZp6aKMbm2IZ1lN8NLgA4ACwA2byCySD8+q6V2SMe9rnmoHPeQQ8AF0A3BFgih0ZpOpPcZY4Gwc4dkb3VVUUShObOUy49t3kF1+V19NIA9aS6dOmI8fkrCxuXspVopPD2uptMgzfip0cdUaNIe4DkCkk9zE58nK7J53gWVMQ0Vaz6H2IuAXOcZ7p0lVVHaHYLQ4uDKjg1xbLjDonSdz4K5nSA9Y1rmMJa2z3CXRO0lZWJzd1TEUw4AMp1OyG9nc3vzV2N7pG3nQlGkd/00ovqVKgPXv8As2kai2ixtuLB3gvKcx7w712jvcfFvIL1fpTWZrdqpsaeqbBq1y9/oAbryjNIltmjs8Haib7uH3T4J++xp7AUeKQak4WTJyEzUPNN4pFRQAPKZPpTIkOnrUA7ex4EboMgtMO9DwK0WpnsDrG4WNSo4MMrj1Amm4Xd4zFO6sgPaGBgsGEuMjjy9Vwj6JYZ3bz4haR6R1i2A6x3IAk+fNO3cdjoYMkVbOqa2ocPLX6afV27EumL+S4LFYkFul4248/FaJ6Q1yNPWGIi0DhCz6jA7dD/ALWPllGaSXY3ui2Y9XhwG1abDqIdrBNptHMrJ6TYsOrPDiCRx0kT5Dkh8HUr0rUnjTMwdJE+RCbE06tZ5dVIJPEWjyhPKnLURuLhpM+hiYibRsRwWpgKdWvWhsatNiCBPuqhk7eJd8+i6DohlgFUgartN57vjsmuLZWoqTpldHojX1EPaAXGw1Dh5LLzrKH4Z41wNRkQbghejnCO7p1TEB2oTE8AuZ6VYXtt1Ak6dyQSqnKmXS4aMU5KzkqT6hcXAF08WrouhuDeC97qc8AC47n+lu/mghSIFgB6j+U7KpFwSDzBj90VkrsVxSi7JdIcBU69wLerkXhxc0+YNwVnjAEgNLhwvBR76hN3EkniTM+sqJbySqTXQGRqTs2sfh6TsMKYNAEN3l5eT4ePmqOiuAbSa9zoqGQGtLtMnwGxWSZHD4/wh3vMplKW+47y7p10DulVBzK52AcATDnOLZHGULWOiiNFxxO+/FUveTvdNTc5hlm3EcD/AAUKtGfKtcrRv4TBPq4WkaN3Me+DIkE8/NFYnJn/AEYBwBq69Tpc1wmInyhY2GxYcOz2eYFipueeaWU3fQi4vQtLiDYjozUNUPhsDTbUIMbrawWnDMc6o4M1VGEFpDufD1Wcg8znqx/yCKyNuho8c5SrSdVmOcUXmiBVLoqAutAjj5KzEY3Bms4yINNwEd3VO55naFxHz8U/+P2RNPOfg6fNsbhzQpCloLwBIaO1Ebu5XWQx0oHAf6p/4rQSz6nN4qWqd0C4iiC6Zh220gqJwjWFjjc9Y2SbNidj4Ig6Z8VXmHcEcHN+KMJO0hMU3qSO96Rhs/ZvoMmldtOi6qT5OOy8qzJololsgGYbBBn7zvvFesZ1XfU0BhxDw6jJFOm2iLRuSJIXlOb1YcG6iS3V2TGlgJ4O4nnK0v8AMd7sZ5T+Sf6R4M/MUvpF+6zwuUQDBLSna95sGt/WfZS61/FrRAv9m73KhCuElYys9wkCR4UnEe4CSJLOmUgk1VlxnaywnmywFB18HF2erf4RgSIUToaM3F7GaypP78wrAETicIHXFnc+B80LRfB7TTbkJVidm2E1IJZZJsqJr8mu/Kk2s78D/b/KFFtryTc/5srKGLcy7XFp5iAVSa7uDH/Pqn613+279P5QJqV9Qw5g8mTUdPPUZVT6rnG5JPMySqi5/wDt/qExdU/BHq3+EtIZ5V/6JNnYz+qct8/1VZp1B9we4/hTFOpHdb+b/CImuPkc+RThQIq8mj1KketPFo/MpZOZDyRqkQf8ISFbiNbbugt5ibeYKqBlOgalLdEoUVIJjZEgzm8RYjj+3iiKGMkw+zv0PkqFF4BF0GkxZQUluacITMh9n6j4qFDFllnXbwPEef8AKszA/ZEi4t8UlUzMoOM0DAfPqUgPn2Ts/f8AdMNvnkFYbh8H/q/2n4laTVmUGTVA8HfErQp04skmYs/5hupEyqszJFIna4RAlRr0A9padikvdFUJVJM3srOLxVIu+jvraGRTqddUgHw4HyWFgcpfSq1BWpjrW0ajwHt19oQQY4orA5hWpM0sqkAWAhsAIfW/rA81HucJEk8DuPJaHkXY6/xmKu/7AGYMfVDCWxBG1MNbJ42FvVSx1atUeC5mrRZhZS7IA2jSLq/MczquPV9Y4NjtCSQ7wIWe7F1WWNUwO61jiPhsmjK0VRnq7lrcJiJ6wNq6yTJFMzf0R9bCYw0zIrQR2iWbtvM2WcMdVu59V88tboHhE3KExGcVXW6x+kWA1u28bqdX0LNS8s3cBTxQZ9gHmmSSIsJ42lJc0MW/8bvRxHwSTaRE35Z0ZKQKcJgsZyRwEtkxckgAdqSRcnlQIwBUHVXTHBTaU4CiZLJApQnDbJ9CBEQ1XSKvawW3v4xCrhCx5Y5RSk+5RVaYsp0W9m+6mtbC5Wx1EPOqS6CJsnW6JjxvI6iZRamPJGZlhQx8NmIBuZ3QhSCzi4PSyO26Cq4Ii7PVv8ckc5yZjkybXQkZuL2MttQH+I29E5cPn0/lKv8A6zv7UwNvnkFedJbqxnGx+eY/ZCYfG8He/wDKMcLHz/dyz8JSBde4jyTxSY0tlZpN2VFdjg0hpsblvly/hM1kBw4CY9WqeF7o8h/+ktdwLcsHD54hQcbee3nCsI+fVqHrDUdJ5SDyN1F1GJ0Kmo2lrxP+fMI+hjQTpcId52PkVj4cazpO42PEQrqNXW12oA6f1UlErnjUlubEAzBB9VCnSLeMoGkPtGRaeVrclqKmS07GGcVHoQIThqhWqaRIUsPV1NBhDtYiRnYx4610iYAixMD0Q7NO7WkTteSfIcPNW4x/VvMfev8APNF06QYzrO86OPDwHJX3UUbIy0meInttuNhe3K3FFYV7hufSBAUG37RuSJ8hyChiq5ayRzhR77Fy2ZqCoefz7p1zoxD/AMbvcp1OWWa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10" name="Picture 10" descr="http://www5.picturepush.com/photo/a/8843938/oimg/hg612-and-eci-bfocus/eci-croppedsolderpad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847917" y="2873163"/>
            <a:ext cx="3640854" cy="2160240"/>
          </a:xfrm>
          <a:prstGeom prst="rect">
            <a:avLst/>
          </a:prstGeom>
          <a:noFill/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21088"/>
            <a:ext cx="2664296" cy="205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JTAG In wild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/>
              <a:t>OR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AutoShape 4" descr="data:image/jpeg;base64,/9j/4AAQSkZJRgABAQAAAQABAAD/2wCEAAkGBhMSERUUEhQWFRQUFRUXFBgXFBQUFBQUFBUVFRQVFBQXHCYeFxkjGRQUHy8gIycpLCwsFR4xNTAqNSYrLCkBCQoKDgwOGg8PGiokHyQpLCwsKSwsLCwsLCwsLCwsLCwsLCwsLCwsLCksLCwsLCwsLCwsLCwpLCwsLCwsLCwsLP/AABEIAK0BJAMBIgACEQEDEQH/xAAbAAABBQEBAAAAAAAAAAAAAAAEAAECAwUGB//EAD8QAAEDAgQCCAIJAwQBBQAAAAEAAhEDIQQFEjFBUQYTIjJhcYGRsfAUFSNCUpKhwdFiguEzU3KTQwckc6LC/8QAGgEAAgMBAQAAAAAAAAAAAAAAAQIAAwQFBv/EAC8RAAICAQIFAgQHAAMAAAAAAAABAhEDEiEEEzFBUWHwFHGhsSIygZHB0eEVQlL/2gAMAwEAAhEDEQA/AMPEUmAnsCxjZRZhm9dtaNkU7CtcHONQAzYc1nVsaWVJbeyy6um5l4jlqK27mxiCymC5rRYICjjKdTaS4gzLYA8lKhmPWNLXEC1kwbAlz22FgENWzseEoONxoxam580yd6iguhx5dR0xCdJEWxBKEoToAGRGDoB7gCqETgaoY8E7BRPcMa1KzVpYVtNrnsBDhzVuHxDiBPFpUn5tSe0tmJHogsIKVMz1uqxsjqT7nbxSxwVKivK6OsPdpBIcfinzb7PQAC0E3AQP1oaJcWAGTxRWCzJtdzXVLaXTHAhFNdexViePrHqSxTtVB2mbO42Kwwx/yV1Ge5nSfqFJsTFhtbisABLqTexRxWSp0gY0XfJTdQ5FJI2ZObIF+jnmkcMUUU0o2HmTAA8sN0ZTqA7JVGtO8IGqNBsUdmOlr7bmkmVFDFg77ohK1RRKLi6YyUJ0wQFFCSdJEgySdJAgySSSNhCMPUZpLXgweXguzy3/ANQzQpCmyQ0CBsuFSQdvazRj4meNVE28fn7ary9zZJSWIkpv5G+My+hAuKkkkiZm7EmEp1F1UDcqESfYkkqxi280n4lo3KAdEvBakqBjGc1e1RoVxceo8pww8j7JNF0dmePNKwsICg0IagPqXcj7J/ozvwn2VlCpiagkOgHwQzs0rMdpc71TaWuxqfBtR1b+/wBS4YR/4T7Jxlz/AMBVdXMapgNJJKLFKrpu90whT8ExcLzFav6FFXKnuEFp/RDNyes0939VYyvUEhxPulg6dTEP0tcQE0beyGhjcZOCu/0InKa3L/7Jxktbw/Mjc26OVqDdWufWVn4bElw3UdrwNmi8a1P39Cw5FV/p/MpNyJ/NvumJPNMEut+hm5y8fb+iRyNw3eweqb6mHGqxA4xmpzRe66Cl0Kcaclp2tvdWRUmrNuHGskb9/Yz2ZSJjrWT5IXG5DU16B2jwhUfRerraeRXU1ceKVSdMktEJdVUwTiscnF+hytTJa9OdTCALzZGUth5KWM6Q1Hl+q4NgOSrod0eSkne9GfiVGlpdk3BMxsKSRCQxWMUkkioQSYlA5jXI4wEF9YUIEufPHkidDDwMssdVpfM25TB45rJdm1DnUKrdmdCOyH6vHZDfwy//AIx95o204QGXPv4I9Q5+bE8UtLEkknRKSMJFOmKBBHZY2Iq6ZJEraIQlTLgSitzZwmaGKTcjD+sTwakcxd+FdD9QOgdnfbxVtPoxUd3WeHBPpXg6fxse1/sc3TxLnHugBdBgx2QiKmQOZZ2meQIn9ETTypwFkrpFPEa+IjUIt/QGY26s6QUiXegRFDLXHi1sczCIxWMew6XNaSBvEpXs1Zz4wljT1bAuVZ3FLQbRxG6AzOsKtTsiI3W51VYAOApNDhaYlOW1wNmOJ4tAj3Ttb2dKWeTxbd+9MwXamkECYW5Szjsdy8ckPUx9VphwA9AlRxtRzg0ESbbJLb2/ky4eK5K09f0/0A7biSQY8ipZbUfh6uoMLm8RBWtmFCrTMaw6N9PBNhKL3CTU0TYTx8oTR26fcas2vm09/T/QjPM+66nopUXtJ3JCwsPltRo7rvZX4rHvY8tLjYxPBPTxjyQNRv4pb9Pf7FfEZ3kqMrVdvbIjA1PwFOMtqfhP6LeqZSAQOscZEmDssnMaRYWaXkh28+agi4R+H9AGtlFbUHBu3iFvu6T40Uur0gACJkTHupV6tJjRT0gP0zrc4xtOyyctxDarKj3ikDTNmkkl/knpP5e/U6OGM8Spf3/ACzKqzn63AbyZcEfmxBc2CLNAKlmlIAtLRpDmgxwWe5qrbvYwcROcpSteNzKqC7vNaGH7o8kBWHacjsN3B5KyXQpy/kRbKYqUKsOlVozEikUlfSwT3CQLbIpBSb6GdjMLr2QtLJ2ffafSFu4vLn041DcSELqTWaocTlxLT9zL+p28BbgrRlbPwX81o6UxQsK43N6fsDYfC6d/8IlIqIdzUM85yyPVLqOU6UpJRBgklKcIkGClKSZRANZmfQWkNuN+SLwedF5IDYJlc61sK+k4gy2QVGjVDipxa32GweDrh2prCSSdwf3Tuq4sPDdJmeVvdQdjcSDu8jhEq7D4iuAdRdJ87JnvvR0fjYwTo3m5NUrtL67g0sAIFgXeSy87MVPQIVr6xPeefdNUwz3btcfQoSttGPPxCyRpJmpRa/rGubS60CltO3ii8G0lg1EtaQZDRJ32lRyvN6lG7KTtWnQeUKjEYqsSNDHN5+KMpdkjXHPGMF/RnZ3ULKgDtWmOyXCFRQ7zXTYHgp5jl9eqZcHEjaUPRyuuB3XD1agl3MeSPMlqin+qNv6vY9pdqcNXkP0V2EyHq5cS5+m94/RCYetWbTDXUg4jiXDZE1c4rlrmim0SIHbFlLauv4N8J7fif3MHHUOsqudNidlZQp9oDYTuqzl1XmPzqTcqqcXN/wCxRfNHOlic3bZ0lPCs19pxaNJjtd7+Fl5hhqcMIueN/FAnKnneoz/sJSGTu/3Kf5nIV6o1P5Gxjcmp1jqeXD7MaNNwTGyxcmyC9TrQ5tjoIi58VM4OLGuwf3OTtwLT/wCdns4/urFOvBc5x6tEs8xWh1NszDACOIQ9N4dcIfNsqLNLpDg7ZwBHugKdYtPzBS6bMmaCyO0WYjvORuE7gWf1hcXEiFJmJJaGgR8SmabVCTxtxSNPWOY902ocx7oVmGgDVb0ldRhcta+QynRAYwOJqWn/ACl0ryJjwRnsmYtGkXkhnaIuYvZE4TNjTmmGlx3iDIKsw+aVWPBw9FhLmGWgWsd1VlWZYsYrWW/aX7PVzA5hqeOO33NEOGjB3q3JY3H1KgANF7A3iWuA9ygKVTUJC7bPc8rfR3CpUdpfYg0QAfCV5g7HOYSGkgAncfspLGrpIfLwutar3Ojo4B7hIFuZMK0ZQ/iWfmC5Ovn9V0S8+XAeiY49/wCI+6HLfoV/BLydaMrP46f5kxyrnUp+6444p34j7pfS3cz7o8t+gfg17Z2P1Y3/AHWe5SXGfSHfiPukpy35G+Dj7Z0wTwmhG5VWDXy7aCLqrbucyKtpFmT0hqJImASJ2VNfOnAwGNJOw0hbtHF0nU4YIIaVyzMSGVAXC0qdZeh0MeNR0xvre5pur19OrS0HlpCHw2d1DINiPALcxmdUersRcbReVy9OrqJMWlB1bS6GrioRx4tSdMKbm9Zz9LTYbmFPFYrENbqDpCqyvMG06kPbvstLOc5p6NNMEk7yNvAItRSLMMISgm383Zm/WlQtmT5KeBrVXyS4jkOKFAOna/JGZPjmgnW0iOSiUe5j4XTKUtTvxbKq2Irsd3iQVDEYuqbNcZPjsrs0zA1Kg0iyBrOcDI4IJJ9g8Ty45YpPbvuabcBVDbl5JG4NkBSNRriC4kc5W9gelMUQ1zO0OOyw3Vi9xJEAlF1eyLuI5KxNpq+1dRdU+o8NDiB53KLq9HHAG5BAncoMVHMeHNuAdlsYzpC5zbNEkQpdLoThpYOWravvZjAua06jJCWVYE1yS644XgeqdoJB1cU2ErVKUhnaaeCMWl1MuGeFZpeOwXnOQtoNDmOv4SQs6riSWCNzZHY7G1aoDSNLQhqmHBbpHBS7dsbi8mHVHTv5N/J+i9B9OXvGrjO/usHN8CMPW0t7vxCsw2KrMGkQRz4qt9Jz3aqhk8EXNvqaMmfBy3W/hHSYLL2VabNZsGn4rmM4y1tNzo2BiFsnGPZTZpMbrJzJ5cwk3MpdT1GF5I1FJbgDGgKzBDtFQaVZgu8fIKzyHI/wsP6s7kGEsbVd1hDaL60sbZpI0+JhbuGzCjoa1xNheWgifBSwuEBqdY3ECmHN0lodD7TCWLjZbwsFF2nZkUMS+lTpPpiHaXNOr7t7+a2+gOLe7MdT3vLjTMFrA4+QHAJmfR6bdL6jah7W14LjuVT0HYfrEBt+w77/AFcgf1KzG05ls3JTSvbwF9NS8sJeKkioYLqjQbn/AGxsV5hjGdpwMi53Mn1K9J6XimWv0ik1wqGQHOfUN9y/aF5ziYD3bRP3dvRPE1sDFDxVjk5ulKYBEBIJ00IkGMpJzKSgTqwlCQCeViPNmhk+7/8AiVjYnFAO06ZK6nBMb1QIAB0Onx81zeX6PpI193imSTnXodHFhTUYy72UnEkD/TspYXGajEQu6zOvhWss1sxvzC4Brgari2wvCj03SNPEcLCGJz3Ln4m8NGo/BMaz23c23wWh0VqMD3CpE8JWnnuMpsYR2SSLQRb2RkoxRMPBwnC/qYTKoI1TZNh+sqdwADmeKGZhz1R8bgLoshxlE0YcQ145qVFXZn4Xh4Tm096MJ1ZzHQ8eo2U69ePEnZF59jxUhjQPMcfFZ2NokBp/DulVMbieHxQyxiu/UKOX1oBsJ4Qq2PcHaKgg8F0VHNKJY0lxkDgFg4zE9fW1AQ1qLq6Roz8PijibqvHqVjU9+invxPJX1MpqASHkkb2sqcFi+or6zsStbF5sxrXFkjVvN0W0l0BwuHDLHbr1sx8PiJkOsW7p8HhauId2AdM7j+VXh2atTj974I3JM2fQJp/dO/iPNFL0M+COHnNXt2voRxuUPpN1tcXAbg3Q78V9nqG5+K0czzM6Orptd2jxklBnLD1YbBnyO6HXsNxccKcar1oLy3oxUrN1EnaeMQs7E0H0HCSSDwPBbuV9JMRRaGOpOcBawN/0QGavr4qrrfTLQNgGwmfojRPk8p9P5DKOHa9lMOcRJIFpusvN6IaHNBmDutQl1OmwxBBdEhZWPBNNxVXejlvTttvsAN+f0U8F3z5KDDb58FPCf6h8la+5dk/Iw4BVVcJJ1AgGLqxszdPoMqroYouuhRh2BszueK2uiTgMwpToggiagJb7BZnUzwWl0YtmGHu4XI7LdTtuDTursTuaL8LbmmzZ6ZYfSyrpeSNf3KOmleLSbrzLGtIqOnfxGn9OC9X6bUSRXLhWkEQXva0Gwv1YXleZMIqHVINu8Q47cwre52uwHpUqNPU4BM5oU6D4cCbBEIScsgGDKrw2B1TNoRNXMBIgyOKVbHj7vqUlsakIZY3mUla3GtKdDUw0jSlOChxiv6XJ/pjZggjzVGlnnHil4NbKqoa4zJDmkWufZQfklMuJmsDH4BsrMnxbKR1OBJ4Rt6o369DnuLpAghoHjzUbroasEkoq5Vv77mE04edIfWJJjZo80QzDYdpkdYT4kLIoU3GqCAe8eBWmcC6ZIPsU0lJb/wADZ88n+Hqv1/sWJZQHb0vtycEm1MK8gCm+RcnVbyhU4qi5zCACbcBKry3CvaXFzHAQLkEKK9NiQyPRdGo3FUNurP5iqKuLoUiIo943Oo/BVGkJlNjMtq1A0sY5wk3AsljbewmKbcqpfsFU8wovOtuHA4XcTKtfi2H/AMLPWSqctyDEaI6p0z4J8Tl9Sn32lvmpNSTBklO26+n+FBz4UnEdRStECDBnmiWZjAtSpidwG2QOI6PV3ukNEECJc0T7lGV8C6nAdYxwII9wjPaK3+pZkeRRTS+n+EqmNJHcYOXZCAoZ7UJa2GcZ7I4IuhQLzDY2O5gIbAZE7rG9unubB8k+VlIW1bBhc5RdB31q/hpH9oVOLzqqGEtcAR/S1QqsAJHJSdlwfTJL2sEgS6d+Vkkd2V455XOrZHC57WeTLrN2AA+KJbmdXi8+8LJxuDOHgiq12vcAODgBx7SsfIo1SZJ6suE8ORCtlj3NvIyzleqg92YVT95wHmY91B2Yu/3D+ZbeJaDkOqL9WL8fdeSSeZ9yhylbXgeXCSf4nPr78nfOxBfu7VHjKoxjT1bvJZ+Qx9Ffe/WjziE1ChUrVupa6NRIuTEbyUeVvSKXwjX4tVkmbD55KeFH2np+61X9F6rWOdLSGCRE9oQLjl6rFLCXSDFrxvuiwzxuqYZXxX3WXPE8Ah2l3ifN4H6KIHBoknh+5WlhujFV7dTWsI8v8oKKQkIqOyQAKhHAf9q1+iEHHUTpb3uFaDsdnHZTp9GgHaDDqmkOLW0tUA+MojKsvFLF4c6qQY9xk1GaQC2QQQCrIL8SNWhpXR0HTikz7YxRDrbvNWttwOy8nxQGs93h3TI9TzXr3S+rIrQ9ukNbAo0Yaf7zsvJcxcNdj91v3dPp4+aZGoEI5KVNsuAUdSZm6YgQ6i0EReSQUurGuIkR8lOKQkb3mVENGq0+6BCt4AJsknq04PFMoQ3iYQ7hKsfWB2TKg5rY9HElljdv6hamAqw7rGG7WkjjcDkspauRYN7al2ua0tNy0hsxaSdkdPdCKCc0yFfpiSwBprMqTL3FrdJP9Iha+WZ3rFIHEOqOdq1sLQAIBjghs1yTE1aIa5zYbcGRAHmAp0MPQpsouL2NcwO6x2qQ+RA0+KZ6adnTumjO+s3tpVHNnUHtHZMagTtZF4TNnvpVy6m6jDBAe5zpvv2ggsnw/WU3NDtJL2uB0uOxOxA3RuduZSp1A6sXvewNDXTq3+CVpKNP3sLBxS29fuZuGxYfYjtD9UbUxLWVqPWazT0kua0kE+yxspPb/tC6Og6j1tJzn9qm0gsLSQQeJKCSjLcwYajlfyM7LMbWNao3DUDWJmz3uGkTYgEhFZpXe2jQ1DSdb2ubMwZuJTUcNhuue/rX3Nw0FseE8VRnONoubSp0i52h5JLhxPxRtNJfI2ZJxcZK0E47D4p2I/8AbU21Ips1atMARwkhVY+o4Gg0wJpmQNgQTsr6lehUqzNUPa0BwEBtvVRoYb6XUYKFhRGk6zHHeQp+ZUhJyjPG4p710J5e3v8A/wAb/gh8irYoGgHmkaJMNA0a9jvF0dXp/RXu6wahpIcGm8EfFBUsdhqTWPZSeSD2ZcJk2v7pYNFfDSWOOmWzsxTjCHvI/EZHA34LXxLdWGEO0zVZBOzZ4qNTokQx1V1amAQXReRN4R3Rmj19N1NzGPAIIJcQLbER8E+ncOh8xS+ZiZx14e1lXEsxJcIaRB0jltZaTskxdRmpzQGGmGklzB2dhAmUZnxp0OwcOwkgS4EktHkVmAs0yAI9UrybbIsycTHHLezWwGT4urhOobVZ1Eab6BAHAumQsmp/6blovVpnfao2bLXw2N6vD0yxrYc52qwJMfhlWuzUCjrDGTrIEtbMRsm10/f9lsZSnBSXQwsn6Nl9J/V1abAD2hUe1pMWshKWAq0MU0UnMqVJ7Ol2scjPgjz0iwumDQOs8Yb3ufuisHUdXadThTLajNLmtALTBtbfZPdsZp6aKMbm2IZ1lN8NLgA4ACwA2byCySD8+q6V2SMe9rnmoHPeQQ8AF0A3BFgih0ZpOpPcZY4Gwc4dkb3VVUUShObOUy49t3kF1+V19NIA9aS6dOmI8fkrCxuXspVopPD2uptMgzfip0cdUaNIe4DkCkk9zE58nK7J53gWVMQ0Vaz6H2IuAXOcZ7p0lVVHaHYLQ4uDKjg1xbLjDonSdz4K5nSA9Y1rmMJa2z3CXRO0lZWJzd1TEUw4AMp1OyG9nc3vzV2N7pG3nQlGkd/00ovqVKgPXv8As2kai2ixtuLB3gvKcx7w712jvcfFvIL1fpTWZrdqpsaeqbBq1y9/oAbryjNIltmjs8Haib7uH3T4J++xp7AUeKQak4WTJyEzUPNN4pFRQAPKZPpTIkOnrUA7ex4EboMgtMO9DwK0WpnsDrG4WNSo4MMrj1Amm4Xd4zFO6sgPaGBgsGEuMjjy9Vwj6JYZ3bz4haR6R1i2A6x3IAk+fNO3cdjoYMkVbOqa2ocPLX6afV27EumL+S4LFYkFul4248/FaJ6Q1yNPWGIi0DhCz6jA7dD/ALWPllGaSXY3ui2Y9XhwG1abDqIdrBNptHMrJ6TYsOrPDiCRx0kT5Dkh8HUr0rUnjTMwdJE+RCbE06tZ5dVIJPEWjyhPKnLURuLhpM+hiYibRsRwWpgKdWvWhsatNiCBPuqhk7eJd8+i6DohlgFUgartN57vjsmuLZWoqTpldHojX1EPaAXGw1Dh5LLzrKH4Z41wNRkQbghejnCO7p1TEB2oTE8AuZ6VYXtt1Ak6dyQSqnKmXS4aMU5KzkqT6hcXAF08WrouhuDeC97qc8AC47n+lu/mghSIFgB6j+U7KpFwSDzBj90VkrsVxSi7JdIcBU69wLerkXhxc0+YNwVnjAEgNLhwvBR76hN3EkniTM+sqJbySqTXQGRqTs2sfh6TsMKYNAEN3l5eT4ePmqOiuAbSa9zoqGQGtLtMnwGxWSZHD4/wh3vMplKW+47y7p10DulVBzK52AcATDnOLZHGULWOiiNFxxO+/FUveTvdNTc5hlm3EcD/AAUKtGfKtcrRv4TBPq4WkaN3Me+DIkE8/NFYnJn/AEYBwBq69Tpc1wmInyhY2GxYcOz2eYFipueeaWU3fQi4vQtLiDYjozUNUPhsDTbUIMbrawWnDMc6o4M1VGEFpDufD1Wcg8znqx/yCKyNuho8c5SrSdVmOcUXmiBVLoqAutAjj5KzEY3Bms4yINNwEd3VO55naFxHz8U/+P2RNPOfg6fNsbhzQpCloLwBIaO1Ebu5XWQx0oHAf6p/4rQSz6nN4qWqd0C4iiC6Zh220gqJwjWFjjc9Y2SbNidj4Ig6Z8VXmHcEcHN+KMJO0hMU3qSO96Rhs/ZvoMmldtOi6qT5OOy8qzJololsgGYbBBn7zvvFesZ1XfU0BhxDw6jJFOm2iLRuSJIXlOb1YcG6iS3V2TGlgJ4O4nnK0v8AMd7sZ5T+Sf6R4M/MUvpF+6zwuUQDBLSna95sGt/WfZS61/FrRAv9m73KhCuElYys9wkCR4UnEe4CSJLOmUgk1VlxnaywnmywFB18HF2erf4RgSIUToaM3F7GaypP78wrAETicIHXFnc+B80LRfB7TTbkJVidm2E1IJZZJsqJr8mu/Kk2s78D/b/KFFtryTc/5srKGLcy7XFp5iAVSa7uDH/Pqn613+279P5QJqV9Qw5g8mTUdPPUZVT6rnG5JPMySqi5/wDt/qExdU/BHq3+EtIZ5V/6JNnYz+qct8/1VZp1B9we4/hTFOpHdb+b/CImuPkc+RThQIq8mj1KketPFo/MpZOZDyRqkQf8ISFbiNbbugt5ibeYKqBlOgalLdEoUVIJjZEgzm8RYjj+3iiKGMkw+zv0PkqFF4BF0GkxZQUluacITMh9n6j4qFDFllnXbwPEef8AKszA/ZEi4t8UlUzMoOM0DAfPqUgPn2Ts/f8AdMNvnkFYbh8H/q/2n4laTVmUGTVA8HfErQp04skmYs/5hupEyqszJFIna4RAlRr0A9padikvdFUJVJM3srOLxVIu+jvraGRTqddUgHw4HyWFgcpfSq1BWpjrW0ajwHt19oQQY4orA5hWpM0sqkAWAhsAIfW/rA81HucJEk8DuPJaHkXY6/xmKu/7AGYMfVDCWxBG1MNbJ42FvVSx1atUeC5mrRZhZS7IA2jSLq/MczquPV9Y4NjtCSQ7wIWe7F1WWNUwO61jiPhsmjK0VRnq7lrcJiJ6wNq6yTJFMzf0R9bCYw0zIrQR2iWbtvM2WcMdVu59V88tboHhE3KExGcVXW6x+kWA1u28bqdX0LNS8s3cBTxQZ9gHmmSSIsJ42lJc0MW/8bvRxHwSTaRE35Z0ZKQKcJgsZyRwEtkxckgAdqSRcnlQIwBUHVXTHBTaU4CiZLJApQnDbJ9CBEQ1XSKvawW3v4xCrhCx5Y5RSk+5RVaYsp0W9m+6mtbC5Wx1EPOqS6CJsnW6JjxvI6iZRamPJGZlhQx8NmIBuZ3QhSCzi4PSyO26Cq4Ii7PVv8ckc5yZjkybXQkZuL2MttQH+I29E5cPn0/lKv8A6zv7UwNvnkFedJbqxnGx+eY/ZCYfG8He/wDKMcLHz/dyz8JSBde4jyTxSY0tlZpN2VFdjg0hpsblvly/hM1kBw4CY9WqeF7o8h/+ktdwLcsHD54hQcbee3nCsI+fVqHrDUdJ5SDyN1F1GJ0Kmo2lrxP+fMI+hjQTpcId52PkVj4cazpO42PEQrqNXW12oA6f1UlErnjUlubEAzBB9VCnSLeMoGkPtGRaeVrclqKmS07GGcVHoQIThqhWqaRIUsPV1NBhDtYiRnYx4610iYAixMD0Q7NO7WkTteSfIcPNW4x/VvMfev8APNF06QYzrO86OPDwHJX3UUbIy0meInttuNhe3K3FFYV7hufSBAUG37RuSJ8hyChiq5ayRzhR77Fy2ZqCoefz7p1zoxD/AMbvcp1OWWa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6" name="AutoShape 6" descr="data:image/jpeg;base64,/9j/4AAQSkZJRgABAQAAAQABAAD/2wCEAAkGBhMSERUUEhQWFRQUFRUXFBgXFBQUFBQUFBUVFRQVFBQXHCYeFxkjGRQUHy8gIycpLCwsFR4xNTAqNSYrLCkBCQoKDgwOGg8PGiokHyQpLCwsKSwsLCwsLCwsLCwsLCwsLCwsLCwsLCksLCwsLCwsLCwsLCwpLCwsLCwsLCwsLP/AABEIAK0BJAMBIgACEQEDEQH/xAAbAAABBQEBAAAAAAAAAAAAAAAEAAECAwUGB//EAD8QAAEDAgQCCAIJAwQBBQAAAAEAAhEDIQQFEjFBUQYTIjJhcYGRsfAUFSNCUpKhwdFiguEzU3KTQwckc6LC/8QAGgEAAgMBAQAAAAAAAAAAAAAAAQIAAwQFBv/EAC8RAAICAQIFAgQHAAMAAAAAAAABAhEDEiEEEzFBUWHwFHGhsSIygZHB0eEVQlL/2gAMAwEAAhEDEQA/AMPEUmAnsCxjZRZhm9dtaNkU7CtcHONQAzYc1nVsaWVJbeyy6um5l4jlqK27mxiCymC5rRYICjjKdTaS4gzLYA8lKhmPWNLXEC1kwbAlz22FgENWzseEoONxoxam580yd6iguhx5dR0xCdJEWxBKEoToAGRGDoB7gCqETgaoY8E7BRPcMa1KzVpYVtNrnsBDhzVuHxDiBPFpUn5tSe0tmJHogsIKVMz1uqxsjqT7nbxSxwVKivK6OsPdpBIcfinzb7PQAC0E3AQP1oaJcWAGTxRWCzJtdzXVLaXTHAhFNdexViePrHqSxTtVB2mbO42Kwwx/yV1Ge5nSfqFJsTFhtbisABLqTexRxWSp0gY0XfJTdQ5FJI2ZObIF+jnmkcMUUU0o2HmTAA8sN0ZTqA7JVGtO8IGqNBsUdmOlr7bmkmVFDFg77ohK1RRKLi6YyUJ0wQFFCSdJEgySdJAgySSSNhCMPUZpLXgweXguzy3/ANQzQpCmyQ0CBsuFSQdvazRj4meNVE28fn7ary9zZJSWIkpv5G+My+hAuKkkkiZm7EmEp1F1UDcqESfYkkqxi280n4lo3KAdEvBakqBjGc1e1RoVxceo8pww8j7JNF0dmePNKwsICg0IagPqXcj7J/ozvwn2VlCpiagkOgHwQzs0rMdpc71TaWuxqfBtR1b+/wBS4YR/4T7Jxlz/AMBVdXMapgNJJKLFKrpu90whT8ExcLzFav6FFXKnuEFp/RDNyes0939VYyvUEhxPulg6dTEP0tcQE0beyGhjcZOCu/0InKa3L/7Jxktbw/Mjc26OVqDdWufWVn4bElw3UdrwNmi8a1P39Cw5FV/p/MpNyJ/NvumJPNMEut+hm5y8fb+iRyNw3eweqb6mHGqxA4xmpzRe66Cl0Kcaclp2tvdWRUmrNuHGskb9/Yz2ZSJjrWT5IXG5DU16B2jwhUfRerraeRXU1ceKVSdMktEJdVUwTiscnF+hytTJa9OdTCALzZGUth5KWM6Q1Hl+q4NgOSrod0eSkne9GfiVGlpdk3BMxsKSRCQxWMUkkioQSYlA5jXI4wEF9YUIEufPHkidDDwMssdVpfM25TB45rJdm1DnUKrdmdCOyH6vHZDfwy//AIx95o204QGXPv4I9Q5+bE8UtLEkknRKSMJFOmKBBHZY2Iq6ZJEraIQlTLgSitzZwmaGKTcjD+sTwakcxd+FdD9QOgdnfbxVtPoxUd3WeHBPpXg6fxse1/sc3TxLnHugBdBgx2QiKmQOZZ2meQIn9ETTypwFkrpFPEa+IjUIt/QGY26s6QUiXegRFDLXHi1sczCIxWMew6XNaSBvEpXs1Zz4wljT1bAuVZ3FLQbRxG6AzOsKtTsiI3W51VYAOApNDhaYlOW1wNmOJ4tAj3Ttb2dKWeTxbd+9MwXamkECYW5Szjsdy8ckPUx9VphwA9AlRxtRzg0ESbbJLb2/ky4eK5K09f0/0A7biSQY8ipZbUfh6uoMLm8RBWtmFCrTMaw6N9PBNhKL3CTU0TYTx8oTR26fcas2vm09/T/QjPM+66nopUXtJ3JCwsPltRo7rvZX4rHvY8tLjYxPBPTxjyQNRv4pb9Pf7FfEZ3kqMrVdvbIjA1PwFOMtqfhP6LeqZSAQOscZEmDssnMaRYWaXkh28+agi4R+H9AGtlFbUHBu3iFvu6T40Uur0gACJkTHupV6tJjRT0gP0zrc4xtOyyctxDarKj3ikDTNmkkl/knpP5e/U6OGM8Spf3/ACzKqzn63AbyZcEfmxBc2CLNAKlmlIAtLRpDmgxwWe5qrbvYwcROcpSteNzKqC7vNaGH7o8kBWHacjsN3B5KyXQpy/kRbKYqUKsOlVozEikUlfSwT3CQLbIpBSb6GdjMLr2QtLJ2ffafSFu4vLn041DcSELqTWaocTlxLT9zL+p28BbgrRlbPwX81o6UxQsK43N6fsDYfC6d/8IlIqIdzUM85yyPVLqOU6UpJRBgklKcIkGClKSZRANZmfQWkNuN+SLwedF5IDYJlc61sK+k4gy2QVGjVDipxa32GweDrh2prCSSdwf3Tuq4sPDdJmeVvdQdjcSDu8jhEq7D4iuAdRdJ87JnvvR0fjYwTo3m5NUrtL67g0sAIFgXeSy87MVPQIVr6xPeefdNUwz3btcfQoSttGPPxCyRpJmpRa/rGubS60CltO3ii8G0lg1EtaQZDRJ32lRyvN6lG7KTtWnQeUKjEYqsSNDHN5+KMpdkjXHPGMF/RnZ3ULKgDtWmOyXCFRQ7zXTYHgp5jl9eqZcHEjaUPRyuuB3XD1agl3MeSPMlqin+qNv6vY9pdqcNXkP0V2EyHq5cS5+m94/RCYetWbTDXUg4jiXDZE1c4rlrmim0SIHbFlLauv4N8J7fif3MHHUOsqudNidlZQp9oDYTuqzl1XmPzqTcqqcXN/wCxRfNHOlic3bZ0lPCs19pxaNJjtd7+Fl5hhqcMIueN/FAnKnneoz/sJSGTu/3Kf5nIV6o1P5Gxjcmp1jqeXD7MaNNwTGyxcmyC9TrQ5tjoIi58VM4OLGuwf3OTtwLT/wCdns4/urFOvBc5x6tEs8xWh1NszDACOIQ9N4dcIfNsqLNLpDg7ZwBHugKdYtPzBS6bMmaCyO0WYjvORuE7gWf1hcXEiFJmJJaGgR8SmabVCTxtxSNPWOY902ocx7oVmGgDVb0ldRhcta+QynRAYwOJqWn/ACl0ryJjwRnsmYtGkXkhnaIuYvZE4TNjTmmGlx3iDIKsw+aVWPBw9FhLmGWgWsd1VlWZYsYrWW/aX7PVzA5hqeOO33NEOGjB3q3JY3H1KgANF7A3iWuA9ygKVTUJC7bPc8rfR3CpUdpfYg0QAfCV5g7HOYSGkgAncfspLGrpIfLwutar3Ojo4B7hIFuZMK0ZQ/iWfmC5Ovn9V0S8+XAeiY49/wCI+6HLfoV/BLydaMrP46f5kxyrnUp+6444p34j7pfS3cz7o8t+gfg17Z2P1Y3/AHWe5SXGfSHfiPukpy35G+Dj7Z0wTwmhG5VWDXy7aCLqrbucyKtpFmT0hqJImASJ2VNfOnAwGNJOw0hbtHF0nU4YIIaVyzMSGVAXC0qdZeh0MeNR0xvre5pur19OrS0HlpCHw2d1DINiPALcxmdUersRcbReVy9OrqJMWlB1bS6GrioRx4tSdMKbm9Zz9LTYbmFPFYrENbqDpCqyvMG06kPbvstLOc5p6NNMEk7yNvAItRSLMMISgm383Zm/WlQtmT5KeBrVXyS4jkOKFAOna/JGZPjmgnW0iOSiUe5j4XTKUtTvxbKq2Irsd3iQVDEYuqbNcZPjsrs0zA1Kg0iyBrOcDI4IJJ9g8Ty45YpPbvuabcBVDbl5JG4NkBSNRriC4kc5W9gelMUQ1zO0OOyw3Vi9xJEAlF1eyLuI5KxNpq+1dRdU+o8NDiB53KLq9HHAG5BAncoMVHMeHNuAdlsYzpC5zbNEkQpdLoThpYOWravvZjAua06jJCWVYE1yS644XgeqdoJB1cU2ErVKUhnaaeCMWl1MuGeFZpeOwXnOQtoNDmOv4SQs6riSWCNzZHY7G1aoDSNLQhqmHBbpHBS7dsbi8mHVHTv5N/J+i9B9OXvGrjO/usHN8CMPW0t7vxCsw2KrMGkQRz4qt9Jz3aqhk8EXNvqaMmfBy3W/hHSYLL2VabNZsGn4rmM4y1tNzo2BiFsnGPZTZpMbrJzJ5cwk3MpdT1GF5I1FJbgDGgKzBDtFQaVZgu8fIKzyHI/wsP6s7kGEsbVd1hDaL60sbZpI0+JhbuGzCjoa1xNheWgifBSwuEBqdY3ECmHN0lodD7TCWLjZbwsFF2nZkUMS+lTpPpiHaXNOr7t7+a2+gOLe7MdT3vLjTMFrA4+QHAJmfR6bdL6jah7W14LjuVT0HYfrEBt+w77/AFcgf1KzG05ls3JTSvbwF9NS8sJeKkioYLqjQbn/AGxsV5hjGdpwMi53Mn1K9J6XimWv0ik1wqGQHOfUN9y/aF5ziYD3bRP3dvRPE1sDFDxVjk5ulKYBEBIJ00IkGMpJzKSgTqwlCQCeViPNmhk+7/8AiVjYnFAO06ZK6nBMb1QIAB0Onx81zeX6PpI193imSTnXodHFhTUYy72UnEkD/TspYXGajEQu6zOvhWss1sxvzC4Brgari2wvCj03SNPEcLCGJz3Ln4m8NGo/BMaz23c23wWh0VqMD3CpE8JWnnuMpsYR2SSLQRb2RkoxRMPBwnC/qYTKoI1TZNh+sqdwADmeKGZhz1R8bgLoshxlE0YcQ145qVFXZn4Xh4Tm096MJ1ZzHQ8eo2U69ePEnZF59jxUhjQPMcfFZ2NokBp/DulVMbieHxQyxiu/UKOX1oBsJ4Qq2PcHaKgg8F0VHNKJY0lxkDgFg4zE9fW1AQ1qLq6Roz8PijibqvHqVjU9+invxPJX1MpqASHkkb2sqcFi+or6zsStbF5sxrXFkjVvN0W0l0BwuHDLHbr1sx8PiJkOsW7p8HhauId2AdM7j+VXh2atTj974I3JM2fQJp/dO/iPNFL0M+COHnNXt2voRxuUPpN1tcXAbg3Q78V9nqG5+K0czzM6Orptd2jxklBnLD1YbBnyO6HXsNxccKcar1oLy3oxUrN1EnaeMQs7E0H0HCSSDwPBbuV9JMRRaGOpOcBawN/0QGavr4qrrfTLQNgGwmfojRPk8p9P5DKOHa9lMOcRJIFpusvN6IaHNBmDutQl1OmwxBBdEhZWPBNNxVXejlvTttvsAN+f0U8F3z5KDDb58FPCf6h8la+5dk/Iw4BVVcJJ1AgGLqxszdPoMqroYouuhRh2BszueK2uiTgMwpToggiagJb7BZnUzwWl0YtmGHu4XI7LdTtuDTursTuaL8LbmmzZ6ZYfSyrpeSNf3KOmleLSbrzLGtIqOnfxGn9OC9X6bUSRXLhWkEQXva0Gwv1YXleZMIqHVINu8Q47cwre52uwHpUqNPU4BM5oU6D4cCbBEIScsgGDKrw2B1TNoRNXMBIgyOKVbHj7vqUlsakIZY3mUla3GtKdDUw0jSlOChxiv6XJ/pjZggjzVGlnnHil4NbKqoa4zJDmkWufZQfklMuJmsDH4BsrMnxbKR1OBJ4Rt6o369DnuLpAghoHjzUbroasEkoq5Vv77mE04edIfWJJjZo80QzDYdpkdYT4kLIoU3GqCAe8eBWmcC6ZIPsU0lJb/wADZ88n+Hqv1/sWJZQHb0vtycEm1MK8gCm+RcnVbyhU4qi5zCACbcBKry3CvaXFzHAQLkEKK9NiQyPRdGo3FUNurP5iqKuLoUiIo943Oo/BVGkJlNjMtq1A0sY5wk3AsljbewmKbcqpfsFU8wovOtuHA4XcTKtfi2H/AMLPWSqctyDEaI6p0z4J8Tl9Sn32lvmpNSTBklO26+n+FBz4UnEdRStECDBnmiWZjAtSpidwG2QOI6PV3ukNEECJc0T7lGV8C6nAdYxwII9wjPaK3+pZkeRRTS+n+EqmNJHcYOXZCAoZ7UJa2GcZ7I4IuhQLzDY2O5gIbAZE7rG9unubB8k+VlIW1bBhc5RdB31q/hpH9oVOLzqqGEtcAR/S1QqsAJHJSdlwfTJL2sEgS6d+Vkkd2V455XOrZHC57WeTLrN2AA+KJbmdXi8+8LJxuDOHgiq12vcAODgBx7SsfIo1SZJ6suE8ORCtlj3NvIyzleqg92YVT95wHmY91B2Yu/3D+ZbeJaDkOqL9WL8fdeSSeZ9yhylbXgeXCSf4nPr78nfOxBfu7VHjKoxjT1bvJZ+Qx9Ffe/WjziE1ChUrVupa6NRIuTEbyUeVvSKXwjX4tVkmbD55KeFH2np+61X9F6rWOdLSGCRE9oQLjl6rFLCXSDFrxvuiwzxuqYZXxX3WXPE8Ah2l3ifN4H6KIHBoknh+5WlhujFV7dTWsI8v8oKKQkIqOyQAKhHAf9q1+iEHHUTpb3uFaDsdnHZTp9GgHaDDqmkOLW0tUA+MojKsvFLF4c6qQY9xk1GaQC2QQQCrIL8SNWhpXR0HTikz7YxRDrbvNWttwOy8nxQGs93h3TI9TzXr3S+rIrQ9ukNbAo0Yaf7zsvJcxcNdj91v3dPp4+aZGoEI5KVNsuAUdSZm6YgQ6i0EReSQUurGuIkR8lOKQkb3mVENGq0+6BCt4AJsknq04PFMoQ3iYQ7hKsfWB2TKg5rY9HElljdv6hamAqw7rGG7WkjjcDkspauRYN7al2ua0tNy0hsxaSdkdPdCKCc0yFfpiSwBprMqTL3FrdJP9Iha+WZ3rFIHEOqOdq1sLQAIBjghs1yTE1aIa5zYbcGRAHmAp0MPQpsouL2NcwO6x2qQ+RA0+KZ6adnTumjO+s3tpVHNnUHtHZMagTtZF4TNnvpVy6m6jDBAe5zpvv2ggsnw/WU3NDtJL2uB0uOxOxA3RuduZSp1A6sXvewNDXTq3+CVpKNP3sLBxS29fuZuGxYfYjtD9UbUxLWVqPWazT0kua0kE+yxspPb/tC6Og6j1tJzn9qm0gsLSQQeJKCSjLcwYajlfyM7LMbWNao3DUDWJmz3uGkTYgEhFZpXe2jQ1DSdb2ubMwZuJTUcNhuue/rX3Nw0FseE8VRnONoubSp0i52h5JLhxPxRtNJfI2ZJxcZK0E47D4p2I/8AbU21Ips1atMARwkhVY+o4Gg0wJpmQNgQTsr6lehUqzNUPa0BwEBtvVRoYb6XUYKFhRGk6zHHeQp+ZUhJyjPG4p710J5e3v8A/wAb/gh8irYoGgHmkaJMNA0a9jvF0dXp/RXu6wahpIcGm8EfFBUsdhqTWPZSeSD2ZcJk2v7pYNFfDSWOOmWzsxTjCHvI/EZHA34LXxLdWGEO0zVZBOzZ4qNTokQx1V1amAQXReRN4R3Rmj19N1NzGPAIIJcQLbER8E+ncOh8xS+ZiZx14e1lXEsxJcIaRB0jltZaTskxdRmpzQGGmGklzB2dhAmUZnxp0OwcOwkgS4EktHkVmAs0yAI9UrybbIsycTHHLezWwGT4urhOobVZ1Eab6BAHAumQsmp/6blovVpnfao2bLXw2N6vD0yxrYc52qwJMfhlWuzUCjrDGTrIEtbMRsm10/f9lsZSnBSXQwsn6Nl9J/V1abAD2hUe1pMWshKWAq0MU0UnMqVJ7Ol2scjPgjz0iwumDQOs8Yb3ufuisHUdXadThTLajNLmtALTBtbfZPdsZp6aKMbm2IZ1lN8NLgA4ACwA2byCySD8+q6V2SMe9rnmoHPeQQ8AF0A3BFgih0ZpOpPcZY4Gwc4dkb3VVUUShObOUy49t3kF1+V19NIA9aS6dOmI8fkrCxuXspVopPD2uptMgzfip0cdUaNIe4DkCkk9zE58nK7J53gWVMQ0Vaz6H2IuAXOcZ7p0lVVHaHYLQ4uDKjg1xbLjDonSdz4K5nSA9Y1rmMJa2z3CXRO0lZWJzd1TEUw4AMp1OyG9nc3vzV2N7pG3nQlGkd/00ovqVKgPXv8As2kai2ixtuLB3gvKcx7w712jvcfFvIL1fpTWZrdqpsaeqbBq1y9/oAbryjNIltmjs8Haib7uH3T4J++xp7AUeKQak4WTJyEzUPNN4pFRQAPKZPpTIkOnrUA7ex4EboMgtMO9DwK0WpnsDrG4WNSo4MMrj1Amm4Xd4zFO6sgPaGBgsGEuMjjy9Vwj6JYZ3bz4haR6R1i2A6x3IAk+fNO3cdjoYMkVbOqa2ocPLX6afV27EumL+S4LFYkFul4248/FaJ6Q1yNPWGIi0DhCz6jA7dD/ALWPllGaSXY3ui2Y9XhwG1abDqIdrBNptHMrJ6TYsOrPDiCRx0kT5Dkh8HUr0rUnjTMwdJE+RCbE06tZ5dVIJPEWjyhPKnLURuLhpM+hiYibRsRwWpgKdWvWhsatNiCBPuqhk7eJd8+i6DohlgFUgartN57vjsmuLZWoqTpldHojX1EPaAXGw1Dh5LLzrKH4Z41wNRkQbghejnCO7p1TEB2oTE8AuZ6VYXtt1Ak6dyQSqnKmXS4aMU5KzkqT6hcXAF08WrouhuDeC97qc8AC47n+lu/mghSIFgB6j+U7KpFwSDzBj90VkrsVxSi7JdIcBU69wLerkXhxc0+YNwVnjAEgNLhwvBR76hN3EkniTM+sqJbySqTXQGRqTs2sfh6TsMKYNAEN3l5eT4ePmqOiuAbSa9zoqGQGtLtMnwGxWSZHD4/wh3vMplKW+47y7p10DulVBzK52AcATDnOLZHGULWOiiNFxxO+/FUveTvdNTc5hlm3EcD/AAUKtGfKtcrRv4TBPq4WkaN3Me+DIkE8/NFYnJn/AEYBwBq69Tpc1wmInyhY2GxYcOz2eYFipueeaWU3fQi4vQtLiDYjozUNUPhsDTbUIMbrawWnDMc6o4M1VGEFpDufD1Wcg8znqx/yCKyNuho8c5SrSdVmOcUXmiBVLoqAutAjj5KzEY3Bms4yINNwEd3VO55naFxHz8U/+P2RNPOfg6fNsbhzQpCloLwBIaO1Ebu5XWQx0oHAf6p/4rQSz6nN4qWqd0C4iiC6Zh220gqJwjWFjjc9Y2SbNidj4Ig6Z8VXmHcEcHN+KMJO0hMU3qSO96Rhs/ZvoMmldtOi6qT5OOy8qzJololsgGYbBBn7zvvFesZ1XfU0BhxDw6jJFOm2iLRuSJIXlOb1YcG6iS3V2TGlgJ4O4nnK0v8AMd7sZ5T+Sf6R4M/MUvpF+6zwuUQDBLSna95sGt/WfZS61/FrRAv9m73KhCuElYys9wkCR4UnEe4CSJLOmUgk1VlxnaywnmywFB18HF2erf4RgSIUToaM3F7GaypP78wrAETicIHXFnc+B80LRfB7TTbkJVidm2E1IJZZJsqJr8mu/Kk2s78D/b/KFFtryTc/5srKGLcy7XFp5iAVSa7uDH/Pqn613+279P5QJqV9Qw5g8mTUdPPUZVT6rnG5JPMySqi5/wDt/qExdU/BHq3+EtIZ5V/6JNnYz+qct8/1VZp1B9we4/hTFOpHdb+b/CImuPkc+RThQIq8mj1KketPFo/MpZOZDyRqkQf8ISFbiNbbugt5ibeYKqBlOgalLdEoUVIJjZEgzm8RYjj+3iiKGMkw+zv0PkqFF4BF0GkxZQUluacITMh9n6j4qFDFllnXbwPEef8AKszA/ZEi4t8UlUzMoOM0DAfPqUgPn2Ts/f8AdMNvnkFYbh8H/q/2n4laTVmUGTVA8HfErQp04skmYs/5hupEyqszJFIna4RAlRr0A9padikvdFUJVJM3srOLxVIu+jvraGRTqddUgHw4HyWFgcpfSq1BWpjrW0ajwHt19oQQY4orA5hWpM0sqkAWAhsAIfW/rA81HucJEk8DuPJaHkXY6/xmKu/7AGYMfVDCWxBG1MNbJ42FvVSx1atUeC5mrRZhZS7IA2jSLq/MczquPV9Y4NjtCSQ7wIWe7F1WWNUwO61jiPhsmjK0VRnq7lrcJiJ6wNq6yTJFMzf0R9bCYw0zIrQR2iWbtvM2WcMdVu59V88tboHhE3KExGcVXW6x+kWA1u28bqdX0LNS8s3cBTxQZ9gHmmSSIsJ42lJc0MW/8bvRxHwSTaRE35Z0ZKQKcJgsZyRwEtkxckgAdqSRcnlQIwBUHVXTHBTaU4CiZLJApQnDbJ9CBEQ1XSKvawW3v4xCrhCx5Y5RSk+5RVaYsp0W9m+6mtbC5Wx1EPOqS6CJsnW6JjxvI6iZRamPJGZlhQx8NmIBuZ3QhSCzi4PSyO26Cq4Ii7PVv8ckc5yZjkybXQkZuL2MttQH+I29E5cPn0/lKv8A6zv7UwNvnkFedJbqxnGx+eY/ZCYfG8He/wDKMcLHz/dyz8JSBde4jyTxSY0tlZpN2VFdjg0hpsblvly/hM1kBw4CY9WqeF7o8h/+ktdwLcsHD54hQcbee3nCsI+fVqHrDUdJ5SDyN1F1GJ0Kmo2lrxP+fMI+hjQTpcId52PkVj4cazpO42PEQrqNXW12oA6f1UlErnjUlubEAzBB9VCnSLeMoGkPtGRaeVrclqKmS07GGcVHoQIThqhWqaRIUsPV1NBhDtYiRnYx4610iYAixMD0Q7NO7WkTteSfIcPNW4x/VvMfev8APNF06QYzrO86OPDwHJX3UUbIy0meInttuNhe3K3FFYV7hufSBAUG37RuSJ8hyChiq5ayRzhR77Fy2ZqCoefz7p1zoxD/AMbvcp1OWWa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8" name="AutoShape 8" descr="data:image/jpeg;base64,/9j/4AAQSkZJRgABAQAAAQABAAD/2wCEAAkGBhMSERUUEhQWFRQUFRUXFBgXFBQUFBQUFBUVFRQVFBQXHCYeFxkjGRQUHy8gIycpLCwsFR4xNTAqNSYrLCkBCQoKDgwOGg8PGiokHyQpLCwsKSwsLCwsLCwsLCwsLCwsLCwsLCwsLCksLCwsLCwsLCwsLCwpLCwsLCwsLCwsLP/AABEIAK0BJAMBIgACEQEDEQH/xAAbAAABBQEBAAAAAAAAAAAAAAAEAAECAwUGB//EAD8QAAEDAgQCCAIJAwQBBQAAAAEAAhEDIQQFEjFBUQYTIjJhcYGRsfAUFSNCUpKhwdFiguEzU3KTQwckc6LC/8QAGgEAAgMBAQAAAAAAAAAAAAAAAQIAAwQFBv/EAC8RAAICAQIFAgQHAAMAAAAAAAABAhEDEiEEEzFBUWHwFHGhsSIygZHB0eEVQlL/2gAMAwEAAhEDEQA/AMPEUmAnsCxjZRZhm9dtaNkU7CtcHONQAzYc1nVsaWVJbeyy6um5l4jlqK27mxiCymC5rRYICjjKdTaS4gzLYA8lKhmPWNLXEC1kwbAlz22FgENWzseEoONxoxam580yd6iguhx5dR0xCdJEWxBKEoToAGRGDoB7gCqETgaoY8E7BRPcMa1KzVpYVtNrnsBDhzVuHxDiBPFpUn5tSe0tmJHogsIKVMz1uqxsjqT7nbxSxwVKivK6OsPdpBIcfinzb7PQAC0E3AQP1oaJcWAGTxRWCzJtdzXVLaXTHAhFNdexViePrHqSxTtVB2mbO42Kwwx/yV1Ge5nSfqFJsTFhtbisABLqTexRxWSp0gY0XfJTdQ5FJI2ZObIF+jnmkcMUUU0o2HmTAA8sN0ZTqA7JVGtO8IGqNBsUdmOlr7bmkmVFDFg77ohK1RRKLi6YyUJ0wQFFCSdJEgySdJAgySSSNhCMPUZpLXgweXguzy3/ANQzQpCmyQ0CBsuFSQdvazRj4meNVE28fn7ary9zZJSWIkpv5G+My+hAuKkkkiZm7EmEp1F1UDcqESfYkkqxi280n4lo3KAdEvBakqBjGc1e1RoVxceo8pww8j7JNF0dmePNKwsICg0IagPqXcj7J/ozvwn2VlCpiagkOgHwQzs0rMdpc71TaWuxqfBtR1b+/wBS4YR/4T7Jxlz/AMBVdXMapgNJJKLFKrpu90whT8ExcLzFav6FFXKnuEFp/RDNyes0939VYyvUEhxPulg6dTEP0tcQE0beyGhjcZOCu/0InKa3L/7Jxktbw/Mjc26OVqDdWufWVn4bElw3UdrwNmi8a1P39Cw5FV/p/MpNyJ/NvumJPNMEut+hm5y8fb+iRyNw3eweqb6mHGqxA4xmpzRe66Cl0Kcaclp2tvdWRUmrNuHGskb9/Yz2ZSJjrWT5IXG5DU16B2jwhUfRerraeRXU1ceKVSdMktEJdVUwTiscnF+hytTJa9OdTCALzZGUth5KWM6Q1Hl+q4NgOSrod0eSkne9GfiVGlpdk3BMxsKSRCQxWMUkkioQSYlA5jXI4wEF9YUIEufPHkidDDwMssdVpfM25TB45rJdm1DnUKrdmdCOyH6vHZDfwy//AIx95o204QGXPv4I9Q5+bE8UtLEkknRKSMJFOmKBBHZY2Iq6ZJEraIQlTLgSitzZwmaGKTcjD+sTwakcxd+FdD9QOgdnfbxVtPoxUd3WeHBPpXg6fxse1/sc3TxLnHugBdBgx2QiKmQOZZ2meQIn9ETTypwFkrpFPEa+IjUIt/QGY26s6QUiXegRFDLXHi1sczCIxWMew6XNaSBvEpXs1Zz4wljT1bAuVZ3FLQbRxG6AzOsKtTsiI3W51VYAOApNDhaYlOW1wNmOJ4tAj3Ttb2dKWeTxbd+9MwXamkECYW5Szjsdy8ckPUx9VphwA9AlRxtRzg0ESbbJLb2/ky4eK5K09f0/0A7biSQY8ipZbUfh6uoMLm8RBWtmFCrTMaw6N9PBNhKL3CTU0TYTx8oTR26fcas2vm09/T/QjPM+66nopUXtJ3JCwsPltRo7rvZX4rHvY8tLjYxPBPTxjyQNRv4pb9Pf7FfEZ3kqMrVdvbIjA1PwFOMtqfhP6LeqZSAQOscZEmDssnMaRYWaXkh28+agi4R+H9AGtlFbUHBu3iFvu6T40Uur0gACJkTHupV6tJjRT0gP0zrc4xtOyyctxDarKj3ikDTNmkkl/knpP5e/U6OGM8Spf3/ACzKqzn63AbyZcEfmxBc2CLNAKlmlIAtLRpDmgxwWe5qrbvYwcROcpSteNzKqC7vNaGH7o8kBWHacjsN3B5KyXQpy/kRbKYqUKsOlVozEikUlfSwT3CQLbIpBSb6GdjMLr2QtLJ2ffafSFu4vLn041DcSELqTWaocTlxLT9zL+p28BbgrRlbPwX81o6UxQsK43N6fsDYfC6d/8IlIqIdzUM85yyPVLqOU6UpJRBgklKcIkGClKSZRANZmfQWkNuN+SLwedF5IDYJlc61sK+k4gy2QVGjVDipxa32GweDrh2prCSSdwf3Tuq4sPDdJmeVvdQdjcSDu8jhEq7D4iuAdRdJ87JnvvR0fjYwTo3m5NUrtL67g0sAIFgXeSy87MVPQIVr6xPeefdNUwz3btcfQoSttGPPxCyRpJmpRa/rGubS60CltO3ii8G0lg1EtaQZDRJ32lRyvN6lG7KTtWnQeUKjEYqsSNDHN5+KMpdkjXHPGMF/RnZ3ULKgDtWmOyXCFRQ7zXTYHgp5jl9eqZcHEjaUPRyuuB3XD1agl3MeSPMlqin+qNv6vY9pdqcNXkP0V2EyHq5cS5+m94/RCYetWbTDXUg4jiXDZE1c4rlrmim0SIHbFlLauv4N8J7fif3MHHUOsqudNidlZQp9oDYTuqzl1XmPzqTcqqcXN/wCxRfNHOlic3bZ0lPCs19pxaNJjtd7+Fl5hhqcMIueN/FAnKnneoz/sJSGTu/3Kf5nIV6o1P5Gxjcmp1jqeXD7MaNNwTGyxcmyC9TrQ5tjoIi58VM4OLGuwf3OTtwLT/wCdns4/urFOvBc5x6tEs8xWh1NszDACOIQ9N4dcIfNsqLNLpDg7ZwBHugKdYtPzBS6bMmaCyO0WYjvORuE7gWf1hcXEiFJmJJaGgR8SmabVCTxtxSNPWOY902ocx7oVmGgDVb0ldRhcta+QynRAYwOJqWn/ACl0ryJjwRnsmYtGkXkhnaIuYvZE4TNjTmmGlx3iDIKsw+aVWPBw9FhLmGWgWsd1VlWZYsYrWW/aX7PVzA5hqeOO33NEOGjB3q3JY3H1KgANF7A3iWuA9ygKVTUJC7bPc8rfR3CpUdpfYg0QAfCV5g7HOYSGkgAncfspLGrpIfLwutar3Ojo4B7hIFuZMK0ZQ/iWfmC5Ovn9V0S8+XAeiY49/wCI+6HLfoV/BLydaMrP46f5kxyrnUp+6444p34j7pfS3cz7o8t+gfg17Z2P1Y3/AHWe5SXGfSHfiPukpy35G+Dj7Z0wTwmhG5VWDXy7aCLqrbucyKtpFmT0hqJImASJ2VNfOnAwGNJOw0hbtHF0nU4YIIaVyzMSGVAXC0qdZeh0MeNR0xvre5pur19OrS0HlpCHw2d1DINiPALcxmdUersRcbReVy9OrqJMWlB1bS6GrioRx4tSdMKbm9Zz9LTYbmFPFYrENbqDpCqyvMG06kPbvstLOc5p6NNMEk7yNvAItRSLMMISgm383Zm/WlQtmT5KeBrVXyS4jkOKFAOna/JGZPjmgnW0iOSiUe5j4XTKUtTvxbKq2Irsd3iQVDEYuqbNcZPjsrs0zA1Kg0iyBrOcDI4IJJ9g8Ty45YpPbvuabcBVDbl5JG4NkBSNRriC4kc5W9gelMUQ1zO0OOyw3Vi9xJEAlF1eyLuI5KxNpq+1dRdU+o8NDiB53KLq9HHAG5BAncoMVHMeHNuAdlsYzpC5zbNEkQpdLoThpYOWravvZjAua06jJCWVYE1yS644XgeqdoJB1cU2ErVKUhnaaeCMWl1MuGeFZpeOwXnOQtoNDmOv4SQs6riSWCNzZHY7G1aoDSNLQhqmHBbpHBS7dsbi8mHVHTv5N/J+i9B9OXvGrjO/usHN8CMPW0t7vxCsw2KrMGkQRz4qt9Jz3aqhk8EXNvqaMmfBy3W/hHSYLL2VabNZsGn4rmM4y1tNzo2BiFsnGPZTZpMbrJzJ5cwk3MpdT1GF5I1FJbgDGgKzBDtFQaVZgu8fIKzyHI/wsP6s7kGEsbVd1hDaL60sbZpI0+JhbuGzCjoa1xNheWgifBSwuEBqdY3ECmHN0lodD7TCWLjZbwsFF2nZkUMS+lTpPpiHaXNOr7t7+a2+gOLe7MdT3vLjTMFrA4+QHAJmfR6bdL6jah7W14LjuVT0HYfrEBt+w77/AFcgf1KzG05ls3JTSvbwF9NS8sJeKkioYLqjQbn/AGxsV5hjGdpwMi53Mn1K9J6XimWv0ik1wqGQHOfUN9y/aF5ziYD3bRP3dvRPE1sDFDxVjk5ulKYBEBIJ00IkGMpJzKSgTqwlCQCeViPNmhk+7/8AiVjYnFAO06ZK6nBMb1QIAB0Onx81zeX6PpI193imSTnXodHFhTUYy72UnEkD/TspYXGajEQu6zOvhWss1sxvzC4Brgari2wvCj03SNPEcLCGJz3Ln4m8NGo/BMaz23c23wWh0VqMD3CpE8JWnnuMpsYR2SSLQRb2RkoxRMPBwnC/qYTKoI1TZNh+sqdwADmeKGZhz1R8bgLoshxlE0YcQ145qVFXZn4Xh4Tm096MJ1ZzHQ8eo2U69ePEnZF59jxUhjQPMcfFZ2NokBp/DulVMbieHxQyxiu/UKOX1oBsJ4Qq2PcHaKgg8F0VHNKJY0lxkDgFg4zE9fW1AQ1qLq6Roz8PijibqvHqVjU9+invxPJX1MpqASHkkb2sqcFi+or6zsStbF5sxrXFkjVvN0W0l0BwuHDLHbr1sx8PiJkOsW7p8HhauId2AdM7j+VXh2atTj974I3JM2fQJp/dO/iPNFL0M+COHnNXt2voRxuUPpN1tcXAbg3Q78V9nqG5+K0czzM6Orptd2jxklBnLD1YbBnyO6HXsNxccKcar1oLy3oxUrN1EnaeMQs7E0H0HCSSDwPBbuV9JMRRaGOpOcBawN/0QGavr4qrrfTLQNgGwmfojRPk8p9P5DKOHa9lMOcRJIFpusvN6IaHNBmDutQl1OmwxBBdEhZWPBNNxVXejlvTttvsAN+f0U8F3z5KDDb58FPCf6h8la+5dk/Iw4BVVcJJ1AgGLqxszdPoMqroYouuhRh2BszueK2uiTgMwpToggiagJb7BZnUzwWl0YtmGHu4XI7LdTtuDTursTuaL8LbmmzZ6ZYfSyrpeSNf3KOmleLSbrzLGtIqOnfxGn9OC9X6bUSRXLhWkEQXva0Gwv1YXleZMIqHVINu8Q47cwre52uwHpUqNPU4BM5oU6D4cCbBEIScsgGDKrw2B1TNoRNXMBIgyOKVbHj7vqUlsakIZY3mUla3GtKdDUw0jSlOChxiv6XJ/pjZggjzVGlnnHil4NbKqoa4zJDmkWufZQfklMuJmsDH4BsrMnxbKR1OBJ4Rt6o369DnuLpAghoHjzUbroasEkoq5Vv77mE04edIfWJJjZo80QzDYdpkdYT4kLIoU3GqCAe8eBWmcC6ZIPsU0lJb/wADZ88n+Hqv1/sWJZQHb0vtycEm1MK8gCm+RcnVbyhU4qi5zCACbcBKry3CvaXFzHAQLkEKK9NiQyPRdGo3FUNurP5iqKuLoUiIo943Oo/BVGkJlNjMtq1A0sY5wk3AsljbewmKbcqpfsFU8wovOtuHA4XcTKtfi2H/AMLPWSqctyDEaI6p0z4J8Tl9Sn32lvmpNSTBklO26+n+FBz4UnEdRStECDBnmiWZjAtSpidwG2QOI6PV3ukNEECJc0T7lGV8C6nAdYxwII9wjPaK3+pZkeRRTS+n+EqmNJHcYOXZCAoZ7UJa2GcZ7I4IuhQLzDY2O5gIbAZE7rG9unubB8k+VlIW1bBhc5RdB31q/hpH9oVOLzqqGEtcAR/S1QqsAJHJSdlwfTJL2sEgS6d+Vkkd2V455XOrZHC57WeTLrN2AA+KJbmdXi8+8LJxuDOHgiq12vcAODgBx7SsfIo1SZJ6suE8ORCtlj3NvIyzleqg92YVT95wHmY91B2Yu/3D+ZbeJaDkOqL9WL8fdeSSeZ9yhylbXgeXCSf4nPr78nfOxBfu7VHjKoxjT1bvJZ+Qx9Ffe/WjziE1ChUrVupa6NRIuTEbyUeVvSKXwjX4tVkmbD55KeFH2np+61X9F6rWOdLSGCRE9oQLjl6rFLCXSDFrxvuiwzxuqYZXxX3WXPE8Ah2l3ifN4H6KIHBoknh+5WlhujFV7dTWsI8v8oKKQkIqOyQAKhHAf9q1+iEHHUTpb3uFaDsdnHZTp9GgHaDDqmkOLW0tUA+MojKsvFLF4c6qQY9xk1GaQC2QQQCrIL8SNWhpXR0HTikz7YxRDrbvNWttwOy8nxQGs93h3TI9TzXr3S+rIrQ9ukNbAo0Yaf7zsvJcxcNdj91v3dPp4+aZGoEI5KVNsuAUdSZm6YgQ6i0EReSQUurGuIkR8lOKQkb3mVENGq0+6BCt4AJsknq04PFMoQ3iYQ7hKsfWB2TKg5rY9HElljdv6hamAqw7rGG7WkjjcDkspauRYN7al2ua0tNy0hsxaSdkdPdCKCc0yFfpiSwBprMqTL3FrdJP9Iha+WZ3rFIHEOqOdq1sLQAIBjghs1yTE1aIa5zYbcGRAHmAp0MPQpsouL2NcwO6x2qQ+RA0+KZ6adnTumjO+s3tpVHNnUHtHZMagTtZF4TNnvpVy6m6jDBAe5zpvv2ggsnw/WU3NDtJL2uB0uOxOxA3RuduZSp1A6sXvewNDXTq3+CVpKNP3sLBxS29fuZuGxYfYjtD9UbUxLWVqPWazT0kua0kE+yxspPb/tC6Og6j1tJzn9qm0gsLSQQeJKCSjLcwYajlfyM7LMbWNao3DUDWJmz3uGkTYgEhFZpXe2jQ1DSdb2ubMwZuJTUcNhuue/rX3Nw0FseE8VRnONoubSp0i52h5JLhxPxRtNJfI2ZJxcZK0E47D4p2I/8AbU21Ips1atMARwkhVY+o4Gg0wJpmQNgQTsr6lehUqzNUPa0BwEBtvVRoYb6XUYKFhRGk6zHHeQp+ZUhJyjPG4p710J5e3v8A/wAb/gh8irYoGgHmkaJMNA0a9jvF0dXp/RXu6wahpIcGm8EfFBUsdhqTWPZSeSD2ZcJk2v7pYNFfDSWOOmWzsxTjCHvI/EZHA34LXxLdWGEO0zVZBOzZ4qNTokQx1V1amAQXReRN4R3Rmj19N1NzGPAIIJcQLbER8E+ncOh8xS+ZiZx14e1lXEsxJcIaRB0jltZaTskxdRmpzQGGmGklzB2dhAmUZnxp0OwcOwkgS4EktHkVmAs0yAI9UrybbIsycTHHLezWwGT4urhOobVZ1Eab6BAHAumQsmp/6blovVpnfao2bLXw2N6vD0yxrYc52qwJMfhlWuzUCjrDGTrIEtbMRsm10/f9lsZSnBSXQwsn6Nl9J/V1abAD2hUe1pMWshKWAq0MU0UnMqVJ7Ol2scjPgjz0iwumDQOs8Yb3ufuisHUdXadThTLajNLmtALTBtbfZPdsZp6aKMbm2IZ1lN8NLgA4ACwA2byCySD8+q6V2SMe9rnmoHPeQQ8AF0A3BFgih0ZpOpPcZY4Gwc4dkb3VVUUShObOUy49t3kF1+V19NIA9aS6dOmI8fkrCxuXspVopPD2uptMgzfip0cdUaNIe4DkCkk9zE58nK7J53gWVMQ0Vaz6H2IuAXOcZ7p0lVVHaHYLQ4uDKjg1xbLjDonSdz4K5nSA9Y1rmMJa2z3CXRO0lZWJzd1TEUw4AMp1OyG9nc3vzV2N7pG3nQlGkd/00ovqVKgPXv8As2kai2ixtuLB3gvKcx7w712jvcfFvIL1fpTWZrdqpsaeqbBq1y9/oAbryjNIltmjs8Haib7uH3T4J++xp7AUeKQak4WTJyEzUPNN4pFRQAPKZPpTIkOnrUA7ex4EboMgtMO9DwK0WpnsDrG4WNSo4MMrj1Amm4Xd4zFO6sgPaGBgsGEuMjjy9Vwj6JYZ3bz4haR6R1i2A6x3IAk+fNO3cdjoYMkVbOqa2ocPLX6afV27EumL+S4LFYkFul4248/FaJ6Q1yNPWGIi0DhCz6jA7dD/ALWPllGaSXY3ui2Y9XhwG1abDqIdrBNptHMrJ6TYsOrPDiCRx0kT5Dkh8HUr0rUnjTMwdJE+RCbE06tZ5dVIJPEWjyhPKnLURuLhpM+hiYibRsRwWpgKdWvWhsatNiCBPuqhk7eJd8+i6DohlgFUgartN57vjsmuLZWoqTpldHojX1EPaAXGw1Dh5LLzrKH4Z41wNRkQbghejnCO7p1TEB2oTE8AuZ6VYXtt1Ak6dyQSqnKmXS4aMU5KzkqT6hcXAF08WrouhuDeC97qc8AC47n+lu/mghSIFgB6j+U7KpFwSDzBj90VkrsVxSi7JdIcBU69wLerkXhxc0+YNwVnjAEgNLhwvBR76hN3EkniTM+sqJbySqTXQGRqTs2sfh6TsMKYNAEN3l5eT4ePmqOiuAbSa9zoqGQGtLtMnwGxWSZHD4/wh3vMplKW+47y7p10DulVBzK52AcATDnOLZHGULWOiiNFxxO+/FUveTvdNTc5hlm3EcD/AAUKtGfKtcrRv4TBPq4WkaN3Me+DIkE8/NFYnJn/AEYBwBq69Tpc1wmInyhY2GxYcOz2eYFipueeaWU3fQi4vQtLiDYjozUNUPhsDTbUIMbrawWnDMc6o4M1VGEFpDufD1Wcg8znqx/yCKyNuho8c5SrSdVmOcUXmiBVLoqAutAjj5KzEY3Bms4yINNwEd3VO55naFxHz8U/+P2RNPOfg6fNsbhzQpCloLwBIaO1Ebu5XWQx0oHAf6p/4rQSz6nN4qWqd0C4iiC6Zh220gqJwjWFjjc9Y2SbNidj4Ig6Z8VXmHcEcHN+KMJO0hMU3qSO96Rhs/ZvoMmldtOi6qT5OOy8qzJololsgGYbBBn7zvvFesZ1XfU0BhxDw6jJFOm2iLRuSJIXlOb1YcG6iS3V2TGlgJ4O4nnK0v8AMd7sZ5T+Sf6R4M/MUvpF+6zwuUQDBLSna95sGt/WfZS61/FrRAv9m73KhCuElYys9wkCR4UnEe4CSJLOmUgk1VlxnaywnmywFB18HF2erf4RgSIUToaM3F7GaypP78wrAETicIHXFnc+B80LRfB7TTbkJVidm2E1IJZZJsqJr8mu/Kk2s78D/b/KFFtryTc/5srKGLcy7XFp5iAVSa7uDH/Pqn613+279P5QJqV9Qw5g8mTUdPPUZVT6rnG5JPMySqi5/wDt/qExdU/BHq3+EtIZ5V/6JNnYz+qct8/1VZp1B9we4/hTFOpHdb+b/CImuPkc+RThQIq8mj1KketPFo/MpZOZDyRqkQf8ISFbiNbbugt5ibeYKqBlOgalLdEoUVIJjZEgzm8RYjj+3iiKGMkw+zv0PkqFF4BF0GkxZQUluacITMh9n6j4qFDFllnXbwPEef8AKszA/ZEi4t8UlUzMoOM0DAfPqUgPn2Ts/f8AdMNvnkFYbh8H/q/2n4laTVmUGTVA8HfErQp04skmYs/5hupEyqszJFIna4RAlRr0A9padikvdFUJVJM3srOLxVIu+jvraGRTqddUgHw4HyWFgcpfSq1BWpjrW0ajwHt19oQQY4orA5hWpM0sqkAWAhsAIfW/rA81HucJEk8DuPJaHkXY6/xmKu/7AGYMfVDCWxBG1MNbJ42FvVSx1atUeC5mrRZhZS7IA2jSLq/MczquPV9Y4NjtCSQ7wIWe7F1WWNUwO61jiPhsmjK0VRnq7lrcJiJ6wNq6yTJFMzf0R9bCYw0zIrQR2iWbtvM2WcMdVu59V88tboHhE3KExGcVXW6x+kWA1u28bqdX0LNS8s3cBTxQZ9gHmmSSIsJ42lJc0MW/8bvRxHwSTaRE35Z0ZKQKcJgsZyRwEtkxckgAdqSRcnlQIwBUHVXTHBTaU4CiZLJApQnDbJ9CBEQ1XSKvawW3v4xCrhCx5Y5RSk+5RVaYsp0W9m+6mtbC5Wx1EPOqS6CJsnW6JjxvI6iZRamPJGZlhQx8NmIBuZ3QhSCzi4PSyO26Cq4Ii7PVv8ckc5yZjkybXQkZuL2MttQH+I29E5cPn0/lKv8A6zv7UwNvnkFedJbqxnGx+eY/ZCYfG8He/wDKMcLHz/dyz8JSBde4jyTxSY0tlZpN2VFdjg0hpsblvly/hM1kBw4CY9WqeF7o8h/+ktdwLcsHD54hQcbee3nCsI+fVqHrDUdJ5SDyN1F1GJ0Kmo2lrxP+fMI+hjQTpcId52PkVj4cazpO42PEQrqNXW12oA6f1UlErnjUlubEAzBB9VCnSLeMoGkPtGRaeVrclqKmS07GGcVHoQIThqhWqaRIUsPV1NBhDtYiRnYx4610iYAixMD0Q7NO7WkTteSfIcPNW4x/VvMfev8APNF06QYzrO86OPDwHJX3UUbIy0meInttuNhe3K3FFYV7hufSBAUG37RuSJ8hyChiq5ayRzhR77Fy2ZqCoefz7p1zoxD/AMbvcp1OWWa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698" name="Picture 2" descr="C:\Users\g.cherbov\Pictures\jtag_dcg\z_NOKIA-9300-APE-jtag-pino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3017837" cy="1333500"/>
          </a:xfrm>
          <a:prstGeom prst="rect">
            <a:avLst/>
          </a:prstGeom>
          <a:noFill/>
        </p:spPr>
      </p:pic>
      <p:pic>
        <p:nvPicPr>
          <p:cNvPr id="29699" name="Picture 3" descr="C:\Users\g.cherbov\Pictures\jtag_dcg\Jb_jtag_b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484784"/>
            <a:ext cx="6572250" cy="4391025"/>
          </a:xfrm>
          <a:prstGeom prst="rect">
            <a:avLst/>
          </a:prstGeom>
          <a:noFill/>
        </p:spPr>
      </p:pic>
      <p:pic>
        <p:nvPicPr>
          <p:cNvPr id="29701" name="Picture 5" descr="C:\Users\g.cherbov\Pictures\jtag_dcg\Jtag-sol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1268760"/>
            <a:ext cx="3689350" cy="5386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Point detection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 smtClean="0"/>
              <a:t> Check datasheets</a:t>
            </a:r>
          </a:p>
          <a:p>
            <a:pPr marL="0" indent="0"/>
            <a:r>
              <a:rPr lang="en-US" sz="4000" dirty="0" smtClean="0"/>
              <a:t> </a:t>
            </a:r>
            <a:r>
              <a:rPr lang="en-US" sz="4000" dirty="0" err="1" smtClean="0"/>
              <a:t>Multimeter</a:t>
            </a:r>
            <a:r>
              <a:rPr lang="en-US" sz="4000" dirty="0" smtClean="0"/>
              <a:t> </a:t>
            </a:r>
            <a:r>
              <a:rPr lang="en-US" sz="4000" dirty="0" smtClean="0"/>
              <a:t>probing</a:t>
            </a:r>
          </a:p>
          <a:p>
            <a:pPr marL="0" indent="0"/>
            <a:r>
              <a:rPr lang="en-US" sz="4000" dirty="0" smtClean="0"/>
              <a:t> Logic </a:t>
            </a:r>
            <a:r>
              <a:rPr lang="en-US" sz="4000" dirty="0" err="1" smtClean="0"/>
              <a:t>analysers</a:t>
            </a:r>
            <a:endParaRPr lang="en-US" sz="4000" dirty="0" smtClean="0"/>
          </a:p>
          <a:p>
            <a:pPr marL="0" indent="0"/>
            <a:r>
              <a:rPr lang="en-US" sz="4000" dirty="0" smtClean="0"/>
              <a:t> Special tools</a:t>
            </a:r>
          </a:p>
          <a:p>
            <a:pPr marL="0" indent="0">
              <a:buNone/>
            </a:pPr>
            <a:endParaRPr lang="ru-RU" dirty="0" smtClean="0"/>
          </a:p>
          <a:p>
            <a:pPr marL="400050" lvl="1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Jtagenum</a:t>
            </a:r>
            <a:endParaRPr lang="ru-RU" sz="6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Automated JTAG scanner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+ open source</a:t>
            </a:r>
          </a:p>
          <a:p>
            <a:pPr>
              <a:buNone/>
            </a:pPr>
            <a:r>
              <a:rPr lang="en-US" dirty="0" smtClean="0"/>
              <a:t>	+ </a:t>
            </a:r>
            <a:r>
              <a:rPr lang="en-US" dirty="0" err="1" smtClean="0"/>
              <a:t>Arduino</a:t>
            </a:r>
            <a:r>
              <a:rPr lang="en-US" dirty="0" smtClean="0"/>
              <a:t> based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+ rs232 controlled</a:t>
            </a:r>
          </a:p>
          <a:p>
            <a:pPr>
              <a:buNone/>
            </a:pPr>
            <a:r>
              <a:rPr lang="en-US" dirty="0" smtClean="0"/>
              <a:t>	+ </a:t>
            </a:r>
            <a:r>
              <a:rPr lang="en-US" dirty="0" smtClean="0"/>
              <a:t>full-featured CLI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0722" name="Picture 2" descr="F:\DCIM\100MEDIA\IMAG056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762600" y="3102496"/>
            <a:ext cx="36576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ru-RU" sz="6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http://upload.wikimedia.org/wikipedia/commons/thumb/0/08/Xbox-360-Elite-Console-Set.png/250px-Xbox-360-Elite-Console-S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2261334" cy="3672408"/>
          </a:xfrm>
          <a:prstGeom prst="rect">
            <a:avLst/>
          </a:prstGeom>
          <a:noFill/>
        </p:spPr>
      </p:pic>
      <p:pic>
        <p:nvPicPr>
          <p:cNvPr id="8198" name="Picture 6" descr="http://remontka.pro/images/d-link-dir-615-wireless-rou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365104"/>
            <a:ext cx="2736304" cy="180813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 rot="595159">
            <a:off x="3559892" y="2303416"/>
            <a:ext cx="1368152" cy="258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http://101tema.ru/gallery2/main.php?g2_view=core.DownloadItem&amp;g2_itemId=245717&amp;g2_serialNumber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2276872"/>
            <a:ext cx="2520279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long time </a:t>
            </a:r>
            <a:r>
              <a:rPr lang="en-US" dirty="0" smtClean="0"/>
              <a:t>ago…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File:Backview of old Soviet PC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76872"/>
            <a:ext cx="5940152" cy="3348761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556792"/>
            <a:ext cx="5976664" cy="482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http://www.coolgizmotoys.com/images/2011/05/pcb-sculptur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484784"/>
            <a:ext cx="6408712" cy="502443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516216" y="61653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WTF?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WOOOT?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dirty="0" smtClean="0"/>
              <a:t> Разработка</a:t>
            </a:r>
          </a:p>
          <a:p>
            <a:pPr marL="400050" lvl="1" indent="0"/>
            <a:r>
              <a:rPr lang="ru-RU" dirty="0" smtClean="0"/>
              <a:t> </a:t>
            </a:r>
            <a:r>
              <a:rPr lang="ru-RU" dirty="0" err="1" smtClean="0"/>
              <a:t>Прототипирование</a:t>
            </a:r>
            <a:endParaRPr lang="ru-RU" dirty="0" smtClean="0"/>
          </a:p>
          <a:p>
            <a:pPr marL="400050" lvl="1" indent="0"/>
            <a:r>
              <a:rPr lang="ru-RU" dirty="0" smtClean="0"/>
              <a:t> </a:t>
            </a:r>
            <a:r>
              <a:rPr lang="ru-RU" dirty="0" smtClean="0"/>
              <a:t>О</a:t>
            </a:r>
            <a:r>
              <a:rPr lang="ru-RU" dirty="0" smtClean="0"/>
              <a:t>тладка</a:t>
            </a:r>
          </a:p>
          <a:p>
            <a:pPr marL="0" indent="0"/>
            <a:r>
              <a:rPr lang="ru-RU" dirty="0" smtClean="0"/>
              <a:t> Производство </a:t>
            </a:r>
          </a:p>
          <a:p>
            <a:pPr marL="400050" lvl="1" indent="0"/>
            <a:r>
              <a:rPr lang="ru-RU" dirty="0" smtClean="0"/>
              <a:t> Прошивка</a:t>
            </a:r>
          </a:p>
          <a:p>
            <a:pPr marL="400050" lvl="1" indent="0"/>
            <a:r>
              <a:rPr lang="ru-RU" dirty="0" smtClean="0"/>
              <a:t> Тестирование </a:t>
            </a:r>
            <a:r>
              <a:rPr lang="en-US" dirty="0" smtClean="0"/>
              <a:t>PCB</a:t>
            </a:r>
            <a:r>
              <a:rPr lang="ru-RU" dirty="0" smtClean="0"/>
              <a:t> и компонентов</a:t>
            </a:r>
          </a:p>
          <a:p>
            <a:pPr marL="0" indent="0"/>
            <a:r>
              <a:rPr lang="ru-RU" dirty="0" smtClean="0"/>
              <a:t> Сопровождение</a:t>
            </a:r>
            <a:endParaRPr lang="ru-RU" dirty="0" smtClean="0"/>
          </a:p>
          <a:p>
            <a:pPr marL="400050" lvl="1" indent="0"/>
            <a:r>
              <a:rPr lang="ru-RU" dirty="0" smtClean="0"/>
              <a:t> </a:t>
            </a:r>
            <a:r>
              <a:rPr lang="ru-RU" dirty="0" err="1" smtClean="0"/>
              <a:t>Сервис-центры</a:t>
            </a:r>
            <a:r>
              <a:rPr lang="ru-RU" dirty="0" smtClean="0"/>
              <a:t> (восстановление/обновление)</a:t>
            </a:r>
          </a:p>
          <a:p>
            <a:pPr marL="400050" lvl="1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JTAG from outside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 smtClean="0"/>
              <a:t> TCK (clock)</a:t>
            </a:r>
          </a:p>
          <a:p>
            <a:pPr marL="0" indent="0"/>
            <a:r>
              <a:rPr lang="en-US" sz="4000" dirty="0" smtClean="0"/>
              <a:t> TDI (data input)</a:t>
            </a:r>
          </a:p>
          <a:p>
            <a:pPr marL="0" indent="0"/>
            <a:r>
              <a:rPr lang="en-US" sz="4000" dirty="0" smtClean="0"/>
              <a:t> TDO (data output)</a:t>
            </a:r>
          </a:p>
          <a:p>
            <a:pPr marL="0" indent="0"/>
            <a:r>
              <a:rPr lang="en-US" sz="4000" dirty="0" smtClean="0"/>
              <a:t> TMS (mode select)</a:t>
            </a:r>
            <a:endParaRPr lang="ru-RU" sz="4000" dirty="0" smtClean="0"/>
          </a:p>
          <a:p>
            <a:pPr marL="0" indent="0"/>
            <a:r>
              <a:rPr lang="ru-RU" sz="4000" dirty="0" smtClean="0"/>
              <a:t> </a:t>
            </a:r>
            <a:r>
              <a:rPr lang="en-US" sz="4000" dirty="0" smtClean="0"/>
              <a:t>[RTCK] (reverse clock)</a:t>
            </a:r>
          </a:p>
          <a:p>
            <a:pPr marL="0" indent="0"/>
            <a:r>
              <a:rPr lang="en-US" sz="4000" dirty="0" smtClean="0"/>
              <a:t> </a:t>
            </a:r>
            <a:r>
              <a:rPr lang="en-US" sz="4000" dirty="0" smtClean="0"/>
              <a:t>[RST] (reset)</a:t>
            </a:r>
            <a:endParaRPr lang="ru-RU" sz="40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844824"/>
            <a:ext cx="2799217" cy="395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Slide_name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75" y="201613"/>
            <a:ext cx="5556250" cy="645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Овал 7"/>
          <p:cNvSpPr/>
          <p:nvPr/>
        </p:nvSpPr>
        <p:spPr>
          <a:xfrm>
            <a:off x="3635896" y="692696"/>
            <a:ext cx="1656184" cy="1224136"/>
          </a:xfrm>
          <a:prstGeom prst="ellipse">
            <a:avLst/>
          </a:prstGeom>
          <a:solidFill>
            <a:schemeClr val="accent1">
              <a:lumMod val="50000"/>
              <a:alpha val="12000"/>
            </a:schemeClr>
          </a:solidFill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436096" y="1340768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Core</a:t>
            </a:r>
            <a:endParaRPr lang="ru-RU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995936" y="836712"/>
            <a:ext cx="720080" cy="504056"/>
          </a:xfrm>
          <a:prstGeom prst="ellipse">
            <a:avLst/>
          </a:prstGeom>
          <a:solidFill>
            <a:srgbClr val="00B050">
              <a:alpha val="22000"/>
            </a:srgbClr>
          </a:solidFill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15616" y="116632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JTAG</a:t>
            </a:r>
            <a:endParaRPr lang="ru-RU" sz="4400" b="1" dirty="0">
              <a:solidFill>
                <a:srgbClr val="00B050"/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 rot="814721">
            <a:off x="2457546" y="638369"/>
            <a:ext cx="1497370" cy="3600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://docs.blackfin.uclinux.org/lib/exe/fetch.php?w=500&amp;media=bfin:jtag:stat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48" y="404664"/>
            <a:ext cx="7096788" cy="638710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bit of theory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Datei:JTAG Registe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3" y="620688"/>
            <a:ext cx="6415913" cy="5832648"/>
          </a:xfrm>
          <a:prstGeom prst="rect">
            <a:avLst/>
          </a:prstGeom>
          <a:noFill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bit of theory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Autofit/>
          </a:bodyPr>
          <a:lstStyle/>
          <a:p>
            <a:r>
              <a:rPr lang="en-US" sz="5400" dirty="0" smtClean="0"/>
              <a:t>What we can do with?</a:t>
            </a:r>
            <a:endParaRPr lang="ru-RU" sz="5400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400050" lvl="1" indent="0">
              <a:buFont typeface="Arial" pitchFamily="34" charset="0"/>
              <a:buChar char="•"/>
            </a:pPr>
            <a:endParaRPr lang="en-US" dirty="0" smtClean="0"/>
          </a:p>
          <a:p>
            <a:pPr marL="400050" lvl="1" indent="0">
              <a:buFont typeface="Arial" pitchFamily="34" charset="0"/>
              <a:buChar char="•"/>
            </a:pPr>
            <a:r>
              <a:rPr lang="en-US" sz="6300" dirty="0" smtClean="0"/>
              <a:t> </a:t>
            </a:r>
            <a:r>
              <a:rPr lang="en-US" sz="6300" dirty="0" smtClean="0"/>
              <a:t>Read / Write</a:t>
            </a:r>
            <a:r>
              <a:rPr lang="en-US" sz="6300" dirty="0" smtClean="0"/>
              <a:t> registers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US" sz="6300" dirty="0" smtClean="0"/>
              <a:t> </a:t>
            </a:r>
            <a:r>
              <a:rPr lang="en-US" sz="6300" dirty="0" smtClean="0"/>
              <a:t>Read / Write memory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US" sz="6300" dirty="0" smtClean="0"/>
              <a:t> </a:t>
            </a:r>
            <a:r>
              <a:rPr lang="en-US" sz="6300" dirty="0" smtClean="0"/>
              <a:t>Read / Write flash (</a:t>
            </a:r>
            <a:r>
              <a:rPr lang="ru-RU" sz="6300" dirty="0" smtClean="0"/>
              <a:t>!!!</a:t>
            </a:r>
            <a:r>
              <a:rPr lang="en-US" sz="6300" dirty="0" smtClean="0"/>
              <a:t>)</a:t>
            </a:r>
          </a:p>
          <a:p>
            <a:pPr marL="400050" lvl="1" indent="0">
              <a:buFont typeface="Arial" pitchFamily="34" charset="0"/>
              <a:buChar char="•"/>
            </a:pPr>
            <a:endParaRPr lang="en-US" sz="6300" dirty="0" smtClean="0"/>
          </a:p>
          <a:p>
            <a:pPr marL="400050" lvl="1" indent="0">
              <a:buNone/>
            </a:pPr>
            <a:endParaRPr lang="en-US" sz="6300" dirty="0" smtClean="0"/>
          </a:p>
          <a:p>
            <a:pPr marL="400050" lvl="1" indent="0">
              <a:buFont typeface="Arial" pitchFamily="34" charset="0"/>
              <a:buChar char="•"/>
            </a:pPr>
            <a:r>
              <a:rPr lang="en-US" sz="6300" dirty="0" smtClean="0"/>
              <a:t> Execution control </a:t>
            </a:r>
            <a:endParaRPr lang="ru-RU" sz="6300" dirty="0" smtClean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32656"/>
            <a:ext cx="7920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0" dirty="0" smtClean="0">
                <a:latin typeface="Book Antiqua" pitchFamily="18" charset="0"/>
              </a:rPr>
              <a:t>}</a:t>
            </a:r>
            <a:endParaRPr lang="ru-RU" sz="380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2531" y="3284984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GOD Mode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420</Words>
  <Application>Microsoft Office PowerPoint</Application>
  <PresentationFormat>Экран (4:3)</PresentationFormat>
  <Paragraphs>141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JTAG for dummies</vt:lpstr>
      <vt:lpstr>Intro</vt:lpstr>
      <vt:lpstr>A long time ago…</vt:lpstr>
      <vt:lpstr>WOOOT?</vt:lpstr>
      <vt:lpstr>JTAG from outside</vt:lpstr>
      <vt:lpstr>Slide_name</vt:lpstr>
      <vt:lpstr>A bit of theory</vt:lpstr>
      <vt:lpstr>A bit of theory</vt:lpstr>
      <vt:lpstr>What we can do with?</vt:lpstr>
      <vt:lpstr>But…</vt:lpstr>
      <vt:lpstr>Get armed!</vt:lpstr>
      <vt:lpstr> Hardware : «Wiggler»</vt:lpstr>
      <vt:lpstr> Hardware : U-Link / J-Link</vt:lpstr>
      <vt:lpstr>Software</vt:lpstr>
      <vt:lpstr>JTAG In wild</vt:lpstr>
      <vt:lpstr>JTAG In wild</vt:lpstr>
      <vt:lpstr>Point detection</vt:lpstr>
      <vt:lpstr>Jtagenum</vt:lpstr>
      <vt:lpstr>    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JTAG for dummies</dc:title>
  <dc:creator>Глеб Чербов</dc:creator>
  <cp:lastModifiedBy>Глеб Чербов</cp:lastModifiedBy>
  <cp:revision>50</cp:revision>
  <dcterms:modified xsi:type="dcterms:W3CDTF">2013-01-31T15:05:14Z</dcterms:modified>
</cp:coreProperties>
</file>