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12" Target="slides/slide6.xml"/><Relationship Type="http://schemas.openxmlformats.org/officeDocument/2006/relationships/slide" Id="rId13" Target="slides/slide7.xml"/><Relationship Type="http://schemas.openxmlformats.org/officeDocument/2006/relationships/slide" Id="rId10" Target="slides/slide4.xml"/><Relationship Type="http://schemas.openxmlformats.org/officeDocument/2006/relationships/slide" Id="rId11" Target="slides/slide5.xml"/><Relationship Type="http://schemas.openxmlformats.org/officeDocument/2006/relationships/slide" Id="rId29" Target="slides/slide23.xml"/><Relationship Type="http://schemas.openxmlformats.org/officeDocument/2006/relationships/slide" Id="rId26" Target="slides/slide20.xml"/><Relationship Type="http://schemas.openxmlformats.org/officeDocument/2006/relationships/slide" Id="rId25" Target="slides/slide19.xml"/><Relationship Type="http://schemas.openxmlformats.org/officeDocument/2006/relationships/slide" Id="rId28" Target="slides/slide22.xml"/><Relationship Type="http://schemas.openxmlformats.org/officeDocument/2006/relationships/slide" Id="rId27" Target="slides/slide21.xml"/><Relationship Type="http://schemas.openxmlformats.org/officeDocument/2006/relationships/presProps" Id="rId2" Target="presProps.xml"/><Relationship Type="http://schemas.openxmlformats.org/officeDocument/2006/relationships/slide" Id="rId21" Target="slides/slide15.xml"/><Relationship Type="http://schemas.openxmlformats.org/officeDocument/2006/relationships/theme" Id="rId1" Target="theme/theme1.xml"/><Relationship Type="http://schemas.openxmlformats.org/officeDocument/2006/relationships/slide" Id="rId22" Target="slides/slide16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7.xml"/><Relationship Type="http://schemas.openxmlformats.org/officeDocument/2006/relationships/tableStyles" Id="rId3" Target="tableStyles.xml"/><Relationship Type="http://schemas.openxmlformats.org/officeDocument/2006/relationships/slide" Id="rId24" Target="slides/slide18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4" id="4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0" id="1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6" id="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7" id="12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8" id="1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2" id="14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9" id="1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3" id="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4" id="1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5" id="1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9" id="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" id="1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1" id="1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9" id="1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5" id="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6" id="17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7" id="17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5" id="1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1" id="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2" id="19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3" id="19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7" id="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8" id="19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9" id="19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4" id="2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7" id="27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4" id="34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4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pn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pn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png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7.pn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png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1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ctrTitle"/>
          </p:nvPr>
        </p:nvSpPr>
        <p:spPr>
          <a:xfrm>
            <a:off y="2269907" x="772450"/>
            <a:ext cy="13154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b="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Целостность процессов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Модуль статического контроля</a:t>
            </a:r>
          </a:p>
        </p:txBody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Контроль процесса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execve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mmap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FreeBSD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TrustedBSD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MAC - Мандатное управление доступом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Измерения накладных расходов </a:t>
            </a:r>
          </a:p>
        </p:txBody>
      </p:sp>
      <p:sp>
        <p:nvSpPr>
          <p:cNvPr name="Shape 117" id="11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truss + bash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python парсинг и обработка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Измерение накладных расходов </a:t>
            </a:r>
          </a:p>
        </p:txBody>
      </p:sp>
      <p:sp>
        <p:nvSpPr>
          <p:cNvPr name="Shape 123" id="12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Статический контроль выключен</a:t>
            </a:r>
          </a:p>
          <a:p>
            <a:r>
              <a:t/>
            </a:r>
          </a:p>
        </p:txBody>
      </p:sp>
      <p:sp>
        <p:nvSpPr>
          <p:cNvPr name="Shape 124" id="124"/>
          <p:cNvSpPr txBox="1"/>
          <p:nvPr/>
        </p:nvSpPr>
        <p:spPr>
          <a:xfrm>
            <a:off y="2725025" x="5395575"/>
            <a:ext cy="3690300" cx="34904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indent="457200" algn="l" rtl="0" lvl="0">
              <a:lnSpc>
                <a:spcPct val="115000"/>
              </a:lnSpc>
              <a:buNone/>
            </a:pPr>
            <a:r>
              <a:rPr lang="en" sz="1800"/>
              <a:t>МО: 202 мкс</a:t>
            </a:r>
          </a:p>
          <a:p>
            <a:pPr indent="457200" algn="l" rtl="0" lvl="0">
              <a:lnSpc>
                <a:spcPct val="115000"/>
              </a:lnSpc>
              <a:buNone/>
            </a:pPr>
            <a:r>
              <a:rPr lang="en" sz="1800"/>
              <a:t>СКО: 47 мкс</a:t>
            </a:r>
          </a:p>
          <a:p>
            <a:pPr indent="457200" algn="ctr" rtl="0" lvl="0">
              <a:lnSpc>
                <a:spcPct val="115000"/>
              </a:lnSpc>
              <a:buNone/>
            </a:pPr>
            <a:r>
              <a:rPr lang="en" sz="1800"/>
              <a:t>Дисперсия: 0.002230 мкс2</a:t>
            </a:r>
          </a:p>
          <a:p>
            <a:pPr indent="457200" algn="ctr" rtl="0" lvl="0">
              <a:lnSpc>
                <a:spcPct val="115000"/>
              </a:lnSpc>
              <a:buNone/>
            </a:pPr>
            <a:r>
              <a:rPr lang="en" sz="1800"/>
              <a:t>Абс. погрешность: 27 мкс</a:t>
            </a:r>
          </a:p>
          <a:p>
            <a:pPr indent="457200" algn="ctr" rtl="0" lvl="0">
              <a:lnSpc>
                <a:spcPct val="115000"/>
              </a:lnSpc>
              <a:buNone/>
            </a:pPr>
            <a:r>
              <a:rPr lang="en" sz="1800"/>
              <a:t>Отн. погрешность: 0.1336</a:t>
            </a:r>
          </a:p>
          <a:p>
            <a:r>
              <a:t/>
            </a:r>
          </a:p>
        </p:txBody>
      </p:sp>
      <p:sp>
        <p:nvSpPr>
          <p:cNvPr name="Shape 125" id="125"/>
          <p:cNvSpPr/>
          <p:nvPr/>
        </p:nvSpPr>
        <p:spPr>
          <a:xfrm>
            <a:off y="2273169" x="268325"/>
            <a:ext cy="4142155" cx="54961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Измерение накладных расходов </a:t>
            </a:r>
          </a:p>
        </p:txBody>
      </p:sp>
      <p:sp>
        <p:nvSpPr>
          <p:cNvPr name="Shape 131" id="13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Статический контроль включен</a:t>
            </a:r>
          </a:p>
        </p:txBody>
      </p:sp>
      <p:sp>
        <p:nvSpPr>
          <p:cNvPr name="Shape 132" id="132"/>
          <p:cNvSpPr txBox="1"/>
          <p:nvPr/>
        </p:nvSpPr>
        <p:spPr>
          <a:xfrm>
            <a:off y="2734125" x="5468532"/>
            <a:ext cy="3781200" cx="34541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indent="457200" rtl="0" lvl="0">
              <a:lnSpc>
                <a:spcPct val="115000"/>
              </a:lnSpc>
              <a:buNone/>
            </a:pPr>
            <a:r>
              <a:rPr lang="en" sz="1800"/>
              <a:t>МО: 1167 мкс</a:t>
            </a:r>
          </a:p>
          <a:p>
            <a:pPr indent="457200" rtl="0" lvl="0">
              <a:lnSpc>
                <a:spcPct val="115000"/>
              </a:lnSpc>
              <a:buNone/>
            </a:pPr>
            <a:r>
              <a:rPr lang="en" sz="1800"/>
              <a:t>СКО: 228 мкс</a:t>
            </a:r>
          </a:p>
          <a:p>
            <a:pPr indent="457200" rtl="0" lvl="0">
              <a:lnSpc>
                <a:spcPct val="115000"/>
              </a:lnSpc>
              <a:buNone/>
            </a:pPr>
            <a:r>
              <a:rPr lang="en" sz="1800"/>
              <a:t>Дисперсия: 0.052339 мкс</a:t>
            </a:r>
            <a:r>
              <a:rPr lang="en" baseline="30000" sz="1800"/>
              <a:t>2</a:t>
            </a:r>
          </a:p>
          <a:p>
            <a:pPr indent="457200" rtl="0" lvl="0">
              <a:lnSpc>
                <a:spcPct val="115000"/>
              </a:lnSpc>
              <a:buNone/>
            </a:pPr>
            <a:r>
              <a:rPr lang="en" sz="1800"/>
              <a:t>Абс. погрешность: </a:t>
            </a:r>
          </a:p>
          <a:p>
            <a:pPr indent="457200" rtl="0" lvl="0">
              <a:lnSpc>
                <a:spcPct val="115000"/>
              </a:lnSpc>
              <a:buNone/>
            </a:pPr>
            <a:r>
              <a:rPr lang="en" sz="1800"/>
              <a:t>141 мкс</a:t>
            </a:r>
          </a:p>
          <a:p>
            <a:pPr indent="457200" rtl="0" lvl="0">
              <a:lnSpc>
                <a:spcPct val="115000"/>
              </a:lnSpc>
              <a:buNone/>
            </a:pPr>
            <a:r>
              <a:rPr lang="en" sz="1800"/>
              <a:t>Отн. погрешность: 0.1208</a:t>
            </a:r>
          </a:p>
          <a:p>
            <a:r>
              <a:t/>
            </a:r>
          </a:p>
        </p:txBody>
      </p:sp>
      <p:sp>
        <p:nvSpPr>
          <p:cNvPr name="Shape 133" id="133"/>
          <p:cNvSpPr/>
          <p:nvPr/>
        </p:nvSpPr>
        <p:spPr>
          <a:xfrm>
            <a:off y="2326328" x="343925"/>
            <a:ext cy="4241571" cx="56276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Модуль динамического контроля целостности</a:t>
            </a:r>
          </a:p>
        </p:txBody>
      </p:sp>
      <p:sp>
        <p:nvSpPr>
          <p:cNvPr name="Shape 139" id="13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/>
              <a:t>Основан на методе дробления библиотек</a:t>
            </a:r>
          </a:p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/>
              <a:t>Elf файл</a:t>
            </a:r>
          </a:p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/>
              <a:t>Импорт/Экспорт</a:t>
            </a:r>
          </a:p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/>
              <a:t>Граф зависимостей</a:t>
            </a:r>
          </a:p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/>
              <a:t>Порядок компоновки библиотек</a:t>
            </a:r>
          </a:p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/>
              <a:t>Модифицированный алгоритм Фалкерсона нумерации вершин </a:t>
            </a:r>
          </a:p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/>
              <a:t>Инструменты</a:t>
            </a:r>
          </a:p>
          <a:p>
            <a:pPr indent="-381000" marL="914400" rtl="0" lvl="1">
              <a:buClr>
                <a:srgbClr val="000000"/>
              </a:buClr>
              <a:buSzPct val="133333"/>
              <a:buFont typeface="Courier New"/>
              <a:buChar char="o"/>
            </a:pPr>
            <a:r>
              <a:rPr lang="en" sz="1800"/>
              <a:t>Pyhton</a:t>
            </a:r>
          </a:p>
          <a:p>
            <a:pPr indent="-381000" marL="914400" rtl="0" lvl="1">
              <a:buClr>
                <a:srgbClr val="000000"/>
              </a:buClr>
              <a:buSzPct val="133333"/>
              <a:buFont typeface="Courier New"/>
              <a:buChar char="o"/>
            </a:pPr>
            <a:r>
              <a:rPr lang="en" sz="1800"/>
              <a:t>pygraph</a:t>
            </a:r>
          </a:p>
          <a:p>
            <a:pPr indent="-381000" marL="914400" lvl="1">
              <a:buClr>
                <a:srgbClr val="000000"/>
              </a:buClr>
              <a:buSzPct val="133333"/>
              <a:buFont typeface="Courier New"/>
              <a:buChar char="o"/>
            </a:pPr>
            <a:r>
              <a:rPr lang="en" sz="1800"/>
              <a:t>pyelf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Модуль динамического контроля целостности</a:t>
            </a:r>
          </a:p>
        </p:txBody>
      </p:sp>
      <p:sp>
        <p:nvSpPr>
          <p:cNvPr name="Shape 145" id="14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/>
              <a:t>Гаджеты на примере libc(ROPGadgets)</a:t>
            </a:r>
          </a:p>
          <a:p>
            <a:pPr indent="-381000" marL="914400" rtl="0" lvl="1">
              <a:buClr>
                <a:srgbClr val="000000"/>
              </a:buClr>
              <a:buSzPct val="133333"/>
              <a:buFont typeface="Courier New"/>
              <a:buChar char="o"/>
            </a:pPr>
            <a:r>
              <a:rPr lang="en" sz="1800"/>
              <a:t>было 192</a:t>
            </a:r>
          </a:p>
          <a:p>
            <a:pPr indent="-381000" marL="914400" rtl="0" lvl="1">
              <a:buClr>
                <a:srgbClr val="000000"/>
              </a:buClr>
              <a:buSzPct val="133333"/>
              <a:buFont typeface="Courier New"/>
              <a:buChar char="o"/>
            </a:pPr>
            <a:r>
              <a:rPr lang="en" sz="1800"/>
              <a:t>стало </a:t>
            </a:r>
          </a:p>
        </p:txBody>
      </p:sp>
      <p:sp>
        <p:nvSpPr>
          <p:cNvPr name="Shape 146" id="146"/>
          <p:cNvSpPr/>
          <p:nvPr/>
        </p:nvSpPr>
        <p:spPr>
          <a:xfrm>
            <a:off y="2321614" x="2631395"/>
            <a:ext cy="4407910" cx="58480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0" id="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1" id="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Модуль динамического контроля целостности</a:t>
            </a:r>
          </a:p>
        </p:txBody>
      </p:sp>
      <p:sp>
        <p:nvSpPr>
          <p:cNvPr name="Shape 152" id="15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Увеличение энтропии</a:t>
            </a:r>
          </a:p>
          <a:p>
            <a:pPr indent="-381000" marL="914400" rtl="0" lvl="1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/>
              <a:t>в зависимости от атаки</a:t>
            </a:r>
          </a:p>
          <a:p>
            <a:pPr indent="-381000" marL="914400" lvl="1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находжение 1 базы - 19 бит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6" id="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" id="1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Измерение накладных расходов</a:t>
            </a:r>
          </a:p>
        </p:txBody>
      </p:sp>
      <p:sp>
        <p:nvSpPr>
          <p:cNvPr name="Shape 158" id="15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ptrace отладчик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два типа измеряемых программ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малое время работы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длительное время работы</a:t>
            </a:r>
          </a:p>
          <a:p>
            <a:pPr indent="-419100" marL="45720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python обработка результатов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2" id="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" id="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Измерение накладных расходов</a:t>
            </a:r>
          </a:p>
        </p:txBody>
      </p:sp>
      <p:sp>
        <p:nvSpPr>
          <p:cNvPr name="Shape 164" id="1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"Чистая" система. Пример "короткой" программы.</a:t>
            </a:r>
          </a:p>
          <a:p>
            <a:r>
              <a:t/>
            </a:r>
          </a:p>
        </p:txBody>
      </p:sp>
      <p:sp>
        <p:nvSpPr>
          <p:cNvPr name="Shape 165" id="165"/>
          <p:cNvSpPr txBox="1"/>
          <p:nvPr/>
        </p:nvSpPr>
        <p:spPr>
          <a:xfrm>
            <a:off y="2584050" x="6186432"/>
            <a:ext cy="3000000" cx="28182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indent="0" algn="l" marL="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МО: 1363 мкс</a:t>
            </a:r>
          </a:p>
          <a:p>
            <a:pPr indent="0" algn="l" marL="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СКО: 311 мкс</a:t>
            </a:r>
          </a:p>
          <a:p>
            <a:pPr indent="0" algn="l" marL="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Дисперсия: 967269 мкс2</a:t>
            </a:r>
          </a:p>
          <a:p>
            <a:pPr rtl="0" lvl="0">
              <a:buNone/>
            </a:pPr>
            <a:r>
              <a:rPr lang="en" sz="1800"/>
              <a:t>Аб. погрешность: </a:t>
            </a:r>
          </a:p>
          <a:p>
            <a:pPr rtl="0" lvl="0">
              <a:buNone/>
            </a:pPr>
            <a:r>
              <a:rPr lang="en" sz="1800"/>
              <a:t>226 мкс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Отн. погрешность: 0.1662</a:t>
            </a:r>
          </a:p>
          <a:p>
            <a:r>
              <a:t/>
            </a:r>
          </a:p>
        </p:txBody>
      </p:sp>
      <p:sp>
        <p:nvSpPr>
          <p:cNvPr name="Shape 166" id="166"/>
          <p:cNvSpPr/>
          <p:nvPr/>
        </p:nvSpPr>
        <p:spPr>
          <a:xfrm>
            <a:off y="2350250" x="672225"/>
            <a:ext cy="3692098" cx="4898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Измерение накладных расходов</a:t>
            </a:r>
          </a:p>
        </p:txBody>
      </p:sp>
      <p:sp>
        <p:nvSpPr>
          <p:cNvPr name="Shape 172" id="17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Модифицированная система. Пример "короткой" программы.</a:t>
            </a:r>
          </a:p>
          <a:p>
            <a:r>
              <a:t/>
            </a:r>
          </a:p>
        </p:txBody>
      </p:sp>
      <p:sp>
        <p:nvSpPr>
          <p:cNvPr name="Shape 173" id="173"/>
          <p:cNvSpPr txBox="1"/>
          <p:nvPr/>
        </p:nvSpPr>
        <p:spPr>
          <a:xfrm>
            <a:off y="2584050" x="6231880"/>
            <a:ext cy="3000000" cx="27729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indent="0" algn="l" marL="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МО: 11598 мкс</a:t>
            </a:r>
          </a:p>
          <a:p>
            <a:pPr indent="0" algn="l" marL="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СКО: 1510 мкс</a:t>
            </a:r>
          </a:p>
          <a:p>
            <a:pPr indent="0" algn="l" marL="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Дисперсия: 2281952 мкс</a:t>
            </a:r>
            <a:r>
              <a:rPr lang="en" baseline="30000" sz="1800"/>
              <a:t>2</a:t>
            </a:r>
          </a:p>
          <a:p>
            <a:pPr rtl="0" lvl="0">
              <a:buNone/>
            </a:pPr>
            <a:r>
              <a:rPr lang="en" sz="1800"/>
              <a:t>Абс. погрешность: </a:t>
            </a:r>
          </a:p>
          <a:p>
            <a:pPr rtl="0" lvl="0">
              <a:buNone/>
            </a:pPr>
            <a:r>
              <a:rPr lang="en" sz="1800"/>
              <a:t>1214 мкс</a:t>
            </a:r>
          </a:p>
          <a:p>
            <a:pPr indent="0" algn="l" marL="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Отн. погрешность: 0.10467322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74" id="174"/>
          <p:cNvSpPr/>
          <p:nvPr/>
        </p:nvSpPr>
        <p:spPr>
          <a:xfrm>
            <a:off y="2254010" x="535425"/>
            <a:ext cy="4152528" cx="55091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Информационная безопасность</a:t>
            </a:r>
          </a:p>
        </p:txBody>
      </p:sp>
      <p:sp>
        <p:nvSpPr>
          <p:cNvPr name="Shape 47" id="4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- это обеспечение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доступности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b="1" u="sng"/>
              <a:t>целостности</a:t>
            </a:r>
          </a:p>
          <a:p>
            <a:pPr indent="-419100" marL="45720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конфиденциальности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8" id="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9" id="1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Измерение накладных расходов</a:t>
            </a:r>
          </a:p>
        </p:txBody>
      </p:sp>
      <p:sp>
        <p:nvSpPr>
          <p:cNvPr name="Shape 180" id="18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"Чистая" система. Пример "длинной" программы.</a:t>
            </a:r>
          </a:p>
          <a:p>
            <a:r>
              <a:t/>
            </a:r>
          </a:p>
        </p:txBody>
      </p:sp>
      <p:sp>
        <p:nvSpPr>
          <p:cNvPr name="Shape 181" id="181"/>
          <p:cNvSpPr txBox="1"/>
          <p:nvPr/>
        </p:nvSpPr>
        <p:spPr>
          <a:xfrm>
            <a:off y="2493225" x="6144000"/>
            <a:ext cy="3000000" cx="30000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indent="0" algn="l" marL="0" rtl="0"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МО: 1363 мкс</a:t>
            </a:r>
          </a:p>
          <a:p>
            <a:pPr indent="0" algn="l" marL="0" rtl="0"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СКО: 311 мкс</a:t>
            </a:r>
          </a:p>
          <a:p>
            <a:pPr indent="0" algn="l" marL="0" rtl="0"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Дисперсия: 81759754 мкс2</a:t>
            </a:r>
          </a:p>
          <a:p>
            <a:pPr rtl="0" lvl="0">
              <a:buNone/>
            </a:pPr>
            <a:r>
              <a:rPr lang="en"/>
              <a:t>Абс. погрешность: 6488 мкс</a:t>
            </a:r>
            <a:r>
              <a:rPr lang="en" baseline="30000"/>
              <a:t>2</a:t>
            </a:r>
          </a:p>
          <a:p>
            <a:pPr indent="0" algn="l" marL="0" rtl="0"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Отн. погрешность: 0.007964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82" id="182"/>
          <p:cNvSpPr/>
          <p:nvPr/>
        </p:nvSpPr>
        <p:spPr>
          <a:xfrm>
            <a:off y="2186100" x="597858"/>
            <a:ext cy="4069191" cx="53984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Измерение накладных расходов</a:t>
            </a:r>
          </a:p>
        </p:txBody>
      </p:sp>
      <p:sp>
        <p:nvSpPr>
          <p:cNvPr name="Shape 188" id="18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2200"/>
              <a:t>Модифицированная система. Пример "длинной" программы.</a:t>
            </a:r>
          </a:p>
        </p:txBody>
      </p:sp>
      <p:sp>
        <p:nvSpPr>
          <p:cNvPr name="Shape 189" id="189"/>
          <p:cNvSpPr txBox="1"/>
          <p:nvPr/>
        </p:nvSpPr>
        <p:spPr>
          <a:xfrm>
            <a:off y="2532250" x="6144000"/>
            <a:ext cy="3000000" cx="30000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МО: 1363 мкс</a:t>
            </a:r>
          </a:p>
          <a:p>
            <a:pPr rtl="0"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СКО: 311 мкс</a:t>
            </a:r>
          </a:p>
          <a:p>
            <a:pPr rtl="0"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Дисперсия: 81759754 мкс2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Абс. погрешность: 6488 мкс</a:t>
            </a:r>
            <a:r>
              <a:rPr lang="en" baseline="30000"/>
              <a:t>2</a:t>
            </a:r>
          </a:p>
          <a:p>
            <a:pPr rtl="0"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Отн. погрешность: 0.007964</a:t>
            </a:r>
          </a:p>
          <a:p>
            <a:r>
              <a:t/>
            </a:r>
          </a:p>
        </p:txBody>
      </p:sp>
      <p:sp>
        <p:nvSpPr>
          <p:cNvPr name="Shape 190" id="190"/>
          <p:cNvSpPr/>
          <p:nvPr/>
        </p:nvSpPr>
        <p:spPr>
          <a:xfrm>
            <a:off y="2322900" x="681350"/>
            <a:ext cy="4032714" cx="5350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4" id="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5" id="1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Результаты</a:t>
            </a:r>
          </a:p>
        </p:txBody>
      </p:sp>
      <p:sp>
        <p:nvSpPr>
          <p:cNvPr name="Shape 196" id="19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Стенд для тестирования с включенной ASLR</a:t>
            </a:r>
          </a:p>
          <a:p>
            <a:pPr indent="-3810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Статическая проверка</a:t>
            </a:r>
          </a:p>
          <a:p>
            <a:pPr indent="-381000" marL="914400" rtl="0" lvl="1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/>
              <a:t>замедление системного вызова execve в 5 раз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проверка целостности с помощью алгоритма sha256</a:t>
            </a:r>
          </a:p>
          <a:p>
            <a:pPr indent="-3810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Динамическая целостность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загрузка программ замедлилась приблизительно на порядок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увеличение энтропии</a:t>
            </a:r>
          </a:p>
          <a:p>
            <a:pPr indent="-381000" marL="91440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уменьшение количества гаджетов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0" id="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1" id="20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Вопросы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Актуальность задачи</a:t>
            </a:r>
          </a:p>
        </p:txBody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4915667" x="457200"/>
            <a:ext cy="16524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457200" lvl="0">
              <a:buNone/>
            </a:pPr>
            <a:r>
              <a:rPr lang="en" sz="2400"/>
              <a:t>МЭ должен содержать средства контроля за целостностью своей программной и информационной части по контрольным суммам как в процессе загрузки, так и динамически.</a:t>
            </a:r>
          </a:p>
        </p:txBody>
      </p:sp>
      <p:sp>
        <p:nvSpPr>
          <p:cNvPr name="Shape 54" id="54"/>
          <p:cNvSpPr/>
          <p:nvPr/>
        </p:nvSpPr>
        <p:spPr>
          <a:xfrm>
            <a:off y="1417637" x="747663"/>
            <a:ext cy="1340999" cx="26507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5" id="55"/>
          <p:cNvSpPr txBox="1"/>
          <p:nvPr/>
        </p:nvSpPr>
        <p:spPr>
          <a:xfrm>
            <a:off y="1749786" x="1045659"/>
            <a:ext cy="676800" cx="20550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2400"/>
              <a:t>ФСБ</a:t>
            </a:r>
            <a:br>
              <a:rPr lang="en" sz="2400"/>
            </a:br>
            <a:r>
              <a:rPr lang="en" sz="2400"/>
              <a:t>РД</a:t>
            </a:r>
          </a:p>
        </p:txBody>
      </p:sp>
      <p:sp>
        <p:nvSpPr>
          <p:cNvPr name="Shape 56" id="56"/>
          <p:cNvSpPr/>
          <p:nvPr/>
        </p:nvSpPr>
        <p:spPr>
          <a:xfrm>
            <a:off y="1417637" x="5745536"/>
            <a:ext cy="1340999" cx="26507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7" id="57"/>
          <p:cNvSpPr txBox="1"/>
          <p:nvPr/>
        </p:nvSpPr>
        <p:spPr>
          <a:xfrm>
            <a:off y="1749786" x="6043532"/>
            <a:ext cy="676800" cx="20550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2400"/>
              <a:t>ФСТЭК</a:t>
            </a:r>
            <a:br>
              <a:rPr lang="en" sz="2400"/>
            </a:br>
            <a:r>
              <a:rPr lang="en" sz="2400"/>
              <a:t>РД</a:t>
            </a:r>
          </a:p>
        </p:txBody>
      </p:sp>
      <p:sp>
        <p:nvSpPr>
          <p:cNvPr name="Shape 58" id="58"/>
          <p:cNvSpPr/>
          <p:nvPr/>
        </p:nvSpPr>
        <p:spPr>
          <a:xfrm>
            <a:off y="3460373" x="3246618"/>
            <a:ext cy="1340999" cx="26507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59" id="59"/>
          <p:cNvCxnSpPr>
            <a:stCxn id="54" idx="2"/>
            <a:endCxn id="58" idx="0"/>
          </p:cNvCxnSpPr>
          <p:nvPr/>
        </p:nvCxnSpPr>
        <p:spPr>
          <a:xfrm>
            <a:off y="2758637" x="2073063"/>
            <a:ext cy="701735" cx="249895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60" id="60"/>
          <p:cNvCxnSpPr>
            <a:stCxn id="56" idx="2"/>
            <a:endCxn id="58" idx="0"/>
          </p:cNvCxnSpPr>
          <p:nvPr/>
        </p:nvCxnSpPr>
        <p:spPr>
          <a:xfrm flipH="1">
            <a:off y="2758637" x="4572018"/>
            <a:ext cy="701735" cx="2498917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61" id="61"/>
          <p:cNvSpPr txBox="1"/>
          <p:nvPr/>
        </p:nvSpPr>
        <p:spPr>
          <a:xfrm>
            <a:off y="3792521" x="3544614"/>
            <a:ext cy="676800" cx="20550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2400"/>
              <a:t>Межсетевые экраны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Определения целостности</a:t>
            </a:r>
          </a:p>
        </p:txBody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0" marL="2921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Рекомендациях по стандартизации Р 50.1.053-2005 </a:t>
            </a:r>
          </a:p>
          <a:p>
            <a:r>
              <a:t/>
            </a:r>
          </a:p>
          <a:p>
            <a:pPr indent="0" marL="2921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Целостность информации</a:t>
            </a:r>
            <a:r>
              <a:rPr lang="en" sz="2400"/>
              <a:t> — состояние информации (ресурсов автоматизированной информационной системы), при котором ее (их) изменение осуществляется только преднамеренно субъектами, имеющими на него право.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Статическая целостость</a:t>
            </a:r>
          </a:p>
        </p:txBody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прародитель процесса - исполняемый файл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исполняемый файл - набор бит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статический контроль - это контроль неизменяемости объекта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Динамическая целостность</a:t>
            </a:r>
          </a:p>
        </p:txBody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2800" b="1"/>
              <a:t>Динамическая целостность </a:t>
            </a:r>
            <a:r>
              <a:rPr lang="en" sz="2800"/>
              <a:t>процессов - это такое их состояние, при котором их изменение осуществляется только преднамеренно субъектами, имеющими на него право, при этом сохраняется их состав, содержание и организация взаимодействия, в любой момент времени  функционирования содержащего их процесса.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Цели работы</a:t>
            </a:r>
          </a:p>
        </p:txBody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Обеспечение целостности процессов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статической</a:t>
            </a:r>
          </a:p>
          <a:p>
            <a:pPr indent="-381000" marL="91440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динамической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ROP vs ASLR</a:t>
            </a:r>
          </a:p>
        </p:txBody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Return-Oriented Programming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-419100" marL="45720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Рандомизация адресного пространства</a:t>
            </a:r>
          </a:p>
        </p:txBody>
      </p:sp>
      <p:sp>
        <p:nvSpPr>
          <p:cNvPr name="Shape 92" id="92"/>
          <p:cNvSpPr/>
          <p:nvPr/>
        </p:nvSpPr>
        <p:spPr>
          <a:xfrm>
            <a:off y="2184440" x="2609850"/>
            <a:ext cy="3560959" cx="39243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</a:t>
            </a:r>
          </a:p>
        </p:txBody>
      </p:sp>
      <p:sp>
        <p:nvSpPr>
          <p:cNvPr name="Shape 98" id="98"/>
          <p:cNvSpPr/>
          <p:nvPr/>
        </p:nvSpPr>
        <p:spPr>
          <a:xfrm>
            <a:off y="3506337" x="5204958"/>
            <a:ext cy="1430700" cx="3022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9" id="99"/>
          <p:cNvSpPr/>
          <p:nvPr/>
        </p:nvSpPr>
        <p:spPr>
          <a:xfrm>
            <a:off y="4221687" x="916541"/>
            <a:ext cy="1430700" cx="3022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0" id="100"/>
          <p:cNvSpPr/>
          <p:nvPr/>
        </p:nvSpPr>
        <p:spPr>
          <a:xfrm>
            <a:off y="2515712" x="920833"/>
            <a:ext cy="1430700" cx="3022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1" id="101"/>
          <p:cNvSpPr txBox="1"/>
          <p:nvPr/>
        </p:nvSpPr>
        <p:spPr>
          <a:xfrm>
            <a:off y="2888262" x="916541"/>
            <a:ext cy="728099" cx="30225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1800"/>
              <a:t>Создание модуля статического контроля целостности процессов</a:t>
            </a:r>
          </a:p>
        </p:txBody>
      </p:sp>
      <p:sp>
        <p:nvSpPr>
          <p:cNvPr name="Shape 102" id="102"/>
          <p:cNvSpPr txBox="1"/>
          <p:nvPr/>
        </p:nvSpPr>
        <p:spPr>
          <a:xfrm>
            <a:off y="4564437" x="929858"/>
            <a:ext cy="745200" cx="30048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1800"/>
              <a:t>Создание модуля динамического контроля целостности процессов</a:t>
            </a:r>
          </a:p>
        </p:txBody>
      </p:sp>
      <p:sp>
        <p:nvSpPr>
          <p:cNvPr name="Shape 103" id="103"/>
          <p:cNvSpPr txBox="1"/>
          <p:nvPr/>
        </p:nvSpPr>
        <p:spPr>
          <a:xfrm>
            <a:off y="3878787" x="5425008"/>
            <a:ext cy="685799" cx="25824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1800"/>
              <a:t>Измерение накладных расходов</a:t>
            </a:r>
          </a:p>
        </p:txBody>
      </p:sp>
      <p:cxnSp>
        <p:nvCxnSpPr>
          <p:cNvPr name="Shape 104" id="104"/>
          <p:cNvCxnSpPr>
            <a:stCxn id="100" idx="3"/>
            <a:endCxn id="98" idx="1"/>
          </p:cNvCxnSpPr>
          <p:nvPr/>
        </p:nvCxnSpPr>
        <p:spPr>
          <a:xfrm>
            <a:off y="3231062" x="3943333"/>
            <a:ext cy="990625" cx="126162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5" id="105"/>
          <p:cNvCxnSpPr>
            <a:stCxn id="99" idx="3"/>
            <a:endCxn id="98" idx="1"/>
          </p:cNvCxnSpPr>
          <p:nvPr/>
        </p:nvCxnSpPr>
        <p:spPr>
          <a:xfrm rot="10800000" flipH="1">
            <a:off y="4221687" x="3939041"/>
            <a:ext cy="715350" cx="126591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