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72" r:id="rId11"/>
    <p:sldId id="273" r:id="rId12"/>
    <p:sldId id="264" r:id="rId13"/>
    <p:sldId id="265" r:id="rId14"/>
    <p:sldId id="266" r:id="rId15"/>
    <p:sldId id="267" r:id="rId16"/>
    <p:sldId id="274" r:id="rId17"/>
    <p:sldId id="268" r:id="rId18"/>
    <p:sldId id="269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EAC6F58-34AD-43DB-BA4A-7EA0B464EA98}">
  <a:tblStyle styleId="{DEAC6F58-34AD-43DB-BA4A-7EA0B464EA98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7235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Cryptography in web applications: vulnerabilities and attacks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/>
              <a:t>21</a:t>
            </a: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x-none"/>
              <a:t>8</a:t>
            </a: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/2012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DCG #7812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/>
              <a:t>Saint-Petersburg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372200" y="5106771"/>
            <a:ext cx="223224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</a:p>
          <a:p>
            <a:pPr marL="0" marR="0" lvl="0" indent="0" algn="l" rtl="0">
              <a:buSzPct val="25000"/>
              <a:buNone/>
            </a:pPr>
            <a:r>
              <a:rPr lang="x-none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x-non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d0znpp</a:t>
            </a:r>
          </a:p>
          <a:p>
            <a:endParaRPr lang="x-none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7489284" y="5106771"/>
            <a:ext cx="727447" cy="6509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8" name="Shape 88"/>
          <p:cNvSpPr/>
          <p:nvPr/>
        </p:nvSpPr>
        <p:spPr>
          <a:xfrm>
            <a:off x="7740650" y="115888"/>
            <a:ext cx="1262063" cy="12334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3</a:t>
            </a:r>
            <a:r>
              <a:rPr lang="x-none" dirty="0" smtClean="0"/>
              <a:t>. </a:t>
            </a:r>
            <a:r>
              <a:rPr lang="en-US" dirty="0" smtClean="0"/>
              <a:t>Keep-Alive glue</a:t>
            </a:r>
            <a:endParaRPr lang="x-none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139700" indent="0">
              <a:buSzPct val="72916"/>
              <a:buNone/>
            </a:pPr>
            <a:r>
              <a:rPr lang="en-US" dirty="0"/>
              <a:t>Stefan </a:t>
            </a:r>
            <a:r>
              <a:rPr lang="en-US" dirty="0" err="1" smtClean="0"/>
              <a:t>Esser</a:t>
            </a:r>
            <a:r>
              <a:rPr lang="en-US" dirty="0" smtClean="0"/>
              <a:t>, 2008</a:t>
            </a:r>
          </a:p>
          <a:p>
            <a:pPr marL="139700" lvl="0" indent="0">
              <a:buSzPct val="72916"/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www.suspekt.org</a:t>
            </a:r>
            <a:r>
              <a:rPr lang="en-US" dirty="0"/>
              <a:t>/2008/08/17/</a:t>
            </a:r>
            <a:r>
              <a:rPr lang="en-US" dirty="0" err="1"/>
              <a:t>mt_srand</a:t>
            </a:r>
            <a:r>
              <a:rPr lang="en-US" dirty="0"/>
              <a:t>-and-not-so-random-numbers</a:t>
            </a:r>
            <a:r>
              <a:rPr lang="en-US" dirty="0" smtClean="0"/>
              <a:t>/</a:t>
            </a:r>
          </a:p>
          <a:p>
            <a:pPr marL="139700" lvl="0" indent="0">
              <a:buSzPct val="72916"/>
              <a:buNone/>
            </a:pPr>
            <a:endParaRPr lang="en-US" sz="1800" dirty="0" smtClean="0"/>
          </a:p>
          <a:p>
            <a:pPr marL="139700" lvl="0" indent="0">
              <a:buSzPct val="72916"/>
              <a:buNone/>
            </a:pPr>
            <a:r>
              <a:rPr lang="en-US" sz="1800" dirty="0" smtClean="0"/>
              <a:t>Keep</a:t>
            </a:r>
            <a:r>
              <a:rPr lang="en-US" sz="1800" dirty="0"/>
              <a:t>-Alive is your friend</a:t>
            </a:r>
          </a:p>
          <a:p>
            <a:pPr marL="139700" lvl="0" indent="0">
              <a:buSzPct val="72916"/>
              <a:buNone/>
            </a:pPr>
            <a:r>
              <a:rPr lang="en-US" sz="1800" dirty="0"/>
              <a:t>When some information is known about the internal state of the random number generator Keep-Alive HTTP request can make exploits very easy. Because follow request during a Keep-Alive HTTP connection are handled by the same process (same random number generator) the state of the random number generator stays the same and random numbers can be </a:t>
            </a:r>
            <a:r>
              <a:rPr lang="en-US" sz="1800" dirty="0" err="1"/>
              <a:t>precalculated</a:t>
            </a:r>
            <a:r>
              <a:rPr lang="en-US" sz="1800" dirty="0"/>
              <a:t> from the outside. While this is always true for </a:t>
            </a:r>
            <a:r>
              <a:rPr lang="en-US" sz="1800" dirty="0" err="1"/>
              <a:t>mod_php</a:t>
            </a:r>
            <a:r>
              <a:rPr lang="en-US" sz="1800" dirty="0"/>
              <a:t>, it is not true for CGI and only sometimes true for </a:t>
            </a:r>
            <a:r>
              <a:rPr lang="en-US" sz="1800" dirty="0" err="1"/>
              <a:t>fastcgi</a:t>
            </a:r>
            <a:r>
              <a:rPr lang="en-US" sz="1800" dirty="0"/>
              <a:t> setup</a:t>
            </a:r>
            <a:endParaRPr lang="x-none" sz="1800" dirty="0"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51" name="Shape 151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879611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3</a:t>
            </a:r>
            <a:r>
              <a:rPr lang="x-none" dirty="0" smtClean="0"/>
              <a:t>. </a:t>
            </a:r>
            <a:r>
              <a:rPr lang="en-US" dirty="0" smtClean="0"/>
              <a:t>Keep-Alive glue</a:t>
            </a:r>
            <a:endParaRPr lang="x-none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31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596900" indent="-457200">
              <a:buSzPct val="72916"/>
            </a:pPr>
            <a:r>
              <a:rPr lang="en-US" dirty="0" smtClean="0"/>
              <a:t>Initiate random with predicated value:</a:t>
            </a:r>
          </a:p>
          <a:p>
            <a:pPr marL="139700" indent="0">
              <a:buSzPct val="72916"/>
              <a:buNone/>
            </a:pPr>
            <a:r>
              <a:rPr lang="en-US" dirty="0" smtClean="0"/>
              <a:t>GET /</a:t>
            </a:r>
            <a:r>
              <a:rPr lang="en-US" dirty="0" err="1" smtClean="0"/>
              <a:t>newcaptha</a:t>
            </a:r>
            <a:r>
              <a:rPr lang="en-US" dirty="0" smtClean="0"/>
              <a:t> HTTP/1.1</a:t>
            </a:r>
          </a:p>
          <a:p>
            <a:pPr marL="139700" indent="0">
              <a:buSzPct val="72916"/>
              <a:buNone/>
            </a:pPr>
            <a:r>
              <a:rPr lang="en-US" dirty="0" smtClean="0"/>
              <a:t>Connection: Keep-Alive</a:t>
            </a:r>
          </a:p>
          <a:p>
            <a:pPr marL="139700" indent="0">
              <a:buSzPct val="72916"/>
              <a:buNone/>
            </a:pPr>
            <a:endParaRPr lang="en-US" dirty="0" smtClean="0"/>
          </a:p>
          <a:p>
            <a:pPr marL="596900" indent="-457200">
              <a:buSzPct val="72916"/>
            </a:pPr>
            <a:r>
              <a:rPr lang="en-US" dirty="0" smtClean="0"/>
              <a:t>Generate predicated next random value</a:t>
            </a:r>
            <a:endParaRPr lang="en-US" dirty="0"/>
          </a:p>
          <a:p>
            <a:pPr marL="139700" indent="0">
              <a:buSzPct val="72916"/>
              <a:buNone/>
            </a:pPr>
            <a:r>
              <a:rPr lang="en-US" dirty="0" smtClean="0"/>
              <a:t>GET /</a:t>
            </a:r>
            <a:r>
              <a:rPr lang="en-US" dirty="0" err="1" smtClean="0"/>
              <a:t>recoverpass</a:t>
            </a:r>
            <a:r>
              <a:rPr lang="en-US" dirty="0" smtClean="0"/>
              <a:t> HTTP/1.1</a:t>
            </a:r>
          </a:p>
          <a:p>
            <a:pPr marL="139700" indent="0">
              <a:buSzPct val="72916"/>
              <a:buNone/>
            </a:pPr>
            <a:r>
              <a:rPr lang="en-US" dirty="0" smtClean="0"/>
              <a:t>Connection: Keep-Alive</a:t>
            </a:r>
            <a:endParaRPr lang="x-none" dirty="0"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51" name="Shape 151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06691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Task </a:t>
            </a:r>
            <a:r>
              <a:rPr lang="x-none" dirty="0" smtClean="0"/>
              <a:t>#</a:t>
            </a:r>
            <a:r>
              <a:rPr lang="en-US" dirty="0" smtClean="0"/>
              <a:t>4</a:t>
            </a:r>
            <a:endParaRPr lang="x-none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70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dirty="0"/>
              <a:t>How do you hack it?</a:t>
            </a:r>
          </a:p>
          <a:p>
            <a:endParaRPr lang="x-none" dirty="0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function </a:t>
            </a:r>
            <a:r>
              <a:rPr lang="x-none" sz="2400" b="1" dirty="0">
                <a:solidFill>
                  <a:srgbClr val="000000"/>
                </a:solidFill>
              </a:rPr>
              <a:t>resetPassword</a:t>
            </a:r>
            <a:r>
              <a:rPr lang="x-none" sz="2400" dirty="0">
                <a:solidFill>
                  <a:srgbClr val="000000"/>
                </a:solidFill>
              </a:rPr>
              <a:t>($email){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if(userExists($email)){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	mt_srand((double)microtime()*1000000);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	$new_pass = md5(mt_rand());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	if (sendPassByEmail($email,$new_pass)){ 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		updateUserPass($email,$new_pass);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	}else return false;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sz="2400" dirty="0">
                <a:solidFill>
                  <a:srgbClr val="000000"/>
                </a:solidFill>
              </a:rPr>
              <a:t>	}else return false;}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60" name="Shape 160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4</a:t>
            </a:r>
            <a:r>
              <a:rPr lang="x-none" dirty="0" smtClean="0"/>
              <a:t>. </a:t>
            </a:r>
            <a:r>
              <a:rPr lang="x-none" dirty="0"/>
              <a:t>Race condition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68" name="Shape 168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9" name="Shape 169"/>
          <p:cNvSpPr/>
          <p:nvPr/>
        </p:nvSpPr>
        <p:spPr>
          <a:xfrm>
            <a:off x="3183970" y="1941191"/>
            <a:ext cx="2768099" cy="183876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x-none" sz="2400" dirty="0" smtClean="0"/>
              <a:t>mt_srand(</a:t>
            </a:r>
            <a:endParaRPr lang="ru-RU" sz="2400" dirty="0"/>
          </a:p>
          <a:p>
            <a:pPr algn="ctr">
              <a:buNone/>
            </a:pPr>
            <a:r>
              <a:rPr lang="x-none" sz="2400" dirty="0" smtClean="0"/>
              <a:t>(double</a:t>
            </a:r>
            <a:r>
              <a:rPr lang="x-none" sz="2400" dirty="0"/>
              <a:t>) microtime()* 1000000)</a:t>
            </a:r>
          </a:p>
        </p:txBody>
      </p:sp>
      <p:cxnSp>
        <p:nvCxnSpPr>
          <p:cNvPr id="170" name="Shape 170"/>
          <p:cNvCxnSpPr>
            <a:endCxn id="169" idx="0"/>
          </p:cNvCxnSpPr>
          <p:nvPr/>
        </p:nvCxnSpPr>
        <p:spPr>
          <a:xfrm flipV="1">
            <a:off x="173020" y="1941191"/>
            <a:ext cx="4395000" cy="925685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>
            <a:endCxn id="169" idx="1"/>
          </p:cNvCxnSpPr>
          <p:nvPr/>
        </p:nvCxnSpPr>
        <p:spPr>
          <a:xfrm flipV="1">
            <a:off x="152470" y="2860575"/>
            <a:ext cx="3031500" cy="1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>
            <a:endCxn id="169" idx="2"/>
          </p:cNvCxnSpPr>
          <p:nvPr/>
        </p:nvCxnSpPr>
        <p:spPr>
          <a:xfrm>
            <a:off x="210220" y="2891475"/>
            <a:ext cx="4357800" cy="88848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129750" y="2156250"/>
            <a:ext cx="2545500" cy="333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/>
              <a:t>Q1: change my password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120350" y="2537250"/>
            <a:ext cx="2125500" cy="333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Q2: change admin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7526" y="3299250"/>
            <a:ext cx="2409600" cy="333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Q3: change my password</a:t>
            </a:r>
          </a:p>
        </p:txBody>
      </p:sp>
      <p:cxnSp>
        <p:nvCxnSpPr>
          <p:cNvPr id="176" name="Shape 176"/>
          <p:cNvCxnSpPr>
            <a:stCxn id="169" idx="0"/>
          </p:cNvCxnSpPr>
          <p:nvPr/>
        </p:nvCxnSpPr>
        <p:spPr>
          <a:xfrm>
            <a:off x="4568020" y="1941191"/>
            <a:ext cx="3673799" cy="888483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>
            <a:stCxn id="169" idx="3"/>
          </p:cNvCxnSpPr>
          <p:nvPr/>
        </p:nvCxnSpPr>
        <p:spPr>
          <a:xfrm flipV="1">
            <a:off x="5952069" y="2841975"/>
            <a:ext cx="2312701" cy="1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8" name="Shape 178"/>
          <p:cNvCxnSpPr>
            <a:stCxn id="169" idx="2"/>
          </p:cNvCxnSpPr>
          <p:nvPr/>
        </p:nvCxnSpPr>
        <p:spPr>
          <a:xfrm flipV="1">
            <a:off x="4568020" y="2879177"/>
            <a:ext cx="3649200" cy="900782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5902425" y="1810250"/>
            <a:ext cx="31262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/>
              <a:t>Date:Tue, 21 Aug 2012 09:34:37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978625" y="2419850"/>
            <a:ext cx="2953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Date:Tue, 21 Aug 2012 09:34:37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054825" y="3410450"/>
            <a:ext cx="2953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Date:Tue, 21 Aug 2012 09:34:37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68641" y="4441341"/>
            <a:ext cx="8439599" cy="1754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x-none" sz="3000"/>
              <a:t>Locally brute microseconds Q1, Q3</a:t>
            </a:r>
          </a:p>
          <a:p>
            <a:pPr marL="457200" lvl="0" indent="-317500" rtl="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x-none" sz="3000"/>
              <a:t>Determine interval where Q2 are exists</a:t>
            </a:r>
          </a:p>
          <a:p>
            <a:pPr marL="457200" lvl="0" indent="-317500">
              <a:buClr>
                <a:srgbClr val="000000"/>
              </a:buClr>
              <a:buSzPct val="77777"/>
              <a:buFont typeface="Arial"/>
              <a:buChar char="•"/>
            </a:pPr>
            <a:r>
              <a:rPr lang="x-none" sz="3000"/>
              <a:t>Remotely brute Q1 value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4</a:t>
            </a:r>
            <a:r>
              <a:rPr lang="x-none" dirty="0" smtClean="0"/>
              <a:t>. </a:t>
            </a:r>
            <a:r>
              <a:rPr lang="x-none" dirty="0"/>
              <a:t>Race condition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Request to reset self password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Request to reset admin password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Request to reset self password again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Parse "Date" header in HTTP response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Compare "Date" seconds in 3 responses (D1, D2, D3), D1&gt;D2&gt;D3 or D1&gt;D2 (D3 in next second)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If D1,D2,D3 seconds are different, try again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91" name="Shape 191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4</a:t>
            </a:r>
            <a:r>
              <a:rPr lang="x-none" dirty="0" smtClean="0"/>
              <a:t>. </a:t>
            </a:r>
            <a:r>
              <a:rPr lang="x-none" dirty="0"/>
              <a:t>Race condition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Locally brute rand values R1, R3 from D1 and D3 responses (10^6 value for D1 and 10^6-R3 for D3)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Now you know a short interval (R1;R3) where R2 are exists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Remotely brute R2 via ~10^3 HTTP responses (not 10^6 anymore)</a:t>
            </a:r>
          </a:p>
          <a:p>
            <a:endParaRPr lang="x-none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Sucks where balancer/frontend are present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00" name="Shape 200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Task</a:t>
            </a:r>
            <a:r>
              <a:rPr lang="x-none" dirty="0" smtClean="0"/>
              <a:t> #</a:t>
            </a:r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50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 smtClean="0"/>
              <a:t>function </a:t>
            </a:r>
            <a:r>
              <a:rPr lang="en-US" sz="2600" b="1" dirty="0" err="1" smtClean="0"/>
              <a:t>generateMySafetyToken</a:t>
            </a:r>
            <a:r>
              <a:rPr lang="en-US" sz="2600" dirty="0" smtClean="0"/>
              <a:t>(){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mt_srand</a:t>
            </a:r>
            <a:r>
              <a:rPr lang="en-US" sz="2600" dirty="0" smtClean="0"/>
              <a:t>($</a:t>
            </a:r>
            <a:r>
              <a:rPr lang="en-US" sz="2600" dirty="0" err="1" smtClean="0"/>
              <a:t>really_random_value</a:t>
            </a:r>
            <a:r>
              <a:rPr lang="en-US" sz="2600" dirty="0" smtClean="0"/>
              <a:t>);</a:t>
            </a:r>
          </a:p>
          <a:p>
            <a:pPr marL="139700" lvl="0" indent="0">
              <a:buSzPct val="72916"/>
              <a:buNone/>
            </a:pPr>
            <a:r>
              <a:rPr lang="en-US" sz="2600" dirty="0"/>
              <a:t>	</a:t>
            </a:r>
            <a:r>
              <a:rPr lang="en-US" sz="2600" dirty="0" smtClean="0"/>
              <a:t>$salt = </a:t>
            </a:r>
            <a:r>
              <a:rPr lang="en-US" sz="2600" dirty="0" err="1" smtClean="0"/>
              <a:t>generateRandomString</a:t>
            </a:r>
            <a:r>
              <a:rPr lang="en-US" sz="2600" dirty="0" smtClean="0"/>
              <a:t>(8);</a:t>
            </a:r>
          </a:p>
          <a:p>
            <a:pPr marL="139700" lvl="0" indent="0">
              <a:buSzPct val="72916"/>
              <a:buNone/>
            </a:pPr>
            <a:r>
              <a:rPr lang="en-US" sz="2600" dirty="0"/>
              <a:t>	</a:t>
            </a:r>
            <a:r>
              <a:rPr lang="en-US" sz="2600" dirty="0" smtClean="0"/>
              <a:t>$</a:t>
            </a:r>
            <a:r>
              <a:rPr lang="en-US" sz="2600" dirty="0" err="1" smtClean="0"/>
              <a:t>newpass</a:t>
            </a:r>
            <a:r>
              <a:rPr lang="en-US" sz="2600" dirty="0" smtClean="0"/>
              <a:t> = </a:t>
            </a:r>
            <a:r>
              <a:rPr lang="en-US" sz="2600" dirty="0" err="1" smtClean="0"/>
              <a:t>generateRandomString</a:t>
            </a:r>
            <a:r>
              <a:rPr lang="en-US" sz="2600" dirty="0" smtClean="0"/>
              <a:t>(32);</a:t>
            </a:r>
          </a:p>
          <a:p>
            <a:pPr marL="139700" lvl="0" indent="0">
              <a:buSzPct val="72916"/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updateUser</a:t>
            </a:r>
            <a:r>
              <a:rPr lang="en-US" sz="2600" dirty="0" smtClean="0"/>
              <a:t>($salt.md5($</a:t>
            </a:r>
            <a:r>
              <a:rPr lang="en-US" sz="2600" dirty="0" err="1" smtClean="0"/>
              <a:t>newpass</a:t>
            </a:r>
            <a:r>
              <a:rPr lang="en-US" sz="2600" dirty="0" smtClean="0"/>
              <a:t>.$</a:t>
            </a:r>
            <a:r>
              <a:rPr lang="en-US" sz="2600" dirty="0" err="1" smtClean="0"/>
              <a:t>reallyLongAndSecretSalt</a:t>
            </a:r>
            <a:r>
              <a:rPr lang="en-US" sz="2600" dirty="0" smtClean="0"/>
              <a:t>)); </a:t>
            </a:r>
            <a:r>
              <a:rPr lang="en-US" sz="2600" dirty="0" smtClean="0"/>
              <a:t>} 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 smtClean="0"/>
              <a:t>function </a:t>
            </a:r>
            <a:r>
              <a:rPr lang="en-US" sz="2600" b="1" dirty="0" err="1" smtClean="0"/>
              <a:t>generateRandomString</a:t>
            </a:r>
            <a:r>
              <a:rPr lang="en-US" sz="2600" dirty="0" smtClean="0"/>
              <a:t>($l){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 smtClean="0"/>
              <a:t>	$chars = “</a:t>
            </a:r>
            <a:r>
              <a:rPr lang="en-US" sz="2600" dirty="0" err="1" smtClean="0"/>
              <a:t>abcdeghijklmnopqrtuvwxz</a:t>
            </a:r>
            <a:r>
              <a:rPr lang="en-US" sz="2600" dirty="0" smtClean="0"/>
              <a:t>…</a:t>
            </a:r>
            <a:r>
              <a:rPr lang="en-US" sz="2600" dirty="0" smtClean="0"/>
              <a:t>”;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/>
              <a:t>	</a:t>
            </a:r>
            <a:r>
              <a:rPr lang="en-US" sz="2600" dirty="0" smtClean="0"/>
              <a:t>for($</a:t>
            </a:r>
            <a:r>
              <a:rPr lang="en-US" sz="2600" dirty="0" err="1" smtClean="0"/>
              <a:t>i</a:t>
            </a:r>
            <a:r>
              <a:rPr lang="en-US" sz="2600" dirty="0" smtClean="0"/>
              <a:t>=0;$</a:t>
            </a:r>
            <a:r>
              <a:rPr lang="en-US" sz="2600" dirty="0" err="1" smtClean="0"/>
              <a:t>i</a:t>
            </a:r>
            <a:r>
              <a:rPr lang="en-US" sz="2600" dirty="0" smtClean="0"/>
              <a:t>&lt;$l;$</a:t>
            </a:r>
            <a:r>
              <a:rPr lang="en-US" sz="2600" dirty="0" err="1" smtClean="0"/>
              <a:t>i</a:t>
            </a:r>
            <a:r>
              <a:rPr lang="en-US" sz="2600" dirty="0" smtClean="0"/>
              <a:t>++) @$r.=$chars[</a:t>
            </a:r>
            <a:r>
              <a:rPr lang="en-US" sz="2600" dirty="0" err="1" smtClean="0"/>
              <a:t>mt_rand</a:t>
            </a:r>
            <a:r>
              <a:rPr lang="en-US" sz="2600" dirty="0" smtClean="0"/>
              <a:t>(0,strlen($chars)-1)];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sz="2600" dirty="0"/>
              <a:t>	</a:t>
            </a:r>
            <a:r>
              <a:rPr lang="en-US" sz="2600" dirty="0" smtClean="0"/>
              <a:t>return $r;</a:t>
            </a:r>
            <a:r>
              <a:rPr lang="en-US" sz="2600" dirty="0" smtClean="0"/>
              <a:t> }</a:t>
            </a:r>
            <a:endParaRPr lang="x-none" sz="2600" dirty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736123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5</a:t>
            </a:r>
            <a:r>
              <a:rPr lang="x-none" dirty="0" smtClean="0"/>
              <a:t>. </a:t>
            </a:r>
            <a:r>
              <a:rPr lang="x-none" dirty="0"/>
              <a:t>Shared randoms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Generating randoms and share it values in HTTP responses (various unique IDs)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Seed value may be recovered by randoms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By seed value you get all the values of randoms after shared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Shape 214"/>
          <p:cNvGraphicFramePr/>
          <p:nvPr>
            <p:extLst>
              <p:ext uri="{D42A27DB-BD31-4B8C-83A1-F6EECF244321}">
                <p14:modId xmlns:p14="http://schemas.microsoft.com/office/powerpoint/2010/main" val="4145909019"/>
              </p:ext>
            </p:extLst>
          </p:nvPr>
        </p:nvGraphicFramePr>
        <p:xfrm>
          <a:off x="1122050" y="3901189"/>
          <a:ext cx="6899900" cy="2682059"/>
        </p:xfrm>
        <a:graphic>
          <a:graphicData uri="http://schemas.openxmlformats.org/drawingml/2006/table">
            <a:tbl>
              <a:tblPr>
                <a:noFill/>
                <a:tableStyleId>{DEAC6F58-34AD-43DB-BA4A-7EA0B464EA98}</a:tableStyleId>
              </a:tblPr>
              <a:tblGrid>
                <a:gridCol w="2982500"/>
                <a:gridCol w="3917400"/>
              </a:tblGrid>
              <a:tr h="23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1"/>
                        <a:t>Rands sequence length (bytes)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1" dirty="0"/>
                        <a:t>Seeds count</a:t>
                      </a:r>
                    </a:p>
                  </a:txBody>
                  <a:tcPr marL="91425" marR="91425" marT="91425" marB="91425"/>
                </a:tc>
              </a:tr>
              <a:tr h="2388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18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~ 3,5*10^7 (~= mt_getrandmax()/62)</a:t>
                      </a:r>
                    </a:p>
                  </a:txBody>
                  <a:tcPr marL="91425" marR="91425" marT="91425" marB="91425"/>
                </a:tc>
              </a:tr>
              <a:tr h="23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~ 5,5*10^5</a:t>
                      </a:r>
                    </a:p>
                  </a:txBody>
                  <a:tcPr marL="91425" marR="91425" marT="91425" marB="91425"/>
                </a:tc>
              </a:tr>
              <a:tr h="23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~ 9*10^3</a:t>
                      </a:r>
                    </a:p>
                  </a:txBody>
                  <a:tcPr marL="91425" marR="91425" marT="91425" marB="91425"/>
                </a:tc>
              </a:tr>
              <a:tr h="23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~ 150</a:t>
                      </a:r>
                    </a:p>
                  </a:txBody>
                  <a:tcPr marL="91425" marR="91425" marT="91425" marB="91425"/>
                </a:tc>
              </a:tr>
              <a:tr h="23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 dirty="0"/>
                        <a:t>~ 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5</a:t>
            </a:r>
            <a:r>
              <a:rPr lang="x-none" dirty="0" smtClean="0"/>
              <a:t>. </a:t>
            </a:r>
            <a:r>
              <a:rPr lang="x-none" dirty="0"/>
              <a:t>Shared randoms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2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dirty="0"/>
              <a:t>How many random values you need to recover seed?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dirty="0"/>
              <a:t>mt_getrandmax() = 2^32/2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 dirty="0"/>
              <a:t>For 62 preset (a-z A-Z 0-9):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</a:t>
            </a:r>
            <a:r>
              <a:rPr lang="x-none" dirty="0" smtClean="0"/>
              <a:t>#</a:t>
            </a:r>
            <a:r>
              <a:rPr lang="en-US" dirty="0" smtClean="0"/>
              <a:t>5</a:t>
            </a:r>
            <a:r>
              <a:rPr lang="x-none" dirty="0" smtClean="0"/>
              <a:t>. </a:t>
            </a:r>
            <a:r>
              <a:rPr lang="x-none" dirty="0"/>
              <a:t>Shared randoms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11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Recovering seed by brute 2^32 values take 1,2 hour on my laptop CPUs (i7 1.8GHz)</a:t>
            </a:r>
            <a:endParaRPr lang="x-none" dirty="0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One PHP process for brute per each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 ite</a:t>
            </a:r>
            <a:r>
              <a:rPr lang="en-US" dirty="0" smtClean="0"/>
              <a:t>m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Let me know if you want to get demo scripts ;)</a:t>
            </a:r>
            <a:endParaRPr lang="x-none" dirty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6473162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[d0znpp@localhost ~]# whoami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b="1"/>
              <a:t>ONsec</a:t>
            </a:r>
            <a:r>
              <a:rPr lang="x-none"/>
              <a:t> company: founder and expert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b="1"/>
              <a:t>Fun</a:t>
            </a:r>
            <a:r>
              <a:rPr lang="x-none"/>
              <a:t>: security researcher, international speaker, bug hunter, Neuron-hackspace member (neuronspace.ru)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b="1"/>
              <a:t>Science</a:t>
            </a:r>
            <a:r>
              <a:rPr lang="x-none"/>
              <a:t>: statistical algorithms and machine learning areas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97" name="Shape 97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What about hashes?</a:t>
            </a:r>
            <a:endParaRPr lang="x-none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497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MD5 brute speed is about 11*10^9 hashes/sec on AMD Radeon HD6990 (~$800)</a:t>
            </a:r>
          </a:p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dirty="0" smtClean="0"/>
              <a:t>Tools: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err="1" smtClean="0"/>
              <a:t>oclHashcat</a:t>
            </a:r>
            <a:r>
              <a:rPr lang="en-US" dirty="0" smtClean="0"/>
              <a:t>(pro/lite)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err="1" smtClean="0"/>
              <a:t>ighashgpu</a:t>
            </a:r>
            <a:endParaRPr lang="en-US" dirty="0" smtClean="0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err="1" smtClean="0"/>
              <a:t>johntheripper</a:t>
            </a:r>
            <a:endParaRPr lang="en-US" dirty="0" smtClean="0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err="1" smtClean="0"/>
              <a:t>egbruteforcer</a:t>
            </a:r>
            <a:r>
              <a:rPr lang="en-US" dirty="0" smtClean="0"/>
              <a:t> (</a:t>
            </a:r>
            <a:r>
              <a:rPr lang="en-US" dirty="0" err="1" smtClean="0"/>
              <a:t>insidepro</a:t>
            </a:r>
            <a:r>
              <a:rPr lang="en-US" dirty="0"/>
              <a:t>)</a:t>
            </a:r>
            <a:endParaRPr lang="x-none" dirty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854476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Typically problems</a:t>
            </a:r>
            <a:endParaRPr lang="x-none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42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md5($</a:t>
            </a:r>
            <a:r>
              <a:rPr lang="en-US" dirty="0" err="1" smtClean="0"/>
              <a:t>salt.$pass</a:t>
            </a:r>
            <a:r>
              <a:rPr lang="en-US" dirty="0" smtClean="0"/>
              <a:t>) really hard to brute at present moment</a:t>
            </a:r>
          </a:p>
          <a:p>
            <a:pPr marL="457200" lvl="0" indent="-317500">
              <a:buSzPct val="72916"/>
            </a:pPr>
            <a:r>
              <a:rPr lang="en-US" dirty="0"/>
              <a:t>Why</a:t>
            </a:r>
            <a:r>
              <a:rPr lang="en-US" dirty="0" smtClean="0"/>
              <a:t>? Read </a:t>
            </a:r>
            <a:r>
              <a:rPr lang="en-US" dirty="0"/>
              <a:t>http://</a:t>
            </a:r>
            <a:r>
              <a:rPr lang="en-US" dirty="0" err="1"/>
              <a:t>hashcat.net</a:t>
            </a:r>
            <a:r>
              <a:rPr lang="en-US" dirty="0"/>
              <a:t>/forum/thread-1437.</a:t>
            </a:r>
            <a:r>
              <a:rPr lang="en-US" dirty="0" smtClean="0"/>
              <a:t>html for details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Wait for new </a:t>
            </a:r>
            <a:r>
              <a:rPr lang="en-US" dirty="0" err="1" smtClean="0"/>
              <a:t>oclHashcat</a:t>
            </a:r>
            <a:r>
              <a:rPr lang="en-US" dirty="0" smtClean="0"/>
              <a:t> version (late 2012)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Other tools has no md5($</a:t>
            </a:r>
            <a:r>
              <a:rPr lang="en-US" dirty="0" err="1" smtClean="0"/>
              <a:t>salt.$pass</a:t>
            </a:r>
            <a:r>
              <a:rPr lang="en-US" dirty="0" smtClean="0"/>
              <a:t>) template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endParaRPr lang="en-US" dirty="0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Dictionary attacks really slow (~ 10^3 h/s)</a:t>
            </a:r>
            <a:endParaRPr lang="x-none" dirty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75523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How much time to brute?</a:t>
            </a:r>
            <a:endParaRPr lang="x-none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8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640"/>
              </a:spcBef>
              <a:buClr>
                <a:schemeClr val="dk1"/>
              </a:buClr>
              <a:buSzPct val="72916"/>
              <a:buNone/>
            </a:pPr>
            <a:r>
              <a:rPr lang="en-US" dirty="0" smtClean="0"/>
              <a:t>Row MD5 brute speed (modern hardware)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CPU: 	~10^7 	hash/sec	150W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GPU: 	~10^10 	hash/sec	500W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dirty="0" smtClean="0"/>
              <a:t>FPGU: 	~10^11 	hash/sec	250W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endParaRPr lang="x-none" dirty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3853735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Thx &amp; questions ???</a:t>
            </a:r>
            <a:endParaRPr lang="x-none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4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596900" indent="-457200">
              <a:buSzPct val="72916"/>
            </a:pPr>
            <a:r>
              <a:rPr lang="en-US" dirty="0" smtClean="0"/>
              <a:t>Stefan </a:t>
            </a:r>
            <a:r>
              <a:rPr lang="en-US" dirty="0" err="1" smtClean="0"/>
              <a:t>Esser’s</a:t>
            </a:r>
            <a:r>
              <a:rPr lang="en-US" dirty="0" smtClean="0"/>
              <a:t> 2008 for great research</a:t>
            </a:r>
          </a:p>
          <a:p>
            <a:pPr marL="596900" indent="-457200">
              <a:buSzPct val="72916"/>
            </a:pPr>
            <a:r>
              <a:rPr lang="it-IT" dirty="0"/>
              <a:t>Mykola </a:t>
            </a:r>
            <a:r>
              <a:rPr lang="it-IT" dirty="0" err="1" smtClean="0"/>
              <a:t>Ilin</a:t>
            </a:r>
            <a:r>
              <a:rPr lang="it-IT" dirty="0" smtClean="0"/>
              <a:t> (</a:t>
            </a:r>
            <a:r>
              <a:rPr lang="it-IT" dirty="0" err="1" smtClean="0"/>
              <a:t>Defcon</a:t>
            </a:r>
            <a:r>
              <a:rPr lang="it-IT" dirty="0" smtClean="0"/>
              <a:t> UA, Kiev) for </a:t>
            </a:r>
            <a:r>
              <a:rPr lang="it-IT" dirty="0" err="1" smtClean="0"/>
              <a:t>answers</a:t>
            </a:r>
            <a:r>
              <a:rPr lang="it-IT" dirty="0" smtClean="0"/>
              <a:t> and </a:t>
            </a:r>
            <a:r>
              <a:rPr lang="it-IT" dirty="0" err="1" smtClean="0"/>
              <a:t>practice</a:t>
            </a:r>
            <a:r>
              <a:rPr lang="it-IT" dirty="0" smtClean="0"/>
              <a:t>, </a:t>
            </a:r>
            <a:r>
              <a:rPr lang="it-IT" dirty="0" err="1" smtClean="0"/>
              <a:t>theoretical</a:t>
            </a:r>
            <a:r>
              <a:rPr lang="it-IT" dirty="0" smtClean="0"/>
              <a:t> base and </a:t>
            </a:r>
            <a:r>
              <a:rPr lang="it-IT" dirty="0" err="1" smtClean="0"/>
              <a:t>others</a:t>
            </a:r>
            <a:endParaRPr lang="it-IT" dirty="0" smtClean="0"/>
          </a:p>
          <a:p>
            <a:pPr marL="596900" indent="-457200">
              <a:buSzPct val="72916"/>
            </a:pPr>
            <a:r>
              <a:rPr lang="it-IT" dirty="0" err="1" smtClean="0"/>
              <a:t>Neuron</a:t>
            </a:r>
            <a:r>
              <a:rPr lang="it-IT" dirty="0" err="1" smtClean="0"/>
              <a:t>space</a:t>
            </a:r>
            <a:r>
              <a:rPr lang="it-IT" dirty="0" smtClean="0"/>
              <a:t> (</a:t>
            </a:r>
            <a:r>
              <a:rPr lang="it-IT" dirty="0" err="1" smtClean="0"/>
              <a:t>haskspace</a:t>
            </a:r>
            <a:r>
              <a:rPr lang="it-IT" dirty="0" smtClean="0"/>
              <a:t> </a:t>
            </a:r>
            <a:r>
              <a:rPr lang="it-IT" dirty="0" err="1" smtClean="0"/>
              <a:t>Moscow</a:t>
            </a:r>
            <a:r>
              <a:rPr lang="it-IT" dirty="0" smtClean="0"/>
              <a:t>) for </a:t>
            </a:r>
            <a:r>
              <a:rPr lang="it-IT" dirty="0" err="1" smtClean="0"/>
              <a:t>all</a:t>
            </a:r>
            <a:r>
              <a:rPr lang="it-IT" dirty="0" smtClean="0"/>
              <a:t> ;)</a:t>
            </a:r>
          </a:p>
          <a:p>
            <a:pPr marL="596900" indent="-457200">
              <a:buSzPct val="72916"/>
            </a:pPr>
            <a:endParaRPr lang="it-IT" dirty="0"/>
          </a:p>
          <a:p>
            <a:pPr marL="139700" indent="0">
              <a:buSzPct val="72916"/>
              <a:buNone/>
            </a:pPr>
            <a:endParaRPr lang="it-IT" dirty="0" smtClean="0"/>
          </a:p>
          <a:p>
            <a:pPr marL="139700" indent="0">
              <a:buSzPct val="72916"/>
              <a:buNone/>
            </a:pPr>
            <a:r>
              <a:rPr lang="it-IT" dirty="0" err="1" smtClean="0"/>
              <a:t>Follow</a:t>
            </a:r>
            <a:r>
              <a:rPr lang="it-IT" dirty="0" smtClean="0"/>
              <a:t> me: 	@d0znpp</a:t>
            </a:r>
          </a:p>
          <a:p>
            <a:pPr marL="139700" indent="0">
              <a:buSzPct val="72916"/>
              <a:buNone/>
            </a:pPr>
            <a:r>
              <a:rPr lang="it-IT" dirty="0" smtClean="0"/>
              <a:t>			d0znpp[special </a:t>
            </a:r>
            <a:r>
              <a:rPr lang="it-IT" dirty="0" err="1" smtClean="0"/>
              <a:t>char</a:t>
            </a:r>
            <a:r>
              <a:rPr lang="it-IT" dirty="0" smtClean="0"/>
              <a:t>]O</a:t>
            </a:r>
            <a:r>
              <a:rPr lang="en-US" dirty="0" smtClean="0"/>
              <a:t>N</a:t>
            </a:r>
            <a:r>
              <a:rPr lang="it-IT" dirty="0" err="1" smtClean="0"/>
              <a:t>sec.ru</a:t>
            </a:r>
            <a:endParaRPr lang="en-US" dirty="0" smtClean="0"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591720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Introduction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Where you can see crypto in webapps?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passwords storage mechanism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one-time passwords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unique codes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remember tokens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CSRF tokens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CAPTCHA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etc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06" name="Shape 106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Introduction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Everything unique based on randoms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In general randoms are pseudo random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Every random values initiated by seed value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Seed is your target. If you know seed, you know all "random" values.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Each process has their seed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Keep-alive connection share seed in many scripts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Why you can know a seed value?</a:t>
            </a:r>
          </a:p>
          <a:p>
            <a:endParaRPr lang="x-none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Task #1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How do you hack it?</a:t>
            </a:r>
          </a:p>
          <a:p>
            <a:endParaRPr lang="x-none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>
                <a:solidFill>
                  <a:srgbClr val="000000"/>
                </a:solidFill>
              </a:rPr>
              <a:t>mt_srand(microtime()*10000);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mt_srand(getmypid());</a:t>
            </a:r>
          </a:p>
          <a:p>
            <a:endParaRPr lang="x-none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$secret = md5(mt_rand().mt_rand().mt_rand());</a:t>
            </a:r>
          </a:p>
          <a:p>
            <a:endParaRPr lang="x-none"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24" name="Shape 124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Problem #1. Weak seed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Initiate rand from short-length seed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>
                <a:solidFill>
                  <a:srgbClr val="38761D"/>
                </a:solidFill>
              </a:rPr>
              <a:t>mt_srand</a:t>
            </a:r>
            <a:r>
              <a:rPr lang="x-none"/>
              <a:t>(</a:t>
            </a:r>
            <a:r>
              <a:rPr lang="x-none">
                <a:solidFill>
                  <a:srgbClr val="FF0000"/>
                </a:solidFill>
              </a:rPr>
              <a:t>microtime()</a:t>
            </a:r>
            <a:r>
              <a:rPr lang="x-none"/>
              <a:t>*10000);</a:t>
            </a:r>
          </a:p>
          <a:p>
            <a:pPr marL="0" lvl="0" indent="0" rtl="0">
              <a:buClr>
                <a:srgbClr val="000000"/>
              </a:buClr>
              <a:buSzPct val="34375"/>
              <a:buFont typeface="Arial"/>
              <a:buNone/>
            </a:pPr>
            <a:r>
              <a:rPr lang="x-none">
                <a:solidFill>
                  <a:srgbClr val="38761D"/>
                </a:solidFill>
              </a:rPr>
              <a:t>mt_srand</a:t>
            </a:r>
            <a:r>
              <a:rPr lang="x-none"/>
              <a:t>(</a:t>
            </a:r>
            <a:r>
              <a:rPr lang="x-none">
                <a:solidFill>
                  <a:srgbClr val="FF0000"/>
                </a:solidFill>
              </a:rPr>
              <a:t>getmypid()</a:t>
            </a:r>
            <a:r>
              <a:rPr lang="x-none"/>
              <a:t>);</a:t>
            </a:r>
          </a:p>
          <a:p>
            <a:endParaRPr lang="x-none"/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Brute-force attack restores seed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33" name="Shape 133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/>
              <a:t>Task #2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How do you hack it?</a:t>
            </a:r>
          </a:p>
          <a:p>
            <a:endParaRPr lang="x-none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>
                <a:solidFill>
                  <a:srgbClr val="000000"/>
                </a:solidFill>
              </a:rPr>
              <a:t>mt_srand((double)microtime()*1000000);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mt_srand(uniqid("",true));</a:t>
            </a:r>
          </a:p>
          <a:p>
            <a:endParaRPr lang="x-none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$secret = md5(mt_rand().mt_rand().mt_rand());</a:t>
            </a:r>
          </a:p>
          <a:p>
            <a:endParaRPr lang="x-none"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Problem #2. Predicated seed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/>
              <a:t>Initiate rand from predicated seed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>
                <a:solidFill>
                  <a:srgbClr val="38761D"/>
                </a:solidFill>
              </a:rPr>
              <a:t>mt_srand</a:t>
            </a:r>
            <a:r>
              <a:rPr lang="x-none"/>
              <a:t>((double)</a:t>
            </a:r>
            <a:r>
              <a:rPr lang="x-none">
                <a:solidFill>
                  <a:srgbClr val="FF0000"/>
                </a:solidFill>
              </a:rPr>
              <a:t>microtime()</a:t>
            </a:r>
            <a:r>
              <a:rPr lang="x-none"/>
              <a:t>*1000000);</a:t>
            </a:r>
          </a:p>
          <a:p>
            <a:pPr marL="457200" marR="0" lvl="0" indent="-317500" algn="l" rt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x-none">
                <a:solidFill>
                  <a:srgbClr val="000000"/>
                </a:solidFill>
              </a:rPr>
              <a:t>Official PHP doc example (http://www.php.net/manual/en/function.mt-srand.php):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>
                <a:solidFill>
                  <a:srgbClr val="38761D"/>
                </a:solidFill>
              </a:rPr>
              <a:t>function</a:t>
            </a:r>
            <a:r>
              <a:rPr lang="x-none"/>
              <a:t> make_seed()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{  list($usec, $sec) = explode(' ', </a:t>
            </a:r>
            <a:r>
              <a:rPr lang="x-none">
                <a:solidFill>
                  <a:srgbClr val="FF0000"/>
                </a:solidFill>
              </a:rPr>
              <a:t>microtime</a:t>
            </a:r>
            <a:r>
              <a:rPr lang="x-none"/>
              <a:t>());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/>
              <a:t>  return (float) $sec + ((float) $usec * 100000);}</a:t>
            </a:r>
          </a:p>
          <a:p>
            <a:endParaRPr lang="x-none"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51" name="Shape 151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2962959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82296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dirty="0"/>
              <a:t>Task </a:t>
            </a:r>
            <a:r>
              <a:rPr lang="x-none" dirty="0" smtClean="0"/>
              <a:t>#</a:t>
            </a:r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16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x-none" dirty="0"/>
              <a:t>How do you hack it?</a:t>
            </a:r>
          </a:p>
          <a:p>
            <a:endParaRPr lang="x-none" dirty="0"/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function </a:t>
            </a:r>
            <a:r>
              <a:rPr lang="en-US" b="1" dirty="0" err="1" smtClean="0">
                <a:solidFill>
                  <a:srgbClr val="000000"/>
                </a:solidFill>
              </a:rPr>
              <a:t>resetUserPassword</a:t>
            </a:r>
            <a:r>
              <a:rPr lang="en-US" dirty="0" smtClean="0">
                <a:solidFill>
                  <a:srgbClr val="000000"/>
                </a:solidFill>
              </a:rPr>
              <a:t>($</a:t>
            </a:r>
            <a:r>
              <a:rPr lang="en-US" dirty="0" err="1" smtClean="0">
                <a:solidFill>
                  <a:srgbClr val="000000"/>
                </a:solidFill>
              </a:rPr>
              <a:t>userid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x-none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newpass</a:t>
            </a:r>
            <a:r>
              <a:rPr lang="en-US" dirty="0" smtClean="0"/>
              <a:t> = sha1(</a:t>
            </a:r>
            <a:r>
              <a:rPr lang="x-none" dirty="0"/>
              <a:t>mt_rand</a:t>
            </a:r>
            <a:r>
              <a:rPr lang="x-none" dirty="0" smtClean="0"/>
              <a:t>()</a:t>
            </a:r>
            <a:r>
              <a:rPr lang="en-US" dirty="0" smtClean="0"/>
              <a:t>.</a:t>
            </a:r>
            <a:r>
              <a:rPr lang="x-none" dirty="0"/>
              <a:t> mt_rand</a:t>
            </a:r>
            <a:r>
              <a:rPr lang="x-none" dirty="0" smtClean="0"/>
              <a:t>()</a:t>
            </a:r>
            <a:r>
              <a:rPr lang="en-US" dirty="0" smtClean="0"/>
              <a:t>.</a:t>
            </a:r>
            <a:r>
              <a:rPr lang="x-none" dirty="0"/>
              <a:t> mt_rand</a:t>
            </a:r>
            <a:r>
              <a:rPr lang="x-none" dirty="0" smtClean="0"/>
              <a:t>()</a:t>
            </a:r>
            <a:r>
              <a:rPr lang="en-US" dirty="0" smtClean="0"/>
              <a:t>)</a:t>
            </a:r>
            <a:r>
              <a:rPr lang="x-none" dirty="0" smtClean="0"/>
              <a:t>;</a:t>
            </a:r>
            <a:r>
              <a:rPr lang="en-US" dirty="0" smtClean="0"/>
              <a:t>}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 smtClean="0"/>
              <a:t>function </a:t>
            </a:r>
            <a:r>
              <a:rPr lang="en-US" b="1" dirty="0" err="1" smtClean="0"/>
              <a:t>generateCaptcha</a:t>
            </a:r>
            <a:r>
              <a:rPr lang="en-US" dirty="0" smtClean="0"/>
              <a:t>(){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mt_srand</a:t>
            </a:r>
            <a:r>
              <a:rPr lang="en-US" dirty="0" smtClean="0"/>
              <a:t>((double)</a:t>
            </a:r>
            <a:r>
              <a:rPr lang="en-US" dirty="0" err="1" smtClean="0"/>
              <a:t>microtime</a:t>
            </a:r>
            <a:r>
              <a:rPr lang="en-US" dirty="0" smtClean="0"/>
              <a:t>()*10000);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return $</a:t>
            </a:r>
            <a:r>
              <a:rPr lang="en-US" dirty="0" err="1" smtClean="0"/>
              <a:t>captcha</a:t>
            </a:r>
            <a:r>
              <a:rPr lang="en-US" dirty="0" smtClean="0"/>
              <a:t>[</a:t>
            </a:r>
            <a:r>
              <a:rPr lang="en-US" dirty="0" err="1" smtClean="0"/>
              <a:t>mt_rand</a:t>
            </a:r>
            <a:r>
              <a:rPr lang="en-US" dirty="0" smtClean="0"/>
              <a:t>(0,30)</a:t>
            </a:r>
            <a:r>
              <a:rPr lang="en-US" dirty="0"/>
              <a:t>]. $</a:t>
            </a:r>
            <a:r>
              <a:rPr lang="en-US" dirty="0" err="1"/>
              <a:t>captcha</a:t>
            </a:r>
            <a:r>
              <a:rPr lang="en-US" dirty="0"/>
              <a:t>[</a:t>
            </a:r>
            <a:r>
              <a:rPr lang="en-US" dirty="0" err="1"/>
              <a:t>mt_rand</a:t>
            </a:r>
            <a:r>
              <a:rPr lang="en-US" dirty="0"/>
              <a:t>(0,30)</a:t>
            </a:r>
            <a:r>
              <a:rPr lang="en-US" dirty="0" smtClean="0"/>
              <a:t>]</a:t>
            </a:r>
            <a:r>
              <a:rPr lang="en-US" dirty="0" smtClean="0"/>
              <a:t>…</a:t>
            </a:r>
            <a:r>
              <a:rPr lang="en-US" dirty="0" smtClean="0"/>
              <a:t>}</a:t>
            </a:r>
            <a:endParaRPr lang="x-none" dirty="0"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Defcon Russia (DCG #7812)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8406477" y="1852"/>
            <a:ext cx="737522" cy="720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0808040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1141</Words>
  <Application>Microsoft Macintosh PowerPoint</Application>
  <PresentationFormat>On-screen Show (4:3)</PresentationFormat>
  <Paragraphs>217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/>
      <vt:lpstr>Cryptography in web applications: vulnerabilities and attacks</vt:lpstr>
      <vt:lpstr>[d0znpp@localhost ~]# whoami</vt:lpstr>
      <vt:lpstr>Introduction</vt:lpstr>
      <vt:lpstr>Introduction</vt:lpstr>
      <vt:lpstr>Task #1</vt:lpstr>
      <vt:lpstr>Problem #1. Weak seed</vt:lpstr>
      <vt:lpstr>Task #2</vt:lpstr>
      <vt:lpstr>Problem #2. Predicated seed</vt:lpstr>
      <vt:lpstr>Task #3</vt:lpstr>
      <vt:lpstr>Problem #3. Keep-Alive glue</vt:lpstr>
      <vt:lpstr>Problem #3. Keep-Alive glue</vt:lpstr>
      <vt:lpstr>Task #4</vt:lpstr>
      <vt:lpstr>Problem #4. Race condition</vt:lpstr>
      <vt:lpstr>Problem #4. Race condition</vt:lpstr>
      <vt:lpstr>Problem #4. Race condition</vt:lpstr>
      <vt:lpstr>Task #5</vt:lpstr>
      <vt:lpstr>Problem #5. Shared randoms</vt:lpstr>
      <vt:lpstr>Problem #5. Shared randoms</vt:lpstr>
      <vt:lpstr>Problem #5. Shared randoms</vt:lpstr>
      <vt:lpstr>What about hashes?</vt:lpstr>
      <vt:lpstr>Typically problems</vt:lpstr>
      <vt:lpstr>How much time to brute?</vt:lpstr>
      <vt:lpstr>Thx &amp; questions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web applications: vulnerabilities and attacks</dc:title>
  <cp:lastModifiedBy>bahs</cp:lastModifiedBy>
  <cp:revision>25</cp:revision>
  <dcterms:modified xsi:type="dcterms:W3CDTF">2012-08-21T15:57:21Z</dcterms:modified>
</cp:coreProperties>
</file>