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5" r:id="rId12"/>
    <p:sldId id="268" r:id="rId13"/>
    <p:sldId id="269" r:id="rId14"/>
    <p:sldId id="270" r:id="rId15"/>
    <p:sldId id="271" r:id="rId16"/>
    <p:sldId id="272" r:id="rId17"/>
    <p:sldId id="258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6C5E4-3CE9-4FDB-9984-51370051D97E}" type="datetimeFigureOut">
              <a:rPr lang="ru-RU" smtClean="0"/>
              <a:pPr/>
              <a:t>27.06.2014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267EC-5922-4860-8F10-FD0D97EEE8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272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7FFE-A022-45B1-873C-01DDC273E38D}" type="datetime1">
              <a:rPr lang="ru-RU" smtClean="0"/>
              <a:t>27.06.2014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5BDC-55FB-4438-8F2C-4B2E594E7FF7}" type="datetime1">
              <a:rPr lang="ru-RU" smtClean="0"/>
              <a:t>27.06.2014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3304-AFA4-4C94-BE3A-8DCFABB584E4}" type="datetime1">
              <a:rPr lang="ru-RU" smtClean="0"/>
              <a:t>27.06.2014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FB21-085E-4242-9016-447F89E4212B}" type="datetime1">
              <a:rPr lang="ru-RU" smtClean="0"/>
              <a:t>27.06.2014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765A0-8496-4E70-A92D-D85C1EA7E664}" type="datetime1">
              <a:rPr lang="ru-RU" smtClean="0"/>
              <a:t>27.06.2014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56FE-503F-4CF8-B503-4B8ABA2FBBD6}" type="datetime1">
              <a:rPr lang="ru-RU" smtClean="0"/>
              <a:t>27.06.2014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8581-3437-4373-8139-EC09C339BB08}" type="datetime1">
              <a:rPr lang="ru-RU" smtClean="0"/>
              <a:t>27.06.2014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549A-34D7-434D-8C44-FD74431AC9C9}" type="datetime1">
              <a:rPr lang="ru-RU" smtClean="0"/>
              <a:t>27.06.2014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89F6-FE9E-4571-AFBE-EE0485A0FCE2}" type="datetime1">
              <a:rPr lang="ru-RU" smtClean="0"/>
              <a:t>27.06.2014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D836-8077-4F41-B296-23B58646E447}" type="datetime1">
              <a:rPr lang="ru-RU" smtClean="0"/>
              <a:t>27.06.2014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44FB-A471-4782-BC36-5F5218AA8702}" type="datetime1">
              <a:rPr lang="ru-RU" smtClean="0"/>
              <a:t>27.06.2014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C99B5-1C1F-4587-BE3E-16ABA0A4CD99}" type="datetime1">
              <a:rPr lang="ru-RU" smtClean="0"/>
              <a:t>27.06.2014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pliasecurity.com/research/wcefaq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entilkiwi/mimikatz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agrrrdog@gmail.com" TargetMode="External"/><Relationship Id="rId2" Type="http://schemas.openxmlformats.org/officeDocument/2006/relationships/hyperlink" Target="https://twitter.com/antyuri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mailto:agrrrdog@gmail.com" TargetMode="External"/><Relationship Id="rId7" Type="http://schemas.openxmlformats.org/officeDocument/2006/relationships/image" Target="../media/image4.jpeg"/><Relationship Id="rId2" Type="http://schemas.openxmlformats.org/officeDocument/2006/relationships/hyperlink" Target="https://twitter.com/antyuri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9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NTLM. </a:t>
            </a:r>
            <a:r>
              <a:rPr lang="ru-RU" dirty="0"/>
              <a:t>Часть </a:t>
            </a:r>
            <a:r>
              <a:rPr lang="ru-RU" dirty="0" smtClean="0"/>
              <a:t>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Pass-the-hash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16/0</a:t>
            </a:r>
            <a:r>
              <a:rPr lang="ru-RU" dirty="0" smtClean="0"/>
              <a:t>6</a:t>
            </a:r>
            <a:r>
              <a:rPr lang="en-US" dirty="0" smtClean="0"/>
              <a:t>/201</a:t>
            </a:r>
            <a:r>
              <a:rPr lang="ru-RU" dirty="0" smtClean="0"/>
              <a:t>4</a:t>
            </a:r>
            <a:endParaRPr lang="en-US" dirty="0" smtClean="0"/>
          </a:p>
          <a:p>
            <a:r>
              <a:rPr lang="en-US" dirty="0" smtClean="0"/>
              <a:t>Alexey “</a:t>
            </a:r>
            <a:r>
              <a:rPr lang="en-US" dirty="0" err="1" smtClean="0"/>
              <a:t>GreenDog</a:t>
            </a:r>
            <a:r>
              <a:rPr lang="en-US" dirty="0" smtClean="0"/>
              <a:t>” </a:t>
            </a:r>
            <a:r>
              <a:rPr lang="en-US" dirty="0" err="1" smtClean="0"/>
              <a:t>Tyurin</a:t>
            </a:r>
            <a:endParaRPr lang="en-US" dirty="0" smtClean="0"/>
          </a:p>
        </p:txBody>
      </p:sp>
      <p:pic>
        <p:nvPicPr>
          <p:cNvPr id="9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650" y="115888"/>
            <a:ext cx="1262063" cy="123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хранить </a:t>
            </a:r>
            <a:r>
              <a:rPr lang="ru-RU" dirty="0" err="1" smtClean="0"/>
              <a:t>хеши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9" y="1600200"/>
            <a:ext cx="7949277" cy="456510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В файловой системе:</a:t>
            </a:r>
          </a:p>
          <a:p>
            <a:r>
              <a:rPr lang="ru-RU" dirty="0" smtClean="0"/>
              <a:t>Локальный юзеры </a:t>
            </a:r>
            <a:r>
              <a:rPr lang="en-US" dirty="0" smtClean="0"/>
              <a:t>– SAM </a:t>
            </a:r>
            <a:r>
              <a:rPr lang="ru-RU" dirty="0" smtClean="0"/>
              <a:t>файл в каждой ОС</a:t>
            </a:r>
            <a:endParaRPr lang="ru-RU" dirty="0"/>
          </a:p>
          <a:p>
            <a:r>
              <a:rPr lang="ru-RU" dirty="0" smtClean="0"/>
              <a:t>Доменные </a:t>
            </a:r>
            <a:r>
              <a:rPr lang="ru-RU" dirty="0"/>
              <a:t>юзеры </a:t>
            </a:r>
            <a:r>
              <a:rPr lang="ru-RU" dirty="0" smtClean="0"/>
              <a:t>– </a:t>
            </a:r>
            <a:r>
              <a:rPr lang="en-US" dirty="0" smtClean="0"/>
              <a:t>NTDS.DIT </a:t>
            </a:r>
            <a:r>
              <a:rPr lang="ru-RU" dirty="0" smtClean="0"/>
              <a:t>на контроллере домена</a:t>
            </a:r>
          </a:p>
          <a:p>
            <a:r>
              <a:rPr lang="ru-RU" dirty="0" err="1" smtClean="0"/>
              <a:t>Зашелдуреные</a:t>
            </a:r>
            <a:r>
              <a:rPr lang="ru-RU" dirty="0" smtClean="0"/>
              <a:t> таски, сервисы (всё, что с </a:t>
            </a:r>
            <a:r>
              <a:rPr lang="ru-RU" dirty="0" err="1" smtClean="0"/>
              <a:t>учётками</a:t>
            </a:r>
            <a:r>
              <a:rPr lang="ru-RU" dirty="0" smtClean="0"/>
              <a:t> и должно работать после перезагрузки) - </a:t>
            </a:r>
            <a:r>
              <a:rPr lang="en-US" dirty="0" smtClean="0"/>
              <a:t>LSA secrets 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оперативной памяти:</a:t>
            </a:r>
            <a:endParaRPr lang="ru-RU" dirty="0"/>
          </a:p>
          <a:p>
            <a:r>
              <a:rPr lang="ru-RU" dirty="0" smtClean="0"/>
              <a:t>Юзеры с активной сессией в ОС – </a:t>
            </a:r>
            <a:r>
              <a:rPr lang="en-US" dirty="0" smtClean="0"/>
              <a:t>LSASS</a:t>
            </a:r>
            <a:r>
              <a:rPr lang="ru-RU" dirty="0" smtClean="0"/>
              <a:t> (</a:t>
            </a:r>
            <a:r>
              <a:rPr lang="en-US" dirty="0" smtClean="0"/>
              <a:t>Local System Security Authority Subsystem)</a:t>
            </a:r>
            <a:r>
              <a:rPr lang="ru-RU" dirty="0" smtClean="0"/>
              <a:t> 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  <a:p>
            <a:pPr marL="0" indent="0">
              <a:buNone/>
            </a:pPr>
            <a:r>
              <a:rPr lang="ru-RU" dirty="0" smtClean="0"/>
              <a:t>* На самом деле, </a:t>
            </a:r>
            <a:r>
              <a:rPr lang="en-US" dirty="0" smtClean="0"/>
              <a:t>Win </a:t>
            </a:r>
            <a:r>
              <a:rPr lang="ru-RU" dirty="0" smtClean="0"/>
              <a:t>так же хранят почти «</a:t>
            </a:r>
            <a:r>
              <a:rPr lang="en-US" dirty="0" smtClean="0"/>
              <a:t>plain</a:t>
            </a:r>
            <a:r>
              <a:rPr lang="ru-RU" dirty="0" smtClean="0"/>
              <a:t>-</a:t>
            </a:r>
            <a:r>
              <a:rPr lang="en-US" dirty="0" smtClean="0"/>
              <a:t>text</a:t>
            </a:r>
            <a:r>
              <a:rPr lang="ru-RU" dirty="0" smtClean="0"/>
              <a:t>» пароли и не </a:t>
            </a:r>
            <a:r>
              <a:rPr lang="en-US" dirty="0" smtClean="0"/>
              <a:t>NT-</a:t>
            </a:r>
            <a:r>
              <a:rPr lang="ru-RU" dirty="0" err="1" smtClean="0"/>
              <a:t>хеши</a:t>
            </a:r>
            <a:r>
              <a:rPr lang="ru-RU" dirty="0" smtClean="0"/>
              <a:t>  паролей, но об этом потом</a:t>
            </a:r>
          </a:p>
        </p:txBody>
      </p:sp>
    </p:spTree>
    <p:extLst>
      <p:ext uri="{BB962C8B-B14F-4D97-AF65-F5344CB8AC3E}">
        <p14:creationId xmlns:p14="http://schemas.microsoft.com/office/powerpoint/2010/main" val="56005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Доступ к </a:t>
            </a:r>
            <a:r>
              <a:rPr lang="ru-RU" dirty="0" err="1" smtClean="0"/>
              <a:t>хешам</a:t>
            </a:r>
            <a:r>
              <a:rPr lang="ru-RU" dirty="0" smtClean="0"/>
              <a:t>. Кто?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147248" cy="3845024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Админ (не ко всему)</a:t>
            </a:r>
          </a:p>
          <a:p>
            <a:r>
              <a:rPr lang="en-US" dirty="0"/>
              <a:t>NT AUTHORITY\SYSTEM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+ Любой админ </a:t>
            </a:r>
            <a:r>
              <a:rPr lang="en-US" dirty="0" smtClean="0"/>
              <a:t>– </a:t>
            </a:r>
            <a:r>
              <a:rPr lang="ru-RU" dirty="0" smtClean="0"/>
              <a:t>это по сути  </a:t>
            </a:r>
            <a:r>
              <a:rPr lang="en-US" dirty="0" smtClean="0"/>
              <a:t>SYSTEM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+ Любой сервис </a:t>
            </a:r>
            <a:r>
              <a:rPr lang="ru-RU" dirty="0"/>
              <a:t>- это по сути </a:t>
            </a:r>
            <a:r>
              <a:rPr lang="en-US" dirty="0" smtClean="0"/>
              <a:t>SYSTEM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+ Любой юзер с </a:t>
            </a:r>
            <a:r>
              <a:rPr lang="ru-RU" dirty="0" err="1" smtClean="0"/>
              <a:t>опред</a:t>
            </a:r>
            <a:r>
              <a:rPr lang="ru-RU" dirty="0" smtClean="0"/>
              <a:t>. </a:t>
            </a:r>
            <a:r>
              <a:rPr lang="ru-RU" dirty="0"/>
              <a:t>п</a:t>
            </a:r>
            <a:r>
              <a:rPr lang="ru-RU" dirty="0" smtClean="0"/>
              <a:t>ривилегиями (</a:t>
            </a:r>
            <a:r>
              <a:rPr lang="en-US" dirty="0" smtClean="0"/>
              <a:t>=</a:t>
            </a:r>
            <a:r>
              <a:rPr lang="en-US" dirty="0"/>
              <a:t>~</a:t>
            </a:r>
            <a:r>
              <a:rPr lang="en-US" dirty="0" smtClean="0"/>
              <a:t> </a:t>
            </a:r>
            <a:r>
              <a:rPr lang="ru-RU" dirty="0" smtClean="0"/>
              <a:t>админ)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= </a:t>
            </a:r>
            <a:r>
              <a:rPr lang="ru-RU" dirty="0" smtClean="0"/>
              <a:t>Необходимо поднимать привилегии</a:t>
            </a:r>
            <a:endParaRPr lang="ru-RU" i="1" dirty="0"/>
          </a:p>
          <a:p>
            <a:pPr marL="0" indent="0">
              <a:buNone/>
            </a:pP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94429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Доступ к </a:t>
            </a:r>
            <a:r>
              <a:rPr lang="ru-RU" dirty="0" err="1" smtClean="0"/>
              <a:t>хешам</a:t>
            </a:r>
            <a:r>
              <a:rPr lang="ru-RU" dirty="0" smtClean="0"/>
              <a:t>. Чем?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147248" cy="38450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ru-RU" dirty="0" smtClean="0"/>
          </a:p>
          <a:p>
            <a:r>
              <a:rPr lang="en-US" b="1" dirty="0"/>
              <a:t>WCE </a:t>
            </a:r>
            <a:r>
              <a:rPr lang="en-US" sz="2700" dirty="0" smtClean="0">
                <a:hlinkClick r:id="rId3"/>
              </a:rPr>
              <a:t>http</a:t>
            </a:r>
            <a:r>
              <a:rPr lang="en-US" sz="2700" dirty="0">
                <a:hlinkClick r:id="rId3"/>
              </a:rPr>
              <a:t>://</a:t>
            </a:r>
            <a:r>
              <a:rPr lang="en-US" sz="2700" dirty="0" smtClean="0">
                <a:hlinkClick r:id="rId3"/>
              </a:rPr>
              <a:t>www.ampliasecurity.com/research/wcefaq.html</a:t>
            </a:r>
            <a:endParaRPr lang="en-US" sz="2700" dirty="0" smtClean="0"/>
          </a:p>
          <a:p>
            <a:r>
              <a:rPr lang="en-US" b="1" dirty="0" err="1" smtClean="0"/>
              <a:t>Mimikatz</a:t>
            </a:r>
            <a:r>
              <a:rPr lang="ru-RU" b="1" dirty="0" smtClean="0"/>
              <a:t> </a:t>
            </a:r>
            <a:r>
              <a:rPr lang="en-US" sz="2700" dirty="0" smtClean="0">
                <a:hlinkClick r:id="rId4"/>
              </a:rPr>
              <a:t>https://github.com/gentilkiwi/mimikatz</a:t>
            </a:r>
            <a:endParaRPr lang="ru-RU" sz="2700" dirty="0" smtClean="0"/>
          </a:p>
          <a:p>
            <a:endParaRPr lang="en-US" b="1" dirty="0" smtClean="0"/>
          </a:p>
          <a:p>
            <a:r>
              <a:rPr lang="en-US" dirty="0" err="1" smtClean="0"/>
              <a:t>Metasploit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+ </a:t>
            </a:r>
            <a:r>
              <a:rPr lang="ru-RU" dirty="0" err="1" smtClean="0"/>
              <a:t>куууча</a:t>
            </a:r>
            <a:r>
              <a:rPr lang="ru-RU" dirty="0" smtClean="0"/>
              <a:t> </a:t>
            </a:r>
            <a:r>
              <a:rPr lang="ru-RU" dirty="0" err="1" smtClean="0"/>
              <a:t>олдскульных</a:t>
            </a:r>
            <a:r>
              <a:rPr lang="ru-RU" dirty="0" smtClean="0"/>
              <a:t> </a:t>
            </a:r>
            <a:r>
              <a:rPr lang="ru-RU" dirty="0" err="1" smtClean="0"/>
              <a:t>тулз</a:t>
            </a:r>
            <a:r>
              <a:rPr lang="ru-RU" dirty="0" smtClean="0"/>
              <a:t> (</a:t>
            </a:r>
            <a:r>
              <a:rPr lang="en-US" dirty="0" err="1" smtClean="0"/>
              <a:t>cain&amp;abel</a:t>
            </a:r>
            <a:r>
              <a:rPr lang="en-US" dirty="0" smtClean="0"/>
              <a:t>, *dump</a:t>
            </a:r>
            <a:r>
              <a:rPr lang="ru-RU" dirty="0" smtClean="0"/>
              <a:t>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ru-RU" i="1" dirty="0"/>
          </a:p>
          <a:p>
            <a:pPr marL="0" indent="0">
              <a:buNone/>
            </a:pP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426773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дальше?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147248" cy="38450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Pass-the-Hash</a:t>
            </a:r>
          </a:p>
          <a:p>
            <a:endParaRPr lang="ru-RU" dirty="0" smtClean="0"/>
          </a:p>
          <a:p>
            <a:r>
              <a:rPr lang="ru-RU" dirty="0"/>
              <a:t>Почти все модули </a:t>
            </a:r>
            <a:r>
              <a:rPr lang="en-US" dirty="0" err="1"/>
              <a:t>Metasploit</a:t>
            </a:r>
            <a:r>
              <a:rPr lang="ru-RU" dirty="0"/>
              <a:t> поддерживают </a:t>
            </a:r>
            <a:r>
              <a:rPr lang="en-US" dirty="0" err="1"/>
              <a:t>PtH</a:t>
            </a:r>
            <a:r>
              <a:rPr lang="ru-RU" dirty="0"/>
              <a:t>-аутентификацию</a:t>
            </a:r>
            <a:r>
              <a:rPr lang="en-US" dirty="0"/>
              <a:t> (</a:t>
            </a:r>
            <a:r>
              <a:rPr lang="en-US" dirty="0" err="1"/>
              <a:t>Psexec</a:t>
            </a:r>
            <a:r>
              <a:rPr lang="en-US" dirty="0"/>
              <a:t>, shares, </a:t>
            </a:r>
            <a:r>
              <a:rPr lang="en-US" dirty="0" err="1"/>
              <a:t>ms</a:t>
            </a:r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 …)</a:t>
            </a:r>
            <a:endParaRPr lang="ru-RU" dirty="0"/>
          </a:p>
          <a:p>
            <a:r>
              <a:rPr lang="en-US" dirty="0" err="1" smtClean="0"/>
              <a:t>Xfreerdp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en-US" dirty="0" smtClean="0"/>
              <a:t>RDP (</a:t>
            </a:r>
            <a:r>
              <a:rPr lang="ru-RU" dirty="0" smtClean="0"/>
              <a:t>для </a:t>
            </a:r>
            <a:r>
              <a:rPr lang="en-US" dirty="0" smtClean="0"/>
              <a:t>Win 8.1, 2012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С помощью </a:t>
            </a:r>
            <a:r>
              <a:rPr lang="en-US" dirty="0" smtClean="0"/>
              <a:t>WCE </a:t>
            </a:r>
            <a:r>
              <a:rPr lang="ru-RU" dirty="0" smtClean="0"/>
              <a:t>можно «прошить» краденный </a:t>
            </a:r>
            <a:r>
              <a:rPr lang="ru-RU" dirty="0" err="1" smtClean="0"/>
              <a:t>хеш</a:t>
            </a:r>
            <a:r>
              <a:rPr lang="ru-RU" dirty="0" smtClean="0"/>
              <a:t> почти в любое приложение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ru-RU" i="1" dirty="0"/>
          </a:p>
          <a:p>
            <a:pPr marL="0" indent="0">
              <a:buNone/>
            </a:pP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4757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PtH</a:t>
            </a:r>
            <a:r>
              <a:rPr lang="en-US" dirty="0" smtClean="0"/>
              <a:t>. </a:t>
            </a:r>
            <a:r>
              <a:rPr lang="ru-RU" dirty="0" smtClean="0"/>
              <a:t>Что можем?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34982" y="1374680"/>
            <a:ext cx="8147248" cy="1276250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«Горизонтальное» повышение привилегий</a:t>
            </a:r>
          </a:p>
          <a:p>
            <a:pPr marL="0" indent="0">
              <a:buNone/>
            </a:pPr>
            <a:r>
              <a:rPr lang="ru-RU" sz="2000" i="1" dirty="0" smtClean="0"/>
              <a:t>Есть </a:t>
            </a:r>
            <a:r>
              <a:rPr lang="ru-RU" sz="2000" i="1" dirty="0" err="1" smtClean="0"/>
              <a:t>хеш</a:t>
            </a:r>
            <a:r>
              <a:rPr lang="ru-RU" sz="2000" i="1" dirty="0" smtClean="0"/>
              <a:t> локального админа на одном хосте, он же подходит на другие</a:t>
            </a:r>
          </a:p>
          <a:p>
            <a:pPr marL="0" indent="0">
              <a:buNone/>
            </a:pPr>
            <a:r>
              <a:rPr lang="ru-RU" sz="1600" dirty="0" smtClean="0"/>
              <a:t>* С </a:t>
            </a:r>
            <a:r>
              <a:rPr lang="en-US" sz="1600" dirty="0" smtClean="0"/>
              <a:t>Windows Vista|2008 – </a:t>
            </a:r>
            <a:r>
              <a:rPr lang="ru-RU" sz="1600" dirty="0" smtClean="0"/>
              <a:t>локальный админ по умолчанию отключен</a:t>
            </a:r>
          </a:p>
          <a:p>
            <a:pPr marL="0" indent="0">
              <a:buNone/>
            </a:pPr>
            <a:endParaRPr lang="ru-RU" i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67856"/>
          <a:stretch/>
        </p:blipFill>
        <p:spPr>
          <a:xfrm>
            <a:off x="3635896" y="4697360"/>
            <a:ext cx="585077" cy="86476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67856"/>
          <a:stretch/>
        </p:blipFill>
        <p:spPr>
          <a:xfrm>
            <a:off x="2267744" y="3764813"/>
            <a:ext cx="585077" cy="86476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67856"/>
          <a:stretch/>
        </p:blipFill>
        <p:spPr>
          <a:xfrm>
            <a:off x="3635896" y="2870552"/>
            <a:ext cx="585077" cy="8647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67856"/>
          <a:stretch/>
        </p:blipFill>
        <p:spPr>
          <a:xfrm>
            <a:off x="3636231" y="3736639"/>
            <a:ext cx="585077" cy="86476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67856"/>
          <a:stretch/>
        </p:blipFill>
        <p:spPr>
          <a:xfrm>
            <a:off x="4572000" y="2870552"/>
            <a:ext cx="585077" cy="86476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67856"/>
          <a:stretch/>
        </p:blipFill>
        <p:spPr>
          <a:xfrm>
            <a:off x="4601171" y="3735315"/>
            <a:ext cx="585077" cy="86476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67856"/>
          <a:stretch/>
        </p:blipFill>
        <p:spPr>
          <a:xfrm>
            <a:off x="4604552" y="4697360"/>
            <a:ext cx="585077" cy="864763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14" idx="3"/>
            <a:endCxn id="15" idx="1"/>
          </p:cNvCxnSpPr>
          <p:nvPr/>
        </p:nvCxnSpPr>
        <p:spPr>
          <a:xfrm flipV="1">
            <a:off x="2852821" y="3302934"/>
            <a:ext cx="783075" cy="89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  <a:endCxn id="16" idx="1"/>
          </p:cNvCxnSpPr>
          <p:nvPr/>
        </p:nvCxnSpPr>
        <p:spPr>
          <a:xfrm flipV="1">
            <a:off x="2852821" y="4169021"/>
            <a:ext cx="783410" cy="28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3"/>
            <a:endCxn id="19" idx="1"/>
          </p:cNvCxnSpPr>
          <p:nvPr/>
        </p:nvCxnSpPr>
        <p:spPr>
          <a:xfrm>
            <a:off x="2852821" y="4197195"/>
            <a:ext cx="1751731" cy="932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miley Face 26"/>
          <p:cNvSpPr/>
          <p:nvPr/>
        </p:nvSpPr>
        <p:spPr>
          <a:xfrm>
            <a:off x="2267409" y="4094688"/>
            <a:ext cx="353456" cy="372612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Smiley Face 27"/>
          <p:cNvSpPr/>
          <p:nvPr/>
        </p:nvSpPr>
        <p:spPr>
          <a:xfrm>
            <a:off x="3820422" y="3302933"/>
            <a:ext cx="216024" cy="242632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Smiley Face 28"/>
          <p:cNvSpPr/>
          <p:nvPr/>
        </p:nvSpPr>
        <p:spPr>
          <a:xfrm>
            <a:off x="3820422" y="4152581"/>
            <a:ext cx="216024" cy="242632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Smiley Face 29"/>
          <p:cNvSpPr/>
          <p:nvPr/>
        </p:nvSpPr>
        <p:spPr>
          <a:xfrm>
            <a:off x="4766535" y="5123889"/>
            <a:ext cx="216024" cy="242632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Straight Arrow Connector 31"/>
          <p:cNvCxnSpPr>
            <a:stCxn id="19" idx="1"/>
            <a:endCxn id="12" idx="3"/>
          </p:cNvCxnSpPr>
          <p:nvPr/>
        </p:nvCxnSpPr>
        <p:spPr>
          <a:xfrm flipH="1">
            <a:off x="4220973" y="5129742"/>
            <a:ext cx="3835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miley Face 34"/>
          <p:cNvSpPr/>
          <p:nvPr/>
        </p:nvSpPr>
        <p:spPr>
          <a:xfrm>
            <a:off x="3820422" y="5123889"/>
            <a:ext cx="216024" cy="242632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3"/>
          <a:srcRect l="67856" b="22211"/>
          <a:stretch/>
        </p:blipFill>
        <p:spPr>
          <a:xfrm>
            <a:off x="5858984" y="3722523"/>
            <a:ext cx="585077" cy="672690"/>
          </a:xfrm>
          <a:prstGeom prst="rect">
            <a:avLst/>
          </a:prstGeom>
        </p:spPr>
      </p:pic>
      <p:sp>
        <p:nvSpPr>
          <p:cNvPr id="37" name="Content Placeholder 3"/>
          <p:cNvSpPr txBox="1">
            <a:spLocks/>
          </p:cNvSpPr>
          <p:nvPr/>
        </p:nvSpPr>
        <p:spPr>
          <a:xfrm>
            <a:off x="5886876" y="4411095"/>
            <a:ext cx="833264" cy="373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b="1" i="1" dirty="0" smtClean="0"/>
              <a:t>DC</a:t>
            </a:r>
            <a:endParaRPr lang="ru-RU" sz="1600" b="1" i="1" dirty="0"/>
          </a:p>
        </p:txBody>
      </p:sp>
      <p:sp>
        <p:nvSpPr>
          <p:cNvPr id="38" name="Content Placeholder 3"/>
          <p:cNvSpPr txBox="1">
            <a:spLocks/>
          </p:cNvSpPr>
          <p:nvPr/>
        </p:nvSpPr>
        <p:spPr>
          <a:xfrm>
            <a:off x="422893" y="5751340"/>
            <a:ext cx="8147248" cy="1203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i="1" dirty="0" smtClean="0"/>
              <a:t>* Server =~ server or client computer</a:t>
            </a:r>
            <a:br>
              <a:rPr lang="en-US" sz="1800" i="1" dirty="0" smtClean="0"/>
            </a:br>
            <a:r>
              <a:rPr lang="en-US" sz="1800" i="1" dirty="0" smtClean="0"/>
              <a:t>** DC – Domain Controller</a:t>
            </a:r>
            <a:endParaRPr lang="ru-RU" sz="1800" i="1" dirty="0"/>
          </a:p>
        </p:txBody>
      </p:sp>
    </p:spTree>
    <p:extLst>
      <p:ext uri="{BB962C8B-B14F-4D97-AF65-F5344CB8AC3E}">
        <p14:creationId xmlns:p14="http://schemas.microsoft.com/office/powerpoint/2010/main" val="174891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PtH</a:t>
            </a:r>
            <a:r>
              <a:rPr lang="en-US" dirty="0" smtClean="0"/>
              <a:t>. </a:t>
            </a:r>
            <a:r>
              <a:rPr lang="ru-RU" dirty="0" smtClean="0"/>
              <a:t>Что можем?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457200" y="1367991"/>
            <a:ext cx="8147248" cy="12031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Повышение привилегий</a:t>
            </a:r>
          </a:p>
          <a:p>
            <a:pPr marL="0" indent="0">
              <a:buFont typeface="Arial" pitchFamily="34" charset="0"/>
              <a:buNone/>
            </a:pPr>
            <a:r>
              <a:rPr lang="ru-RU" sz="2000" i="1" dirty="0" smtClean="0"/>
              <a:t>Есть </a:t>
            </a:r>
            <a:r>
              <a:rPr lang="ru-RU" sz="2000" i="1" dirty="0" err="1" smtClean="0"/>
              <a:t>хеш</a:t>
            </a:r>
            <a:r>
              <a:rPr lang="ru-RU" sz="2000" i="1" dirty="0" smtClean="0"/>
              <a:t> локального админа на хосте и из памяти получаем </a:t>
            </a:r>
            <a:r>
              <a:rPr lang="ru-RU" sz="2000" i="1" dirty="0" err="1" smtClean="0"/>
              <a:t>хеш</a:t>
            </a:r>
            <a:r>
              <a:rPr lang="ru-RU" sz="2000" i="1" dirty="0" smtClean="0"/>
              <a:t> доменного админа</a:t>
            </a:r>
            <a:endParaRPr lang="ru-RU" i="1" dirty="0" smtClean="0"/>
          </a:p>
          <a:p>
            <a:pPr marL="0" indent="0">
              <a:buFont typeface="Arial" pitchFamily="34" charset="0"/>
              <a:buNone/>
            </a:pPr>
            <a:endParaRPr lang="ru-RU" i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67856"/>
          <a:stretch/>
        </p:blipFill>
        <p:spPr>
          <a:xfrm>
            <a:off x="3707904" y="4293096"/>
            <a:ext cx="585077" cy="86476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67856"/>
          <a:stretch/>
        </p:blipFill>
        <p:spPr>
          <a:xfrm>
            <a:off x="2339752" y="3360549"/>
            <a:ext cx="585077" cy="86476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67856"/>
          <a:stretch/>
        </p:blipFill>
        <p:spPr>
          <a:xfrm>
            <a:off x="3707904" y="2466288"/>
            <a:ext cx="585077" cy="8647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67856"/>
          <a:stretch/>
        </p:blipFill>
        <p:spPr>
          <a:xfrm>
            <a:off x="3708239" y="3332375"/>
            <a:ext cx="585077" cy="8647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67856"/>
          <a:stretch/>
        </p:blipFill>
        <p:spPr>
          <a:xfrm>
            <a:off x="4614837" y="2467612"/>
            <a:ext cx="585077" cy="86476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67856"/>
          <a:stretch/>
        </p:blipFill>
        <p:spPr>
          <a:xfrm>
            <a:off x="4644008" y="3332375"/>
            <a:ext cx="585077" cy="86476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67856"/>
          <a:stretch/>
        </p:blipFill>
        <p:spPr>
          <a:xfrm>
            <a:off x="4647389" y="4294420"/>
            <a:ext cx="585077" cy="86476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67856" b="22211"/>
          <a:stretch/>
        </p:blipFill>
        <p:spPr>
          <a:xfrm>
            <a:off x="5991908" y="3324836"/>
            <a:ext cx="585077" cy="672690"/>
          </a:xfrm>
          <a:prstGeom prst="rect">
            <a:avLst/>
          </a:prstGeom>
        </p:spPr>
      </p:pic>
      <p:sp>
        <p:nvSpPr>
          <p:cNvPr id="20" name="Content Placeholder 3"/>
          <p:cNvSpPr txBox="1">
            <a:spLocks/>
          </p:cNvSpPr>
          <p:nvPr/>
        </p:nvSpPr>
        <p:spPr>
          <a:xfrm>
            <a:off x="6019800" y="4013408"/>
            <a:ext cx="833264" cy="373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b="1" i="1" dirty="0" smtClean="0"/>
              <a:t>DC</a:t>
            </a:r>
            <a:endParaRPr lang="ru-RU" sz="1600" b="1" i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5022" y="3782863"/>
            <a:ext cx="1751731" cy="932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miley Face 21"/>
          <p:cNvSpPr/>
          <p:nvPr/>
        </p:nvSpPr>
        <p:spPr>
          <a:xfrm>
            <a:off x="2319610" y="3680356"/>
            <a:ext cx="353456" cy="372612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Smiley Face 22"/>
          <p:cNvSpPr/>
          <p:nvPr/>
        </p:nvSpPr>
        <p:spPr>
          <a:xfrm>
            <a:off x="4818736" y="4709557"/>
            <a:ext cx="216024" cy="242632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Straight Arrow Connector 7"/>
          <p:cNvCxnSpPr>
            <a:stCxn id="18" idx="3"/>
            <a:endCxn id="19" idx="1"/>
          </p:cNvCxnSpPr>
          <p:nvPr/>
        </p:nvCxnSpPr>
        <p:spPr>
          <a:xfrm flipV="1">
            <a:off x="5232466" y="3661181"/>
            <a:ext cx="759442" cy="1065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miley Face 23"/>
          <p:cNvSpPr/>
          <p:nvPr/>
        </p:nvSpPr>
        <p:spPr>
          <a:xfrm>
            <a:off x="6179058" y="3606624"/>
            <a:ext cx="353456" cy="372612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Straight Arrow Connector 10"/>
          <p:cNvCxnSpPr>
            <a:stCxn id="19" idx="1"/>
            <a:endCxn id="13" idx="3"/>
          </p:cNvCxnSpPr>
          <p:nvPr/>
        </p:nvCxnSpPr>
        <p:spPr>
          <a:xfrm flipH="1" flipV="1">
            <a:off x="5199914" y="2899994"/>
            <a:ext cx="791994" cy="761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1"/>
            <a:endCxn id="17" idx="3"/>
          </p:cNvCxnSpPr>
          <p:nvPr/>
        </p:nvCxnSpPr>
        <p:spPr>
          <a:xfrm flipH="1">
            <a:off x="5229085" y="3661181"/>
            <a:ext cx="762823" cy="103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1"/>
          </p:cNvCxnSpPr>
          <p:nvPr/>
        </p:nvCxnSpPr>
        <p:spPr>
          <a:xfrm flipH="1" flipV="1">
            <a:off x="4355976" y="2916776"/>
            <a:ext cx="1635932" cy="744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1"/>
            <a:endCxn id="16" idx="3"/>
          </p:cNvCxnSpPr>
          <p:nvPr/>
        </p:nvCxnSpPr>
        <p:spPr>
          <a:xfrm flipH="1">
            <a:off x="4293316" y="3661181"/>
            <a:ext cx="1698592" cy="103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3"/>
          <p:cNvSpPr txBox="1">
            <a:spLocks/>
          </p:cNvSpPr>
          <p:nvPr/>
        </p:nvSpPr>
        <p:spPr>
          <a:xfrm>
            <a:off x="457200" y="5264653"/>
            <a:ext cx="8147248" cy="1203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i="1" dirty="0" smtClean="0"/>
              <a:t>* Server =~ server or client computer</a:t>
            </a:r>
            <a:br>
              <a:rPr lang="en-US" sz="1800" i="1" dirty="0" smtClean="0"/>
            </a:br>
            <a:r>
              <a:rPr lang="en-US" sz="1800" i="1" dirty="0" smtClean="0"/>
              <a:t>** DC – Domain Controller</a:t>
            </a:r>
            <a:endParaRPr lang="ru-RU" sz="1800" i="1" dirty="0"/>
          </a:p>
        </p:txBody>
      </p:sp>
    </p:spTree>
    <p:extLst>
      <p:ext uri="{BB962C8B-B14F-4D97-AF65-F5344CB8AC3E}">
        <p14:creationId xmlns:p14="http://schemas.microsoft.com/office/powerpoint/2010/main" val="275610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PtH</a:t>
            </a:r>
            <a:r>
              <a:rPr lang="en-US" dirty="0" smtClean="0"/>
              <a:t>. </a:t>
            </a:r>
            <a:r>
              <a:rPr lang="ru-RU" dirty="0" smtClean="0"/>
              <a:t>Защита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457200" y="1367991"/>
            <a:ext cx="8147248" cy="50853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Полная - отсутствует</a:t>
            </a:r>
          </a:p>
          <a:p>
            <a:endParaRPr lang="ru-RU" i="1" dirty="0"/>
          </a:p>
          <a:p>
            <a:r>
              <a:rPr lang="ru-RU" dirty="0" smtClean="0"/>
              <a:t>Есть возможность защититься при комплексном подходе:</a:t>
            </a:r>
            <a:r>
              <a:rPr lang="ru-RU" i="1" dirty="0" smtClean="0"/>
              <a:t/>
            </a:r>
            <a:br>
              <a:rPr lang="ru-RU" i="1" dirty="0" smtClean="0"/>
            </a:br>
            <a:r>
              <a:rPr lang="ru-RU" i="1" dirty="0" smtClean="0"/>
              <a:t>- Ограничить использование привилегированных </a:t>
            </a:r>
            <a:r>
              <a:rPr lang="ru-RU" i="1" dirty="0" err="1" smtClean="0"/>
              <a:t>учёток</a:t>
            </a:r>
            <a:r>
              <a:rPr lang="ru-RU" i="1" dirty="0"/>
              <a:t/>
            </a:r>
            <a:br>
              <a:rPr lang="ru-RU" i="1" dirty="0"/>
            </a:br>
            <a:r>
              <a:rPr lang="ru-RU" i="1" dirty="0" smtClean="0"/>
              <a:t>- Отключение/запрет на удалённый доступ локальных</a:t>
            </a:r>
            <a:br>
              <a:rPr lang="ru-RU" i="1" dirty="0" smtClean="0"/>
            </a:br>
            <a:r>
              <a:rPr lang="ru-RU" i="1" dirty="0" smtClean="0"/>
              <a:t>- «Безопасные» методы аутентификации</a:t>
            </a:r>
            <a:br>
              <a:rPr lang="ru-RU" i="1" dirty="0" smtClean="0"/>
            </a:br>
            <a:r>
              <a:rPr lang="ru-RU" i="1" dirty="0" smtClean="0"/>
              <a:t>- </a:t>
            </a:r>
            <a:r>
              <a:rPr lang="ru-RU" i="1" dirty="0" err="1" smtClean="0"/>
              <a:t>фаерволы</a:t>
            </a:r>
            <a:r>
              <a:rPr lang="ru-RU" i="1" dirty="0" smtClean="0"/>
              <a:t>, </a:t>
            </a:r>
            <a:r>
              <a:rPr lang="ru-RU" i="1" dirty="0" err="1" smtClean="0"/>
              <a:t>патчи</a:t>
            </a:r>
            <a:r>
              <a:rPr lang="ru-RU" i="1" dirty="0" smtClean="0"/>
              <a:t>…</a:t>
            </a:r>
          </a:p>
          <a:p>
            <a:pPr marL="0" indent="0">
              <a:buFont typeface="Arial" pitchFamily="34" charset="0"/>
              <a:buNone/>
            </a:pP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20546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43808" y="1417638"/>
            <a:ext cx="5842992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https://twitter.com/antyurin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agrrrdog@gmail.com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 </a:t>
            </a:r>
            <a:endParaRPr lang="ru-RU" dirty="0" smtClean="0"/>
          </a:p>
          <a:p>
            <a:pPr marL="514350" indent="-514350">
              <a:buAutoNum type="arabicPeriod"/>
            </a:pP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Digital Securit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5571309"/>
            <a:ext cx="2050041" cy="66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Alexey N Tyuri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48" y="1690424"/>
            <a:ext cx="1680245" cy="168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ru-RU" i="1" dirty="0" err="1" smtClean="0"/>
              <a:t>пентестер</a:t>
            </a:r>
            <a:r>
              <a:rPr lang="ru-RU" i="1" dirty="0" smtClean="0"/>
              <a:t> (</a:t>
            </a:r>
            <a:r>
              <a:rPr lang="en-US" i="1" dirty="0" smtClean="0"/>
              <a:t>Web, EBA, MS nets)</a:t>
            </a:r>
          </a:p>
          <a:p>
            <a:pPr>
              <a:buFontTx/>
              <a:buChar char="-"/>
            </a:pPr>
            <a:r>
              <a:rPr lang="ru-RU" i="1" dirty="0" smtClean="0"/>
              <a:t>рубрика </a:t>
            </a:r>
            <a:r>
              <a:rPr lang="en-US" i="1" dirty="0" smtClean="0"/>
              <a:t>“Easy Hack” (</a:t>
            </a:r>
            <a:r>
              <a:rPr lang="en-US" i="1" dirty="0" err="1" smtClean="0"/>
              <a:t>Xakep</a:t>
            </a:r>
            <a:r>
              <a:rPr lang="en-US" i="1" dirty="0" smtClean="0"/>
              <a:t>)</a:t>
            </a:r>
          </a:p>
          <a:p>
            <a:pPr>
              <a:buFontTx/>
              <a:buChar char="-"/>
            </a:pPr>
            <a:r>
              <a:rPr lang="en-US" i="1" dirty="0" smtClean="0"/>
              <a:t>co-org </a:t>
            </a:r>
            <a:r>
              <a:rPr lang="en-US" i="1" dirty="0" err="1" smtClean="0"/>
              <a:t>Defcon</a:t>
            </a:r>
            <a:r>
              <a:rPr lang="en-US" i="1" dirty="0" smtClean="0"/>
              <a:t> Russia, </a:t>
            </a:r>
            <a:r>
              <a:rPr lang="en-US" i="1" dirty="0" err="1" smtClean="0"/>
              <a:t>ZeroNights</a:t>
            </a:r>
            <a:endParaRPr lang="en-US" i="1" dirty="0" smtClean="0"/>
          </a:p>
          <a:p>
            <a:pPr>
              <a:buFontTx/>
              <a:buChar char="-"/>
            </a:pPr>
            <a:endParaRPr lang="ru-RU" i="1" dirty="0" smtClean="0"/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https://twitter.com/antyurin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hlinkClick r:id="rId3"/>
              </a:rPr>
              <a:t>agrrrdog@gmail.com</a:t>
            </a:r>
            <a:endParaRPr lang="en-US" sz="2000" dirty="0"/>
          </a:p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pPr marL="514350" indent="-514350">
              <a:buAutoNum type="arabicPeriod"/>
            </a:pP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Digital Securit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4638"/>
            <a:ext cx="2050041" cy="66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lexey N Tyuri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4" y="1647825"/>
            <a:ext cx="1997199" cy="199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iconconf.ru/uploads/logo/xakep.ru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4797152"/>
            <a:ext cx="184188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Digital Securit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041" y="4802899"/>
            <a:ext cx="1762756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j00ru.vexillium.org/blog/08_11_13/zeronight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712010"/>
            <a:ext cx="1375792" cy="103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efcon Russi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050" y="4712010"/>
            <a:ext cx="1066986" cy="106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NTLM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Как технология</a:t>
            </a:r>
            <a:endParaRPr lang="en-US" dirty="0" smtClean="0"/>
          </a:p>
          <a:p>
            <a:r>
              <a:rPr lang="ru-RU" dirty="0" smtClean="0"/>
              <a:t>Хранение паролей в ОС, в </a:t>
            </a:r>
            <a:r>
              <a:rPr lang="en-US" dirty="0" err="1" smtClean="0"/>
              <a:t>ActiveDirectory</a:t>
            </a:r>
            <a:endParaRPr lang="en-US" dirty="0" smtClean="0"/>
          </a:p>
          <a:p>
            <a:r>
              <a:rPr lang="ru-RU" dirty="0" smtClean="0"/>
              <a:t>Аутентификация</a:t>
            </a:r>
          </a:p>
          <a:p>
            <a:r>
              <a:rPr lang="en-US" dirty="0" smtClean="0"/>
              <a:t>Auto Single-Sing-on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ru-RU" i="1" dirty="0" smtClean="0"/>
              <a:t>Основа атак на </a:t>
            </a:r>
            <a:r>
              <a:rPr lang="en-US" i="1" dirty="0" smtClean="0"/>
              <a:t>windows-</a:t>
            </a:r>
            <a:r>
              <a:rPr lang="ru-RU" i="1" dirty="0" smtClean="0"/>
              <a:t>сети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91235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и Зачем?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3"/>
          </a:xfrm>
        </p:spPr>
        <p:txBody>
          <a:bodyPr>
            <a:normAutofit/>
          </a:bodyPr>
          <a:lstStyle/>
          <a:p>
            <a:r>
              <a:rPr lang="ru-RU" dirty="0" smtClean="0"/>
              <a:t>Почти все корпоративные сети построены на </a:t>
            </a:r>
            <a:r>
              <a:rPr lang="en-US" dirty="0" smtClean="0"/>
              <a:t>AD</a:t>
            </a:r>
            <a:r>
              <a:rPr lang="ru-RU" dirty="0" smtClean="0"/>
              <a:t> и </a:t>
            </a:r>
            <a:r>
              <a:rPr lang="en-US" dirty="0" smtClean="0"/>
              <a:t>windows</a:t>
            </a:r>
          </a:p>
          <a:p>
            <a:r>
              <a:rPr lang="ru-RU" dirty="0" smtClean="0"/>
              <a:t>Низкий </a:t>
            </a:r>
            <a:r>
              <a:rPr lang="ru-RU" dirty="0"/>
              <a:t>уровень знаний админов</a:t>
            </a:r>
          </a:p>
          <a:p>
            <a:r>
              <a:rPr lang="ru-RU" dirty="0" smtClean="0"/>
              <a:t>Возможность получить полный контроль над всем</a:t>
            </a:r>
          </a:p>
          <a:p>
            <a:r>
              <a:rPr lang="ru-RU" dirty="0"/>
              <a:t>Нет реальной возможности полностью защититься</a:t>
            </a:r>
          </a:p>
          <a:p>
            <a:r>
              <a:rPr lang="ru-RU" dirty="0" smtClean="0"/>
              <a:t>Много </a:t>
            </a:r>
            <a:r>
              <a:rPr lang="ru-RU" dirty="0"/>
              <a:t>тонкостей </a:t>
            </a:r>
            <a:r>
              <a:rPr lang="ru-RU" dirty="0" smtClean="0"/>
              <a:t>и трюков</a:t>
            </a:r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48087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Хранение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Хранить</a:t>
            </a:r>
            <a:r>
              <a:rPr lang="en-US" dirty="0" smtClean="0"/>
              <a:t> </a:t>
            </a:r>
            <a:r>
              <a:rPr lang="ru-RU" dirty="0" smtClean="0"/>
              <a:t>пароли надо</a:t>
            </a:r>
            <a:r>
              <a:rPr lang="en-US" dirty="0" smtClean="0"/>
              <a:t>,</a:t>
            </a:r>
            <a:r>
              <a:rPr lang="ru-RU" dirty="0" smtClean="0"/>
              <a:t> но хранить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plain-text’</a:t>
            </a:r>
            <a:r>
              <a:rPr lang="ru-RU" dirty="0" smtClean="0"/>
              <a:t>ом – плохо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/>
              <a:t>- NT </a:t>
            </a:r>
            <a:r>
              <a:rPr lang="ru-RU" b="1" dirty="0" err="1" smtClean="0"/>
              <a:t>хеш</a:t>
            </a:r>
            <a:r>
              <a:rPr lang="en-US" b="1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MD4(UTF-16-LittleEndian(password</a:t>
            </a:r>
            <a:r>
              <a:rPr lang="en-US" dirty="0"/>
              <a:t>))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 - LM </a:t>
            </a:r>
            <a:r>
              <a:rPr lang="ru-RU" dirty="0" smtClean="0"/>
              <a:t>«</a:t>
            </a:r>
            <a:r>
              <a:rPr lang="ru-RU" dirty="0" err="1" smtClean="0"/>
              <a:t>хеш</a:t>
            </a:r>
            <a:r>
              <a:rPr lang="ru-RU" dirty="0" smtClean="0"/>
              <a:t>» </a:t>
            </a:r>
            <a:r>
              <a:rPr lang="en-US" i="1" dirty="0" smtClean="0"/>
              <a:t>(</a:t>
            </a:r>
            <a:r>
              <a:rPr lang="ru-RU" i="1" dirty="0" smtClean="0"/>
              <a:t>раньше)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ru-RU" i="1" dirty="0" smtClean="0"/>
              <a:t>см. далее</a:t>
            </a:r>
            <a:endParaRPr lang="ru-RU" i="1" dirty="0"/>
          </a:p>
          <a:p>
            <a:pPr marL="0" indent="0">
              <a:buNone/>
            </a:pPr>
            <a:endParaRPr lang="ru-RU" i="1" dirty="0" smtClean="0"/>
          </a:p>
          <a:p>
            <a:pPr marL="0" indent="0">
              <a:buNone/>
            </a:pP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95943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LM hash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wiki:</a:t>
            </a:r>
            <a:endParaRPr lang="ru-RU" dirty="0"/>
          </a:p>
          <a:p>
            <a:r>
              <a:rPr lang="ru-RU" i="1" dirty="0"/>
              <a:t>Пароль пользователя как </a:t>
            </a:r>
            <a:r>
              <a:rPr lang="ru-RU" i="1" dirty="0" smtClean="0"/>
              <a:t>OEM-строка</a:t>
            </a:r>
            <a:r>
              <a:rPr lang="en-US" i="1" dirty="0" smtClean="0"/>
              <a:t> (</a:t>
            </a:r>
            <a:r>
              <a:rPr lang="ru-RU" i="1" dirty="0" smtClean="0"/>
              <a:t>Россия - </a:t>
            </a:r>
            <a:r>
              <a:rPr lang="en-US" i="1" dirty="0" smtClean="0"/>
              <a:t>cp866</a:t>
            </a:r>
            <a:r>
              <a:rPr lang="en-US" dirty="0" smtClean="0"/>
              <a:t>)</a:t>
            </a:r>
            <a:r>
              <a:rPr lang="ru-RU" i="1" dirty="0" smtClean="0"/>
              <a:t> </a:t>
            </a:r>
            <a:r>
              <a:rPr lang="ru-RU" i="1" dirty="0"/>
              <a:t>приводится к верхнему регистру.</a:t>
            </a:r>
          </a:p>
          <a:p>
            <a:r>
              <a:rPr lang="ru-RU" i="1" dirty="0"/>
              <a:t>Пароль дополняется нулями или обрезается до 14 байтов</a:t>
            </a:r>
          </a:p>
          <a:p>
            <a:r>
              <a:rPr lang="ru-RU" i="1" dirty="0"/>
              <a:t>Получившийся пароль разделяется на две половинки по 7 байтов.</a:t>
            </a:r>
          </a:p>
          <a:p>
            <a:r>
              <a:rPr lang="ru-RU" i="1" dirty="0"/>
              <a:t>Эти значения используются для создания двух ключей DES, по одному для каждой 7-байтовой половинки, рассматривая 7 байтов как битовый поток и вставляя ноль после каждых 7 битов. Так создаются 64 бита, необходимые для ключа DES.</a:t>
            </a:r>
          </a:p>
          <a:p>
            <a:r>
              <a:rPr lang="ru-RU" i="1" dirty="0"/>
              <a:t>Каждый из этих ключей используется для DES-шифрования ASCII-строки «KGS!@#$%», получая два 8-байтовых шифрованных значения.</a:t>
            </a:r>
          </a:p>
          <a:p>
            <a:r>
              <a:rPr lang="ru-RU" i="1" dirty="0"/>
              <a:t>Данные шифрованные значения соединяются в 16-байтовое значение, являющееся LM-</a:t>
            </a:r>
            <a:r>
              <a:rPr lang="ru-RU" i="1" dirty="0" err="1"/>
              <a:t>хешем</a:t>
            </a:r>
            <a:r>
              <a:rPr lang="ru-RU" i="1" dirty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i="1" dirty="0"/>
          </a:p>
          <a:p>
            <a:pPr marL="0" indent="0">
              <a:buNone/>
            </a:pPr>
            <a:r>
              <a:rPr lang="ru-RU" i="1" dirty="0" smtClean="0"/>
              <a:t>До </a:t>
            </a:r>
            <a:r>
              <a:rPr lang="en-US" i="1" dirty="0" smtClean="0"/>
              <a:t>Windows Vista/2008 </a:t>
            </a:r>
            <a:r>
              <a:rPr lang="ru-RU" i="1" dirty="0"/>
              <a:t>по </a:t>
            </a:r>
            <a:r>
              <a:rPr lang="ru-RU" i="1" dirty="0" smtClean="0"/>
              <a:t>умолчанию хранятся и </a:t>
            </a:r>
            <a:r>
              <a:rPr lang="en-US" i="1" dirty="0" smtClean="0"/>
              <a:t>LM-</a:t>
            </a:r>
            <a:r>
              <a:rPr lang="ru-RU" i="1" dirty="0" err="1" smtClean="0"/>
              <a:t>хеши</a:t>
            </a:r>
            <a:endParaRPr lang="ru-RU" i="1" dirty="0" smtClean="0"/>
          </a:p>
          <a:p>
            <a:pPr marL="0" indent="0">
              <a:buNone/>
            </a:pP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44085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 </a:t>
            </a:r>
            <a:r>
              <a:rPr lang="ru-RU" dirty="0" smtClean="0"/>
              <a:t>и </a:t>
            </a:r>
            <a:r>
              <a:rPr lang="en-US" dirty="0" smtClean="0"/>
              <a:t>LM </a:t>
            </a:r>
            <a:r>
              <a:rPr lang="ru-RU" dirty="0" err="1" smtClean="0"/>
              <a:t>хеши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3"/>
          </a:xfrm>
        </p:spPr>
        <p:txBody>
          <a:bodyPr>
            <a:normAutofit/>
          </a:bodyPr>
          <a:lstStyle/>
          <a:p>
            <a:r>
              <a:rPr lang="ru-RU" dirty="0" err="1" smtClean="0"/>
              <a:t>Брутабельно</a:t>
            </a:r>
            <a:endParaRPr lang="ru-RU" dirty="0"/>
          </a:p>
          <a:p>
            <a:r>
              <a:rPr lang="ru-RU" dirty="0" smtClean="0"/>
              <a:t>Можно использовать «радужные таблицы»</a:t>
            </a:r>
          </a:p>
          <a:p>
            <a:r>
              <a:rPr lang="ru-RU" dirty="0" smtClean="0"/>
              <a:t>Сначала </a:t>
            </a:r>
            <a:r>
              <a:rPr lang="en-US" dirty="0" smtClean="0"/>
              <a:t>LM: </a:t>
            </a:r>
            <a:r>
              <a:rPr lang="ru-RU" dirty="0" smtClean="0"/>
              <a:t>по частям и без регистра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Чем: </a:t>
            </a:r>
            <a:r>
              <a:rPr lang="en-US" dirty="0" smtClean="0"/>
              <a:t>l0phtcrack, Cain</a:t>
            </a:r>
            <a:r>
              <a:rPr lang="en-US" dirty="0"/>
              <a:t>, </a:t>
            </a:r>
            <a:r>
              <a:rPr lang="en-US" dirty="0" smtClean="0"/>
              <a:t>John-the-Ripper</a:t>
            </a:r>
            <a:r>
              <a:rPr lang="ru-RU" dirty="0" smtClean="0"/>
              <a:t>, </a:t>
            </a:r>
            <a:r>
              <a:rPr lang="en-US" dirty="0" err="1" smtClean="0"/>
              <a:t>HashCat</a:t>
            </a:r>
            <a:r>
              <a:rPr lang="en-US" dirty="0" smtClean="0"/>
              <a:t>…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ru-RU" i="1" dirty="0"/>
          </a:p>
          <a:p>
            <a:pPr marL="0" indent="0">
              <a:buNone/>
            </a:pP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403107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NTLM </a:t>
            </a:r>
            <a:r>
              <a:rPr lang="en-US" dirty="0" err="1" smtClean="0"/>
              <a:t>auth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34907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NTLM </a:t>
            </a:r>
            <a:r>
              <a:rPr lang="en-US" dirty="0" smtClean="0"/>
              <a:t>v</a:t>
            </a:r>
            <a:r>
              <a:rPr lang="ru-RU" dirty="0" smtClean="0"/>
              <a:t>1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1</a:t>
            </a:r>
            <a:r>
              <a:rPr lang="ru-RU" dirty="0" smtClean="0"/>
              <a:t>) Когда юзер, хочет подключиться к серверу, то ОС отправляет запрос на подключение, содержащее имя юзера и домена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2) Сервер</a:t>
            </a:r>
            <a:r>
              <a:rPr lang="en-US" dirty="0" smtClean="0"/>
              <a:t>   </a:t>
            </a:r>
            <a:r>
              <a:rPr lang="ru-RU" dirty="0" smtClean="0"/>
              <a:t>генерирует 16-байтовое случайное значение (</a:t>
            </a:r>
            <a:r>
              <a:rPr lang="en-US" dirty="0" smtClean="0"/>
              <a:t>challenge) </a:t>
            </a:r>
            <a:r>
              <a:rPr lang="ru-RU" dirty="0" smtClean="0"/>
              <a:t>и отправляет его серверу (вместе с информацией об имени хоста, домена и т.д.)</a:t>
            </a:r>
          </a:p>
          <a:p>
            <a:pPr marL="0" indent="0">
              <a:buNone/>
            </a:pPr>
            <a:r>
              <a:rPr lang="ru-RU" dirty="0" smtClean="0"/>
              <a:t>3) Клиент «</a:t>
            </a:r>
            <a:r>
              <a:rPr lang="ru-RU" dirty="0" err="1" smtClean="0"/>
              <a:t>хеширует</a:t>
            </a:r>
            <a:r>
              <a:rPr lang="ru-RU" dirty="0" smtClean="0"/>
              <a:t>» пароль вместе с </a:t>
            </a:r>
            <a:r>
              <a:rPr lang="en-US" dirty="0" smtClean="0"/>
              <a:t>challenge</a:t>
            </a:r>
            <a:r>
              <a:rPr lang="ru-RU" dirty="0" smtClean="0"/>
              <a:t>м и отправляет ответ на сервер.</a:t>
            </a:r>
            <a:br>
              <a:rPr lang="ru-RU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Сервер проводит аналогичное «хеширование» на своей стороне и сравнивает </a:t>
            </a:r>
            <a:r>
              <a:rPr lang="ru-RU" dirty="0" err="1" smtClean="0"/>
              <a:t>хеши</a:t>
            </a:r>
            <a:r>
              <a:rPr lang="ru-RU" dirty="0" smtClean="0"/>
              <a:t>, определяя возможность доступа юзера.</a:t>
            </a:r>
            <a:br>
              <a:rPr lang="ru-RU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При аутентификации в домене, сервер передают имя пользователя, </a:t>
            </a:r>
            <a:r>
              <a:rPr lang="en-US" dirty="0" smtClean="0"/>
              <a:t>challenge</a:t>
            </a:r>
            <a:r>
              <a:rPr lang="ru-RU" dirty="0" smtClean="0"/>
              <a:t> и </a:t>
            </a:r>
            <a:r>
              <a:rPr lang="ru-RU" dirty="0" err="1" smtClean="0"/>
              <a:t>хеш</a:t>
            </a:r>
            <a:r>
              <a:rPr lang="ru-RU" dirty="0" smtClean="0"/>
              <a:t> клиента с третьего шага на контроллер домена, где и происходит сравнение.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dirty="0" smtClean="0"/>
              <a:t>NTLM v2 </a:t>
            </a:r>
            <a:r>
              <a:rPr lang="ru-RU" dirty="0" smtClean="0"/>
              <a:t>– похож, добавлен клиентский </a:t>
            </a:r>
            <a:r>
              <a:rPr lang="en-US" dirty="0" smtClean="0"/>
              <a:t>challenge</a:t>
            </a:r>
            <a:r>
              <a:rPr lang="ru-RU" dirty="0" smtClean="0"/>
              <a:t>, для затруднения </a:t>
            </a:r>
            <a:r>
              <a:rPr lang="ru-RU" dirty="0" err="1" smtClean="0"/>
              <a:t>брута</a:t>
            </a:r>
            <a:r>
              <a:rPr lang="ru-RU" dirty="0" smtClean="0"/>
              <a:t> и защиты от «радужных» таблиц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265" y="3861048"/>
            <a:ext cx="3334437" cy="158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4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NTLM </a:t>
            </a:r>
            <a:r>
              <a:rPr lang="en-US" dirty="0" err="1" smtClean="0"/>
              <a:t>auth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9" y="1600200"/>
            <a:ext cx="7949277" cy="456510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Основополагающий протокол </a:t>
            </a:r>
            <a:r>
              <a:rPr lang="ru-RU" dirty="0" err="1" smtClean="0"/>
              <a:t>виндовой</a:t>
            </a:r>
            <a:r>
              <a:rPr lang="ru-RU" dirty="0" smtClean="0"/>
              <a:t> </a:t>
            </a:r>
            <a:r>
              <a:rPr lang="en-US" dirty="0" smtClean="0"/>
              <a:t>Single-Sign-on</a:t>
            </a:r>
            <a:endParaRPr lang="ru-RU" dirty="0"/>
          </a:p>
          <a:p>
            <a:r>
              <a:rPr lang="ru-RU" dirty="0" smtClean="0"/>
              <a:t>Глубокое внедрение:</a:t>
            </a:r>
            <a:br>
              <a:rPr lang="ru-RU" dirty="0" smtClean="0"/>
            </a:br>
            <a:r>
              <a:rPr lang="ru-RU" dirty="0" smtClean="0"/>
              <a:t>- Почти любой протокол (</a:t>
            </a:r>
            <a:r>
              <a:rPr lang="en-US" dirty="0" smtClean="0"/>
              <a:t>http, </a:t>
            </a:r>
            <a:r>
              <a:rPr lang="en-US" dirty="0" err="1" smtClean="0"/>
              <a:t>smb</a:t>
            </a:r>
            <a:r>
              <a:rPr lang="en-US" dirty="0" smtClean="0"/>
              <a:t>, pop3, ftp…</a:t>
            </a:r>
            <a:r>
              <a:rPr lang="ru-RU" dirty="0" smtClean="0"/>
              <a:t>)</a:t>
            </a:r>
            <a:br>
              <a:rPr lang="ru-RU" dirty="0" smtClean="0"/>
            </a:br>
            <a:r>
              <a:rPr lang="ru-RU" dirty="0" smtClean="0"/>
              <a:t>- Почти все продукты/технологии </a:t>
            </a:r>
            <a:r>
              <a:rPr lang="en-US" dirty="0" smtClean="0"/>
              <a:t>M$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ru-RU" dirty="0" smtClean="0"/>
              <a:t>Включена по умолчанию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= Необходимо хранить </a:t>
            </a:r>
            <a:r>
              <a:rPr lang="en-US" dirty="0" smtClean="0"/>
              <a:t>NT-</a:t>
            </a:r>
            <a:r>
              <a:rPr lang="ru-RU" dirty="0" err="1" smtClean="0"/>
              <a:t>хеш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  <a:p>
            <a:pPr marL="0" indent="0">
              <a:buNone/>
            </a:pPr>
            <a:r>
              <a:rPr lang="ru-RU" dirty="0" smtClean="0"/>
              <a:t>*Признан </a:t>
            </a:r>
            <a:r>
              <a:rPr lang="en-US" dirty="0" smtClean="0"/>
              <a:t>M$ </a:t>
            </a:r>
            <a:r>
              <a:rPr lang="ru-RU" dirty="0" smtClean="0"/>
              <a:t>как небезопасный протокол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**Время </a:t>
            </a:r>
            <a:r>
              <a:rPr lang="ru-RU" dirty="0"/>
              <a:t>жизни большое (смена пароля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034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687</Words>
  <Application>Microsoft Office PowerPoint</Application>
  <PresentationFormat>On-screen Show (4:3)</PresentationFormat>
  <Paragraphs>144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Тема Office</vt:lpstr>
      <vt:lpstr>NTLM. Часть 1 Pass-the-hash</vt:lpstr>
      <vt:lpstr>about</vt:lpstr>
      <vt:lpstr>NTLM</vt:lpstr>
      <vt:lpstr>Почему и Зачем?</vt:lpstr>
      <vt:lpstr>Хранение</vt:lpstr>
      <vt:lpstr>LM hash</vt:lpstr>
      <vt:lpstr>NT и LM хеши</vt:lpstr>
      <vt:lpstr>NTLM auth</vt:lpstr>
      <vt:lpstr>NTLM auth</vt:lpstr>
      <vt:lpstr>Где хранить хеши?</vt:lpstr>
      <vt:lpstr>Доступ к хешам. Кто?</vt:lpstr>
      <vt:lpstr>Доступ к хешам. Чем?</vt:lpstr>
      <vt:lpstr>Что дальше?</vt:lpstr>
      <vt:lpstr>PtH. Что можем?</vt:lpstr>
      <vt:lpstr>PtH. Что можем?</vt:lpstr>
      <vt:lpstr>PtH. Защита</vt:lpstr>
      <vt:lpstr>Q?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Defcon Russia </dc:title>
  <cp:lastModifiedBy>stduser</cp:lastModifiedBy>
  <cp:revision>30</cp:revision>
  <dcterms:modified xsi:type="dcterms:W3CDTF">2014-06-26T20:47:37Z</dcterms:modified>
</cp:coreProperties>
</file>