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1"/>
  </p:notesMasterIdLst>
  <p:sldIdLst>
    <p:sldId id="292" r:id="rId2"/>
    <p:sldId id="272" r:id="rId3"/>
    <p:sldId id="257" r:id="rId4"/>
    <p:sldId id="258" r:id="rId5"/>
    <p:sldId id="273" r:id="rId6"/>
    <p:sldId id="275" r:id="rId7"/>
    <p:sldId id="278" r:id="rId8"/>
    <p:sldId id="277" r:id="rId9"/>
    <p:sldId id="282" r:id="rId10"/>
    <p:sldId id="289" r:id="rId11"/>
    <p:sldId id="274" r:id="rId12"/>
    <p:sldId id="263" r:id="rId13"/>
    <p:sldId id="261" r:id="rId14"/>
    <p:sldId id="269" r:id="rId15"/>
    <p:sldId id="264" r:id="rId16"/>
    <p:sldId id="265" r:id="rId17"/>
    <p:sldId id="266" r:id="rId18"/>
    <p:sldId id="271" r:id="rId19"/>
    <p:sldId id="267" r:id="rId20"/>
    <p:sldId id="268" r:id="rId21"/>
    <p:sldId id="270" r:id="rId22"/>
    <p:sldId id="276" r:id="rId23"/>
    <p:sldId id="279" r:id="rId24"/>
    <p:sldId id="280" r:id="rId25"/>
    <p:sldId id="281" r:id="rId26"/>
    <p:sldId id="286" r:id="rId27"/>
    <p:sldId id="287" r:id="rId28"/>
    <p:sldId id="288" r:id="rId29"/>
    <p:sldId id="291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F19"/>
    <a:srgbClr val="F1A12B"/>
    <a:srgbClr val="02AE1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74194" autoAdjust="0"/>
  </p:normalViewPr>
  <p:slideViewPr>
    <p:cSldViewPr>
      <p:cViewPr>
        <p:scale>
          <a:sx n="50" d="100"/>
          <a:sy n="50" d="100"/>
        </p:scale>
        <p:origin x="-1950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0E641-E0B4-4ECF-B8DD-D73B5BE2EBDE}" type="datetimeFigureOut">
              <a:rPr lang="ru-RU" smtClean="0"/>
              <a:pPr/>
              <a:t>04.04.2012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4A079-110A-4AB3-B430-6540B69F9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%D0%98%D0%BD%D1%81%D1%82%D1%80%D1%83%D0%BA%D1%86%D0%B8%D1%8F_(%D0%B8%D0%BD%D1%84%D0%BE%D1%80%D0%BC%D0%B0%D1%82%D0%B8%D0%BA%D0%B0)" TargetMode="External"/><Relationship Id="rId3" Type="http://schemas.openxmlformats.org/officeDocument/2006/relationships/hyperlink" Target="http://ru.wikipedia.org/wiki/RISC" TargetMode="External"/><Relationship Id="rId7" Type="http://schemas.openxmlformats.org/officeDocument/2006/relationships/hyperlink" Target="http://ru.wikipedia.org/wiki/%D0%90%D1%80%D1%85%D0%B8%D1%82%D0%B5%D0%BA%D1%82%D1%83%D1%80%D0%B0_%D0%BF%D1%80%D0%BE%D1%86%D0%B5%D1%81%D1%81%D0%BE%D1%80%D0%B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ru.wikipedia.org/wiki/%D0%9E%D1%82%D0%BB%D0%B0%D0%B4%D0%BA%D0%B0_%D0%BF%D1%80%D0%BE%D0%B3%D1%80%D0%B0%D0%BC%D0%BC%D1%8B" TargetMode="External"/><Relationship Id="rId5" Type="http://schemas.openxmlformats.org/officeDocument/2006/relationships/hyperlink" Target="http://ru.wikipedia.org/wiki/%D0%9A%D0%BE%D0%BC%D0%BF%D0%B8%D0%BB%D1%8F%D1%82%D0%BE%D1%80" TargetMode="External"/><Relationship Id="rId4" Type="http://schemas.openxmlformats.org/officeDocument/2006/relationships/hyperlink" Target="http://ru.wikipedia.org/wiki/ARM_(%D0%BA%D0%BE%D0%BC%D0%BF%D0%B0%D0%BD%D0%B8%D1%8F)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4A079-110A-4AB3-B430-6540B69F9B9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Архитектура ARM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Advanced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RISC"/>
              </a:rPr>
              <a:t>RISC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Acorn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RISC 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усовершенствованная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RISC-машина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 — семейство лицензируемых ядер разработки компании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ARM (компания)"/>
              </a:rPr>
              <a:t>ARM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ARM (компания)"/>
              </a:rPr>
              <a:t>Limited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Компания занимается исключительно разработкой ядер и инструментов для них (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Компилятор"/>
              </a:rPr>
              <a:t>компиляторы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средства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Отладка программы"/>
              </a:rPr>
              <a:t>отладки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и т. п.), зарабатывая на лицензировании архитектуры сторонним производителям.</a:t>
            </a:r>
            <a:endParaRPr lang="ru-RU" dirty="0" smtClean="0"/>
          </a:p>
          <a:p>
            <a:endParaRPr lang="ru-RU" sz="1200" b="0" i="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  <a:hlinkClick r:id="rId7" tooltip="Архитектура процессора"/>
            </a:endParaRPr>
          </a:p>
          <a:p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Архитектура процессора"/>
              </a:rPr>
              <a:t>RISC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Архитектура процессора"/>
              </a:rPr>
              <a:t> - </a:t>
            </a:r>
            <a:r>
              <a:rPr lang="ru-RU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Архитектура процессора"/>
              </a:rPr>
              <a:t>архитектура процессора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 которой быстродействие увеличивается за счёт упрощения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Инструкция (информатика)"/>
              </a:rPr>
              <a:t>команд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чтобы их декодирование было проще, а время выполнения  — короче. Первые RISC-процессоры даже не имели команд умножения и деления.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4A079-110A-4AB3-B430-6540B69F9B9D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 не производит и не продает процессоры, сделанные по своим разработкам, но зато дает лицензии на процессоры заинтересованным партнерам. ARM предлагает широкий выбор условий лицензирования, различающихся по стоимости и деталям. Для всех владельцев лицензии ARM поставляет описание аппаратной части ядра, а также полный набор средств разработки программного обеспечения (компилятор, отладчик), а также право продавать произведенные процессоры ARM. Некоторые клиенты занимаются производством процессоров для сторонних компаний.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4A079-110A-4AB3-B430-6540B69F9B9D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Зачем так сделано?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Протоколы  телекоммуникаций требуют ресурсов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4A079-110A-4AB3-B430-6540B69F9B9D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</a:t>
            </a:r>
            <a:r>
              <a:rPr lang="ru-RU" baseline="0" dirty="0" smtClean="0"/>
              <a:t> конце – короче всё классно, даже </a:t>
            </a:r>
            <a:r>
              <a:rPr lang="ru-RU" baseline="0" dirty="0" err="1" smtClean="0"/>
              <a:t>реверсить</a:t>
            </a:r>
            <a:r>
              <a:rPr lang="ru-RU" baseline="0" dirty="0" smtClean="0"/>
              <a:t> ничего не нужно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4A079-110A-4AB3-B430-6540B69F9B9D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Напрямую в память</a:t>
            </a:r>
            <a:r>
              <a:rPr lang="ru-RU" baseline="0" dirty="0" smtClean="0"/>
              <a:t> записать нельзя, нужно через регистр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4A079-110A-4AB3-B430-6540B69F9B9D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4A079-110A-4AB3-B430-6540B69F9B9D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04.04.2012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04.04.2012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hat.com/presentations/bh-europe-04/bh-eu-04-dehaas/bh-eu-04-dehaas.pdf" TargetMode="External"/><Relationship Id="rId2" Type="http://schemas.openxmlformats.org/officeDocument/2006/relationships/hyperlink" Target="http://tjworld.net/wiki/Android/HTC/Vis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988840"/>
            <a:ext cx="8077200" cy="1673352"/>
          </a:xfrm>
        </p:spPr>
        <p:txBody>
          <a:bodyPr>
            <a:normAutofit/>
          </a:bodyPr>
          <a:lstStyle/>
          <a:p>
            <a:r>
              <a:rPr lang="ru-RU" sz="6600" dirty="0" smtClean="0"/>
              <a:t>Основы </a:t>
            </a:r>
            <a:r>
              <a:rPr lang="ru-RU" sz="6600" dirty="0" err="1" smtClean="0"/>
              <a:t>реверсинга</a:t>
            </a:r>
            <a:endParaRPr lang="ru-RU" sz="6600" dirty="0"/>
          </a:p>
        </p:txBody>
      </p:sp>
      <p:pic>
        <p:nvPicPr>
          <p:cNvPr id="1034" name="Picture 10" descr="http://nvworld.ru/files/news/arm-unveil-superefective-a7/arm-logo-1_png_versions/medium_arm-logo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212976"/>
            <a:ext cx="4381500" cy="1447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</a:t>
            </a:r>
            <a:r>
              <a:rPr lang="ru-RU" dirty="0" err="1" smtClean="0"/>
              <a:t>реверсить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Нахождение уязвимостей в </a:t>
            </a:r>
            <a:r>
              <a:rPr lang="en-US" dirty="0" smtClean="0"/>
              <a:t>Baseband:</a:t>
            </a:r>
          </a:p>
          <a:p>
            <a:pPr lvl="1"/>
            <a:r>
              <a:rPr lang="ru-RU" dirty="0" smtClean="0"/>
              <a:t>Полный контроль над телефоном</a:t>
            </a:r>
          </a:p>
          <a:p>
            <a:pPr lvl="1"/>
            <a:r>
              <a:rPr lang="ru-RU" dirty="0" smtClean="0"/>
              <a:t>Код </a:t>
            </a:r>
            <a:r>
              <a:rPr lang="ru-RU" dirty="0" smtClean="0"/>
              <a:t>который ты вставил очень сложно увидеть</a:t>
            </a:r>
            <a:endParaRPr lang="en-US" dirty="0" smtClean="0"/>
          </a:p>
          <a:p>
            <a:pPr lvl="1"/>
            <a:r>
              <a:rPr lang="ru-RU" dirty="0" smtClean="0"/>
              <a:t>Перехват звонков, перехват и отправка </a:t>
            </a:r>
            <a:r>
              <a:rPr lang="en-US" dirty="0" smtClean="0"/>
              <a:t>SMS </a:t>
            </a:r>
            <a:r>
              <a:rPr lang="ru-RU" dirty="0" smtClean="0"/>
              <a:t>и прочие неприятности</a:t>
            </a:r>
          </a:p>
          <a:p>
            <a:pPr lvl="1"/>
            <a:r>
              <a:rPr lang="ru-RU" dirty="0" smtClean="0"/>
              <a:t>Антивирусы в </a:t>
            </a:r>
            <a:r>
              <a:rPr lang="en-US" dirty="0" smtClean="0"/>
              <a:t>application OS </a:t>
            </a:r>
            <a:r>
              <a:rPr lang="ru-RU" dirty="0" smtClean="0"/>
              <a:t>бесполезны</a:t>
            </a:r>
          </a:p>
          <a:p>
            <a:pPr lvl="1"/>
            <a:r>
              <a:rPr lang="ru-RU" dirty="0" smtClean="0"/>
              <a:t>Одна уязвимость на кучу различных моделей телефонов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Qualcomm MSM72XX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00760" y="3286124"/>
            <a:ext cx="1285884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QCSBL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15074" y="2285992"/>
            <a:ext cx="857256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PBL</a:t>
            </a:r>
            <a:endParaRPr lang="ru-RU" sz="2800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>
            <a:off x="4355976" y="1500174"/>
            <a:ext cx="1710" cy="5097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5929322" y="4357694"/>
            <a:ext cx="1428760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OEMSBL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64088" y="5429264"/>
            <a:ext cx="2208308" cy="1096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AMSS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(OKL4 kernel)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580112" y="1412776"/>
            <a:ext cx="2266967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ARM926-EJS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(baseband processor)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71600" y="1700808"/>
            <a:ext cx="25725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</a:rPr>
              <a:t>ARM1136J</a:t>
            </a:r>
            <a:endParaRPr lang="ru-RU" sz="40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(application processor)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285852" y="4357694"/>
            <a:ext cx="1857388" cy="714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APPSBOOT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28596" y="5572140"/>
            <a:ext cx="3643338" cy="10001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OS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(Android/Windows)</a:t>
            </a:r>
            <a:endParaRPr lang="ru-RU" sz="28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5" idx="2"/>
            <a:endCxn id="4" idx="0"/>
          </p:cNvCxnSpPr>
          <p:nvPr/>
        </p:nvCxnSpPr>
        <p:spPr>
          <a:xfrm rot="5400000">
            <a:off x="6500826" y="314324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7" idx="0"/>
          </p:cNvCxnSpPr>
          <p:nvPr/>
        </p:nvCxnSpPr>
        <p:spPr>
          <a:xfrm rot="5400000">
            <a:off x="6465901" y="417830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5400000">
            <a:off x="6465901" y="524987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2"/>
            <a:endCxn id="12" idx="0"/>
          </p:cNvCxnSpPr>
          <p:nvPr/>
        </p:nvCxnSpPr>
        <p:spPr>
          <a:xfrm rot="16200000" flipH="1">
            <a:off x="1982372" y="5304247"/>
            <a:ext cx="500066" cy="35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1"/>
            <a:endCxn id="11" idx="3"/>
          </p:cNvCxnSpPr>
          <p:nvPr/>
        </p:nvCxnSpPr>
        <p:spPr>
          <a:xfrm rot="10800000">
            <a:off x="3143240" y="4714884"/>
            <a:ext cx="278608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47864" y="4077072"/>
            <a:ext cx="228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RUN</a:t>
            </a:r>
            <a:r>
              <a:rPr lang="en-US" sz="2800" dirty="0" smtClean="0"/>
              <a:t> </a:t>
            </a:r>
            <a:r>
              <a:rPr lang="en-US" sz="2800" dirty="0" smtClean="0"/>
              <a:t>ARM11</a:t>
            </a:r>
            <a:endParaRPr lang="ru-RU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7215206" y="2285992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0xFFFF0000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358082" y="3214686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0x800000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429520" y="4214818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0x900000</a:t>
            </a:r>
            <a:endParaRPr lang="ru-RU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643802" y="5286388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0xA00000</a:t>
            </a:r>
            <a:endParaRPr lang="ru-RU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00034" y="4214818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0x0</a:t>
            </a:r>
            <a:endParaRPr lang="ru-RU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500" dirty="0" smtClean="0"/>
              <a:t>Режим </a:t>
            </a:r>
            <a:r>
              <a:rPr lang="en-US" sz="3500" dirty="0" smtClean="0"/>
              <a:t>ARM (32 bit)</a:t>
            </a:r>
            <a:endParaRPr lang="ru-RU" sz="3500" dirty="0" smtClean="0"/>
          </a:p>
          <a:p>
            <a:r>
              <a:rPr lang="ru-RU" sz="3500" dirty="0" smtClean="0"/>
              <a:t>Режим </a:t>
            </a:r>
            <a:r>
              <a:rPr lang="en-US" sz="3500" dirty="0" smtClean="0"/>
              <a:t>Thumb (16 bit)</a:t>
            </a:r>
            <a:endParaRPr lang="ru-RU" sz="3500" dirty="0" smtClean="0"/>
          </a:p>
          <a:p>
            <a:r>
              <a:rPr lang="en-US" sz="3500" dirty="0" smtClean="0"/>
              <a:t>16 </a:t>
            </a:r>
            <a:r>
              <a:rPr lang="ru-RU" sz="3500" dirty="0" smtClean="0"/>
              <a:t>Регистров</a:t>
            </a:r>
            <a:r>
              <a:rPr lang="en-US" sz="3500" dirty="0" smtClean="0"/>
              <a:t> + </a:t>
            </a:r>
            <a:r>
              <a:rPr lang="ru-RU" sz="3500" dirty="0" smtClean="0"/>
              <a:t>Флаги</a:t>
            </a:r>
            <a:r>
              <a:rPr lang="en-US" sz="35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3500" dirty="0" smtClean="0"/>
              <a:t> R0:R12 – </a:t>
            </a:r>
            <a:r>
              <a:rPr lang="ru-RU" sz="3500" dirty="0" smtClean="0"/>
              <a:t>регистры общего назначения</a:t>
            </a:r>
          </a:p>
          <a:p>
            <a:pPr lvl="1">
              <a:buFont typeface="Arial" pitchFamily="34" charset="0"/>
              <a:buChar char="•"/>
            </a:pPr>
            <a:r>
              <a:rPr lang="ru-RU" sz="3500" dirty="0" smtClean="0"/>
              <a:t> </a:t>
            </a:r>
            <a:r>
              <a:rPr lang="en-US" sz="3500" dirty="0" smtClean="0"/>
              <a:t>R13 (SP) – </a:t>
            </a:r>
            <a:r>
              <a:rPr lang="ru-RU" sz="3500" dirty="0" smtClean="0"/>
              <a:t>Указатель стека</a:t>
            </a:r>
          </a:p>
          <a:p>
            <a:pPr lvl="1">
              <a:buFont typeface="Arial" pitchFamily="34" charset="0"/>
              <a:buChar char="•"/>
            </a:pPr>
            <a:r>
              <a:rPr lang="en-US" sz="3500" dirty="0" smtClean="0"/>
              <a:t> R14 (LR) –  </a:t>
            </a:r>
            <a:r>
              <a:rPr lang="ru-RU" sz="3500" dirty="0" smtClean="0"/>
              <a:t>Указатель точки возврата</a:t>
            </a:r>
          </a:p>
          <a:p>
            <a:pPr lvl="1">
              <a:buFont typeface="Arial" pitchFamily="34" charset="0"/>
              <a:buChar char="•"/>
            </a:pPr>
            <a:r>
              <a:rPr lang="en-US" sz="3500" dirty="0" smtClean="0"/>
              <a:t> R15 (PC) – </a:t>
            </a:r>
            <a:r>
              <a:rPr lang="ru-RU" sz="3500" dirty="0" smtClean="0"/>
              <a:t>Указатель точки возврата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инструкции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52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LDR</a:t>
            </a:r>
            <a:r>
              <a:rPr lang="en-US" dirty="0" smtClean="0"/>
              <a:t> </a:t>
            </a:r>
            <a:r>
              <a:rPr lang="ru-RU" dirty="0" smtClean="0"/>
              <a:t>– чтение (из памяти)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STR</a:t>
            </a:r>
            <a:r>
              <a:rPr lang="en-US" dirty="0" smtClean="0"/>
              <a:t> </a:t>
            </a:r>
            <a:r>
              <a:rPr lang="ru-RU" dirty="0" smtClean="0"/>
              <a:t>– запись (в память)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MOV </a:t>
            </a:r>
            <a:r>
              <a:rPr lang="en-US" dirty="0" smtClean="0"/>
              <a:t>– </a:t>
            </a:r>
            <a:r>
              <a:rPr lang="ru-RU" dirty="0" smtClean="0"/>
              <a:t>пересылка между регистрами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STMFD/PUSH </a:t>
            </a:r>
            <a:r>
              <a:rPr lang="en-US" dirty="0" smtClean="0"/>
              <a:t>– </a:t>
            </a:r>
            <a:r>
              <a:rPr lang="ru-RU" dirty="0" smtClean="0"/>
              <a:t>положить в стек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LDMFD/POP</a:t>
            </a:r>
            <a:r>
              <a:rPr lang="en-US" dirty="0" smtClean="0"/>
              <a:t> – </a:t>
            </a:r>
            <a:r>
              <a:rPr lang="ru-RU" dirty="0" smtClean="0"/>
              <a:t>взять из стека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ADD, SUB, MUL </a:t>
            </a:r>
            <a:r>
              <a:rPr lang="en-US" dirty="0" smtClean="0"/>
              <a:t>– </a:t>
            </a:r>
            <a:r>
              <a:rPr lang="ru-RU" dirty="0" smtClean="0"/>
              <a:t>арифметические операции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LSL, LSR, AND, OR </a:t>
            </a:r>
            <a:r>
              <a:rPr lang="en-US" dirty="0" smtClean="0"/>
              <a:t>– </a:t>
            </a:r>
            <a:r>
              <a:rPr lang="ru-RU" dirty="0" smtClean="0"/>
              <a:t>логические операции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CMP</a:t>
            </a:r>
            <a:r>
              <a:rPr lang="en-US" dirty="0" smtClean="0"/>
              <a:t> - </a:t>
            </a:r>
            <a:r>
              <a:rPr lang="ru-RU" dirty="0" smtClean="0"/>
              <a:t>сравнение</a:t>
            </a:r>
          </a:p>
          <a:p>
            <a:pPr>
              <a:lnSpc>
                <a:spcPct val="150000"/>
              </a:lnSpc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инструкции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36246" t="33094" r="25003" b="51156"/>
          <a:stretch>
            <a:fillRect/>
          </a:stretch>
        </p:blipFill>
        <p:spPr bwMode="auto">
          <a:xfrm>
            <a:off x="251520" y="3789040"/>
            <a:ext cx="889248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Содержимое 2"/>
          <p:cNvSpPr>
            <a:spLocks noGrp="1"/>
          </p:cNvSpPr>
          <p:nvPr>
            <p:ph idx="1"/>
          </p:nvPr>
        </p:nvSpPr>
        <p:spPr>
          <a:xfrm>
            <a:off x="467544" y="1772816"/>
            <a:ext cx="6408712" cy="789713"/>
          </a:xfrm>
        </p:spPr>
        <p:txBody>
          <a:bodyPr/>
          <a:lstStyle/>
          <a:p>
            <a:r>
              <a:rPr lang="ru-RU" dirty="0" smtClean="0"/>
              <a:t>Доступ к памяти через регистры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b="1" dirty="0" smtClean="0"/>
              <a:t>B</a:t>
            </a:r>
            <a:r>
              <a:rPr lang="en-US" dirty="0" smtClean="0"/>
              <a:t> (branch) – </a:t>
            </a:r>
            <a:r>
              <a:rPr lang="ru-RU" dirty="0" smtClean="0"/>
              <a:t>прыжок</a:t>
            </a:r>
          </a:p>
          <a:p>
            <a:pPr>
              <a:lnSpc>
                <a:spcPct val="160000"/>
              </a:lnSpc>
            </a:pPr>
            <a:r>
              <a:rPr lang="en-US" b="1" dirty="0" smtClean="0"/>
              <a:t>BL </a:t>
            </a:r>
            <a:r>
              <a:rPr lang="en-US" dirty="0" smtClean="0"/>
              <a:t>(branch &amp; link) – </a:t>
            </a:r>
            <a:r>
              <a:rPr lang="ru-RU" dirty="0" smtClean="0"/>
              <a:t>прыжок с записью адреса возврата в </a:t>
            </a:r>
            <a:r>
              <a:rPr lang="en-US" dirty="0" smtClean="0"/>
              <a:t>R13</a:t>
            </a:r>
          </a:p>
          <a:p>
            <a:pPr>
              <a:lnSpc>
                <a:spcPct val="160000"/>
              </a:lnSpc>
            </a:pPr>
            <a:r>
              <a:rPr lang="en-US" b="1" dirty="0" smtClean="0"/>
              <a:t>BX</a:t>
            </a:r>
            <a:r>
              <a:rPr lang="en-US" dirty="0" smtClean="0"/>
              <a:t>/</a:t>
            </a:r>
            <a:r>
              <a:rPr lang="en-US" b="1" dirty="0" smtClean="0"/>
              <a:t>BLX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branch &amp; exchange instruction set)– </a:t>
            </a:r>
            <a:r>
              <a:rPr lang="ru-RU" dirty="0" smtClean="0"/>
              <a:t>прыжок с переключением режимов </a:t>
            </a:r>
            <a:r>
              <a:rPr lang="en-US" dirty="0" smtClean="0">
                <a:solidFill>
                  <a:srgbClr val="00B050"/>
                </a:solidFill>
              </a:rPr>
              <a:t>THUMB/ARM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инструкции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Инструкции с условием</a:t>
            </a:r>
            <a:endParaRPr lang="ru-RU" dirty="0"/>
          </a:p>
        </p:txBody>
      </p:sp>
      <p:grpSp>
        <p:nvGrpSpPr>
          <p:cNvPr id="35" name="Группа 34"/>
          <p:cNvGrpSpPr/>
          <p:nvPr/>
        </p:nvGrpSpPr>
        <p:grpSpPr>
          <a:xfrm>
            <a:off x="0" y="1916832"/>
            <a:ext cx="8820472" cy="1296144"/>
            <a:chOff x="0" y="1772816"/>
            <a:chExt cx="8820472" cy="1296144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3419872" y="1916832"/>
              <a:ext cx="1080120" cy="11521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/>
                <a:t>B</a:t>
              </a:r>
              <a:endParaRPr lang="ru-RU" sz="4800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499992" y="1916832"/>
              <a:ext cx="1080120" cy="11521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/>
                <a:t>NE</a:t>
              </a:r>
              <a:endParaRPr lang="ru-RU" sz="4800" dirty="0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>
              <a:off x="323528" y="2492896"/>
              <a:ext cx="28803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 flipH="1">
              <a:off x="5796136" y="2492896"/>
              <a:ext cx="302433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Прямоугольник 14"/>
            <p:cNvSpPr/>
            <p:nvPr/>
          </p:nvSpPr>
          <p:spPr>
            <a:xfrm>
              <a:off x="0" y="1772816"/>
              <a:ext cx="3275856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4000" dirty="0" smtClean="0">
                  <a:solidFill>
                    <a:schemeClr val="bg2">
                      <a:lumMod val="75000"/>
                    </a:schemeClr>
                  </a:solidFill>
                </a:rPr>
                <a:t>Инструкция</a:t>
              </a:r>
              <a:endParaRPr lang="ru-RU" sz="4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6156176" y="1772816"/>
              <a:ext cx="2592288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4000" dirty="0" smtClean="0">
                  <a:solidFill>
                    <a:schemeClr val="bg2">
                      <a:lumMod val="75000"/>
                    </a:schemeClr>
                  </a:solidFill>
                </a:rPr>
                <a:t>Условие</a:t>
              </a:r>
              <a:endParaRPr lang="ru-RU" sz="4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6156176" y="2492896"/>
              <a:ext cx="2592288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not equal</a:t>
              </a:r>
              <a:endParaRPr lang="ru-RU" sz="4000" dirty="0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467544" y="2492896"/>
              <a:ext cx="2592288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branch</a:t>
              </a:r>
              <a:endParaRPr lang="ru-RU" sz="4000" dirty="0"/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0" y="4581128"/>
            <a:ext cx="8820472" cy="1296144"/>
            <a:chOff x="0" y="1772816"/>
            <a:chExt cx="8820472" cy="1296144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3347864" y="1916832"/>
              <a:ext cx="1152128" cy="11521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/>
                <a:t>STR</a:t>
              </a:r>
              <a:endParaRPr lang="ru-RU" sz="4800" dirty="0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4499992" y="1916832"/>
              <a:ext cx="1080120" cy="11521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/>
                <a:t>EQ</a:t>
              </a:r>
              <a:endParaRPr lang="ru-RU" sz="4800" dirty="0"/>
            </a:p>
          </p:txBody>
        </p:sp>
        <p:cxnSp>
          <p:nvCxnSpPr>
            <p:cNvPr id="39" name="Прямая со стрелкой 38"/>
            <p:cNvCxnSpPr/>
            <p:nvPr/>
          </p:nvCxnSpPr>
          <p:spPr>
            <a:xfrm>
              <a:off x="323528" y="2492896"/>
              <a:ext cx="28803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H="1">
              <a:off x="5796136" y="2492896"/>
              <a:ext cx="302433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1" name="Прямоугольник 40"/>
            <p:cNvSpPr/>
            <p:nvPr/>
          </p:nvSpPr>
          <p:spPr>
            <a:xfrm>
              <a:off x="0" y="1772816"/>
              <a:ext cx="3275856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4000" dirty="0" smtClean="0">
                  <a:solidFill>
                    <a:schemeClr val="bg2">
                      <a:lumMod val="75000"/>
                    </a:schemeClr>
                  </a:solidFill>
                </a:rPr>
                <a:t>Инструкция</a:t>
              </a:r>
              <a:endParaRPr lang="ru-RU" sz="4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6156176" y="1772816"/>
              <a:ext cx="2592288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4000" dirty="0" smtClean="0">
                  <a:solidFill>
                    <a:schemeClr val="bg2">
                      <a:lumMod val="75000"/>
                    </a:schemeClr>
                  </a:solidFill>
                </a:rPr>
                <a:t>Условие</a:t>
              </a:r>
              <a:endParaRPr lang="ru-RU" sz="4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6156176" y="2492896"/>
              <a:ext cx="2592288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equal</a:t>
              </a:r>
              <a:endParaRPr lang="ru-RU" sz="4000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67544" y="2492896"/>
              <a:ext cx="2592288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store</a:t>
              </a:r>
              <a:endParaRPr lang="ru-RU" sz="4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инструкции</a:t>
            </a: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36164" t="21454" r="16605" b="46062"/>
          <a:stretch>
            <a:fillRect/>
          </a:stretch>
        </p:blipFill>
        <p:spPr bwMode="auto">
          <a:xfrm>
            <a:off x="216023" y="3068960"/>
            <a:ext cx="8820473" cy="3410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6551712" y="3645024"/>
            <a:ext cx="2592288" cy="5760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2AE12"/>
                </a:solidFill>
              </a:rPr>
              <a:t>R0 != 3</a:t>
            </a:r>
            <a:endParaRPr lang="ru-RU" sz="4000" dirty="0">
              <a:solidFill>
                <a:srgbClr val="02AE12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4077072"/>
            <a:ext cx="2592288" cy="5760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R0 == 3</a:t>
            </a:r>
            <a:endParaRPr lang="ru-RU" sz="4000" dirty="0">
              <a:solidFill>
                <a:srgbClr val="FF0000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683568" y="2996952"/>
            <a:ext cx="1728192" cy="86409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4644008" y="2708920"/>
            <a:ext cx="2016224" cy="79208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15200" y="2132856"/>
            <a:ext cx="26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002060"/>
                </a:solidFill>
              </a:rPr>
              <a:t>Сравнение</a:t>
            </a:r>
            <a:endParaRPr lang="ru-RU" sz="36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016" y="2204864"/>
            <a:ext cx="5004048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 smtClean="0">
                <a:solidFill>
                  <a:srgbClr val="002060"/>
                </a:solidFill>
              </a:rPr>
              <a:t>Условная инструкция</a:t>
            </a:r>
            <a:endParaRPr lang="ru-RU" sz="35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77688" y="1658559"/>
            <a:ext cx="8686800" cy="5082809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ru-RU" dirty="0" smtClean="0"/>
              <a:t>Первые 4 параметра передаются через регистры </a:t>
            </a:r>
            <a:r>
              <a:rPr lang="en-US" dirty="0" smtClean="0"/>
              <a:t>R0, R1, R2, R3</a:t>
            </a:r>
            <a:endParaRPr lang="ru-RU" dirty="0" smtClean="0"/>
          </a:p>
          <a:p>
            <a:pPr>
              <a:lnSpc>
                <a:spcPct val="200000"/>
              </a:lnSpc>
            </a:pPr>
            <a:r>
              <a:rPr lang="ru-RU" dirty="0" smtClean="0"/>
              <a:t>Все остальные передаются через стек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Адрес возврата попадает в регистр </a:t>
            </a:r>
            <a:r>
              <a:rPr lang="en-US" dirty="0" smtClean="0"/>
              <a:t>R14 (LR)</a:t>
            </a:r>
            <a:endParaRPr lang="ru-RU" dirty="0" smtClean="0"/>
          </a:p>
          <a:p>
            <a:pPr>
              <a:lnSpc>
                <a:spcPct val="200000"/>
              </a:lnSpc>
            </a:pPr>
            <a:r>
              <a:rPr lang="ru-RU" dirty="0" smtClean="0"/>
              <a:t>Функция возвращает значение через</a:t>
            </a:r>
            <a:r>
              <a:rPr lang="en-US" dirty="0" smtClean="0"/>
              <a:t> </a:t>
            </a:r>
            <a:r>
              <a:rPr lang="ru-RU" dirty="0" smtClean="0"/>
              <a:t>регистр </a:t>
            </a:r>
            <a:r>
              <a:rPr lang="en-US" dirty="0" smtClean="0"/>
              <a:t>R0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функции (1-4 параметра)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42887" t="34078" r="36636" b="51156"/>
          <a:stretch>
            <a:fillRect/>
          </a:stretch>
        </p:blipFill>
        <p:spPr bwMode="auto">
          <a:xfrm>
            <a:off x="2339752" y="4365104"/>
            <a:ext cx="518457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63688" y="1772816"/>
            <a:ext cx="6372200" cy="175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</a:t>
            </a:r>
            <a:r>
              <a:rPr lang="ru-RU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Вызов функции с 4 параметрами</a:t>
            </a:r>
            <a:endParaRPr lang="en-US" sz="3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sub4(</a:t>
            </a:r>
            <a:r>
              <a:rPr lang="en-US" sz="3600" dirty="0" smtClean="0">
                <a:solidFill>
                  <a:srgbClr val="FFC000"/>
                </a:solidFill>
              </a:rPr>
              <a:t>10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en-US" sz="3600" dirty="0" smtClean="0">
                <a:solidFill>
                  <a:srgbClr val="FFC000"/>
                </a:solidFill>
              </a:rPr>
              <a:t>20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en-US" sz="3600" dirty="0" smtClean="0">
                <a:solidFill>
                  <a:srgbClr val="FFC000"/>
                </a:solidFill>
              </a:rPr>
              <a:t>30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en-US" sz="3600" dirty="0" smtClean="0">
                <a:solidFill>
                  <a:srgbClr val="FFC000"/>
                </a:solidFill>
              </a:rPr>
              <a:t>40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);</a:t>
            </a:r>
          </a:p>
        </p:txBody>
      </p:sp>
      <p:cxnSp>
        <p:nvCxnSpPr>
          <p:cNvPr id="7" name="Прямая со стрелкой 6"/>
          <p:cNvCxnSpPr>
            <a:stCxn id="5" idx="2"/>
            <a:endCxn id="2050" idx="0"/>
          </p:cNvCxnSpPr>
          <p:nvPr/>
        </p:nvCxnSpPr>
        <p:spPr>
          <a:xfrm flipH="1">
            <a:off x="4932040" y="3527142"/>
            <a:ext cx="17748" cy="83796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3608" y="2276872"/>
            <a:ext cx="46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C</a:t>
            </a:r>
            <a:endParaRPr lang="ru-RU" sz="36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8112" y="5014917"/>
            <a:ext cx="133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ARM</a:t>
            </a:r>
            <a:endParaRPr lang="ru-RU" sz="3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2880319"/>
          </a:xfrm>
        </p:spPr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ARM</a:t>
            </a:r>
            <a:r>
              <a:rPr lang="ru-RU" dirty="0" smtClean="0"/>
              <a:t> процессора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Что и зачем </a:t>
            </a:r>
            <a:r>
              <a:rPr lang="ru-RU" dirty="0" err="1" smtClean="0"/>
              <a:t>реверсить</a:t>
            </a:r>
            <a:r>
              <a:rPr lang="ru-RU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Принципы </a:t>
            </a:r>
            <a:r>
              <a:rPr lang="ru-RU" dirty="0" err="1" smtClean="0"/>
              <a:t>реверсинга</a:t>
            </a:r>
            <a:r>
              <a:rPr lang="en-US" dirty="0" smtClean="0"/>
              <a:t> ARM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функции (5+ параметров)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538789"/>
            <a:ext cx="8676456" cy="95410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Вызов функции с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параметрами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sub7(</a:t>
            </a:r>
            <a:r>
              <a:rPr lang="en-US" sz="2800" dirty="0" smtClean="0">
                <a:solidFill>
                  <a:srgbClr val="FFC000"/>
                </a:solidFill>
              </a:rPr>
              <a:t>10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rgbClr val="FFC000"/>
                </a:solidFill>
              </a:rPr>
              <a:t>20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rgbClr val="FFC000"/>
                </a:solidFill>
              </a:rPr>
              <a:t>30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rgbClr val="FFC000"/>
                </a:solidFill>
              </a:rPr>
              <a:t>40, </a:t>
            </a: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var5, var6, var7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00" y="2636912"/>
            <a:ext cx="46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C</a:t>
            </a:r>
            <a:endParaRPr lang="ru-RU" sz="36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7944" y="6239053"/>
            <a:ext cx="133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ARM</a:t>
            </a:r>
            <a:endParaRPr lang="ru-RU" sz="3600" b="1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40673" t="27188" r="39403" b="31469"/>
          <a:stretch>
            <a:fillRect/>
          </a:stretch>
        </p:blipFill>
        <p:spPr bwMode="auto">
          <a:xfrm>
            <a:off x="3059832" y="2636912"/>
            <a:ext cx="3131840" cy="3653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Тело функции (режим </a:t>
            </a:r>
            <a:r>
              <a:rPr lang="en-US" dirty="0" smtClean="0"/>
              <a:t>Thumb)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56458" t="33094" r="27781" b="59031"/>
          <a:stretch>
            <a:fillRect/>
          </a:stretch>
        </p:blipFill>
        <p:spPr bwMode="auto">
          <a:xfrm>
            <a:off x="2123728" y="2276872"/>
            <a:ext cx="589565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 l="50796" t="32281" r="28970" b="64120"/>
          <a:stretch>
            <a:fillRect/>
          </a:stretch>
        </p:blipFill>
        <p:spPr bwMode="auto">
          <a:xfrm>
            <a:off x="1979712" y="4509120"/>
            <a:ext cx="662473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l="50796" t="38432" r="28520" b="54922"/>
          <a:stretch>
            <a:fillRect/>
          </a:stretch>
        </p:blipFill>
        <p:spPr bwMode="auto">
          <a:xfrm>
            <a:off x="1979712" y="5157192"/>
            <a:ext cx="6624736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Прямая со стрелкой 11"/>
          <p:cNvCxnSpPr/>
          <p:nvPr/>
        </p:nvCxnSpPr>
        <p:spPr>
          <a:xfrm>
            <a:off x="4572000" y="2132856"/>
            <a:ext cx="1440160" cy="108012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9512" y="1556792"/>
            <a:ext cx="9649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</a:rPr>
              <a:t>Сохранили на стеке регистры </a:t>
            </a:r>
            <a:r>
              <a:rPr lang="en-US" sz="2800" b="1" dirty="0" smtClean="0">
                <a:solidFill>
                  <a:srgbClr val="002060"/>
                </a:solidFill>
              </a:rPr>
              <a:t>R4-R6, </a:t>
            </a:r>
            <a:r>
              <a:rPr lang="ru-RU" sz="2800" b="1" dirty="0" smtClean="0">
                <a:solidFill>
                  <a:srgbClr val="002060"/>
                </a:solidFill>
              </a:rPr>
              <a:t>адрес возврата </a:t>
            </a:r>
            <a:r>
              <a:rPr lang="en-US" sz="2800" b="1" dirty="0" smtClean="0">
                <a:solidFill>
                  <a:srgbClr val="002060"/>
                </a:solidFill>
              </a:rPr>
              <a:t>LR</a:t>
            </a:r>
            <a:endParaRPr lang="ru-RU" sz="2800" b="1" dirty="0">
              <a:solidFill>
                <a:srgbClr val="002060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2915816" y="4437112"/>
            <a:ext cx="1080120" cy="216024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3933056"/>
            <a:ext cx="3995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</a:rPr>
              <a:t>В </a:t>
            </a:r>
            <a:r>
              <a:rPr lang="en-US" sz="2800" b="1" dirty="0" smtClean="0">
                <a:solidFill>
                  <a:srgbClr val="00B050"/>
                </a:solidFill>
              </a:rPr>
              <a:t>R0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</a:rPr>
              <a:t>результат функции</a:t>
            </a:r>
            <a:endParaRPr lang="ru-RU" sz="28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6334780"/>
            <a:ext cx="8100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</a:rPr>
              <a:t>Восстановили </a:t>
            </a:r>
            <a:r>
              <a:rPr lang="en-US" sz="2800" b="1" dirty="0" smtClean="0">
                <a:solidFill>
                  <a:srgbClr val="002060"/>
                </a:solidFill>
              </a:rPr>
              <a:t>R4-R6, </a:t>
            </a:r>
            <a:r>
              <a:rPr lang="ru-RU" sz="2800" b="1" dirty="0" smtClean="0">
                <a:solidFill>
                  <a:srgbClr val="002060"/>
                </a:solidFill>
              </a:rPr>
              <a:t>а в </a:t>
            </a:r>
            <a:r>
              <a:rPr lang="en-US" sz="2800" b="1" dirty="0" smtClean="0">
                <a:solidFill>
                  <a:srgbClr val="002060"/>
                </a:solidFill>
              </a:rPr>
              <a:t>PC</a:t>
            </a:r>
            <a:r>
              <a:rPr lang="ru-RU" sz="2800" b="1" dirty="0" smtClean="0">
                <a:solidFill>
                  <a:srgbClr val="002060"/>
                </a:solidFill>
              </a:rPr>
              <a:t> попал адрес возврата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endParaRPr lang="ru-RU" sz="2800" b="1" dirty="0">
              <a:solidFill>
                <a:srgbClr val="002060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V="1">
            <a:off x="1619672" y="5589240"/>
            <a:ext cx="2376264" cy="504056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Ищем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4824536" cy="4896544"/>
          </a:xfrm>
        </p:spPr>
        <p:txBody>
          <a:bodyPr/>
          <a:lstStyle/>
          <a:p>
            <a:r>
              <a:rPr lang="ru-RU" dirty="0" smtClean="0"/>
              <a:t>Ищем сигнатуру </a:t>
            </a:r>
            <a:r>
              <a:rPr lang="en-US" dirty="0" smtClean="0"/>
              <a:t>2D E9</a:t>
            </a:r>
            <a:endParaRPr lang="ru-RU" dirty="0" smtClean="0"/>
          </a:p>
          <a:p>
            <a:r>
              <a:rPr lang="ru-RU" dirty="0" smtClean="0"/>
              <a:t>Это последние два байта инструкции </a:t>
            </a:r>
            <a:r>
              <a:rPr lang="en-US" dirty="0" smtClean="0"/>
              <a:t>STMFD</a:t>
            </a:r>
            <a:endParaRPr lang="ru-RU" dirty="0" smtClean="0"/>
          </a:p>
          <a:p>
            <a:r>
              <a:rPr lang="ru-RU" dirty="0" smtClean="0"/>
              <a:t>Возвращаемся на два байта назад, давим кнопку </a:t>
            </a:r>
            <a:r>
              <a:rPr lang="en-US" dirty="0" smtClean="0"/>
              <a:t>C</a:t>
            </a:r>
          </a:p>
          <a:p>
            <a:endParaRPr lang="ru-RU" dirty="0" smtClean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 l="49528" t="16360" r="34422" b="55093"/>
          <a:stretch>
            <a:fillRect/>
          </a:stretch>
        </p:blipFill>
        <p:spPr bwMode="auto">
          <a:xfrm>
            <a:off x="5580112" y="1556792"/>
            <a:ext cx="252028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Прямая со стрелкой 5"/>
          <p:cNvCxnSpPr>
            <a:stCxn id="4097" idx="2"/>
          </p:cNvCxnSpPr>
          <p:nvPr/>
        </p:nvCxnSpPr>
        <p:spPr>
          <a:xfrm>
            <a:off x="6840252" y="4077072"/>
            <a:ext cx="36004" cy="43204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l="50553" t="25391" r="30077" b="62796"/>
          <a:stretch>
            <a:fillRect/>
          </a:stretch>
        </p:blipFill>
        <p:spPr bwMode="auto">
          <a:xfrm>
            <a:off x="4644008" y="4731316"/>
            <a:ext cx="4392488" cy="150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Ищем инструкции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ARM </a:t>
            </a:r>
            <a:r>
              <a:rPr lang="ru-RU" dirty="0" smtClean="0"/>
              <a:t>режиме большинство инструкций заканчивается на</a:t>
            </a:r>
            <a:r>
              <a:rPr lang="en-US" dirty="0" smtClean="0"/>
              <a:t> </a:t>
            </a:r>
            <a:r>
              <a:rPr lang="ru-RU" dirty="0" smtClean="0"/>
              <a:t>байты </a:t>
            </a:r>
            <a:r>
              <a:rPr lang="en-US" dirty="0" smtClean="0"/>
              <a:t>E</a:t>
            </a:r>
            <a:r>
              <a:rPr lang="ru-RU" dirty="0" smtClean="0"/>
              <a:t>0</a:t>
            </a:r>
            <a:r>
              <a:rPr lang="en-US" dirty="0" smtClean="0"/>
              <a:t>-EA,</a:t>
            </a:r>
            <a:r>
              <a:rPr lang="ru-RU" dirty="0" smtClean="0"/>
              <a:t> так можно находить </a:t>
            </a:r>
            <a:r>
              <a:rPr lang="en-US" dirty="0" smtClean="0"/>
              <a:t>ARM </a:t>
            </a:r>
            <a:r>
              <a:rPr lang="ru-RU" dirty="0" smtClean="0"/>
              <a:t>код в файле</a:t>
            </a:r>
            <a:r>
              <a:rPr lang="en-US" dirty="0" smtClean="0"/>
              <a:t> </a:t>
            </a:r>
          </a:p>
          <a:p>
            <a:r>
              <a:rPr lang="ru-RU" dirty="0" smtClean="0"/>
              <a:t>Инструкции лежат на границе слова (4 байта)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 l="19643" t="65578" r="37189" b="22610"/>
          <a:stretch>
            <a:fillRect/>
          </a:stretch>
        </p:blipFill>
        <p:spPr bwMode="auto">
          <a:xfrm>
            <a:off x="323528" y="4509120"/>
            <a:ext cx="842493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3275856" y="4293096"/>
            <a:ext cx="144016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4932040" y="4221088"/>
            <a:ext cx="144016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6804248" y="4221088"/>
            <a:ext cx="144016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8532440" y="4221088"/>
            <a:ext cx="144016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search engines</a:t>
            </a:r>
            <a:endParaRPr lang="ru-RU" dirty="0"/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221761"/>
          </a:xfrm>
        </p:spPr>
        <p:txBody>
          <a:bodyPr/>
          <a:lstStyle/>
          <a:p>
            <a:r>
              <a:rPr lang="ru-RU" dirty="0" smtClean="0"/>
              <a:t>При анализе кода часто можно встречать </a:t>
            </a:r>
            <a:r>
              <a:rPr lang="en-US" dirty="0" smtClean="0"/>
              <a:t>‘</a:t>
            </a:r>
            <a:r>
              <a:rPr lang="ru-RU" dirty="0" smtClean="0"/>
              <a:t>странные</a:t>
            </a:r>
            <a:r>
              <a:rPr lang="en-US" dirty="0" smtClean="0"/>
              <a:t>’</a:t>
            </a:r>
            <a:r>
              <a:rPr lang="ru-RU" dirty="0" smtClean="0"/>
              <a:t> значения</a:t>
            </a:r>
            <a:endParaRPr lang="ru-RU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 l="49528" t="19313" r="22247" b="61984"/>
          <a:stretch>
            <a:fillRect/>
          </a:stretch>
        </p:blipFill>
        <p:spPr bwMode="auto">
          <a:xfrm>
            <a:off x="683568" y="2996952"/>
            <a:ext cx="4638831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2483768" y="4437112"/>
            <a:ext cx="13681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одержимое 2"/>
          <p:cNvSpPr txBox="1">
            <a:spLocks/>
          </p:cNvSpPr>
          <p:nvPr/>
        </p:nvSpPr>
        <p:spPr>
          <a:xfrm>
            <a:off x="323528" y="4797153"/>
            <a:ext cx="8229600" cy="64807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ru-RU" sz="3200" dirty="0" smtClean="0"/>
              <a:t>Можно попробовать </a:t>
            </a:r>
            <a:r>
              <a:rPr lang="ru-RU" sz="3200" dirty="0" err="1" smtClean="0"/>
              <a:t>погуглить</a:t>
            </a:r>
            <a:r>
              <a:rPr lang="ru-RU" sz="3200" dirty="0" smtClean="0"/>
              <a:t> </a:t>
            </a:r>
            <a:r>
              <a:rPr lang="en-US" sz="3200" dirty="0" smtClean="0"/>
              <a:t>0xFA0F129C: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/>
          <a:srcRect l="11260" t="48032" r="50295" b="40156"/>
          <a:stretch>
            <a:fillRect/>
          </a:stretch>
        </p:blipFill>
        <p:spPr bwMode="auto">
          <a:xfrm>
            <a:off x="0" y="5359720"/>
            <a:ext cx="8673501" cy="149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Ищем строки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Прошивки содержат отладочную информацию в виде строк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b="1" dirty="0" smtClean="0"/>
              <a:t>Имена файлов</a:t>
            </a:r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pPr lvl="1">
              <a:buNone/>
            </a:pPr>
            <a:endParaRPr lang="ru-RU" dirty="0" smtClean="0"/>
          </a:p>
          <a:p>
            <a:pPr lvl="1"/>
            <a:r>
              <a:rPr lang="ru-RU" dirty="0" smtClean="0"/>
              <a:t>Отладочные строки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48421" t="31125" r="9518" b="61984"/>
          <a:stretch>
            <a:fillRect/>
          </a:stretch>
        </p:blipFill>
        <p:spPr bwMode="auto">
          <a:xfrm>
            <a:off x="1043608" y="3861048"/>
            <a:ext cx="547260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41908" t="37315" r="4491" b="56461"/>
          <a:stretch>
            <a:fillRect/>
          </a:stretch>
        </p:blipFill>
        <p:spPr bwMode="auto">
          <a:xfrm>
            <a:off x="216024" y="5661248"/>
            <a:ext cx="882047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Прямая соединительная линия 13"/>
          <p:cNvCxnSpPr/>
          <p:nvPr/>
        </p:nvCxnSpPr>
        <p:spPr>
          <a:xfrm flipV="1">
            <a:off x="5072066" y="3500438"/>
            <a:ext cx="1357322" cy="5715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5072066" y="3929066"/>
            <a:ext cx="1357322" cy="5715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5072066" y="4286256"/>
            <a:ext cx="1357322" cy="5715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4714876" y="3071810"/>
            <a:ext cx="1928826" cy="8572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4429124" y="4305055"/>
            <a:ext cx="2500330" cy="10527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JTAG. </a:t>
            </a:r>
            <a:r>
              <a:rPr lang="ru-RU" dirty="0" smtClean="0"/>
              <a:t>Отладка</a:t>
            </a:r>
            <a:endParaRPr lang="ru-RU" dirty="0"/>
          </a:p>
        </p:txBody>
      </p:sp>
      <p:pic>
        <p:nvPicPr>
          <p:cNvPr id="4" name="Picture 2" descr="http://lib.chipdip.ru/259/DOC00025943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3571876"/>
            <a:ext cx="1857388" cy="1857388"/>
          </a:xfrm>
          <a:prstGeom prst="rect">
            <a:avLst/>
          </a:prstGeom>
          <a:noFill/>
        </p:spPr>
      </p:pic>
      <p:pic>
        <p:nvPicPr>
          <p:cNvPr id="5" name="Picture 4" descr="http://ecohardware.ru/wp-content/uploads/2008/08/hp-2710p-tablet-p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214554"/>
            <a:ext cx="2722968" cy="2071702"/>
          </a:xfrm>
          <a:prstGeom prst="rect">
            <a:avLst/>
          </a:prstGeom>
          <a:noFill/>
        </p:spPr>
      </p:pic>
      <p:pic>
        <p:nvPicPr>
          <p:cNvPr id="6" name="Picture 6" descr="http://img.sotmarket.ru/img/communicator/htc/htc_max_4g_t8290_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7950" y="2500306"/>
            <a:ext cx="2226955" cy="3976706"/>
          </a:xfrm>
          <a:prstGeom prst="rect">
            <a:avLst/>
          </a:prstGeom>
          <a:noFill/>
        </p:spPr>
      </p:pic>
      <p:cxnSp>
        <p:nvCxnSpPr>
          <p:cNvPr id="8" name="Прямая со стрелкой 7"/>
          <p:cNvCxnSpPr/>
          <p:nvPr/>
        </p:nvCxnSpPr>
        <p:spPr>
          <a:xfrm>
            <a:off x="2786050" y="4071942"/>
            <a:ext cx="1143008" cy="428628"/>
          </a:xfrm>
          <a:prstGeom prst="straightConnector1">
            <a:avLst/>
          </a:prstGeom>
          <a:ln w="571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Возможности отладки через </a:t>
            </a:r>
            <a:r>
              <a:rPr lang="en-US" dirty="0" smtClean="0"/>
              <a:t>JTAG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ru-RU" dirty="0" smtClean="0"/>
              <a:t>Чтение памяти на ходу</a:t>
            </a:r>
          </a:p>
          <a:p>
            <a:pPr>
              <a:lnSpc>
                <a:spcPct val="250000"/>
              </a:lnSpc>
            </a:pPr>
            <a:r>
              <a:rPr lang="ru-RU" dirty="0" smtClean="0"/>
              <a:t>Модификация памяти на ходу</a:t>
            </a:r>
          </a:p>
          <a:p>
            <a:pPr>
              <a:lnSpc>
                <a:spcPct val="250000"/>
              </a:lnSpc>
            </a:pPr>
            <a:r>
              <a:rPr lang="ru-RU" dirty="0" smtClean="0"/>
              <a:t>Трассировка на самом низком уровне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dirty="0" smtClean="0"/>
              <a:t>HTC Hero JTAG </a:t>
            </a:r>
            <a:r>
              <a:rPr lang="en-US" dirty="0" err="1" smtClean="0"/>
              <a:t>pinouts</a:t>
            </a:r>
            <a:endParaRPr lang="ru-RU" dirty="0"/>
          </a:p>
        </p:txBody>
      </p:sp>
      <p:pic>
        <p:nvPicPr>
          <p:cNvPr id="7" name="Picture 2" descr="http://i077.radikal.ru/1004/78/97a1a709d7e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928802"/>
            <a:ext cx="489585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2636912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ru-RU" sz="6600" dirty="0" smtClean="0"/>
              <a:t>Спасибо за внимание!</a:t>
            </a:r>
            <a:endParaRPr lang="ru-RU" sz="6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5733256"/>
            <a:ext cx="4282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http://tjworld.net/wiki/Android/HTC/Vision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5363924"/>
            <a:ext cx="1982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Полезные ссылки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6167045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http://www.blackhat.com/presentations/bh-europe-04/bh-eu-04-dehaas/bh-eu-04-dehaas.pdf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ARM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4000" dirty="0" smtClean="0"/>
              <a:t>Что такое </a:t>
            </a:r>
            <a:r>
              <a:rPr lang="en-US" sz="4000" dirty="0" smtClean="0"/>
              <a:t>ARM?</a:t>
            </a:r>
          </a:p>
          <a:p>
            <a:r>
              <a:rPr lang="en-US" sz="4000" dirty="0" smtClean="0"/>
              <a:t>RISC</a:t>
            </a:r>
            <a:r>
              <a:rPr lang="ru-RU" sz="4000" dirty="0" smtClean="0"/>
              <a:t> (</a:t>
            </a:r>
            <a:r>
              <a:rPr lang="en-US" sz="4000" dirty="0" smtClean="0"/>
              <a:t>Reduced Instruction Set Computer)</a:t>
            </a:r>
          </a:p>
          <a:p>
            <a:r>
              <a:rPr lang="ru-RU" sz="4000" dirty="0" smtClean="0"/>
              <a:t>Устройства с </a:t>
            </a:r>
            <a:r>
              <a:rPr lang="en-US" sz="4000" dirty="0" smtClean="0"/>
              <a:t>ARM </a:t>
            </a:r>
            <a:r>
              <a:rPr lang="ru-RU" sz="4000" dirty="0" smtClean="0"/>
              <a:t>лицензированы </a:t>
            </a:r>
            <a:r>
              <a:rPr lang="en-US" sz="4000" dirty="0" smtClean="0"/>
              <a:t>ARM Ltd.</a:t>
            </a:r>
          </a:p>
          <a:p>
            <a:r>
              <a:rPr lang="ru-RU" sz="4000" dirty="0" smtClean="0"/>
              <a:t>Производители</a:t>
            </a:r>
            <a:r>
              <a:rPr lang="en-US" sz="4000" dirty="0" smtClean="0"/>
              <a:t>: Intel, Samsung, Toshiba, Qualcomm, Texas Instruments </a:t>
            </a:r>
            <a:r>
              <a:rPr lang="ru-RU" sz="4000" dirty="0" smtClean="0"/>
              <a:t>и т.д.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процессоров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Архитектуры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en-US" dirty="0" smtClean="0"/>
              <a:t>v4, v4T, v5TE, v6.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r>
              <a:rPr lang="ru-RU" b="1" dirty="0" smtClean="0"/>
              <a:t>Семейства</a:t>
            </a:r>
            <a:r>
              <a:rPr lang="en-US" b="1" dirty="0" smtClean="0"/>
              <a:t>:</a:t>
            </a:r>
            <a:endParaRPr lang="ru-RU" b="1" dirty="0" smtClean="0"/>
          </a:p>
          <a:p>
            <a:pPr>
              <a:buNone/>
            </a:pPr>
            <a:r>
              <a:rPr lang="en-US" dirty="0" smtClean="0"/>
              <a:t> ARM7, ARM9, ARM9E, ARM10E, ARM11.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r>
              <a:rPr lang="ru-RU" b="1" dirty="0" smtClean="0"/>
              <a:t>Ядра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en-US" dirty="0" smtClean="0"/>
              <a:t>ARM7TDMI, ARM940T, ARM966E-S, ARM1022E</a:t>
            </a:r>
            <a:endParaRPr lang="ru-RU" dirty="0" smtClean="0"/>
          </a:p>
          <a:p>
            <a:pPr>
              <a:buNone/>
            </a:pPr>
            <a:r>
              <a:rPr lang="ru-RU" sz="2400" dirty="0" smtClean="0"/>
              <a:t>производители лицензируют конкретное ядро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71406" y="3071810"/>
            <a:ext cx="4071966" cy="371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507288" cy="11853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современного мобильного устройства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1700808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</a:rPr>
              <a:t>2 процессора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ARM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rot="10800000" flipV="1">
            <a:off x="2786050" y="2276872"/>
            <a:ext cx="777838" cy="6520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148064" y="2348880"/>
            <a:ext cx="781258" cy="50861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00100" y="3214686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Application Processor</a:t>
            </a:r>
            <a:r>
              <a:rPr lang="ru-RU" sz="2800" b="1" dirty="0" smtClean="0">
                <a:solidFill>
                  <a:srgbClr val="00B050"/>
                </a:solidFill>
              </a:rPr>
              <a:t> 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3636" y="3000372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Baseband Processor</a:t>
            </a:r>
            <a:r>
              <a:rPr lang="ru-RU" sz="2800" b="1" dirty="0" smtClean="0">
                <a:solidFill>
                  <a:srgbClr val="002060"/>
                </a:solidFill>
              </a:rPr>
              <a:t> </a:t>
            </a:r>
            <a:endParaRPr lang="ru-RU" sz="2800" b="1" dirty="0">
              <a:solidFill>
                <a:srgbClr val="002060"/>
              </a:solidFill>
            </a:endParaRPr>
          </a:p>
        </p:txBody>
      </p:sp>
      <p:pic>
        <p:nvPicPr>
          <p:cNvPr id="6146" name="Picture 2" descr="http://iphone5-ipad3.com/uploads/posts/2011-08/1313517127_1309092541_android.jpg"/>
          <p:cNvPicPr>
            <a:picLocks noChangeAspect="1" noChangeArrowheads="1"/>
          </p:cNvPicPr>
          <p:nvPr/>
        </p:nvPicPr>
        <p:blipFill>
          <a:blip r:embed="rId3" cstate="print"/>
          <a:srcRect l="29346" t="18731" r="30020" b="22575"/>
          <a:stretch>
            <a:fillRect/>
          </a:stretch>
        </p:blipFill>
        <p:spPr bwMode="auto">
          <a:xfrm>
            <a:off x="2714612" y="4429132"/>
            <a:ext cx="889374" cy="963488"/>
          </a:xfrm>
          <a:prstGeom prst="rect">
            <a:avLst/>
          </a:prstGeom>
          <a:noFill/>
        </p:spPr>
      </p:pic>
      <p:pic>
        <p:nvPicPr>
          <p:cNvPr id="6148" name="Picture 4" descr="http://gayevoy.files.wordpress.com/2011/02/windows-phone-7-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348" y="4429132"/>
            <a:ext cx="2411760" cy="1157059"/>
          </a:xfrm>
          <a:prstGeom prst="rect">
            <a:avLst/>
          </a:prstGeom>
          <a:noFill/>
        </p:spPr>
      </p:pic>
      <p:pic>
        <p:nvPicPr>
          <p:cNvPr id="6150" name="Picture 6" descr="http://images.wikia.com/logopedia/images/3/3a/Windows_mobile_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4372" y="5509252"/>
            <a:ext cx="1680121" cy="716639"/>
          </a:xfrm>
          <a:prstGeom prst="rect">
            <a:avLst/>
          </a:prstGeom>
          <a:noFill/>
        </p:spPr>
      </p:pic>
      <p:pic>
        <p:nvPicPr>
          <p:cNvPr id="6152" name="Picture 8" descr="http://3.bp.blogspot.com/-757hge78yRA/TW4M3OGy1JI/AAAAAAAAVcY/9NJIxdUxbVo/s1600/ios_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42324" y="5581260"/>
            <a:ext cx="1768432" cy="720080"/>
          </a:xfrm>
          <a:prstGeom prst="rect">
            <a:avLst/>
          </a:prstGeom>
          <a:noFill/>
        </p:spPr>
      </p:pic>
      <p:sp>
        <p:nvSpPr>
          <p:cNvPr id="26" name="Прямоугольник 25"/>
          <p:cNvSpPr/>
          <p:nvPr/>
        </p:nvSpPr>
        <p:spPr>
          <a:xfrm>
            <a:off x="5572132" y="4000504"/>
            <a:ext cx="2928958" cy="12201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Телекоммуникации</a:t>
            </a:r>
            <a:endParaRPr lang="en-US" sz="2400" dirty="0" smtClean="0"/>
          </a:p>
          <a:p>
            <a:pPr algn="ctr"/>
            <a:r>
              <a:rPr lang="ru-RU" sz="2400" dirty="0" smtClean="0"/>
              <a:t> </a:t>
            </a:r>
            <a:r>
              <a:rPr lang="en-US" sz="2400" dirty="0" smtClean="0"/>
              <a:t>(GSM, EDGE ...)</a:t>
            </a:r>
            <a:endParaRPr lang="ru-RU" sz="24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572132" y="5352126"/>
            <a:ext cx="2928958" cy="12201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Взаимодействие с периферией</a:t>
            </a:r>
            <a:endParaRPr lang="en-US" sz="2400" dirty="0" smtClean="0"/>
          </a:p>
        </p:txBody>
      </p:sp>
      <p:sp>
        <p:nvSpPr>
          <p:cNvPr id="20" name="Прямоугольник 19"/>
          <p:cNvSpPr/>
          <p:nvPr/>
        </p:nvSpPr>
        <p:spPr>
          <a:xfrm>
            <a:off x="4929190" y="3000372"/>
            <a:ext cx="4071966" cy="371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processor 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06137"/>
          </a:xfrm>
        </p:spPr>
        <p:txBody>
          <a:bodyPr>
            <a:normAutofit/>
          </a:bodyPr>
          <a:lstStyle/>
          <a:p>
            <a:r>
              <a:rPr lang="ru-RU" dirty="0" smtClean="0"/>
              <a:t>Исполняет код </a:t>
            </a:r>
            <a:r>
              <a:rPr lang="ru-RU" dirty="0" err="1" smtClean="0"/>
              <a:t>операционки</a:t>
            </a:r>
            <a:r>
              <a:rPr lang="ru-RU" dirty="0" smtClean="0"/>
              <a:t> (</a:t>
            </a:r>
            <a:r>
              <a:rPr lang="en-US" dirty="0" smtClean="0"/>
              <a:t>Windows Mobile/Android)</a:t>
            </a:r>
          </a:p>
          <a:p>
            <a:r>
              <a:rPr lang="ru-RU" dirty="0" smtClean="0"/>
              <a:t>Есть куча </a:t>
            </a:r>
            <a:r>
              <a:rPr lang="ru-RU" dirty="0" err="1" smtClean="0"/>
              <a:t>исходников</a:t>
            </a:r>
            <a:r>
              <a:rPr lang="ru-RU" dirty="0" smtClean="0"/>
              <a:t> (</a:t>
            </a:r>
            <a:r>
              <a:rPr lang="en-US" dirty="0" smtClean="0"/>
              <a:t>Linux, Android)</a:t>
            </a:r>
          </a:p>
          <a:p>
            <a:r>
              <a:rPr lang="ru-RU" dirty="0" smtClean="0"/>
              <a:t>Есть куча информации, о том как тут всё работает</a:t>
            </a:r>
          </a:p>
          <a:p>
            <a:r>
              <a:rPr lang="ru-RU" dirty="0" smtClean="0"/>
              <a:t>Легко исследовать</a:t>
            </a:r>
            <a:r>
              <a:rPr lang="en-US" dirty="0" smtClean="0"/>
              <a:t> </a:t>
            </a:r>
            <a:r>
              <a:rPr lang="ru-RU" dirty="0" smtClean="0"/>
              <a:t>и отлаживать (</a:t>
            </a:r>
            <a:r>
              <a:rPr lang="en-US" dirty="0" smtClean="0"/>
              <a:t>GDB, IDA Remote, </a:t>
            </a:r>
            <a:r>
              <a:rPr lang="en-US" dirty="0" err="1" smtClean="0"/>
              <a:t>adb</a:t>
            </a:r>
            <a:r>
              <a:rPr lang="en-US" dirty="0" smtClean="0"/>
              <a:t> </a:t>
            </a:r>
            <a:r>
              <a:rPr lang="en-US" dirty="0" err="1" smtClean="0"/>
              <a:t>logcat</a:t>
            </a:r>
            <a:r>
              <a:rPr lang="en-US" dirty="0" smtClean="0"/>
              <a:t>, </a:t>
            </a:r>
            <a:r>
              <a:rPr lang="en-US" dirty="0" err="1" smtClean="0"/>
              <a:t>dmesg</a:t>
            </a:r>
            <a:r>
              <a:rPr lang="en-US" dirty="0" smtClean="0"/>
              <a:t> </a:t>
            </a:r>
            <a:r>
              <a:rPr lang="ru-RU" dirty="0" smtClean="0"/>
              <a:t>и т.д.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Производители выкладывают ядра </a:t>
            </a:r>
            <a:r>
              <a:rPr lang="en-US" dirty="0" smtClean="0"/>
              <a:t>Linux </a:t>
            </a:r>
            <a:r>
              <a:rPr lang="ru-RU" dirty="0" smtClean="0"/>
              <a:t>у себя на сайте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основе какая-нибудь </a:t>
            </a:r>
            <a:r>
              <a:rPr lang="en-US" dirty="0" smtClean="0"/>
              <a:t>RTOS (Real Time Operation System)</a:t>
            </a:r>
          </a:p>
          <a:p>
            <a:r>
              <a:rPr lang="ru-RU" dirty="0" smtClean="0"/>
              <a:t>Реализация протоколов телекоммуникаций </a:t>
            </a:r>
            <a:r>
              <a:rPr lang="en-US" dirty="0" smtClean="0"/>
              <a:t>GSM, CDMA, GPRS</a:t>
            </a:r>
            <a:r>
              <a:rPr lang="ru-RU" dirty="0" smtClean="0"/>
              <a:t> и </a:t>
            </a:r>
            <a:r>
              <a:rPr lang="ru-RU" dirty="0" err="1" smtClean="0"/>
              <a:t>т.д</a:t>
            </a:r>
            <a:endParaRPr lang="ru-RU" dirty="0" smtClean="0"/>
          </a:p>
          <a:p>
            <a:r>
              <a:rPr lang="ru-RU" dirty="0" smtClean="0"/>
              <a:t>Исполнение кода загрузчиков</a:t>
            </a:r>
          </a:p>
          <a:p>
            <a:r>
              <a:rPr lang="ru-RU" dirty="0" smtClean="0"/>
              <a:t>Взаимодействие с периферией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SIM </a:t>
            </a:r>
            <a:r>
              <a:rPr lang="ru-RU" dirty="0" smtClean="0"/>
              <a:t>карта</a:t>
            </a:r>
            <a:endParaRPr lang="en-US" dirty="0" smtClean="0"/>
          </a:p>
          <a:p>
            <a:pPr lvl="1"/>
            <a:r>
              <a:rPr lang="en-US" dirty="0" smtClean="0"/>
              <a:t>Flash </a:t>
            </a:r>
            <a:r>
              <a:rPr lang="ru-RU" dirty="0" smtClean="0"/>
              <a:t>память</a:t>
            </a:r>
          </a:p>
          <a:p>
            <a:pPr lvl="1"/>
            <a:r>
              <a:rPr lang="en-US" dirty="0" smtClean="0"/>
              <a:t>USB, UART, HDMI </a:t>
            </a:r>
            <a:r>
              <a:rPr lang="ru-RU" dirty="0" smtClean="0"/>
              <a:t>и т.д.</a:t>
            </a:r>
          </a:p>
          <a:p>
            <a:pPr lvl="1"/>
            <a:endParaRPr lang="en-US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Baseband processor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Baseband processor</a:t>
            </a:r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428596" y="1714489"/>
            <a:ext cx="8258204" cy="4429155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rgbClr val="C00000"/>
                </a:solidFill>
              </a:rPr>
              <a:t>Где хоть какие-нибудь </a:t>
            </a:r>
            <a:r>
              <a:rPr lang="ru-RU" sz="4800" dirty="0" err="1" smtClean="0">
                <a:solidFill>
                  <a:srgbClr val="C00000"/>
                </a:solidFill>
              </a:rPr>
              <a:t>исходники</a:t>
            </a:r>
            <a:r>
              <a:rPr lang="ru-RU" sz="4800" dirty="0" smtClean="0">
                <a:solidFill>
                  <a:srgbClr val="C00000"/>
                </a:solidFill>
              </a:rPr>
              <a:t>?</a:t>
            </a:r>
          </a:p>
          <a:p>
            <a:r>
              <a:rPr lang="ru-RU" sz="4800" dirty="0" smtClean="0">
                <a:solidFill>
                  <a:srgbClr val="C00000"/>
                </a:solidFill>
              </a:rPr>
              <a:t>Где хоть какая-нибудь документация?</a:t>
            </a:r>
          </a:p>
          <a:p>
            <a:r>
              <a:rPr lang="ru-RU" sz="4800" dirty="0" smtClean="0">
                <a:solidFill>
                  <a:srgbClr val="C00000"/>
                </a:solidFill>
              </a:rPr>
              <a:t>Как отлаживать?</a:t>
            </a:r>
            <a:endParaRPr lang="en-US" sz="4800" dirty="0" smtClean="0">
              <a:solidFill>
                <a:srgbClr val="C00000"/>
              </a:solidFill>
            </a:endParaRP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Baseband processor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323528" y="1484784"/>
            <a:ext cx="8258204" cy="4929197"/>
          </a:xfrm>
          <a:prstGeom prst="rect">
            <a:avLst/>
          </a:prstGeom>
        </p:spPr>
        <p:txBody>
          <a:bodyPr vert="horz" lIns="54864" tIns="91440" rtlCol="0">
            <a:normAutofit fontScale="92500" lnSpcReduction="2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ru-RU" sz="4800" dirty="0" err="1" smtClean="0">
                <a:solidFill>
                  <a:srgbClr val="218F19"/>
                </a:solidFill>
              </a:rPr>
              <a:t>Исходники</a:t>
            </a:r>
            <a:r>
              <a:rPr lang="ru-RU" sz="4800" dirty="0" smtClean="0">
                <a:solidFill>
                  <a:srgbClr val="218F19"/>
                </a:solidFill>
              </a:rPr>
              <a:t> закрыты</a:t>
            </a: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rgbClr val="218F1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8F1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Документация закрыта</a:t>
            </a:r>
          </a:p>
          <a:p>
            <a:pPr marL="438912" marR="0" lvl="0" indent="-32004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8F1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Отлаживать </a:t>
            </a:r>
            <a:r>
              <a:rPr lang="ru-RU" sz="4800" dirty="0" smtClean="0">
                <a:solidFill>
                  <a:srgbClr val="218F19"/>
                </a:solidFill>
              </a:rPr>
              <a:t>сложно.</a:t>
            </a:r>
            <a:endParaRPr lang="ru-RU" sz="4800" dirty="0" smtClean="0">
              <a:solidFill>
                <a:srgbClr val="218F19"/>
              </a:solidFill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1540</TotalTime>
  <Words>812</Words>
  <Application>Microsoft Office PowerPoint</Application>
  <PresentationFormat>Экран (4:3)</PresentationFormat>
  <Paragraphs>185</Paragraphs>
  <Slides>29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Модульная</vt:lpstr>
      <vt:lpstr>Основы реверсинга</vt:lpstr>
      <vt:lpstr>Overview</vt:lpstr>
      <vt:lpstr>ARM</vt:lpstr>
      <vt:lpstr>Классификация процессоров</vt:lpstr>
      <vt:lpstr>Архитектура современного мобильного устройства</vt:lpstr>
      <vt:lpstr>Application processor </vt:lpstr>
      <vt:lpstr>Baseband processor</vt:lpstr>
      <vt:lpstr>Baseband processor</vt:lpstr>
      <vt:lpstr>Baseband processor</vt:lpstr>
      <vt:lpstr>Зачем реверсить?</vt:lpstr>
      <vt:lpstr>Пример Qualcomm MSM72XX</vt:lpstr>
      <vt:lpstr>Архитектура</vt:lpstr>
      <vt:lpstr>Основные инструкции</vt:lpstr>
      <vt:lpstr>Основные инструкции</vt:lpstr>
      <vt:lpstr>Основные инструкции</vt:lpstr>
      <vt:lpstr>Инструкции с условием</vt:lpstr>
      <vt:lpstr>Условные инструкции</vt:lpstr>
      <vt:lpstr>Вызов функции</vt:lpstr>
      <vt:lpstr>Вызов функции (1-4 параметра)</vt:lpstr>
      <vt:lpstr>Вызов функции (5+ параметров)</vt:lpstr>
      <vt:lpstr>Тело функции (режим Thumb)</vt:lpstr>
      <vt:lpstr>Ищем функции</vt:lpstr>
      <vt:lpstr>Ищем инструкции</vt:lpstr>
      <vt:lpstr>Use search engines</vt:lpstr>
      <vt:lpstr>Ищем строки</vt:lpstr>
      <vt:lpstr>JTAG. Отладка</vt:lpstr>
      <vt:lpstr>Возможности отладки через JTAG</vt:lpstr>
      <vt:lpstr>HTC Hero JTAG pinouts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реверсинга</dc:title>
  <dc:creator>Kosdro</dc:creator>
  <cp:lastModifiedBy>Kosdro</cp:lastModifiedBy>
  <cp:revision>205</cp:revision>
  <dcterms:created xsi:type="dcterms:W3CDTF">2012-03-27T21:46:14Z</dcterms:created>
  <dcterms:modified xsi:type="dcterms:W3CDTF">2012-04-03T21:42:52Z</dcterms:modified>
</cp:coreProperties>
</file>