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257" r:id="rId3"/>
    <p:sldId id="258" r:id="rId4"/>
    <p:sldId id="259" r:id="rId5"/>
    <p:sldId id="291" r:id="rId6"/>
    <p:sldId id="260" r:id="rId7"/>
    <p:sldId id="266" r:id="rId8"/>
    <p:sldId id="269" r:id="rId9"/>
    <p:sldId id="270" r:id="rId10"/>
    <p:sldId id="271" r:id="rId11"/>
    <p:sldId id="268" r:id="rId12"/>
    <p:sldId id="290" r:id="rId13"/>
    <p:sldId id="273" r:id="rId14"/>
    <p:sldId id="262" r:id="rId15"/>
    <p:sldId id="296" r:id="rId16"/>
    <p:sldId id="297" r:id="rId17"/>
    <p:sldId id="298" r:id="rId18"/>
    <p:sldId id="299" r:id="rId19"/>
    <p:sldId id="304" r:id="rId20"/>
    <p:sldId id="305" r:id="rId21"/>
    <p:sldId id="306" r:id="rId22"/>
    <p:sldId id="307" r:id="rId23"/>
    <p:sldId id="308" r:id="rId24"/>
    <p:sldId id="309" r:id="rId25"/>
    <p:sldId id="314" r:id="rId26"/>
    <p:sldId id="310" r:id="rId27"/>
    <p:sldId id="311" r:id="rId28"/>
    <p:sldId id="312" r:id="rId29"/>
    <p:sldId id="313" r:id="rId30"/>
    <p:sldId id="265" r:id="rId31"/>
    <p:sldId id="272"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00" r:id="rId4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96C5E4-3CE9-4FDB-9984-51370051D97E}" type="datetimeFigureOut">
              <a:rPr lang="ru-RU" smtClean="0"/>
              <a:pPr/>
              <a:t>16.02.2012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F267EC-5922-4860-8F10-FD0D97EEE89D}" type="slidenum">
              <a:rPr lang="ru-RU" smtClean="0"/>
              <a:pPr/>
              <a:t>‹#›</a:t>
            </a:fld>
            <a:endParaRPr lang="ru-RU"/>
          </a:p>
        </p:txBody>
      </p:sp>
    </p:spTree>
    <p:extLst>
      <p:ext uri="{BB962C8B-B14F-4D97-AF65-F5344CB8AC3E}">
        <p14:creationId xmlns:p14="http://schemas.microsoft.com/office/powerpoint/2010/main" val="202692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D899C30-1996-43E6-9A87-81CD947F7209}" type="slidenum">
              <a:rPr lang="ru-RU" smtClean="0"/>
              <a:t>21</a:t>
            </a:fld>
            <a:endParaRPr lang="ru-RU"/>
          </a:p>
        </p:txBody>
      </p:sp>
    </p:spTree>
    <p:extLst>
      <p:ext uri="{BB962C8B-B14F-4D97-AF65-F5344CB8AC3E}">
        <p14:creationId xmlns:p14="http://schemas.microsoft.com/office/powerpoint/2010/main" val="36531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945223C-4440-47C6-B896-ABEF3D0BB198}" type="datetime1">
              <a:rPr lang="ru-RU" smtClean="0"/>
              <a:pPr/>
              <a:t>16.02.2012</a:t>
            </a:fld>
            <a:endParaRPr lang="ru-RU"/>
          </a:p>
        </p:txBody>
      </p:sp>
      <p:sp>
        <p:nvSpPr>
          <p:cNvPr id="5" name="Нижний колонтитул 4"/>
          <p:cNvSpPr>
            <a:spLocks noGrp="1"/>
          </p:cNvSpPr>
          <p:nvPr>
            <p:ph type="ftr" sz="quarter" idx="11"/>
          </p:nvPr>
        </p:nvSpPr>
        <p:spPr/>
        <p:txBody>
          <a:bodyPr/>
          <a:lstStyle/>
          <a:p>
            <a:r>
              <a:rPr lang="en-US" smtClean="0"/>
              <a:t>Defcon Russia</a:t>
            </a:r>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47A0BC1-D9B0-4E22-B9E2-61113CBF199A}" type="datetime1">
              <a:rPr lang="ru-RU" smtClean="0"/>
              <a:pPr/>
              <a:t>16.02.2012</a:t>
            </a:fld>
            <a:endParaRPr lang="ru-RU"/>
          </a:p>
        </p:txBody>
      </p:sp>
      <p:sp>
        <p:nvSpPr>
          <p:cNvPr id="5" name="Нижний колонтитул 4"/>
          <p:cNvSpPr>
            <a:spLocks noGrp="1"/>
          </p:cNvSpPr>
          <p:nvPr>
            <p:ph type="ftr" sz="quarter" idx="11"/>
          </p:nvPr>
        </p:nvSpPr>
        <p:spPr/>
        <p:txBody>
          <a:bodyPr/>
          <a:lstStyle/>
          <a:p>
            <a:r>
              <a:rPr lang="en-US" smtClean="0"/>
              <a:t>Defcon Russia</a:t>
            </a:r>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F720CF8-BB4D-4698-806D-F7095F4F07AF}" type="datetime1">
              <a:rPr lang="ru-RU" smtClean="0"/>
              <a:pPr/>
              <a:t>16.02.2012</a:t>
            </a:fld>
            <a:endParaRPr lang="ru-RU"/>
          </a:p>
        </p:txBody>
      </p:sp>
      <p:sp>
        <p:nvSpPr>
          <p:cNvPr id="5" name="Нижний колонтитул 4"/>
          <p:cNvSpPr>
            <a:spLocks noGrp="1"/>
          </p:cNvSpPr>
          <p:nvPr>
            <p:ph type="ftr" sz="quarter" idx="11"/>
          </p:nvPr>
        </p:nvSpPr>
        <p:spPr/>
        <p:txBody>
          <a:bodyPr/>
          <a:lstStyle/>
          <a:p>
            <a:r>
              <a:rPr lang="en-US" smtClean="0"/>
              <a:t>Defcon Russia</a:t>
            </a:r>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1DC742B-CCEC-479F-87D0-5705BE4CDD1F}" type="datetime1">
              <a:rPr lang="ru-RU" smtClean="0"/>
              <a:pPr/>
              <a:t>16.02.2012</a:t>
            </a:fld>
            <a:endParaRPr lang="ru-RU"/>
          </a:p>
        </p:txBody>
      </p:sp>
      <p:sp>
        <p:nvSpPr>
          <p:cNvPr id="5" name="Нижний колонтитул 4"/>
          <p:cNvSpPr>
            <a:spLocks noGrp="1"/>
          </p:cNvSpPr>
          <p:nvPr>
            <p:ph type="ftr" sz="quarter" idx="11"/>
          </p:nvPr>
        </p:nvSpPr>
        <p:spPr/>
        <p:txBody>
          <a:bodyPr/>
          <a:lstStyle/>
          <a:p>
            <a:r>
              <a:rPr lang="en-US" smtClean="0"/>
              <a:t>Defcon Russia</a:t>
            </a:r>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FFCFBD3-FB7D-41DC-BD13-532E70880AE5}" type="datetime1">
              <a:rPr lang="ru-RU" smtClean="0"/>
              <a:pPr/>
              <a:t>16.02.2012</a:t>
            </a:fld>
            <a:endParaRPr lang="ru-RU"/>
          </a:p>
        </p:txBody>
      </p:sp>
      <p:sp>
        <p:nvSpPr>
          <p:cNvPr id="5" name="Нижний колонтитул 4"/>
          <p:cNvSpPr>
            <a:spLocks noGrp="1"/>
          </p:cNvSpPr>
          <p:nvPr>
            <p:ph type="ftr" sz="quarter" idx="11"/>
          </p:nvPr>
        </p:nvSpPr>
        <p:spPr/>
        <p:txBody>
          <a:bodyPr/>
          <a:lstStyle/>
          <a:p>
            <a:r>
              <a:rPr lang="en-US" smtClean="0"/>
              <a:t>Defcon Russia</a:t>
            </a:r>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DFDC70C-099B-448E-B298-54289C9CCE1C}" type="datetime1">
              <a:rPr lang="ru-RU" smtClean="0"/>
              <a:pPr/>
              <a:t>16.02.2012</a:t>
            </a:fld>
            <a:endParaRPr lang="ru-RU"/>
          </a:p>
        </p:txBody>
      </p:sp>
      <p:sp>
        <p:nvSpPr>
          <p:cNvPr id="6" name="Нижний колонтитул 5"/>
          <p:cNvSpPr>
            <a:spLocks noGrp="1"/>
          </p:cNvSpPr>
          <p:nvPr>
            <p:ph type="ftr" sz="quarter" idx="11"/>
          </p:nvPr>
        </p:nvSpPr>
        <p:spPr/>
        <p:txBody>
          <a:bodyPr/>
          <a:lstStyle/>
          <a:p>
            <a:r>
              <a:rPr lang="en-US" smtClean="0"/>
              <a:t>Defcon Russia</a:t>
            </a:r>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6F2B2F3-ED8C-44AC-85C3-7C1E20A87FD9}" type="datetime1">
              <a:rPr lang="ru-RU" smtClean="0"/>
              <a:pPr/>
              <a:t>16.02.2012</a:t>
            </a:fld>
            <a:endParaRPr lang="ru-RU"/>
          </a:p>
        </p:txBody>
      </p:sp>
      <p:sp>
        <p:nvSpPr>
          <p:cNvPr id="8" name="Нижний колонтитул 7"/>
          <p:cNvSpPr>
            <a:spLocks noGrp="1"/>
          </p:cNvSpPr>
          <p:nvPr>
            <p:ph type="ftr" sz="quarter" idx="11"/>
          </p:nvPr>
        </p:nvSpPr>
        <p:spPr/>
        <p:txBody>
          <a:bodyPr/>
          <a:lstStyle/>
          <a:p>
            <a:r>
              <a:rPr lang="en-US" smtClean="0"/>
              <a:t>Defcon Russia</a:t>
            </a:r>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EDF6D3E-3BB3-4ED8-80AE-3639B41442B5}" type="datetime1">
              <a:rPr lang="ru-RU" smtClean="0"/>
              <a:pPr/>
              <a:t>16.02.2012</a:t>
            </a:fld>
            <a:endParaRPr lang="ru-RU"/>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A41C65A-5C69-411A-A093-74F36E02460D}" type="datetime1">
              <a:rPr lang="ru-RU" smtClean="0"/>
              <a:pPr/>
              <a:t>16.02.2012</a:t>
            </a:fld>
            <a:endParaRPr lang="ru-RU"/>
          </a:p>
        </p:txBody>
      </p:sp>
      <p:sp>
        <p:nvSpPr>
          <p:cNvPr id="3" name="Нижний колонтитул 2"/>
          <p:cNvSpPr>
            <a:spLocks noGrp="1"/>
          </p:cNvSpPr>
          <p:nvPr>
            <p:ph type="ftr" sz="quarter" idx="11"/>
          </p:nvPr>
        </p:nvSpPr>
        <p:spPr/>
        <p:txBody>
          <a:bodyPr/>
          <a:lstStyle/>
          <a:p>
            <a:r>
              <a:rPr lang="en-US" smtClean="0"/>
              <a:t>Defcon Russia</a:t>
            </a:r>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542D216-61CA-4CA4-A13B-08F5364A7A70}" type="datetime1">
              <a:rPr lang="ru-RU" smtClean="0"/>
              <a:pPr/>
              <a:t>16.02.2012</a:t>
            </a:fld>
            <a:endParaRPr lang="ru-RU"/>
          </a:p>
        </p:txBody>
      </p:sp>
      <p:sp>
        <p:nvSpPr>
          <p:cNvPr id="6" name="Нижний колонтитул 5"/>
          <p:cNvSpPr>
            <a:spLocks noGrp="1"/>
          </p:cNvSpPr>
          <p:nvPr>
            <p:ph type="ftr" sz="quarter" idx="11"/>
          </p:nvPr>
        </p:nvSpPr>
        <p:spPr/>
        <p:txBody>
          <a:bodyPr/>
          <a:lstStyle/>
          <a:p>
            <a:r>
              <a:rPr lang="en-US" smtClean="0"/>
              <a:t>Defcon Russia</a:t>
            </a:r>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E200C29-16C2-4711-A818-96C91E43ECD3}" type="datetime1">
              <a:rPr lang="ru-RU" smtClean="0"/>
              <a:pPr/>
              <a:t>16.02.2012</a:t>
            </a:fld>
            <a:endParaRPr lang="ru-RU"/>
          </a:p>
        </p:txBody>
      </p:sp>
      <p:sp>
        <p:nvSpPr>
          <p:cNvPr id="6" name="Нижний колонтитул 5"/>
          <p:cNvSpPr>
            <a:spLocks noGrp="1"/>
          </p:cNvSpPr>
          <p:nvPr>
            <p:ph type="ftr" sz="quarter" idx="11"/>
          </p:nvPr>
        </p:nvSpPr>
        <p:spPr/>
        <p:txBody>
          <a:bodyPr/>
          <a:lstStyle/>
          <a:p>
            <a:r>
              <a:rPr lang="en-US" smtClean="0"/>
              <a:t>Defcon Russia</a:t>
            </a:r>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D25-C760-49B3-B015-9656B5F5EB27}" type="datetime1">
              <a:rPr lang="ru-RU" smtClean="0"/>
              <a:pPr/>
              <a:t>16.02.2012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Defcon Russia</a:t>
            </a: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microsoft.com/security/bluehatprize/rules.aspx"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Binary Armor/Windows World</a:t>
            </a:r>
            <a:endParaRPr lang="ru-RU" dirty="0"/>
          </a:p>
        </p:txBody>
      </p:sp>
      <p:sp>
        <p:nvSpPr>
          <p:cNvPr id="3" name="Подзаголовок 2"/>
          <p:cNvSpPr>
            <a:spLocks noGrp="1"/>
          </p:cNvSpPr>
          <p:nvPr>
            <p:ph type="subTitle" idx="1"/>
          </p:nvPr>
        </p:nvSpPr>
        <p:spPr/>
        <p:txBody>
          <a:bodyPr/>
          <a:lstStyle/>
          <a:p>
            <a:r>
              <a:rPr lang="en-US" dirty="0" smtClean="0"/>
              <a:t>17/02/2012*</a:t>
            </a:r>
          </a:p>
          <a:p>
            <a:r>
              <a:rPr lang="en-US" dirty="0" smtClean="0"/>
              <a:t>DCG</a:t>
            </a:r>
            <a:r>
              <a:rPr lang="ru-RU" dirty="0" smtClean="0"/>
              <a:t> </a:t>
            </a:r>
            <a:r>
              <a:rPr lang="en-US" dirty="0" smtClean="0"/>
              <a:t>#7812</a:t>
            </a:r>
          </a:p>
          <a:p>
            <a:r>
              <a:rPr lang="ru-RU" dirty="0" smtClean="0"/>
              <a:t>г. Москва</a:t>
            </a:r>
            <a:endParaRPr lang="ru-RU" dirty="0"/>
          </a:p>
        </p:txBody>
      </p:sp>
      <p:sp>
        <p:nvSpPr>
          <p:cNvPr id="4" name="TextBox 3"/>
          <p:cNvSpPr txBox="1"/>
          <p:nvPr/>
        </p:nvSpPr>
        <p:spPr>
          <a:xfrm>
            <a:off x="539552" y="6381328"/>
            <a:ext cx="6336704" cy="338554"/>
          </a:xfrm>
          <a:prstGeom prst="rect">
            <a:avLst/>
          </a:prstGeom>
          <a:noFill/>
        </p:spPr>
        <p:txBody>
          <a:bodyPr wrap="square" rtlCol="0">
            <a:spAutoFit/>
          </a:bodyPr>
          <a:lstStyle/>
          <a:p>
            <a:r>
              <a:rPr lang="en-US" sz="1600" dirty="0" smtClean="0"/>
              <a:t>*</a:t>
            </a:r>
            <a:r>
              <a:rPr lang="ru-RU" sz="1600" dirty="0" smtClean="0"/>
              <a:t>До конца света осталось </a:t>
            </a:r>
            <a:r>
              <a:rPr lang="en-US" sz="1600" dirty="0" smtClean="0"/>
              <a:t>308 </a:t>
            </a:r>
            <a:r>
              <a:rPr lang="ru-RU" sz="1600" dirty="0" smtClean="0"/>
              <a:t>дней</a:t>
            </a:r>
            <a:r>
              <a:rPr lang="en-US" sz="1600" dirty="0" smtClean="0"/>
              <a:t> …</a:t>
            </a:r>
            <a:endParaRPr lang="ru-RU" sz="1600" dirty="0"/>
          </a:p>
        </p:txBody>
      </p:sp>
      <p:sp>
        <p:nvSpPr>
          <p:cNvPr id="5" name="TextBox 4"/>
          <p:cNvSpPr txBox="1"/>
          <p:nvPr/>
        </p:nvSpPr>
        <p:spPr>
          <a:xfrm>
            <a:off x="6372200" y="5301208"/>
            <a:ext cx="2232248" cy="923330"/>
          </a:xfrm>
          <a:prstGeom prst="rect">
            <a:avLst/>
          </a:prstGeom>
          <a:noFill/>
        </p:spPr>
        <p:txBody>
          <a:bodyPr wrap="square" rtlCol="0">
            <a:spAutoFit/>
          </a:bodyPr>
          <a:lstStyle/>
          <a:p>
            <a:r>
              <a:rPr lang="en-US" dirty="0" smtClean="0"/>
              <a:t>@al3xmin</a:t>
            </a:r>
          </a:p>
          <a:p>
            <a:r>
              <a:rPr lang="en-US" dirty="0" smtClean="0"/>
              <a:t>@</a:t>
            </a:r>
            <a:r>
              <a:rPr lang="en-US" dirty="0" err="1" smtClean="0"/>
              <a:t>dookie</a:t>
            </a:r>
            <a:endParaRPr lang="en-US" dirty="0" smtClean="0"/>
          </a:p>
          <a:p>
            <a:r>
              <a:rPr lang="en-US" dirty="0" smtClean="0"/>
              <a:t>@</a:t>
            </a:r>
            <a:r>
              <a:rPr lang="en-US" dirty="0" err="1" smtClean="0"/>
              <a:t>evdokimovds</a:t>
            </a:r>
            <a:endParaRPr lang="en-US" dirty="0" smtClean="0"/>
          </a:p>
        </p:txBody>
      </p:sp>
      <p:pic>
        <p:nvPicPr>
          <p:cNvPr id="9218" name="Picture 2"/>
          <p:cNvPicPr>
            <a:picLocks noChangeAspect="1" noChangeArrowheads="1"/>
          </p:cNvPicPr>
          <p:nvPr/>
        </p:nvPicPr>
        <p:blipFill>
          <a:blip r:embed="rId2" cstate="print"/>
          <a:srcRect/>
          <a:stretch>
            <a:fillRect/>
          </a:stretch>
        </p:blipFill>
        <p:spPr bwMode="auto">
          <a:xfrm>
            <a:off x="7452320" y="5085184"/>
            <a:ext cx="599926" cy="483252"/>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8100392" y="5229200"/>
            <a:ext cx="574920" cy="764134"/>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8028384" y="6021288"/>
            <a:ext cx="727448" cy="650975"/>
          </a:xfrm>
          <a:prstGeom prst="rect">
            <a:avLst/>
          </a:prstGeom>
          <a:noFill/>
          <a:ln w="9525">
            <a:noFill/>
            <a:miter lim="800000"/>
            <a:headEnd/>
            <a:tailEnd/>
          </a:ln>
        </p:spPr>
      </p:pic>
      <p:pic>
        <p:nvPicPr>
          <p:cNvPr id="9" name="Picture 2" descr="C:\Users\Alexej\Desktop\trash.jpg"/>
          <p:cNvPicPr>
            <a:picLocks noChangeAspect="1" noChangeArrowheads="1"/>
          </p:cNvPicPr>
          <p:nvPr/>
        </p:nvPicPr>
        <p:blipFill>
          <a:blip r:embed="rId5" cstate="print"/>
          <a:srcRect/>
          <a:stretch>
            <a:fillRect/>
          </a:stretch>
        </p:blipFill>
        <p:spPr bwMode="auto">
          <a:xfrm>
            <a:off x="7740650" y="115888"/>
            <a:ext cx="1262063" cy="1233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Состояния системы </a:t>
            </a:r>
            <a:r>
              <a:rPr lang="en-US" dirty="0" smtClean="0"/>
              <a:t>“’</a:t>
            </a:r>
            <a:r>
              <a:rPr lang="ru-RU" dirty="0" smtClean="0"/>
              <a:t>эксплуатация</a:t>
            </a:r>
            <a:r>
              <a:rPr lang="en-US" dirty="0" smtClean="0"/>
              <a:t>”</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10</a:t>
            </a:fld>
            <a:endParaRPr lang="ru-RU"/>
          </a:p>
        </p:txBody>
      </p:sp>
      <p:sp>
        <p:nvSpPr>
          <p:cNvPr id="6" name="Прямоугольник 5"/>
          <p:cNvSpPr/>
          <p:nvPr/>
        </p:nvSpPr>
        <p:spPr>
          <a:xfrm>
            <a:off x="4211960" y="1772816"/>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3203848" y="256490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5076056" y="256490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4499992" y="350100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5796136" y="350100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3203848" y="436510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5148064" y="4437112"/>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4211960" y="5373216"/>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5" name="Прямая со стрелкой 14"/>
          <p:cNvCxnSpPr>
            <a:stCxn id="6" idx="2"/>
            <a:endCxn id="7" idx="0"/>
          </p:cNvCxnSpPr>
          <p:nvPr/>
        </p:nvCxnSpPr>
        <p:spPr>
          <a:xfrm flipH="1">
            <a:off x="3563888" y="2204864"/>
            <a:ext cx="1008112" cy="36004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Прямая со стрелкой 16"/>
          <p:cNvCxnSpPr>
            <a:stCxn id="6" idx="2"/>
            <a:endCxn id="8" idx="0"/>
          </p:cNvCxnSpPr>
          <p:nvPr/>
        </p:nvCxnSpPr>
        <p:spPr>
          <a:xfrm>
            <a:off x="4572000" y="2204864"/>
            <a:ext cx="864096" cy="36004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1" name="Прямая со стрелкой 20"/>
          <p:cNvCxnSpPr>
            <a:stCxn id="7" idx="2"/>
            <a:endCxn id="11" idx="0"/>
          </p:cNvCxnSpPr>
          <p:nvPr/>
        </p:nvCxnSpPr>
        <p:spPr>
          <a:xfrm>
            <a:off x="3563888" y="2996952"/>
            <a:ext cx="0" cy="13681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3" name="Прямая со стрелкой 22"/>
          <p:cNvCxnSpPr>
            <a:stCxn id="9" idx="2"/>
            <a:endCxn id="11" idx="0"/>
          </p:cNvCxnSpPr>
          <p:nvPr/>
        </p:nvCxnSpPr>
        <p:spPr>
          <a:xfrm flipH="1">
            <a:off x="3563888" y="3933056"/>
            <a:ext cx="1296144" cy="4320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5" name="Прямая со стрелкой 24"/>
          <p:cNvCxnSpPr>
            <a:stCxn id="8" idx="2"/>
            <a:endCxn id="9" idx="0"/>
          </p:cNvCxnSpPr>
          <p:nvPr/>
        </p:nvCxnSpPr>
        <p:spPr>
          <a:xfrm flipH="1">
            <a:off x="4860032" y="2996952"/>
            <a:ext cx="576064" cy="5040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7" name="Прямая со стрелкой 26"/>
          <p:cNvCxnSpPr>
            <a:stCxn id="8" idx="2"/>
            <a:endCxn id="10" idx="0"/>
          </p:cNvCxnSpPr>
          <p:nvPr/>
        </p:nvCxnSpPr>
        <p:spPr>
          <a:xfrm>
            <a:off x="5436096" y="2996952"/>
            <a:ext cx="720080" cy="50405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9" name="Прямая со стрелкой 28"/>
          <p:cNvCxnSpPr>
            <a:stCxn id="9" idx="2"/>
            <a:endCxn id="12" idx="0"/>
          </p:cNvCxnSpPr>
          <p:nvPr/>
        </p:nvCxnSpPr>
        <p:spPr>
          <a:xfrm>
            <a:off x="4860032" y="3933056"/>
            <a:ext cx="648072" cy="5040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Прямая со стрелкой 30"/>
          <p:cNvCxnSpPr>
            <a:stCxn id="10" idx="2"/>
            <a:endCxn id="12" idx="0"/>
          </p:cNvCxnSpPr>
          <p:nvPr/>
        </p:nvCxnSpPr>
        <p:spPr>
          <a:xfrm flipH="1">
            <a:off x="5508104" y="3933056"/>
            <a:ext cx="648072" cy="5040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Прямая со стрелкой 32"/>
          <p:cNvCxnSpPr>
            <a:stCxn id="11" idx="2"/>
            <a:endCxn id="13" idx="0"/>
          </p:cNvCxnSpPr>
          <p:nvPr/>
        </p:nvCxnSpPr>
        <p:spPr>
          <a:xfrm>
            <a:off x="3563888" y="4797152"/>
            <a:ext cx="1008112" cy="5760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6" name="Прямая соединительная линия 35"/>
          <p:cNvCxnSpPr>
            <a:stCxn id="10" idx="3"/>
          </p:cNvCxnSpPr>
          <p:nvPr/>
        </p:nvCxnSpPr>
        <p:spPr>
          <a:xfrm>
            <a:off x="6516216" y="3717032"/>
            <a:ext cx="216024"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38" name="Прямая соединительная линия 37"/>
          <p:cNvCxnSpPr/>
          <p:nvPr/>
        </p:nvCxnSpPr>
        <p:spPr>
          <a:xfrm flipV="1">
            <a:off x="6732240" y="3284984"/>
            <a:ext cx="0" cy="432048"/>
          </a:xfrm>
          <a:prstGeom prst="line">
            <a:avLst/>
          </a:prstGeom>
        </p:spPr>
        <p:style>
          <a:lnRef idx="3">
            <a:schemeClr val="accent6"/>
          </a:lnRef>
          <a:fillRef idx="0">
            <a:schemeClr val="accent6"/>
          </a:fillRef>
          <a:effectRef idx="2">
            <a:schemeClr val="accent6"/>
          </a:effectRef>
          <a:fontRef idx="minor">
            <a:schemeClr val="tx1"/>
          </a:fontRef>
        </p:style>
      </p:cxnSp>
      <p:cxnSp>
        <p:nvCxnSpPr>
          <p:cNvPr id="40" name="Прямая соединительная линия 39"/>
          <p:cNvCxnSpPr/>
          <p:nvPr/>
        </p:nvCxnSpPr>
        <p:spPr>
          <a:xfrm flipH="1">
            <a:off x="6156176" y="3284984"/>
            <a:ext cx="576064"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2" name="Прямая со стрелкой 41"/>
          <p:cNvCxnSpPr>
            <a:endCxn id="10" idx="0"/>
          </p:cNvCxnSpPr>
          <p:nvPr/>
        </p:nvCxnSpPr>
        <p:spPr>
          <a:xfrm>
            <a:off x="6156176" y="3284984"/>
            <a:ext cx="0" cy="21602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Прямая со стрелкой 27"/>
          <p:cNvCxnSpPr>
            <a:stCxn id="10" idx="2"/>
            <a:endCxn id="34" idx="0"/>
          </p:cNvCxnSpPr>
          <p:nvPr/>
        </p:nvCxnSpPr>
        <p:spPr>
          <a:xfrm>
            <a:off x="6156176" y="3933056"/>
            <a:ext cx="1368152" cy="100811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4" name="Прямоугольник 33"/>
          <p:cNvSpPr/>
          <p:nvPr/>
        </p:nvSpPr>
        <p:spPr>
          <a:xfrm>
            <a:off x="7164288" y="494116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Гонка вооружений</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11</a:t>
            </a:fld>
            <a:endParaRPr lang="ru-RU"/>
          </a:p>
        </p:txBody>
      </p:sp>
      <p:sp>
        <p:nvSpPr>
          <p:cNvPr id="6" name="Скругленный прямоугольник 5"/>
          <p:cNvSpPr/>
          <p:nvPr/>
        </p:nvSpPr>
        <p:spPr>
          <a:xfrm>
            <a:off x="2267744" y="1916832"/>
            <a:ext cx="46805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Атакующие придумали один путь эксплуатации</a:t>
            </a:r>
            <a:endParaRPr lang="ru-RU" dirty="0"/>
          </a:p>
        </p:txBody>
      </p:sp>
      <p:sp>
        <p:nvSpPr>
          <p:cNvPr id="7" name="Скругленный прямоугольник 6"/>
          <p:cNvSpPr/>
          <p:nvPr/>
        </p:nvSpPr>
        <p:spPr>
          <a:xfrm>
            <a:off x="2267744" y="3212976"/>
            <a:ext cx="46805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Разработчики придумали как закрыть этот путь</a:t>
            </a:r>
            <a:endParaRPr lang="ru-RU" dirty="0"/>
          </a:p>
        </p:txBody>
      </p:sp>
      <p:sp>
        <p:nvSpPr>
          <p:cNvPr id="8" name="Скругленный прямоугольник 7"/>
          <p:cNvSpPr/>
          <p:nvPr/>
        </p:nvSpPr>
        <p:spPr>
          <a:xfrm>
            <a:off x="2267744" y="4437112"/>
            <a:ext cx="46805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Атакующие придумали новый путь эксплуатации</a:t>
            </a:r>
            <a:endParaRPr lang="ru-RU" dirty="0"/>
          </a:p>
        </p:txBody>
      </p:sp>
      <p:cxnSp>
        <p:nvCxnSpPr>
          <p:cNvPr id="10" name="Прямая со стрелкой 9"/>
          <p:cNvCxnSpPr>
            <a:stCxn id="6" idx="2"/>
            <a:endCxn id="7" idx="0"/>
          </p:cNvCxnSpPr>
          <p:nvPr/>
        </p:nvCxnSpPr>
        <p:spPr>
          <a:xfrm>
            <a:off x="4608004" y="2636912"/>
            <a:ext cx="0" cy="5760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Прямая со стрелкой 11"/>
          <p:cNvCxnSpPr>
            <a:stCxn id="7" idx="2"/>
            <a:endCxn id="8" idx="0"/>
          </p:cNvCxnSpPr>
          <p:nvPr/>
        </p:nvCxnSpPr>
        <p:spPr>
          <a:xfrm>
            <a:off x="4608004" y="3933056"/>
            <a:ext cx="0" cy="5040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Прямая соединительная линия 13"/>
          <p:cNvCxnSpPr>
            <a:stCxn id="8" idx="2"/>
          </p:cNvCxnSpPr>
          <p:nvPr/>
        </p:nvCxnSpPr>
        <p:spPr>
          <a:xfrm>
            <a:off x="4608004" y="5157192"/>
            <a:ext cx="36004" cy="216024"/>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Прямая соединительная линия 15"/>
          <p:cNvCxnSpPr/>
          <p:nvPr/>
        </p:nvCxnSpPr>
        <p:spPr>
          <a:xfrm>
            <a:off x="4644008" y="5373216"/>
            <a:ext cx="259228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Прямая соединительная линия 17"/>
          <p:cNvCxnSpPr/>
          <p:nvPr/>
        </p:nvCxnSpPr>
        <p:spPr>
          <a:xfrm flipV="1">
            <a:off x="7236296" y="3573016"/>
            <a:ext cx="0" cy="1800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Прямая со стрелкой 19"/>
          <p:cNvCxnSpPr>
            <a:endCxn id="7" idx="3"/>
          </p:cNvCxnSpPr>
          <p:nvPr/>
        </p:nvCxnSpPr>
        <p:spPr>
          <a:xfrm flipH="1">
            <a:off x="6948264" y="3573016"/>
            <a:ext cx="28803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Роли механизмов защиты</a:t>
            </a:r>
            <a:endParaRPr lang="ru-RU" dirty="0"/>
          </a:p>
        </p:txBody>
      </p:sp>
      <p:sp>
        <p:nvSpPr>
          <p:cNvPr id="3" name="Содержимое 2"/>
          <p:cNvSpPr>
            <a:spLocks noGrp="1"/>
          </p:cNvSpPr>
          <p:nvPr>
            <p:ph idx="1"/>
          </p:nvPr>
        </p:nvSpPr>
        <p:spPr/>
        <p:txBody>
          <a:bodyPr/>
          <a:lstStyle/>
          <a:p>
            <a:r>
              <a:rPr lang="ru-RU" dirty="0" smtClean="0"/>
              <a:t>Предотвращение ошибок</a:t>
            </a:r>
          </a:p>
          <a:p>
            <a:pPr lvl="1"/>
            <a:r>
              <a:rPr lang="ru-RU" dirty="0" smtClean="0"/>
              <a:t>На этапе написания кода</a:t>
            </a:r>
          </a:p>
          <a:p>
            <a:r>
              <a:rPr lang="ru-RU" dirty="0" smtClean="0"/>
              <a:t>Идентификация ошибок</a:t>
            </a:r>
          </a:p>
          <a:p>
            <a:pPr lvl="1"/>
            <a:r>
              <a:rPr lang="ru-RU" dirty="0" smtClean="0"/>
              <a:t>Во время выполнения</a:t>
            </a:r>
          </a:p>
          <a:p>
            <a:r>
              <a:rPr lang="ru-RU" dirty="0" smtClean="0"/>
              <a:t>Усложнение эксплуатации</a:t>
            </a:r>
          </a:p>
          <a:p>
            <a:pPr lvl="1"/>
            <a:r>
              <a:rPr lang="ru-RU" dirty="0" smtClean="0"/>
              <a:t>Во время выполнения</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12</a:t>
            </a:fld>
            <a:endParaRPr lang="ru-RU"/>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Текущие техники в ОС </a:t>
            </a:r>
            <a:r>
              <a:rPr lang="en-US" dirty="0" smtClean="0"/>
              <a:t>Windows</a:t>
            </a:r>
            <a:endParaRPr lang="ru-RU" dirty="0"/>
          </a:p>
        </p:txBody>
      </p:sp>
      <p:sp>
        <p:nvSpPr>
          <p:cNvPr id="3" name="Содержимое 2"/>
          <p:cNvSpPr>
            <a:spLocks noGrp="1"/>
          </p:cNvSpPr>
          <p:nvPr>
            <p:ph idx="1"/>
          </p:nvPr>
        </p:nvSpPr>
        <p:spPr/>
        <p:txBody>
          <a:bodyPr>
            <a:normAutofit fontScale="85000" lnSpcReduction="20000"/>
          </a:bodyPr>
          <a:lstStyle/>
          <a:p>
            <a:r>
              <a:rPr lang="en-US" dirty="0" smtClean="0"/>
              <a:t>/GS</a:t>
            </a:r>
          </a:p>
          <a:p>
            <a:r>
              <a:rPr lang="en-US" dirty="0" smtClean="0"/>
              <a:t>/RTCs, /</a:t>
            </a:r>
            <a:r>
              <a:rPr lang="en-US" dirty="0" err="1" smtClean="0"/>
              <a:t>RTCu</a:t>
            </a:r>
            <a:r>
              <a:rPr lang="en-US" dirty="0" smtClean="0"/>
              <a:t>, /RTC1</a:t>
            </a:r>
          </a:p>
          <a:p>
            <a:r>
              <a:rPr lang="en-US" dirty="0" smtClean="0"/>
              <a:t>/</a:t>
            </a:r>
            <a:r>
              <a:rPr lang="en-US" dirty="0" err="1" smtClean="0"/>
              <a:t>SafeSEH</a:t>
            </a:r>
            <a:endParaRPr lang="en-US" dirty="0" smtClean="0"/>
          </a:p>
          <a:p>
            <a:r>
              <a:rPr lang="en-US" dirty="0" smtClean="0">
                <a:solidFill>
                  <a:schemeClr val="tx2">
                    <a:lumMod val="60000"/>
                    <a:lumOff val="40000"/>
                  </a:schemeClr>
                </a:solidFill>
              </a:rPr>
              <a:t>Structured Exception Handler Overwrite Protection (SEHOP)</a:t>
            </a:r>
          </a:p>
          <a:p>
            <a:r>
              <a:rPr lang="en-US" dirty="0" smtClean="0"/>
              <a:t>Data Execution Prevention (DEP) / No </a:t>
            </a:r>
            <a:r>
              <a:rPr lang="en-US" dirty="0" err="1" smtClean="0"/>
              <a:t>eXecute</a:t>
            </a:r>
            <a:r>
              <a:rPr lang="en-US" dirty="0" smtClean="0"/>
              <a:t> (NX)</a:t>
            </a:r>
          </a:p>
          <a:p>
            <a:r>
              <a:rPr lang="en-US" dirty="0" smtClean="0"/>
              <a:t>Address space layout randomization (ASLR)</a:t>
            </a:r>
          </a:p>
          <a:p>
            <a:r>
              <a:rPr lang="en-US" dirty="0" smtClean="0">
                <a:solidFill>
                  <a:schemeClr val="accent3">
                    <a:lumMod val="75000"/>
                  </a:schemeClr>
                </a:solidFill>
              </a:rPr>
              <a:t>Pointer Encoding</a:t>
            </a:r>
          </a:p>
          <a:p>
            <a:r>
              <a:rPr lang="en-US" dirty="0" smtClean="0">
                <a:solidFill>
                  <a:schemeClr val="accent3">
                    <a:lumMod val="75000"/>
                  </a:schemeClr>
                </a:solidFill>
              </a:rPr>
              <a:t>Heap corruption detection</a:t>
            </a:r>
          </a:p>
          <a:p>
            <a:r>
              <a:rPr lang="en-US" dirty="0" smtClean="0">
                <a:solidFill>
                  <a:schemeClr val="accent3">
                    <a:lumMod val="75000"/>
                  </a:schemeClr>
                </a:solidFill>
              </a:rPr>
              <a:t>Migration of buffer-overrun prone functions to safer versions</a:t>
            </a:r>
            <a:endParaRPr lang="ru-RU" dirty="0">
              <a:solidFill>
                <a:schemeClr val="accent3">
                  <a:lumMod val="75000"/>
                </a:schemeClr>
              </a:solidFill>
            </a:endParaRPr>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13</a:t>
            </a:fld>
            <a:endParaRPr lang="ru-RU"/>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Сторонние разработки для </a:t>
            </a:r>
            <a:r>
              <a:rPr lang="en-US" dirty="0" smtClean="0"/>
              <a:t>OC Windows</a:t>
            </a:r>
            <a:endParaRPr lang="ru-RU" dirty="0"/>
          </a:p>
        </p:txBody>
      </p:sp>
      <p:sp>
        <p:nvSpPr>
          <p:cNvPr id="3" name="Содержимое 2"/>
          <p:cNvSpPr>
            <a:spLocks noGrp="1"/>
          </p:cNvSpPr>
          <p:nvPr>
            <p:ph idx="1"/>
          </p:nvPr>
        </p:nvSpPr>
        <p:spPr/>
        <p:txBody>
          <a:bodyPr/>
          <a:lstStyle/>
          <a:p>
            <a:r>
              <a:rPr lang="en-US" dirty="0" smtClean="0"/>
              <a:t>The Enhanced Mitigation Experience Toolkit</a:t>
            </a:r>
          </a:p>
          <a:p>
            <a:pPr lvl="1"/>
            <a:r>
              <a:rPr lang="ru-RU" dirty="0" smtClean="0"/>
              <a:t>Вкл</a:t>
            </a:r>
            <a:r>
              <a:rPr lang="ru-RU" dirty="0"/>
              <a:t>. </a:t>
            </a:r>
            <a:r>
              <a:rPr lang="en-US" dirty="0"/>
              <a:t>DEP</a:t>
            </a:r>
          </a:p>
          <a:p>
            <a:pPr lvl="1"/>
            <a:r>
              <a:rPr lang="ru-RU" dirty="0"/>
              <a:t>Вкл. </a:t>
            </a:r>
            <a:r>
              <a:rPr lang="en-US" dirty="0"/>
              <a:t>ASLR</a:t>
            </a:r>
          </a:p>
          <a:p>
            <a:pPr lvl="1"/>
            <a:r>
              <a:rPr lang="ru-RU" dirty="0"/>
              <a:t>Вкл. </a:t>
            </a:r>
            <a:r>
              <a:rPr lang="en-US" dirty="0"/>
              <a:t>SEHOP</a:t>
            </a:r>
          </a:p>
          <a:p>
            <a:pPr lvl="1"/>
            <a:r>
              <a:rPr lang="en-US" dirty="0"/>
              <a:t>Heap Spray Allocation</a:t>
            </a:r>
          </a:p>
          <a:p>
            <a:pPr lvl="1"/>
            <a:r>
              <a:rPr lang="en-US" dirty="0"/>
              <a:t>Null Page Allocation</a:t>
            </a:r>
          </a:p>
          <a:p>
            <a:pPr lvl="1"/>
            <a:r>
              <a:rPr lang="en-US" dirty="0"/>
              <a:t>Export Address Table Access Filtering</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14</a:t>
            </a:fld>
            <a:endParaRPr lang="ru-RU"/>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Самое инновационное исследование 2011</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15</a:t>
            </a:fld>
            <a:endParaRPr lang="ru-RU"/>
          </a:p>
        </p:txBody>
      </p:sp>
      <p:pic>
        <p:nvPicPr>
          <p:cNvPr id="7172" name="Picture 4"/>
          <p:cNvPicPr>
            <a:picLocks noChangeAspect="1" noChangeArrowheads="1"/>
          </p:cNvPicPr>
          <p:nvPr/>
        </p:nvPicPr>
        <p:blipFill>
          <a:blip r:embed="rId2" cstate="print"/>
          <a:srcRect/>
          <a:stretch>
            <a:fillRect/>
          </a:stretch>
        </p:blipFill>
        <p:spPr bwMode="auto">
          <a:xfrm>
            <a:off x="0" y="1772816"/>
            <a:ext cx="92964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Самое инновационное исследование 2011</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16</a:t>
            </a:fld>
            <a:endParaRPr lang="ru-RU"/>
          </a:p>
        </p:txBody>
      </p:sp>
      <p:pic>
        <p:nvPicPr>
          <p:cNvPr id="7172" name="Picture 4"/>
          <p:cNvPicPr>
            <a:picLocks noChangeAspect="1" noChangeArrowheads="1"/>
          </p:cNvPicPr>
          <p:nvPr/>
        </p:nvPicPr>
        <p:blipFill>
          <a:blip r:embed="rId2" cstate="print"/>
          <a:srcRect/>
          <a:stretch>
            <a:fillRect/>
          </a:stretch>
        </p:blipFill>
        <p:spPr bwMode="auto">
          <a:xfrm>
            <a:off x="0" y="1772816"/>
            <a:ext cx="9296400" cy="3810000"/>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755576" y="2708920"/>
            <a:ext cx="7612634" cy="21867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Самое инновационное исследование 2011</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17</a:t>
            </a:fld>
            <a:endParaRPr lang="ru-RU"/>
          </a:p>
        </p:txBody>
      </p:sp>
      <p:pic>
        <p:nvPicPr>
          <p:cNvPr id="7172" name="Picture 4"/>
          <p:cNvPicPr>
            <a:picLocks noChangeAspect="1" noChangeArrowheads="1"/>
          </p:cNvPicPr>
          <p:nvPr/>
        </p:nvPicPr>
        <p:blipFill>
          <a:blip r:embed="rId2" cstate="print"/>
          <a:srcRect/>
          <a:stretch>
            <a:fillRect/>
          </a:stretch>
        </p:blipFill>
        <p:spPr bwMode="auto">
          <a:xfrm>
            <a:off x="0" y="1772816"/>
            <a:ext cx="9296400" cy="3810000"/>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755576" y="2708920"/>
            <a:ext cx="7612634" cy="2186732"/>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1763688" y="3068960"/>
            <a:ext cx="4924425"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Самое инновационное исследование 2011</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18</a:t>
            </a:fld>
            <a:endParaRPr lang="ru-RU"/>
          </a:p>
        </p:txBody>
      </p:sp>
      <p:pic>
        <p:nvPicPr>
          <p:cNvPr id="7172" name="Picture 4"/>
          <p:cNvPicPr>
            <a:picLocks noChangeAspect="1" noChangeArrowheads="1"/>
          </p:cNvPicPr>
          <p:nvPr/>
        </p:nvPicPr>
        <p:blipFill>
          <a:blip r:embed="rId2" cstate="print"/>
          <a:srcRect/>
          <a:stretch>
            <a:fillRect/>
          </a:stretch>
        </p:blipFill>
        <p:spPr bwMode="auto">
          <a:xfrm>
            <a:off x="0" y="1772816"/>
            <a:ext cx="9296400" cy="3810000"/>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755576" y="2708920"/>
            <a:ext cx="7612634" cy="2186732"/>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1763688" y="3068960"/>
            <a:ext cx="4924425" cy="685800"/>
          </a:xfrm>
          <a:prstGeom prst="rect">
            <a:avLst/>
          </a:prstGeom>
          <a:noFill/>
          <a:ln w="9525">
            <a:noFill/>
            <a:miter lim="800000"/>
            <a:headEnd/>
            <a:tailEnd/>
          </a:ln>
        </p:spPr>
      </p:pic>
      <p:pic>
        <p:nvPicPr>
          <p:cNvPr id="8194" name="Picture 2"/>
          <p:cNvPicPr>
            <a:picLocks noChangeAspect="1" noChangeArrowheads="1"/>
          </p:cNvPicPr>
          <p:nvPr/>
        </p:nvPicPr>
        <p:blipFill>
          <a:blip r:embed="rId5" cstate="print"/>
          <a:srcRect/>
          <a:stretch>
            <a:fillRect/>
          </a:stretch>
        </p:blipFill>
        <p:spPr bwMode="auto">
          <a:xfrm>
            <a:off x="2555776" y="1628800"/>
            <a:ext cx="4320480"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Песочница?</a:t>
            </a:r>
            <a:endParaRPr lang="ru-RU" dirty="0"/>
          </a:p>
        </p:txBody>
      </p:sp>
      <p:sp>
        <p:nvSpPr>
          <p:cNvPr id="12" name="Прямоугольник 10"/>
          <p:cNvSpPr>
            <a:spLocks noChangeArrowheads="1"/>
          </p:cNvSpPr>
          <p:nvPr/>
        </p:nvSpPr>
        <p:spPr bwMode="auto">
          <a:xfrm>
            <a:off x="500063" y="2143125"/>
            <a:ext cx="8358187" cy="981075"/>
          </a:xfrm>
          <a:prstGeom prst="rect">
            <a:avLst/>
          </a:prstGeom>
          <a:noFill/>
          <a:ln w="9525">
            <a:noFill/>
            <a:miter lim="800000"/>
            <a:headEnd/>
            <a:tailEnd/>
          </a:ln>
        </p:spPr>
        <p:txBody>
          <a:bodyPr>
            <a:spAutoFit/>
          </a:bodyPr>
          <a:lstStyle/>
          <a:p>
            <a:pPr marL="342900" lvl="1" indent="-342900">
              <a:lnSpc>
                <a:spcPct val="120000"/>
              </a:lnSpc>
              <a:spcBef>
                <a:spcPts val="300"/>
              </a:spcBef>
              <a:spcAft>
                <a:spcPts val="300"/>
              </a:spcAft>
              <a:buClr>
                <a:srgbClr val="990000"/>
              </a:buClr>
              <a:defRPr/>
            </a:pPr>
            <a:r>
              <a:rPr lang="en-US" sz="2200" b="1" dirty="0">
                <a:solidFill>
                  <a:srgbClr val="C00000"/>
                </a:solidFill>
                <a:latin typeface="Calibri" pitchFamily="34" charset="0"/>
              </a:rPr>
              <a:t>	</a:t>
            </a:r>
            <a:endParaRPr lang="ru-RU" sz="2200" b="1" dirty="0">
              <a:solidFill>
                <a:srgbClr val="C00000"/>
              </a:solidFill>
              <a:latin typeface="Calibri" pitchFamily="34" charset="0"/>
            </a:endParaRPr>
          </a:p>
          <a:p>
            <a:pPr marL="914400" lvl="1" indent="-457200">
              <a:lnSpc>
                <a:spcPct val="120000"/>
              </a:lnSpc>
              <a:spcBef>
                <a:spcPts val="300"/>
              </a:spcBef>
              <a:spcAft>
                <a:spcPts val="300"/>
              </a:spcAft>
              <a:buClr>
                <a:srgbClr val="990000"/>
              </a:buClr>
              <a:defRPr/>
            </a:pPr>
            <a:endParaRPr lang="ru-RU" sz="2200" dirty="0">
              <a:solidFill>
                <a:srgbClr val="404040"/>
              </a:solidFill>
              <a:latin typeface="Calibri" pitchFamily="34" charset="0"/>
            </a:endParaRPr>
          </a:p>
        </p:txBody>
      </p:sp>
      <p:pic>
        <p:nvPicPr>
          <p:cNvPr id="14" name="Picture 2" descr="C:\Users\Alexej\Desktop\tra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116632"/>
            <a:ext cx="1262062" cy="12334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0063" y="2060848"/>
            <a:ext cx="4879990" cy="4093428"/>
          </a:xfrm>
          <a:prstGeom prst="rect">
            <a:avLst/>
          </a:prstGeom>
          <a:noFill/>
        </p:spPr>
        <p:txBody>
          <a:bodyPr wrap="none" rtlCol="0">
            <a:spAutoFit/>
          </a:bodyPr>
          <a:lstStyle/>
          <a:p>
            <a:r>
              <a:rPr lang="ru-RU" sz="2000" dirty="0" smtClean="0"/>
              <a:t>Что нам нужно для этого:</a:t>
            </a:r>
          </a:p>
          <a:p>
            <a:r>
              <a:rPr lang="ru-RU" sz="2000" dirty="0" smtClean="0"/>
              <a:t>      Ресурсы ОС</a:t>
            </a:r>
          </a:p>
          <a:p>
            <a:endParaRPr lang="ru-RU" sz="2000" dirty="0" smtClean="0"/>
          </a:p>
          <a:p>
            <a:r>
              <a:rPr lang="ru-RU" sz="2000" dirty="0" smtClean="0"/>
              <a:t>Кто делает:</a:t>
            </a:r>
          </a:p>
          <a:p>
            <a:r>
              <a:rPr lang="ru-RU" sz="2000" dirty="0" smtClean="0"/>
              <a:t>      Разработчик ПО</a:t>
            </a:r>
          </a:p>
          <a:p>
            <a:pPr marL="285750" indent="-285750">
              <a:buFont typeface="Arial" pitchFamily="34" charset="0"/>
              <a:buChar char="•"/>
            </a:pPr>
            <a:endParaRPr lang="ru-RU" sz="2000" dirty="0" smtClean="0"/>
          </a:p>
          <a:p>
            <a:r>
              <a:rPr lang="ru-RU" sz="2000" dirty="0" smtClean="0"/>
              <a:t>Что дает:</a:t>
            </a:r>
            <a:endParaRPr lang="ru-RU" sz="2000" dirty="0"/>
          </a:p>
          <a:p>
            <a:pPr marL="285750" indent="-285750">
              <a:buFont typeface="Arial" pitchFamily="34" charset="0"/>
              <a:buChar char="•"/>
            </a:pPr>
            <a:r>
              <a:rPr lang="ru-RU" sz="2000" dirty="0" smtClean="0"/>
              <a:t>Поведение описываемое «политиками»</a:t>
            </a:r>
          </a:p>
          <a:p>
            <a:pPr marL="285750" indent="-285750">
              <a:buFont typeface="Arial" pitchFamily="34" charset="0"/>
              <a:buChar char="•"/>
            </a:pPr>
            <a:r>
              <a:rPr lang="ru-RU" sz="2000" dirty="0" smtClean="0"/>
              <a:t>Контроль на процессом</a:t>
            </a:r>
          </a:p>
          <a:p>
            <a:endParaRPr lang="ru-RU" sz="2000" dirty="0"/>
          </a:p>
          <a:p>
            <a:r>
              <a:rPr lang="ru-RU" sz="2000" dirty="0" smtClean="0"/>
              <a:t>Зачем:</a:t>
            </a:r>
          </a:p>
          <a:p>
            <a:pPr marL="342900" indent="-342900">
              <a:buFont typeface="Arial" pitchFamily="34" charset="0"/>
              <a:buChar char="•"/>
            </a:pPr>
            <a:r>
              <a:rPr lang="ru-RU" sz="2000" dirty="0" smtClean="0"/>
              <a:t>Защита от выполнения кода</a:t>
            </a:r>
          </a:p>
          <a:p>
            <a:pPr marL="342900" indent="-342900">
              <a:buFont typeface="Arial" pitchFamily="34" charset="0"/>
              <a:buChar char="•"/>
            </a:pPr>
            <a:r>
              <a:rPr lang="ru-RU" sz="2000" dirty="0" smtClean="0"/>
              <a:t>Защита ресурсов ОС</a:t>
            </a:r>
            <a:endParaRPr lang="ru-RU" sz="2000" dirty="0"/>
          </a:p>
        </p:txBody>
      </p:sp>
      <p:pic>
        <p:nvPicPr>
          <p:cNvPr id="1026" name="Picture 2" descr="http://t1.gstatic.com/images?q=tbn:ANd9GcQ-E1Xd3Dguo3QMjgHiW8uAmWMuEYqnfAukKYNEu_Br_J1e2UM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917740"/>
            <a:ext cx="3672408" cy="241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456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Agenda</a:t>
            </a:r>
            <a:endParaRPr lang="ru-RU" dirty="0"/>
          </a:p>
        </p:txBody>
      </p:sp>
      <p:sp>
        <p:nvSpPr>
          <p:cNvPr id="3" name="Содержимое 2"/>
          <p:cNvSpPr>
            <a:spLocks noGrp="1"/>
          </p:cNvSpPr>
          <p:nvPr>
            <p:ph idx="1"/>
          </p:nvPr>
        </p:nvSpPr>
        <p:spPr/>
        <p:txBody>
          <a:bodyPr/>
          <a:lstStyle/>
          <a:p>
            <a:pPr marL="514350" indent="-514350">
              <a:buAutoNum type="arabicParenR"/>
            </a:pPr>
            <a:r>
              <a:rPr lang="en-US" dirty="0" smtClean="0"/>
              <a:t>Microsoft </a:t>
            </a:r>
            <a:r>
              <a:rPr lang="en-US" dirty="0" err="1" smtClean="0"/>
              <a:t>BlueHat</a:t>
            </a:r>
            <a:r>
              <a:rPr lang="en-US" dirty="0" smtClean="0"/>
              <a:t> Prize Contest</a:t>
            </a:r>
            <a:endParaRPr lang="ru-RU" dirty="0" smtClean="0"/>
          </a:p>
          <a:p>
            <a:pPr marL="514350" indent="-514350">
              <a:buAutoNum type="arabicParenR"/>
            </a:pPr>
            <a:r>
              <a:rPr lang="ru-RU" dirty="0" smtClean="0"/>
              <a:t>Что такое эксплуатация</a:t>
            </a:r>
          </a:p>
          <a:p>
            <a:pPr marL="514350" indent="-514350">
              <a:buAutoNum type="arabicParenR"/>
            </a:pPr>
            <a:r>
              <a:rPr lang="ru-RU" dirty="0" smtClean="0"/>
              <a:t>Что мешает сейчас это в </a:t>
            </a:r>
            <a:r>
              <a:rPr lang="ru-RU" dirty="0" err="1" smtClean="0"/>
              <a:t>Windows</a:t>
            </a:r>
            <a:endParaRPr lang="ru-RU" dirty="0" smtClean="0"/>
          </a:p>
          <a:p>
            <a:pPr marL="514350" indent="-514350">
              <a:buAutoNum type="arabicParenR"/>
            </a:pPr>
            <a:r>
              <a:rPr lang="ru-RU" dirty="0" smtClean="0"/>
              <a:t>Что придумали другие</a:t>
            </a:r>
          </a:p>
          <a:p>
            <a:pPr marL="514350" indent="-514350">
              <a:buAutoNum type="arabicParenR"/>
            </a:pPr>
            <a:r>
              <a:rPr lang="ru-RU" dirty="0" smtClean="0"/>
              <a:t>Что есть в других ОС</a:t>
            </a:r>
          </a:p>
          <a:p>
            <a:pPr marL="514350" indent="-514350">
              <a:buAutoNum type="arabicParenR"/>
            </a:pPr>
            <a:r>
              <a:rPr lang="ru-RU" dirty="0" smtClean="0"/>
              <a:t>Что можем предложить мы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2</a:t>
            </a:fld>
            <a:endParaRPr lang="ru-RU"/>
          </a:p>
        </p:txBody>
      </p:sp>
      <p:sp>
        <p:nvSpPr>
          <p:cNvPr id="5" name="Нижний колонтитул 4"/>
          <p:cNvSpPr>
            <a:spLocks noGrp="1"/>
          </p:cNvSpPr>
          <p:nvPr>
            <p:ph type="ftr" sz="quarter" idx="11"/>
          </p:nvPr>
        </p:nvSpPr>
        <p:spPr/>
        <p:txBody>
          <a:bodyPr/>
          <a:lstStyle/>
          <a:p>
            <a:r>
              <a:rPr lang="en-US" smtClean="0"/>
              <a:t>Defcon Russia</a:t>
            </a:r>
            <a:endParaRPr lang="ru-RU"/>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Как работает?</a:t>
            </a:r>
            <a:br>
              <a:rPr lang="ru-RU" dirty="0" smtClean="0"/>
            </a:br>
            <a:r>
              <a:rPr lang="en-US" dirty="0"/>
              <a:t> </a:t>
            </a:r>
            <a:endParaRPr lang="ru-RU" dirty="0"/>
          </a:p>
        </p:txBody>
      </p:sp>
      <p:sp>
        <p:nvSpPr>
          <p:cNvPr id="12" name="Прямоугольник 10"/>
          <p:cNvSpPr>
            <a:spLocks noChangeArrowheads="1"/>
          </p:cNvSpPr>
          <p:nvPr/>
        </p:nvSpPr>
        <p:spPr bwMode="auto">
          <a:xfrm>
            <a:off x="500063" y="2143125"/>
            <a:ext cx="8358187" cy="981075"/>
          </a:xfrm>
          <a:prstGeom prst="rect">
            <a:avLst/>
          </a:prstGeom>
          <a:noFill/>
          <a:ln w="9525">
            <a:noFill/>
            <a:miter lim="800000"/>
            <a:headEnd/>
            <a:tailEnd/>
          </a:ln>
        </p:spPr>
        <p:txBody>
          <a:bodyPr>
            <a:spAutoFit/>
          </a:bodyPr>
          <a:lstStyle/>
          <a:p>
            <a:pPr marL="342900" lvl="1" indent="-342900">
              <a:lnSpc>
                <a:spcPct val="120000"/>
              </a:lnSpc>
              <a:spcBef>
                <a:spcPts val="300"/>
              </a:spcBef>
              <a:spcAft>
                <a:spcPts val="300"/>
              </a:spcAft>
              <a:buClr>
                <a:srgbClr val="990000"/>
              </a:buClr>
              <a:defRPr/>
            </a:pPr>
            <a:r>
              <a:rPr lang="en-US" sz="2200" b="1" dirty="0">
                <a:solidFill>
                  <a:srgbClr val="C00000"/>
                </a:solidFill>
                <a:latin typeface="Calibri" pitchFamily="34" charset="0"/>
              </a:rPr>
              <a:t>	</a:t>
            </a:r>
            <a:endParaRPr lang="ru-RU" sz="2200" b="1" dirty="0">
              <a:solidFill>
                <a:srgbClr val="C00000"/>
              </a:solidFill>
              <a:latin typeface="Calibri" pitchFamily="34" charset="0"/>
            </a:endParaRPr>
          </a:p>
          <a:p>
            <a:pPr marL="914400" lvl="1" indent="-457200">
              <a:lnSpc>
                <a:spcPct val="120000"/>
              </a:lnSpc>
              <a:spcBef>
                <a:spcPts val="300"/>
              </a:spcBef>
              <a:spcAft>
                <a:spcPts val="300"/>
              </a:spcAft>
              <a:buClr>
                <a:srgbClr val="990000"/>
              </a:buClr>
              <a:defRPr/>
            </a:pPr>
            <a:endParaRPr lang="ru-RU" sz="2200" dirty="0">
              <a:solidFill>
                <a:srgbClr val="404040"/>
              </a:solidFill>
              <a:latin typeface="Calibri" pitchFamily="34" charset="0"/>
            </a:endParaRPr>
          </a:p>
        </p:txBody>
      </p:sp>
      <p:pic>
        <p:nvPicPr>
          <p:cNvPr id="14" name="Picture 2" descr="C:\Users\Alexej\Desktop\tra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116632"/>
            <a:ext cx="1262062" cy="12334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0063" y="1531006"/>
            <a:ext cx="7690503" cy="4801314"/>
          </a:xfrm>
          <a:prstGeom prst="rect">
            <a:avLst/>
          </a:prstGeom>
          <a:noFill/>
        </p:spPr>
        <p:txBody>
          <a:bodyPr wrap="none" rtlCol="0">
            <a:spAutoFit/>
          </a:bodyPr>
          <a:lstStyle/>
          <a:p>
            <a:r>
              <a:rPr lang="en-US" dirty="0" smtClean="0"/>
              <a:t> </a:t>
            </a:r>
            <a:r>
              <a:rPr lang="en-US" b="1" dirty="0" err="1"/>
              <a:t>CreateRestrictedToken</a:t>
            </a:r>
            <a:r>
              <a:rPr lang="en-US" b="1" dirty="0" smtClean="0"/>
              <a:t>()</a:t>
            </a:r>
            <a:r>
              <a:rPr lang="ru-RU" b="1" dirty="0" smtClean="0"/>
              <a:t>    </a:t>
            </a:r>
            <a:r>
              <a:rPr lang="ru-RU" dirty="0" smtClean="0"/>
              <a:t>--- </a:t>
            </a:r>
            <a:r>
              <a:rPr lang="en-US" dirty="0"/>
              <a:t> </a:t>
            </a:r>
            <a:r>
              <a:rPr lang="ru-RU" dirty="0" smtClean="0"/>
              <a:t>процесс наш, но все привилегии  «обрезаны»</a:t>
            </a:r>
          </a:p>
          <a:p>
            <a:r>
              <a:rPr lang="en-US" dirty="0" smtClean="0"/>
              <a:t> </a:t>
            </a:r>
            <a:r>
              <a:rPr lang="en-US" b="1" dirty="0" smtClean="0"/>
              <a:t>Job Object                            </a:t>
            </a:r>
            <a:r>
              <a:rPr lang="en-US" dirty="0" smtClean="0"/>
              <a:t>---  </a:t>
            </a:r>
            <a:r>
              <a:rPr lang="ru-RU" dirty="0" smtClean="0"/>
              <a:t>определенные ограничения:</a:t>
            </a:r>
          </a:p>
          <a:p>
            <a:pPr marL="3943350" lvl="8" indent="-285750">
              <a:buFont typeface="Arial" pitchFamily="34" charset="0"/>
              <a:buChar char="•"/>
            </a:pPr>
            <a:r>
              <a:rPr lang="ru-RU" dirty="0" smtClean="0"/>
              <a:t>Смена настроек</a:t>
            </a:r>
          </a:p>
          <a:p>
            <a:pPr marL="3943350" lvl="8" indent="-285750">
              <a:buFont typeface="Arial" pitchFamily="34" charset="0"/>
              <a:buChar char="•"/>
            </a:pPr>
            <a:r>
              <a:rPr lang="ru-RU" dirty="0" smtClean="0"/>
              <a:t>Нет порожденным процессам</a:t>
            </a:r>
          </a:p>
          <a:p>
            <a:pPr marL="3943350" lvl="8" indent="-285750">
              <a:buFont typeface="Arial" pitchFamily="34" charset="0"/>
              <a:buChar char="•"/>
            </a:pPr>
            <a:r>
              <a:rPr lang="ru-RU" dirty="0" smtClean="0"/>
              <a:t>Не может получить доступ к чужим </a:t>
            </a:r>
            <a:br>
              <a:rPr lang="ru-RU" dirty="0" smtClean="0"/>
            </a:br>
            <a:r>
              <a:rPr lang="ru-RU" dirty="0" err="1" smtClean="0"/>
              <a:t>хэндлам</a:t>
            </a:r>
            <a:endParaRPr lang="ru-RU" dirty="0" smtClean="0"/>
          </a:p>
          <a:p>
            <a:pPr marL="3943350" lvl="8" indent="-285750">
              <a:buFont typeface="Arial" pitchFamily="34" charset="0"/>
              <a:buChar char="•"/>
            </a:pPr>
            <a:r>
              <a:rPr lang="ru-RU" dirty="0" smtClean="0"/>
              <a:t>Нет доступа к </a:t>
            </a:r>
            <a:r>
              <a:rPr lang="en-US" dirty="0" smtClean="0"/>
              <a:t>clipboard</a:t>
            </a:r>
          </a:p>
          <a:p>
            <a:pPr marL="3943350" lvl="8" indent="-285750">
              <a:buFont typeface="Arial" pitchFamily="34" charset="0"/>
              <a:buChar char="•"/>
            </a:pPr>
            <a:r>
              <a:rPr lang="ru-RU" dirty="0" smtClean="0"/>
              <a:t>Нет хукам слева…</a:t>
            </a:r>
            <a:endParaRPr lang="en-US" dirty="0" smtClean="0"/>
          </a:p>
          <a:p>
            <a:pPr marL="3943350" lvl="8" indent="-285750">
              <a:buFont typeface="Arial" pitchFamily="34" charset="0"/>
              <a:buChar char="•"/>
            </a:pPr>
            <a:endParaRPr lang="en-US" dirty="0"/>
          </a:p>
          <a:p>
            <a:pPr marL="3943350" lvl="8" indent="-285750">
              <a:buFont typeface="Arial" pitchFamily="34" charset="0"/>
              <a:buChar char="•"/>
            </a:pPr>
            <a:endParaRPr lang="en-US" dirty="0" smtClean="0"/>
          </a:p>
          <a:p>
            <a:pPr marL="3943350" lvl="8" indent="-285750">
              <a:buFont typeface="Arial" pitchFamily="34" charset="0"/>
              <a:buChar char="•"/>
            </a:pPr>
            <a:endParaRPr lang="en-US" dirty="0"/>
          </a:p>
          <a:p>
            <a:pPr marL="3943350" lvl="8" indent="-285750">
              <a:buFont typeface="Arial" pitchFamily="34" charset="0"/>
              <a:buChar char="•"/>
            </a:pPr>
            <a:endParaRPr lang="ru-RU" dirty="0" smtClean="0"/>
          </a:p>
          <a:p>
            <a:r>
              <a:rPr lang="ru-RU" b="1" dirty="0" smtClean="0"/>
              <a:t>Изоляция на уровне </a:t>
            </a:r>
            <a:r>
              <a:rPr lang="en-US" b="1" dirty="0" smtClean="0"/>
              <a:t>Desktop </a:t>
            </a:r>
            <a:r>
              <a:rPr lang="en-US" dirty="0" smtClean="0"/>
              <a:t>---  </a:t>
            </a:r>
            <a:r>
              <a:rPr lang="ru-RU" dirty="0" smtClean="0"/>
              <a:t>нет болтовни меж процессами 8) </a:t>
            </a:r>
          </a:p>
          <a:p>
            <a:r>
              <a:rPr lang="ru-RU" b="1" dirty="0" smtClean="0"/>
              <a:t>Мандатный контроль целостности </a:t>
            </a:r>
            <a:r>
              <a:rPr lang="ru-RU" dirty="0" smtClean="0"/>
              <a:t>--- читать все</a:t>
            </a:r>
            <a:r>
              <a:rPr lang="ru-RU" dirty="0"/>
              <a:t>,</a:t>
            </a:r>
            <a:r>
              <a:rPr lang="ru-RU" dirty="0" smtClean="0"/>
              <a:t> </a:t>
            </a:r>
            <a:r>
              <a:rPr lang="ru-RU" dirty="0"/>
              <a:t>н</a:t>
            </a:r>
            <a:r>
              <a:rPr lang="ru-RU" dirty="0" smtClean="0"/>
              <a:t>о писать только в *</a:t>
            </a:r>
            <a:r>
              <a:rPr lang="en-US" dirty="0" smtClean="0"/>
              <a:t>Low</a:t>
            </a:r>
            <a:endParaRPr lang="ru-RU" dirty="0"/>
          </a:p>
          <a:p>
            <a:r>
              <a:rPr lang="ru-RU" dirty="0"/>
              <a:t>	</a:t>
            </a:r>
            <a:r>
              <a:rPr lang="ru-RU" dirty="0" smtClean="0"/>
              <a:t>			</a:t>
            </a:r>
            <a:r>
              <a:rPr lang="en-US" dirty="0" smtClean="0"/>
              <a:t>	</a:t>
            </a:r>
            <a:endParaRPr lang="ru-RU" dirty="0" smtClean="0"/>
          </a:p>
          <a:p>
            <a:endParaRPr lang="ru-RU" dirty="0"/>
          </a:p>
          <a:p>
            <a:endParaRPr lang="en-US" dirty="0"/>
          </a:p>
        </p:txBody>
      </p:sp>
      <p:pic>
        <p:nvPicPr>
          <p:cNvPr id="6" name="Picture 2" descr="http://t0.gstatic.com/images?q=tbn:ANd9GcTRS66S7tu2gXF5LYrNXZDKYozwXapCNKDScaHhZhoPL2gVJpk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564904"/>
            <a:ext cx="2880320" cy="215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997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12" name="Прямоугольник 10"/>
          <p:cNvSpPr>
            <a:spLocks noChangeArrowheads="1"/>
          </p:cNvSpPr>
          <p:nvPr/>
        </p:nvSpPr>
        <p:spPr bwMode="auto">
          <a:xfrm>
            <a:off x="500063" y="2143125"/>
            <a:ext cx="8358187" cy="981075"/>
          </a:xfrm>
          <a:prstGeom prst="rect">
            <a:avLst/>
          </a:prstGeom>
          <a:noFill/>
          <a:ln w="9525">
            <a:noFill/>
            <a:miter lim="800000"/>
            <a:headEnd/>
            <a:tailEnd/>
          </a:ln>
        </p:spPr>
        <p:txBody>
          <a:bodyPr>
            <a:spAutoFit/>
          </a:bodyPr>
          <a:lstStyle/>
          <a:p>
            <a:pPr marL="342900" lvl="1" indent="-342900">
              <a:lnSpc>
                <a:spcPct val="120000"/>
              </a:lnSpc>
              <a:spcBef>
                <a:spcPts val="300"/>
              </a:spcBef>
              <a:spcAft>
                <a:spcPts val="300"/>
              </a:spcAft>
              <a:buClr>
                <a:srgbClr val="990000"/>
              </a:buClr>
              <a:defRPr/>
            </a:pPr>
            <a:r>
              <a:rPr lang="en-US" sz="2200" b="1" dirty="0">
                <a:solidFill>
                  <a:srgbClr val="C00000"/>
                </a:solidFill>
                <a:latin typeface="Calibri" pitchFamily="34" charset="0"/>
              </a:rPr>
              <a:t>	</a:t>
            </a:r>
            <a:endParaRPr lang="ru-RU" sz="2200" b="1" dirty="0">
              <a:solidFill>
                <a:srgbClr val="C00000"/>
              </a:solidFill>
              <a:latin typeface="Calibri" pitchFamily="34" charset="0"/>
            </a:endParaRPr>
          </a:p>
          <a:p>
            <a:pPr marL="914400" lvl="1" indent="-457200">
              <a:lnSpc>
                <a:spcPct val="120000"/>
              </a:lnSpc>
              <a:spcBef>
                <a:spcPts val="300"/>
              </a:spcBef>
              <a:spcAft>
                <a:spcPts val="300"/>
              </a:spcAft>
              <a:buClr>
                <a:srgbClr val="990000"/>
              </a:buClr>
              <a:defRPr/>
            </a:pPr>
            <a:endParaRPr lang="ru-RU" sz="2200" dirty="0">
              <a:solidFill>
                <a:srgbClr val="404040"/>
              </a:solidFill>
              <a:latin typeface="Calibri" pitchFamily="34" charset="0"/>
            </a:endParaRPr>
          </a:p>
        </p:txBody>
      </p:sp>
      <p:pic>
        <p:nvPicPr>
          <p:cNvPr id="14" name="Picture 2" descr="C:\Users\Alexej\Desktop\tras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16632"/>
            <a:ext cx="1262062" cy="12334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dev.chromium.org/_/rsrc/1220197834290/developers/design-documents/sandbox/sbox_top_diagr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240341"/>
            <a:ext cx="4185675" cy="5789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524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Слабости</a:t>
            </a:r>
            <a:endParaRPr lang="ru-RU" dirty="0"/>
          </a:p>
        </p:txBody>
      </p:sp>
      <p:sp>
        <p:nvSpPr>
          <p:cNvPr id="12" name="Прямоугольник 10"/>
          <p:cNvSpPr>
            <a:spLocks noChangeArrowheads="1"/>
          </p:cNvSpPr>
          <p:nvPr/>
        </p:nvSpPr>
        <p:spPr bwMode="auto">
          <a:xfrm>
            <a:off x="500063" y="2143125"/>
            <a:ext cx="8358187" cy="981075"/>
          </a:xfrm>
          <a:prstGeom prst="rect">
            <a:avLst/>
          </a:prstGeom>
          <a:noFill/>
          <a:ln w="9525">
            <a:noFill/>
            <a:miter lim="800000"/>
            <a:headEnd/>
            <a:tailEnd/>
          </a:ln>
        </p:spPr>
        <p:txBody>
          <a:bodyPr>
            <a:spAutoFit/>
          </a:bodyPr>
          <a:lstStyle/>
          <a:p>
            <a:pPr marL="342900" lvl="1" indent="-342900">
              <a:lnSpc>
                <a:spcPct val="120000"/>
              </a:lnSpc>
              <a:spcBef>
                <a:spcPts val="300"/>
              </a:spcBef>
              <a:spcAft>
                <a:spcPts val="300"/>
              </a:spcAft>
              <a:buClr>
                <a:srgbClr val="990000"/>
              </a:buClr>
              <a:defRPr/>
            </a:pPr>
            <a:r>
              <a:rPr lang="en-US" sz="2200" b="1" dirty="0">
                <a:solidFill>
                  <a:srgbClr val="C00000"/>
                </a:solidFill>
                <a:latin typeface="Calibri" pitchFamily="34" charset="0"/>
              </a:rPr>
              <a:t>	</a:t>
            </a:r>
            <a:endParaRPr lang="ru-RU" sz="2200" b="1" dirty="0">
              <a:solidFill>
                <a:srgbClr val="C00000"/>
              </a:solidFill>
              <a:latin typeface="Calibri" pitchFamily="34" charset="0"/>
            </a:endParaRPr>
          </a:p>
          <a:p>
            <a:pPr marL="914400" lvl="1" indent="-457200">
              <a:lnSpc>
                <a:spcPct val="120000"/>
              </a:lnSpc>
              <a:spcBef>
                <a:spcPts val="300"/>
              </a:spcBef>
              <a:spcAft>
                <a:spcPts val="300"/>
              </a:spcAft>
              <a:buClr>
                <a:srgbClr val="990000"/>
              </a:buClr>
              <a:defRPr/>
            </a:pPr>
            <a:endParaRPr lang="ru-RU" sz="2200" dirty="0">
              <a:solidFill>
                <a:srgbClr val="404040"/>
              </a:solidFill>
              <a:latin typeface="Calibri" pitchFamily="34" charset="0"/>
            </a:endParaRPr>
          </a:p>
        </p:txBody>
      </p:sp>
      <p:pic>
        <p:nvPicPr>
          <p:cNvPr id="14" name="Picture 2" descr="C:\Users\Alexej\Desktop\tra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116632"/>
            <a:ext cx="1262062" cy="12334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43608" y="2492896"/>
            <a:ext cx="3246723" cy="1631216"/>
          </a:xfrm>
          <a:prstGeom prst="rect">
            <a:avLst/>
          </a:prstGeom>
          <a:noFill/>
        </p:spPr>
        <p:txBody>
          <a:bodyPr wrap="none" rtlCol="0">
            <a:spAutoFit/>
          </a:bodyPr>
          <a:lstStyle/>
          <a:p>
            <a:pPr marL="285750" indent="-285750">
              <a:buFont typeface="Arial" pitchFamily="34" charset="0"/>
              <a:buChar char="•"/>
            </a:pPr>
            <a:r>
              <a:rPr lang="ru-RU" sz="2000" dirty="0" smtClean="0"/>
              <a:t>Вечеринка в </a:t>
            </a:r>
            <a:r>
              <a:rPr lang="en-US" sz="2000" dirty="0" smtClean="0"/>
              <a:t>ring-0</a:t>
            </a:r>
            <a:endParaRPr lang="ru-RU" sz="2000" dirty="0" smtClean="0"/>
          </a:p>
          <a:p>
            <a:pPr marL="285750" indent="-285750">
              <a:buFont typeface="Arial" pitchFamily="34" charset="0"/>
              <a:buChar char="•"/>
            </a:pPr>
            <a:endParaRPr lang="en-US" sz="2000" dirty="0" smtClean="0"/>
          </a:p>
          <a:p>
            <a:pPr marL="285750" indent="-285750">
              <a:buFont typeface="Arial" pitchFamily="34" charset="0"/>
              <a:buChar char="•"/>
            </a:pPr>
            <a:r>
              <a:rPr lang="ru-RU" sz="2000" dirty="0" smtClean="0"/>
              <a:t>Уязвимости в брокере</a:t>
            </a:r>
          </a:p>
          <a:p>
            <a:pPr marL="285750" indent="-285750">
              <a:buFont typeface="Arial" pitchFamily="34" charset="0"/>
              <a:buChar char="•"/>
            </a:pPr>
            <a:endParaRPr lang="ru-RU" sz="2000" dirty="0" smtClean="0"/>
          </a:p>
          <a:p>
            <a:pPr marL="285750" indent="-285750">
              <a:buFont typeface="Arial" pitchFamily="34" charset="0"/>
              <a:buChar char="•"/>
            </a:pPr>
            <a:r>
              <a:rPr lang="ru-RU" sz="2000" dirty="0" smtClean="0"/>
              <a:t>Не достаточная изоляция</a:t>
            </a:r>
            <a:endParaRPr lang="ru-RU" sz="2000" dirty="0"/>
          </a:p>
        </p:txBody>
      </p:sp>
      <p:pic>
        <p:nvPicPr>
          <p:cNvPr id="1026" name="Picture 2" descr="http://t3.gstatic.com/images?q=tbn:ANd9GcQSCvP-QanejFpM4RQsIKnCblU_oOIeWcMWsFLYRd9x7exy0B-JhnmO9Hd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328" y="3933056"/>
            <a:ext cx="4038922" cy="201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493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Mitigations in Linux</a:t>
            </a:r>
            <a:endParaRPr lang="ru-RU" dirty="0"/>
          </a:p>
        </p:txBody>
      </p:sp>
      <p:sp>
        <p:nvSpPr>
          <p:cNvPr id="3" name="Содержимое 2"/>
          <p:cNvSpPr>
            <a:spLocks noGrp="1"/>
          </p:cNvSpPr>
          <p:nvPr>
            <p:ph idx="1"/>
          </p:nvPr>
        </p:nvSpPr>
        <p:spPr>
          <a:xfrm>
            <a:off x="467544" y="1772816"/>
            <a:ext cx="8229600" cy="4525963"/>
          </a:xfrm>
        </p:spPr>
        <p:txBody>
          <a:bodyPr>
            <a:normAutofit/>
          </a:bodyPr>
          <a:lstStyle/>
          <a:p>
            <a:r>
              <a:rPr lang="en-US" dirty="0" err="1" smtClean="0"/>
              <a:t>StackGuard</a:t>
            </a:r>
            <a:r>
              <a:rPr lang="en-US" dirty="0" smtClean="0"/>
              <a:t> 1997 - zero canary</a:t>
            </a:r>
          </a:p>
          <a:p>
            <a:r>
              <a:rPr lang="en-US" dirty="0" err="1" smtClean="0"/>
              <a:t>PaX</a:t>
            </a:r>
            <a:r>
              <a:rPr lang="en-US" dirty="0" smtClean="0"/>
              <a:t> 2000</a:t>
            </a:r>
            <a:endParaRPr lang="ru-RU" dirty="0" smtClean="0"/>
          </a:p>
          <a:p>
            <a:pPr lvl="1"/>
            <a:r>
              <a:rPr lang="en-US" dirty="0" smtClean="0"/>
              <a:t>Executable </a:t>
            </a:r>
            <a:r>
              <a:rPr lang="en-US" dirty="0"/>
              <a:t>space protections - </a:t>
            </a:r>
            <a:r>
              <a:rPr lang="ru-RU" dirty="0"/>
              <a:t>нельзя исполнять страницу памяти если она была </a:t>
            </a:r>
            <a:r>
              <a:rPr lang="ru-RU" dirty="0" smtClean="0"/>
              <a:t>изменена</a:t>
            </a:r>
          </a:p>
          <a:p>
            <a:pPr lvl="1"/>
            <a:r>
              <a:rPr lang="ru-RU" dirty="0" smtClean="0"/>
              <a:t>Эмуляция</a:t>
            </a:r>
            <a:r>
              <a:rPr lang="en-US" dirty="0" smtClean="0"/>
              <a:t> </a:t>
            </a:r>
            <a:r>
              <a:rPr lang="en-US" dirty="0"/>
              <a:t>NX bit on x86 </a:t>
            </a:r>
            <a:r>
              <a:rPr lang="en-US" dirty="0" smtClean="0"/>
              <a:t>PAGEEXEC,SEGMEXEC</a:t>
            </a:r>
            <a:endParaRPr lang="ru-RU" dirty="0"/>
          </a:p>
          <a:p>
            <a:pPr lvl="1"/>
            <a:r>
              <a:rPr lang="en-US" dirty="0" smtClean="0"/>
              <a:t>Restricted </a:t>
            </a:r>
            <a:r>
              <a:rPr lang="en-US" dirty="0" err="1"/>
              <a:t>mprotect</a:t>
            </a:r>
            <a:r>
              <a:rPr lang="en-US" dirty="0"/>
              <a:t>  </a:t>
            </a:r>
            <a:r>
              <a:rPr lang="en-US" dirty="0" smtClean="0"/>
              <a:t>W^X</a:t>
            </a:r>
            <a:r>
              <a:rPr lang="en-US" dirty="0"/>
              <a:t>	</a:t>
            </a:r>
            <a:endParaRPr lang="en-US" dirty="0" smtClean="0"/>
          </a:p>
          <a:p>
            <a:pPr lvl="1"/>
            <a:r>
              <a:rPr lang="en-US" dirty="0" smtClean="0"/>
              <a:t>ASLR</a:t>
            </a:r>
            <a:endParaRPr lang="ru-RU" dirty="0" smtClean="0"/>
          </a:p>
          <a:p>
            <a:pPr lvl="1"/>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23</a:t>
            </a:fld>
            <a:endParaRPr lang="ru-RU"/>
          </a:p>
        </p:txBody>
      </p:sp>
    </p:spTree>
    <p:extLst>
      <p:ext uri="{BB962C8B-B14F-4D97-AF65-F5344CB8AC3E}">
        <p14:creationId xmlns:p14="http://schemas.microsoft.com/office/powerpoint/2010/main" val="2742958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Mitigations in Linux</a:t>
            </a:r>
            <a:endParaRPr lang="ru-RU" dirty="0"/>
          </a:p>
        </p:txBody>
      </p:sp>
      <p:sp>
        <p:nvSpPr>
          <p:cNvPr id="3" name="Содержимое 2"/>
          <p:cNvSpPr>
            <a:spLocks noGrp="1"/>
          </p:cNvSpPr>
          <p:nvPr>
            <p:ph idx="1"/>
          </p:nvPr>
        </p:nvSpPr>
        <p:spPr>
          <a:xfrm>
            <a:off x="467544" y="1772816"/>
            <a:ext cx="8229600" cy="4525963"/>
          </a:xfrm>
        </p:spPr>
        <p:txBody>
          <a:bodyPr>
            <a:normAutofit fontScale="70000" lnSpcReduction="20000"/>
          </a:bodyPr>
          <a:lstStyle/>
          <a:p>
            <a:pPr marL="0" indent="0">
              <a:buNone/>
            </a:pPr>
            <a:r>
              <a:rPr lang="en-US" dirty="0" smtClean="0"/>
              <a:t>Exec Shield  2003</a:t>
            </a:r>
            <a:endParaRPr lang="ru-RU" dirty="0" smtClean="0"/>
          </a:p>
          <a:p>
            <a:pPr lvl="1"/>
            <a:r>
              <a:rPr lang="en-US" dirty="0" smtClean="0"/>
              <a:t>ASLR since kernel 2.6.15 - </a:t>
            </a:r>
            <a:r>
              <a:rPr lang="en-US" dirty="0"/>
              <a:t>/</a:t>
            </a:r>
            <a:r>
              <a:rPr lang="en-US" dirty="0" err="1"/>
              <a:t>proc</a:t>
            </a:r>
            <a:r>
              <a:rPr lang="en-US" dirty="0"/>
              <a:t>/sys/kernel/</a:t>
            </a:r>
            <a:r>
              <a:rPr lang="en-US" dirty="0" err="1"/>
              <a:t>randomize_va_space</a:t>
            </a:r>
            <a:endParaRPr lang="en-US" dirty="0"/>
          </a:p>
          <a:p>
            <a:pPr lvl="2"/>
            <a:r>
              <a:rPr lang="en-US" dirty="0"/>
              <a:t>STACK ASLR</a:t>
            </a:r>
          </a:p>
          <a:p>
            <a:pPr lvl="2"/>
            <a:r>
              <a:rPr lang="en-US" dirty="0"/>
              <a:t>LIBS/MMAP ASLR</a:t>
            </a:r>
          </a:p>
          <a:p>
            <a:pPr lvl="2"/>
            <a:r>
              <a:rPr lang="en-US" dirty="0"/>
              <a:t>EXEC ASLR	</a:t>
            </a:r>
          </a:p>
          <a:p>
            <a:pPr lvl="2"/>
            <a:r>
              <a:rPr lang="en-US" dirty="0"/>
              <a:t>BRK ASLR	</a:t>
            </a:r>
          </a:p>
          <a:p>
            <a:pPr lvl="2"/>
            <a:r>
              <a:rPr lang="en-US" dirty="0"/>
              <a:t>VDSO </a:t>
            </a:r>
            <a:r>
              <a:rPr lang="en-US" dirty="0" smtClean="0"/>
              <a:t>ASLR</a:t>
            </a:r>
          </a:p>
          <a:p>
            <a:pPr lvl="1"/>
            <a:r>
              <a:rPr lang="en-US" smtClean="0"/>
              <a:t>Non-Executable Memory, </a:t>
            </a:r>
            <a:r>
              <a:rPr lang="ru-RU" smtClean="0"/>
              <a:t>Эмуляция </a:t>
            </a:r>
            <a:r>
              <a:rPr lang="en-US" dirty="0" smtClean="0"/>
              <a:t>NX bit</a:t>
            </a:r>
          </a:p>
          <a:p>
            <a:pPr lvl="1"/>
            <a:r>
              <a:rPr lang="en-US" dirty="0" smtClean="0"/>
              <a:t>Position Independent Executable (PIE) </a:t>
            </a:r>
            <a:r>
              <a:rPr lang="ru-RU" dirty="0"/>
              <a:t>необходим для </a:t>
            </a:r>
            <a:r>
              <a:rPr lang="en-US" dirty="0"/>
              <a:t>exec ASLR 	</a:t>
            </a:r>
            <a:endParaRPr lang="ru-RU" dirty="0"/>
          </a:p>
          <a:p>
            <a:pPr lvl="1"/>
            <a:r>
              <a:rPr lang="en-US" dirty="0" smtClean="0"/>
              <a:t>GCC FORTIFY SOURCE</a:t>
            </a:r>
            <a:r>
              <a:rPr lang="en-US" dirty="0"/>
              <a:t>	</a:t>
            </a:r>
          </a:p>
          <a:p>
            <a:pPr lvl="2"/>
            <a:r>
              <a:rPr lang="ru-RU" dirty="0"/>
              <a:t>заменяет </a:t>
            </a:r>
            <a:r>
              <a:rPr lang="en-US" dirty="0" err="1"/>
              <a:t>strcpy</a:t>
            </a:r>
            <a:r>
              <a:rPr lang="en-US" dirty="0"/>
              <a:t>, </a:t>
            </a:r>
            <a:r>
              <a:rPr lang="en-US" dirty="0" err="1"/>
              <a:t>sprintf</a:t>
            </a:r>
            <a:r>
              <a:rPr lang="en-US" dirty="0"/>
              <a:t> </a:t>
            </a:r>
            <a:r>
              <a:rPr lang="ru-RU" dirty="0"/>
              <a:t>и т.д. на </a:t>
            </a:r>
            <a:r>
              <a:rPr lang="en-US" dirty="0" err="1"/>
              <a:t>strncpy</a:t>
            </a:r>
            <a:r>
              <a:rPr lang="en-US" dirty="0"/>
              <a:t>, </a:t>
            </a:r>
            <a:r>
              <a:rPr lang="en-US" dirty="0" err="1"/>
              <a:t>snprintf</a:t>
            </a:r>
            <a:endParaRPr lang="en-US" dirty="0"/>
          </a:p>
          <a:p>
            <a:pPr lvl="2"/>
            <a:r>
              <a:rPr lang="ru-RU" dirty="0"/>
              <a:t>защищает от </a:t>
            </a:r>
            <a:r>
              <a:rPr lang="en-US" dirty="0"/>
              <a:t>format string </a:t>
            </a:r>
            <a:r>
              <a:rPr lang="en-US" dirty="0" smtClean="0"/>
              <a:t>attack</a:t>
            </a:r>
          </a:p>
          <a:p>
            <a:pPr lvl="1"/>
            <a:r>
              <a:rPr lang="en-US" dirty="0"/>
              <a:t>ASCII </a:t>
            </a:r>
            <a:r>
              <a:rPr lang="en-US" dirty="0" smtClean="0"/>
              <a:t>Armor -  </a:t>
            </a:r>
            <a:r>
              <a:rPr lang="ru-RU" dirty="0"/>
              <a:t>адреса библиотек начинаются с </a:t>
            </a:r>
            <a:r>
              <a:rPr lang="en-US" dirty="0"/>
              <a:t>NULL byte	</a:t>
            </a:r>
          </a:p>
          <a:p>
            <a:pPr lvl="1"/>
            <a:endParaRPr lang="ru-RU" dirty="0" smtClean="0"/>
          </a:p>
          <a:p>
            <a:pPr lvl="1"/>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24</a:t>
            </a:fld>
            <a:endParaRPr lang="ru-RU"/>
          </a:p>
        </p:txBody>
      </p:sp>
    </p:spTree>
    <p:extLst>
      <p:ext uri="{BB962C8B-B14F-4D97-AF65-F5344CB8AC3E}">
        <p14:creationId xmlns:p14="http://schemas.microsoft.com/office/powerpoint/2010/main" val="1547367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25 кадр</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25</a:t>
            </a:fld>
            <a:endParaRPr lang="ru-RU"/>
          </a:p>
        </p:txBody>
      </p:sp>
      <p:pic>
        <p:nvPicPr>
          <p:cNvPr id="11266" name="Picture 2"/>
          <p:cNvPicPr>
            <a:picLocks noChangeAspect="1" noChangeArrowheads="1"/>
          </p:cNvPicPr>
          <p:nvPr/>
        </p:nvPicPr>
        <p:blipFill>
          <a:blip r:embed="rId2" cstate="print"/>
          <a:srcRect/>
          <a:stretch>
            <a:fillRect/>
          </a:stretch>
        </p:blipFill>
        <p:spPr bwMode="auto">
          <a:xfrm>
            <a:off x="2743200" y="1957388"/>
            <a:ext cx="3657600" cy="2943225"/>
          </a:xfrm>
          <a:prstGeom prst="rect">
            <a:avLst/>
          </a:prstGeom>
          <a:noFill/>
          <a:ln w="9525">
            <a:noFill/>
            <a:miter lim="800000"/>
            <a:headEnd/>
            <a:tailEnd/>
          </a:ln>
        </p:spPr>
      </p:pic>
      <p:sp>
        <p:nvSpPr>
          <p:cNvPr id="6" name="TextBox 5"/>
          <p:cNvSpPr txBox="1"/>
          <p:nvPr/>
        </p:nvSpPr>
        <p:spPr>
          <a:xfrm>
            <a:off x="1259632" y="5229200"/>
            <a:ext cx="7256730" cy="707886"/>
          </a:xfrm>
          <a:prstGeom prst="rect">
            <a:avLst/>
          </a:prstGeom>
          <a:noFill/>
        </p:spPr>
        <p:txBody>
          <a:bodyPr wrap="none" rtlCol="0">
            <a:spAutoFit/>
          </a:bodyPr>
          <a:lstStyle/>
          <a:p>
            <a:r>
              <a:rPr lang="en-US" sz="4000" b="1" dirty="0" smtClean="0">
                <a:solidFill>
                  <a:srgbClr val="FF0000"/>
                </a:solidFill>
              </a:rPr>
              <a:t>/*</a:t>
            </a:r>
            <a:r>
              <a:rPr lang="ru-RU" sz="4000" b="1" dirty="0" smtClean="0">
                <a:solidFill>
                  <a:srgbClr val="FF0000"/>
                </a:solidFill>
              </a:rPr>
              <a:t>Дима удали это !!!!!!!!!!!!!!!</a:t>
            </a:r>
            <a:r>
              <a:rPr lang="en-US" sz="4000" b="1" dirty="0" smtClean="0">
                <a:solidFill>
                  <a:srgbClr val="FF0000"/>
                </a:solidFill>
              </a:rPr>
              <a:t>*/</a:t>
            </a:r>
            <a:endParaRPr lang="ru-RU" sz="4000" b="1" dirty="0">
              <a:solidFill>
                <a:srgbClr val="FF0000"/>
              </a:solidFill>
            </a:endParaRPr>
          </a:p>
        </p:txBody>
      </p:sp>
    </p:spTree>
    <p:extLst>
      <p:ext uri="{BB962C8B-B14F-4D97-AF65-F5344CB8AC3E}">
        <p14:creationId xmlns:p14="http://schemas.microsoft.com/office/powerpoint/2010/main" val="1261386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NX/ASLR/ASCII-Armor</a:t>
            </a:r>
            <a:endParaRPr lang="ru-RU" dirty="0"/>
          </a:p>
        </p:txBody>
      </p:sp>
      <p:sp>
        <p:nvSpPr>
          <p:cNvPr id="3" name="Содержимое 2"/>
          <p:cNvSpPr>
            <a:spLocks noGrp="1"/>
          </p:cNvSpPr>
          <p:nvPr>
            <p:ph idx="1"/>
          </p:nvPr>
        </p:nvSpPr>
        <p:spPr/>
        <p:txBody>
          <a:bodyPr/>
          <a:lstStyle/>
          <a:p>
            <a:endParaRPr lang="ru-RU"/>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26</a:t>
            </a:fld>
            <a:endParaRPr lang="ru-RU"/>
          </a:p>
        </p:txBody>
      </p:sp>
      <p:pic>
        <p:nvPicPr>
          <p:cNvPr id="3074" name="Picture 2"/>
          <p:cNvPicPr>
            <a:picLocks noChangeAspect="1" noChangeArrowheads="1"/>
          </p:cNvPicPr>
          <p:nvPr/>
        </p:nvPicPr>
        <p:blipFill>
          <a:blip r:embed="rId2" cstate="print"/>
          <a:srcRect/>
          <a:stretch>
            <a:fillRect/>
          </a:stretch>
        </p:blipFill>
        <p:spPr bwMode="auto">
          <a:xfrm>
            <a:off x="755576" y="1700808"/>
            <a:ext cx="7629525" cy="4448175"/>
          </a:xfrm>
          <a:prstGeom prst="rect">
            <a:avLst/>
          </a:prstGeom>
          <a:noFill/>
          <a:ln w="9525">
            <a:noFill/>
            <a:miter lim="800000"/>
            <a:headEnd/>
            <a:tailEnd/>
          </a:ln>
        </p:spPr>
      </p:pic>
    </p:spTree>
    <p:extLst>
      <p:ext uri="{BB962C8B-B14F-4D97-AF65-F5344CB8AC3E}">
        <p14:creationId xmlns:p14="http://schemas.microsoft.com/office/powerpoint/2010/main" val="2434168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Mitigations in Linux</a:t>
            </a:r>
            <a:endParaRPr lang="ru-RU" dirty="0"/>
          </a:p>
        </p:txBody>
      </p:sp>
      <p:sp>
        <p:nvSpPr>
          <p:cNvPr id="3" name="Содержимое 2"/>
          <p:cNvSpPr>
            <a:spLocks noGrp="1"/>
          </p:cNvSpPr>
          <p:nvPr>
            <p:ph idx="1"/>
          </p:nvPr>
        </p:nvSpPr>
        <p:spPr/>
        <p:txBody>
          <a:bodyPr>
            <a:normAutofit/>
          </a:bodyPr>
          <a:lstStyle/>
          <a:p>
            <a:r>
              <a:rPr lang="en-US" b="1" dirty="0"/>
              <a:t>GCC Stack-Smashing Protector (</a:t>
            </a:r>
            <a:r>
              <a:rPr lang="en-US" b="1" dirty="0" err="1"/>
              <a:t>ProPolice</a:t>
            </a:r>
            <a:r>
              <a:rPr lang="en-US" b="1" dirty="0" smtClean="0"/>
              <a:t>)</a:t>
            </a:r>
            <a:r>
              <a:rPr lang="en-US" dirty="0" smtClean="0"/>
              <a:t>  - randomize stack canaries -</a:t>
            </a:r>
            <a:r>
              <a:rPr lang="en-US" dirty="0" err="1" smtClean="0"/>
              <a:t>fstack</a:t>
            </a:r>
            <a:r>
              <a:rPr lang="en-US" dirty="0" smtClean="0"/>
              <a:t>-protector</a:t>
            </a:r>
          </a:p>
          <a:p>
            <a:pPr lvl="1"/>
            <a:r>
              <a:rPr lang="en-US" dirty="0"/>
              <a:t> Random </a:t>
            </a:r>
            <a:r>
              <a:rPr lang="en-US" dirty="0" smtClean="0"/>
              <a:t>Canary</a:t>
            </a:r>
          </a:p>
          <a:p>
            <a:pPr lvl="1"/>
            <a:r>
              <a:rPr lang="en-US" dirty="0"/>
              <a:t> Variables </a:t>
            </a:r>
            <a:r>
              <a:rPr lang="en-US" dirty="0" smtClean="0"/>
              <a:t>reordering</a:t>
            </a:r>
          </a:p>
          <a:p>
            <a:pPr lvl="1"/>
            <a:r>
              <a:rPr lang="en-US" dirty="0"/>
              <a:t>Arguments </a:t>
            </a:r>
            <a:r>
              <a:rPr lang="en-US" dirty="0" smtClean="0"/>
              <a:t>copying</a:t>
            </a:r>
          </a:p>
          <a:p>
            <a:r>
              <a:rPr lang="en-US" dirty="0" smtClean="0"/>
              <a:t>Heap </a:t>
            </a:r>
            <a:r>
              <a:rPr lang="en-US" dirty="0"/>
              <a:t>protector </a:t>
            </a:r>
            <a:r>
              <a:rPr lang="en-US" dirty="0" smtClean="0"/>
              <a:t>– </a:t>
            </a:r>
            <a:r>
              <a:rPr lang="en-US" dirty="0" err="1" smtClean="0"/>
              <a:t>ptmalloc</a:t>
            </a:r>
            <a:r>
              <a:rPr lang="en-US" dirty="0"/>
              <a:t> </a:t>
            </a:r>
            <a:r>
              <a:rPr lang="en-US" dirty="0" smtClean="0"/>
              <a:t>since </a:t>
            </a:r>
            <a:r>
              <a:rPr lang="en-US" dirty="0" err="1" smtClean="0"/>
              <a:t>glibc</a:t>
            </a:r>
            <a:r>
              <a:rPr lang="en-US" dirty="0" smtClean="0"/>
              <a:t> 2.3.4</a:t>
            </a:r>
          </a:p>
          <a:p>
            <a:r>
              <a:rPr lang="en-US" dirty="0" smtClean="0"/>
              <a:t> </a:t>
            </a:r>
            <a:r>
              <a:rPr lang="en-US" dirty="0"/>
              <a:t>Pointer Obfuscation for </a:t>
            </a:r>
            <a:r>
              <a:rPr lang="en-US" dirty="0" err="1"/>
              <a:t>libc</a:t>
            </a:r>
            <a:r>
              <a:rPr lang="en-US" dirty="0"/>
              <a:t> function via  PTR_MANGLE/PTR_UNMANGLE macros </a:t>
            </a:r>
            <a:endParaRPr lang="en-US" dirty="0" smtClean="0"/>
          </a:p>
          <a:p>
            <a:pPr lvl="1"/>
            <a:endParaRPr lang="en-US" dirty="0" smtClean="0"/>
          </a:p>
          <a:p>
            <a:pPr marL="457200" lvl="1" indent="0">
              <a:buNone/>
            </a:pPr>
            <a:endParaRPr lang="ru-RU" dirty="0" smtClean="0"/>
          </a:p>
          <a:p>
            <a:pPr lvl="1"/>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27</a:t>
            </a:fld>
            <a:endParaRPr lang="ru-RU"/>
          </a:p>
        </p:txBody>
      </p:sp>
    </p:spTree>
    <p:extLst>
      <p:ext uri="{BB962C8B-B14F-4D97-AF65-F5344CB8AC3E}">
        <p14:creationId xmlns:p14="http://schemas.microsoft.com/office/powerpoint/2010/main" val="1490786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Mitigations in Linux</a:t>
            </a:r>
            <a:endParaRPr lang="ru-RU" dirty="0"/>
          </a:p>
        </p:txBody>
      </p:sp>
      <p:sp>
        <p:nvSpPr>
          <p:cNvPr id="3" name="Содержимое 2"/>
          <p:cNvSpPr>
            <a:spLocks noGrp="1"/>
          </p:cNvSpPr>
          <p:nvPr>
            <p:ph idx="1"/>
          </p:nvPr>
        </p:nvSpPr>
        <p:spPr/>
        <p:txBody>
          <a:bodyPr>
            <a:normAutofit/>
          </a:bodyPr>
          <a:lstStyle/>
          <a:p>
            <a:pPr lvl="1">
              <a:buFont typeface="Arial" pitchFamily="34" charset="0"/>
              <a:buChar char="•"/>
            </a:pPr>
            <a:r>
              <a:rPr lang="en-US" dirty="0" smtClean="0"/>
              <a:t>RELRO </a:t>
            </a:r>
            <a:r>
              <a:rPr lang="ru-RU" dirty="0"/>
              <a:t>защищает от перезаписи </a:t>
            </a:r>
            <a:r>
              <a:rPr lang="en-US" dirty="0"/>
              <a:t>GOT	</a:t>
            </a:r>
          </a:p>
          <a:p>
            <a:pPr lvl="1">
              <a:buFont typeface="Arial" pitchFamily="34" charset="0"/>
              <a:buChar char="•"/>
            </a:pPr>
            <a:r>
              <a:rPr lang="en-US" dirty="0" smtClean="0"/>
              <a:t>BIND_NOW </a:t>
            </a:r>
            <a:r>
              <a:rPr lang="en-US" dirty="0"/>
              <a:t>resolve dynamic symbol </a:t>
            </a:r>
            <a:r>
              <a:rPr lang="ru-RU" dirty="0"/>
              <a:t>для того чтобы сделать </a:t>
            </a:r>
            <a:r>
              <a:rPr lang="en-US" dirty="0"/>
              <a:t>GOT </a:t>
            </a:r>
            <a:r>
              <a:rPr lang="en-US" dirty="0" smtClean="0"/>
              <a:t>read-only</a:t>
            </a:r>
            <a:r>
              <a:rPr lang="en-US" dirty="0"/>
              <a:t>		</a:t>
            </a:r>
            <a:endParaRPr lang="en-US" dirty="0" smtClean="0"/>
          </a:p>
          <a:p>
            <a:pPr lvl="1">
              <a:buFont typeface="Arial" pitchFamily="34" charset="0"/>
              <a:buChar char="•"/>
            </a:pPr>
            <a:r>
              <a:rPr lang="en-US" dirty="0" err="1" smtClean="0"/>
              <a:t>seccomp_filter</a:t>
            </a:r>
            <a:r>
              <a:rPr lang="en-US" dirty="0" smtClean="0"/>
              <a:t> </a:t>
            </a:r>
            <a:r>
              <a:rPr lang="en-US" dirty="0"/>
              <a:t>interface </a:t>
            </a:r>
            <a:r>
              <a:rPr lang="ru-RU" dirty="0"/>
              <a:t>фильтрация </a:t>
            </a:r>
            <a:r>
              <a:rPr lang="en-US" dirty="0" err="1"/>
              <a:t>syscall</a:t>
            </a:r>
            <a:r>
              <a:rPr lang="en-US" dirty="0"/>
              <a:t>	</a:t>
            </a:r>
          </a:p>
          <a:p>
            <a:pPr lvl="1">
              <a:buFont typeface="Arial" pitchFamily="34" charset="0"/>
              <a:buChar char="•"/>
            </a:pPr>
            <a:r>
              <a:rPr lang="en-US" dirty="0" smtClean="0"/>
              <a:t>0-address protection - 2.6.22</a:t>
            </a:r>
          </a:p>
          <a:p>
            <a:pPr lvl="1">
              <a:buFont typeface="Arial" pitchFamily="34" charset="0"/>
              <a:buChar char="•"/>
            </a:pPr>
            <a:r>
              <a:rPr lang="en-US" dirty="0" err="1" smtClean="0"/>
              <a:t>MAC:AppArmor</a:t>
            </a:r>
            <a:r>
              <a:rPr lang="en-US" dirty="0" smtClean="0"/>
              <a:t>, </a:t>
            </a:r>
            <a:r>
              <a:rPr lang="en-US" dirty="0" err="1" smtClean="0"/>
              <a:t>SELinux</a:t>
            </a:r>
            <a:endParaRPr lang="en-US" dirty="0" smtClean="0"/>
          </a:p>
          <a:p>
            <a:pPr lvl="1">
              <a:buFont typeface="Arial" pitchFamily="34" charset="0"/>
              <a:buChar char="•"/>
            </a:pP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28</a:t>
            </a:fld>
            <a:endParaRPr lang="ru-RU"/>
          </a:p>
        </p:txBody>
      </p:sp>
    </p:spTree>
    <p:extLst>
      <p:ext uri="{BB962C8B-B14F-4D97-AF65-F5344CB8AC3E}">
        <p14:creationId xmlns:p14="http://schemas.microsoft.com/office/powerpoint/2010/main" val="2833387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Mitigations in Linux </a:t>
            </a:r>
            <a:endParaRPr lang="ru-RU" dirty="0"/>
          </a:p>
        </p:txBody>
      </p:sp>
      <p:sp>
        <p:nvSpPr>
          <p:cNvPr id="3" name="Содержимое 2"/>
          <p:cNvSpPr>
            <a:spLocks noGrp="1"/>
          </p:cNvSpPr>
          <p:nvPr>
            <p:ph idx="1"/>
          </p:nvPr>
        </p:nvSpPr>
        <p:spPr/>
        <p:txBody>
          <a:bodyPr>
            <a:normAutofit/>
          </a:bodyPr>
          <a:lstStyle/>
          <a:p>
            <a:pPr lvl="1">
              <a:buFont typeface="Arial" pitchFamily="34" charset="0"/>
              <a:buChar char="•"/>
            </a:pPr>
            <a:r>
              <a:rPr lang="en-US" dirty="0" err="1" smtClean="0"/>
              <a:t>StackShield</a:t>
            </a:r>
            <a:r>
              <a:rPr lang="en-US" dirty="0" smtClean="0"/>
              <a:t> ,TRUSS– </a:t>
            </a:r>
            <a:r>
              <a:rPr lang="ru-RU" dirty="0" smtClean="0"/>
              <a:t>проверяет целостность </a:t>
            </a:r>
            <a:r>
              <a:rPr lang="en-US" dirty="0" smtClean="0"/>
              <a:t>RET address</a:t>
            </a:r>
          </a:p>
          <a:p>
            <a:pPr lvl="1">
              <a:buFont typeface="Arial" pitchFamily="34" charset="0"/>
              <a:buChar char="•"/>
            </a:pPr>
            <a:r>
              <a:rPr lang="en-US" dirty="0" err="1" smtClean="0"/>
              <a:t>LibSafe,Libverify</a:t>
            </a:r>
            <a:r>
              <a:rPr lang="en-US" dirty="0" smtClean="0"/>
              <a:t> – wrapper for </a:t>
            </a:r>
            <a:r>
              <a:rPr lang="en-US" dirty="0" err="1" smtClean="0"/>
              <a:t>strcpy</a:t>
            </a:r>
            <a:endParaRPr lang="ru-RU" dirty="0" smtClean="0"/>
          </a:p>
          <a:p>
            <a:pPr lvl="1">
              <a:buFont typeface="Arial" pitchFamily="34" charset="0"/>
              <a:buChar char="•"/>
            </a:pPr>
            <a:r>
              <a:rPr lang="en-US" dirty="0" smtClean="0"/>
              <a:t>Code Signed Enforcement </a:t>
            </a:r>
            <a:r>
              <a:rPr lang="ru-RU" dirty="0" smtClean="0"/>
              <a:t>– </a:t>
            </a:r>
            <a:r>
              <a:rPr lang="en-US" dirty="0" err="1" smtClean="0"/>
              <a:t>iOS</a:t>
            </a:r>
            <a:r>
              <a:rPr lang="en-US" dirty="0" smtClean="0"/>
              <a:t> </a:t>
            </a:r>
            <a:r>
              <a:rPr lang="ru-RU" smtClean="0"/>
              <a:t>проверяет </a:t>
            </a:r>
            <a:r>
              <a:rPr lang="ru-RU" dirty="0" smtClean="0"/>
              <a:t>подпись кода в</a:t>
            </a:r>
            <a:r>
              <a:rPr lang="en-US" dirty="0" smtClean="0"/>
              <a:t> runtime	</a:t>
            </a:r>
            <a:r>
              <a:rPr lang="ru-RU" dirty="0" smtClean="0"/>
              <a:t> </a:t>
            </a:r>
            <a:endParaRPr lang="en-US" dirty="0"/>
          </a:p>
          <a:p>
            <a:pPr marL="457200" lvl="1" indent="0">
              <a:buNone/>
            </a:pPr>
            <a:endParaRPr lang="en-US" dirty="0" smtClean="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29</a:t>
            </a:fld>
            <a:endParaRPr lang="ru-RU"/>
          </a:p>
        </p:txBody>
      </p:sp>
    </p:spTree>
    <p:extLst>
      <p:ext uri="{BB962C8B-B14F-4D97-AF65-F5344CB8AC3E}">
        <p14:creationId xmlns:p14="http://schemas.microsoft.com/office/powerpoint/2010/main" val="317156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Microsoft </a:t>
            </a:r>
            <a:r>
              <a:rPr lang="en-US" dirty="0" err="1" smtClean="0"/>
              <a:t>BlueHat</a:t>
            </a:r>
            <a:r>
              <a:rPr lang="en-US" dirty="0" smtClean="0"/>
              <a:t> Prize Contest</a:t>
            </a:r>
            <a:endParaRPr lang="ru-RU" dirty="0"/>
          </a:p>
        </p:txBody>
      </p:sp>
      <p:sp>
        <p:nvSpPr>
          <p:cNvPr id="3" name="Содержимое 2"/>
          <p:cNvSpPr>
            <a:spLocks noGrp="1"/>
          </p:cNvSpPr>
          <p:nvPr>
            <p:ph idx="1"/>
          </p:nvPr>
        </p:nvSpPr>
        <p:spPr>
          <a:xfrm>
            <a:off x="457200" y="4221088"/>
            <a:ext cx="8229600" cy="1905075"/>
          </a:xfrm>
        </p:spPr>
        <p:txBody>
          <a:bodyPr>
            <a:normAutofit fontScale="92500" lnSpcReduction="20000"/>
          </a:bodyPr>
          <a:lstStyle/>
          <a:p>
            <a:pPr>
              <a:buNone/>
            </a:pPr>
            <a:r>
              <a:rPr lang="en-US" b="1" dirty="0" smtClean="0"/>
              <a:t>#1:</a:t>
            </a:r>
            <a:r>
              <a:rPr lang="en-US" dirty="0" smtClean="0"/>
              <a:t> $200,000 (USD) </a:t>
            </a:r>
          </a:p>
          <a:p>
            <a:pPr>
              <a:buNone/>
            </a:pPr>
            <a:r>
              <a:rPr lang="en-US" b="1" dirty="0" smtClean="0"/>
              <a:t>#2:</a:t>
            </a:r>
            <a:r>
              <a:rPr lang="en-US" dirty="0" smtClean="0"/>
              <a:t> $50,000 (USD) </a:t>
            </a:r>
          </a:p>
          <a:p>
            <a:pPr>
              <a:buNone/>
            </a:pPr>
            <a:r>
              <a:rPr lang="en-US" b="1" dirty="0" smtClean="0"/>
              <a:t>#3:</a:t>
            </a:r>
            <a:r>
              <a:rPr lang="en-US" dirty="0" smtClean="0"/>
              <a:t> MSDN Universal subscription valued at $10,000 (USD)</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3</a:t>
            </a:fld>
            <a:endParaRPr lang="ru-RU"/>
          </a:p>
        </p:txBody>
      </p:sp>
      <p:pic>
        <p:nvPicPr>
          <p:cNvPr id="1026" name="Picture 2"/>
          <p:cNvPicPr>
            <a:picLocks noChangeAspect="1" noChangeArrowheads="1"/>
          </p:cNvPicPr>
          <p:nvPr/>
        </p:nvPicPr>
        <p:blipFill>
          <a:blip r:embed="rId2" cstate="print"/>
          <a:srcRect/>
          <a:stretch>
            <a:fillRect/>
          </a:stretch>
        </p:blipFill>
        <p:spPr bwMode="auto">
          <a:xfrm>
            <a:off x="539552" y="1628800"/>
            <a:ext cx="8020050"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Наши </a:t>
            </a:r>
            <a:r>
              <a:rPr lang="ru-RU" dirty="0" err="1" smtClean="0"/>
              <a:t>консепты</a:t>
            </a:r>
            <a:endParaRPr lang="ru-RU" dirty="0"/>
          </a:p>
        </p:txBody>
      </p:sp>
      <p:sp>
        <p:nvSpPr>
          <p:cNvPr id="3" name="Содержимое 2"/>
          <p:cNvSpPr>
            <a:spLocks noGrp="1"/>
          </p:cNvSpPr>
          <p:nvPr>
            <p:ph idx="1"/>
          </p:nvPr>
        </p:nvSpPr>
        <p:spPr/>
        <p:txBody>
          <a:bodyPr/>
          <a:lstStyle/>
          <a:p>
            <a:r>
              <a:rPr lang="ru-RU" dirty="0" smtClean="0"/>
              <a:t>Защита от эксплуатация уязвимостей переполнения буфера через перезапись </a:t>
            </a:r>
            <a:r>
              <a:rPr lang="en-US" dirty="0" smtClean="0"/>
              <a:t>SEH</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30</a:t>
            </a:fld>
            <a:endParaRPr lang="ru-RU"/>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Текущее состояние эксплуатации </a:t>
            </a:r>
            <a:r>
              <a:rPr lang="en-US" dirty="0" smtClean="0"/>
              <a:t>BOF </a:t>
            </a:r>
            <a:r>
              <a:rPr lang="ru-RU" dirty="0" smtClean="0"/>
              <a:t>в стеке</a:t>
            </a:r>
            <a:endParaRPr lang="ru-RU" dirty="0"/>
          </a:p>
        </p:txBody>
      </p:sp>
      <p:sp>
        <p:nvSpPr>
          <p:cNvPr id="3" name="Содержимое 2"/>
          <p:cNvSpPr>
            <a:spLocks noGrp="1"/>
          </p:cNvSpPr>
          <p:nvPr>
            <p:ph idx="1"/>
          </p:nvPr>
        </p:nvSpPr>
        <p:spPr/>
        <p:txBody>
          <a:bodyPr/>
          <a:lstStyle/>
          <a:p>
            <a:r>
              <a:rPr lang="ru-RU" dirty="0" smtClean="0"/>
              <a:t>Перезаписываем адрес возврата</a:t>
            </a:r>
          </a:p>
          <a:p>
            <a:pPr lvl="1"/>
            <a:r>
              <a:rPr lang="ru-RU" dirty="0" smtClean="0"/>
              <a:t>При этом трем </a:t>
            </a:r>
            <a:r>
              <a:rPr lang="en-US" dirty="0" smtClean="0"/>
              <a:t>cookie</a:t>
            </a:r>
          </a:p>
          <a:p>
            <a:r>
              <a:rPr lang="ru-RU" dirty="0" smtClean="0"/>
              <a:t>Перезаписываем </a:t>
            </a:r>
            <a:r>
              <a:rPr lang="en-US" dirty="0" smtClean="0"/>
              <a:t>SEH</a:t>
            </a:r>
          </a:p>
          <a:p>
            <a:r>
              <a:rPr lang="ru-RU" dirty="0" smtClean="0"/>
              <a:t>Обходим </a:t>
            </a:r>
            <a:r>
              <a:rPr lang="en-US" dirty="0" err="1" smtClean="0"/>
              <a:t>SefeSEH</a:t>
            </a:r>
            <a:endParaRPr lang="en-US" dirty="0" smtClean="0"/>
          </a:p>
          <a:p>
            <a:r>
              <a:rPr lang="ru-RU" dirty="0" smtClean="0"/>
              <a:t>Обходим </a:t>
            </a:r>
            <a:r>
              <a:rPr lang="en-US" dirty="0" smtClean="0"/>
              <a:t>SEHOP</a:t>
            </a:r>
          </a:p>
          <a:p>
            <a:r>
              <a:rPr lang="ru-RU" dirty="0" smtClean="0"/>
              <a:t>Обходим </a:t>
            </a:r>
            <a:r>
              <a:rPr lang="en-US" dirty="0" smtClean="0"/>
              <a:t>ASLR</a:t>
            </a:r>
          </a:p>
          <a:p>
            <a:r>
              <a:rPr lang="ru-RU" dirty="0" smtClean="0"/>
              <a:t>Обходим </a:t>
            </a:r>
            <a:r>
              <a:rPr lang="en-US" dirty="0" smtClean="0"/>
              <a:t>DEP</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31</a:t>
            </a:fld>
            <a:endParaRPr lang="ru-RU"/>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Алгоритм обнаружение переполнения в стеке</a:t>
            </a:r>
            <a:endParaRPr lang="ru-RU" dirty="0"/>
          </a:p>
        </p:txBody>
      </p:sp>
      <p:sp>
        <p:nvSpPr>
          <p:cNvPr id="3" name="Содержимое 2"/>
          <p:cNvSpPr>
            <a:spLocks noGrp="1"/>
          </p:cNvSpPr>
          <p:nvPr>
            <p:ph idx="1"/>
          </p:nvPr>
        </p:nvSpPr>
        <p:spPr/>
        <p:txBody>
          <a:bodyPr/>
          <a:lstStyle/>
          <a:p>
            <a:r>
              <a:rPr lang="ru-RU" dirty="0" smtClean="0"/>
              <a:t>Если </a:t>
            </a:r>
            <a:r>
              <a:rPr lang="en-US" dirty="0" err="1" smtClean="0"/>
              <a:t>instr</a:t>
            </a:r>
            <a:r>
              <a:rPr lang="en-US" dirty="0" smtClean="0"/>
              <a:t> == “call”:</a:t>
            </a:r>
          </a:p>
          <a:p>
            <a:pPr lvl="1"/>
            <a:r>
              <a:rPr lang="ru-RU" dirty="0" smtClean="0"/>
              <a:t>Проверить корректность последнего адреса возврата</a:t>
            </a:r>
          </a:p>
          <a:p>
            <a:pPr lvl="1"/>
            <a:r>
              <a:rPr lang="ru-RU" dirty="0" smtClean="0"/>
              <a:t>Запомнить новый адрес возврата</a:t>
            </a:r>
            <a:r>
              <a:rPr lang="en-US" dirty="0" smtClean="0"/>
              <a:t> </a:t>
            </a:r>
            <a:r>
              <a:rPr lang="ru-RU" dirty="0" smtClean="0"/>
              <a:t>в </a:t>
            </a:r>
            <a:r>
              <a:rPr lang="en-US" dirty="0" smtClean="0"/>
              <a:t>LIFO </a:t>
            </a:r>
            <a:r>
              <a:rPr lang="ru-RU" dirty="0" smtClean="0"/>
              <a:t>список</a:t>
            </a:r>
            <a:endParaRPr lang="en-US" dirty="0" smtClean="0"/>
          </a:p>
          <a:p>
            <a:r>
              <a:rPr lang="ru-RU" dirty="0" smtClean="0"/>
              <a:t>Если </a:t>
            </a:r>
            <a:r>
              <a:rPr lang="en-US" dirty="0" err="1" smtClean="0"/>
              <a:t>instr</a:t>
            </a:r>
            <a:r>
              <a:rPr lang="en-US" dirty="0" smtClean="0"/>
              <a:t> == “ret”:</a:t>
            </a:r>
            <a:endParaRPr lang="ru-RU" dirty="0" smtClean="0"/>
          </a:p>
          <a:p>
            <a:pPr lvl="1"/>
            <a:r>
              <a:rPr lang="ru-RU" dirty="0" smtClean="0"/>
              <a:t>Проверить корректность текущего адреса возврата</a:t>
            </a:r>
          </a:p>
          <a:p>
            <a:pPr lvl="1"/>
            <a:r>
              <a:rPr lang="ru-RU" dirty="0" smtClean="0"/>
              <a:t>Убрать текущий адрес возврата из </a:t>
            </a:r>
            <a:r>
              <a:rPr lang="en-US" dirty="0" smtClean="0"/>
              <a:t>LIFO </a:t>
            </a:r>
            <a:r>
              <a:rPr lang="ru-RU" dirty="0" smtClean="0"/>
              <a:t>списка</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32</a:t>
            </a:fld>
            <a:endParaRPr lang="ru-RU"/>
          </a:p>
        </p:txBody>
      </p:sp>
    </p:spTree>
    <p:extLst>
      <p:ext uri="{BB962C8B-B14F-4D97-AF65-F5344CB8AC3E}">
        <p14:creationId xmlns:p14="http://schemas.microsoft.com/office/powerpoint/2010/main" val="1557011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33</a:t>
            </a:fld>
            <a:endParaRPr lang="ru-RU"/>
          </a:p>
        </p:txBody>
      </p:sp>
      <p:sp>
        <p:nvSpPr>
          <p:cNvPr id="5" name="Прямоугольник 4"/>
          <p:cNvSpPr/>
          <p:nvPr/>
        </p:nvSpPr>
        <p:spPr>
          <a:xfrm>
            <a:off x="971600" y="227687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6" name="Прямоугольник 5"/>
          <p:cNvSpPr/>
          <p:nvPr/>
        </p:nvSpPr>
        <p:spPr>
          <a:xfrm>
            <a:off x="2267744" y="227687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14" name="Прямоугольник 13"/>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15" name="Прямоугольник 14"/>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16" name="Прямоугольник 15"/>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17" name="Прямоугольник 16"/>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8" name="Прямоугольник 17"/>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9" name="Прямоугольник 18"/>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0" name="Прямоугольник 19"/>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1" name="Прямоугольник 20"/>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22" name="Прямоугольник 21"/>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23" name="Прямоугольник 22"/>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24" name="Прямоугольник 23"/>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71A92B0B</a:t>
            </a:r>
            <a:endParaRPr lang="ru-RU" dirty="0"/>
          </a:p>
        </p:txBody>
      </p:sp>
      <p:sp>
        <p:nvSpPr>
          <p:cNvPr id="25" name="Прямоугольник 24"/>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26" name="Прямоугольник 25"/>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27" name="Прямоугольник 26"/>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8" name="Прямоугольник 27"/>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9" name="Прямоугольник 28"/>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71A92B0B</a:t>
            </a:r>
            <a:endParaRPr lang="ru-RU" dirty="0"/>
          </a:p>
        </p:txBody>
      </p:sp>
      <p:sp>
        <p:nvSpPr>
          <p:cNvPr id="30" name="Прямоугольник 29"/>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31" name="Прямоугольник 30"/>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2" name="Прямоугольник 31"/>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3" name="Прямоугольник 32"/>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34" name="Прямоугольник 33"/>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37" name="Прямоугольник 36"/>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38" name="Прямоугольник 37"/>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2" name="Прямоугольник 41"/>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43" name="Прямоугольник 42"/>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44" name="Прямоугольник 43"/>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5" name="Прямоугольник 44"/>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6" name="Прямоугольник 45"/>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7" name="Прямоугольник 46"/>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8" name="Прямоугольник 47"/>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Прямоугольник 49"/>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рямоугольник 51"/>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sp>
        <p:nvSpPr>
          <p:cNvPr id="53" name="Стрелка вправо 52"/>
          <p:cNvSpPr/>
          <p:nvPr/>
        </p:nvSpPr>
        <p:spPr>
          <a:xfrm>
            <a:off x="683568" y="2060848"/>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48787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34</a:t>
            </a:fld>
            <a:endParaRPr lang="ru-RU"/>
          </a:p>
        </p:txBody>
      </p:sp>
      <p:sp>
        <p:nvSpPr>
          <p:cNvPr id="5" name="Прямоугольник 4"/>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6" name="Прямоугольник 5"/>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14" name="Прямоугольник 13"/>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15" name="Прямоугольник 14"/>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16" name="Прямоугольник 15"/>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17" name="Прямоугольник 16"/>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8" name="Прямоугольник 17"/>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9" name="Прямоугольник 18"/>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0" name="Прямоугольник 19"/>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1" name="Прямоугольник 20"/>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22" name="Прямоугольник 21"/>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23" name="Прямоугольник 22"/>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24" name="Прямоугольник 23"/>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71A92B0B</a:t>
            </a:r>
            <a:endParaRPr lang="ru-RU" dirty="0"/>
          </a:p>
        </p:txBody>
      </p:sp>
      <p:sp>
        <p:nvSpPr>
          <p:cNvPr id="25" name="Прямоугольник 24"/>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26" name="Прямоугольник 25"/>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27" name="Прямоугольник 26"/>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8" name="Прямоугольник 27"/>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9" name="Прямоугольник 28"/>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71A92B0B</a:t>
            </a:r>
            <a:endParaRPr lang="ru-RU" dirty="0"/>
          </a:p>
        </p:txBody>
      </p:sp>
      <p:sp>
        <p:nvSpPr>
          <p:cNvPr id="30" name="Прямоугольник 29"/>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31" name="Прямоугольник 30"/>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2" name="Прямоугольник 31"/>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3" name="Прямоугольник 32"/>
          <p:cNvSpPr/>
          <p:nvPr/>
        </p:nvSpPr>
        <p:spPr>
          <a:xfrm>
            <a:off x="971600" y="602128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34" name="Прямоугольник 33"/>
          <p:cNvSpPr/>
          <p:nvPr/>
        </p:nvSpPr>
        <p:spPr>
          <a:xfrm>
            <a:off x="2267744" y="602128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37" name="Прямоугольник 36"/>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38" name="Прямоугольник 37"/>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2" name="Прямоугольник 41"/>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43" name="Прямоугольник 42"/>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44" name="Прямоугольник 43"/>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5" name="Прямоугольник 44"/>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6" name="Пятно 1 45"/>
          <p:cNvSpPr/>
          <p:nvPr/>
        </p:nvSpPr>
        <p:spPr>
          <a:xfrm>
            <a:off x="5004048" y="3573016"/>
            <a:ext cx="1584176" cy="792088"/>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smtClean="0"/>
              <a:t>Проверка</a:t>
            </a:r>
            <a:endParaRPr lang="ru-RU" sz="1200" b="1" dirty="0"/>
          </a:p>
        </p:txBody>
      </p:sp>
      <p:sp>
        <p:nvSpPr>
          <p:cNvPr id="47" name="Прямоугольник 46"/>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8" name="Прямоугольник 47"/>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Прямоугольник 49"/>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рямоугольник 51"/>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sp>
        <p:nvSpPr>
          <p:cNvPr id="54" name="Стрелка вправо 53"/>
          <p:cNvSpPr/>
          <p:nvPr/>
        </p:nvSpPr>
        <p:spPr>
          <a:xfrm>
            <a:off x="683568" y="2348880"/>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Прямоугольник 54"/>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6" name="Прямоугольник 55"/>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Tree>
    <p:extLst>
      <p:ext uri="{BB962C8B-B14F-4D97-AF65-F5344CB8AC3E}">
        <p14:creationId xmlns:p14="http://schemas.microsoft.com/office/powerpoint/2010/main" val="2718246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35</a:t>
            </a:fld>
            <a:endParaRPr lang="ru-RU"/>
          </a:p>
        </p:txBody>
      </p:sp>
      <p:sp>
        <p:nvSpPr>
          <p:cNvPr id="5" name="Прямоугольник 4"/>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6" name="Прямоугольник 5"/>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a:t>
            </a:r>
            <a:r>
              <a:rPr lang="en-US" dirty="0" smtClean="0">
                <a:solidFill>
                  <a:schemeClr val="bg1"/>
                </a:solidFill>
              </a:rPr>
              <a:t> 00411050</a:t>
            </a:r>
            <a:endParaRPr lang="ru-RU" dirty="0">
              <a:solidFill>
                <a:schemeClr val="bg1"/>
              </a:solidFill>
            </a:endParaRPr>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rgbClr val="FFFF00"/>
                </a:solidFill>
              </a:rPr>
              <a:t>0041100</a:t>
            </a:r>
            <a:r>
              <a:rPr lang="en-US" dirty="0" smtClean="0">
                <a:solidFill>
                  <a:srgbClr val="FFFF00"/>
                </a:solidFill>
              </a:rPr>
              <a:t>5</a:t>
            </a:r>
            <a:endParaRPr lang="ru-RU" dirty="0">
              <a:solidFill>
                <a:srgbClr val="FFFF00"/>
              </a:solidFill>
            </a:endParaRPr>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rgbClr val="FFFF00"/>
                </a:solidFill>
              </a:rPr>
              <a:t>0041100</a:t>
            </a:r>
            <a:r>
              <a:rPr lang="en-US" dirty="0" smtClean="0">
                <a:solidFill>
                  <a:srgbClr val="FFFF00"/>
                </a:solidFill>
              </a:rPr>
              <a:t>5</a:t>
            </a:r>
            <a:endParaRPr lang="ru-RU" dirty="0">
              <a:solidFill>
                <a:srgbClr val="FFFF00"/>
              </a:solidFill>
            </a:endParaRPr>
          </a:p>
        </p:txBody>
      </p:sp>
      <p:sp>
        <p:nvSpPr>
          <p:cNvPr id="14" name="Прямоугольник 13"/>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15" name="Прямоугольник 14"/>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16" name="Прямоугольник 15"/>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17" name="Прямоугольник 16"/>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8" name="Прямоугольник 17"/>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9" name="Прямоугольник 18"/>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0" name="Прямоугольник 19"/>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1" name="Прямоугольник 20"/>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rPr>
              <a:t>004110</a:t>
            </a:r>
            <a:r>
              <a:rPr lang="en-US" dirty="0" smtClean="0">
                <a:solidFill>
                  <a:schemeClr val="bg1"/>
                </a:solidFill>
              </a:rPr>
              <a:t>5</a:t>
            </a:r>
            <a:r>
              <a:rPr lang="ru-RU" dirty="0" smtClean="0">
                <a:solidFill>
                  <a:schemeClr val="bg1"/>
                </a:solidFill>
              </a:rPr>
              <a:t>0</a:t>
            </a:r>
            <a:endParaRPr lang="ru-RU" dirty="0">
              <a:solidFill>
                <a:schemeClr val="bg1"/>
              </a:solidFill>
            </a:endParaRPr>
          </a:p>
        </p:txBody>
      </p:sp>
      <p:sp>
        <p:nvSpPr>
          <p:cNvPr id="22" name="Прямоугольник 21"/>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23" name="Прямоугольник 22"/>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24" name="Прямоугольник 23"/>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71A92B0B</a:t>
            </a:r>
            <a:endParaRPr lang="ru-RU" dirty="0"/>
          </a:p>
        </p:txBody>
      </p:sp>
      <p:sp>
        <p:nvSpPr>
          <p:cNvPr id="25" name="Прямоугольник 24"/>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26" name="Прямоугольник 25"/>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27" name="Прямоугольник 26"/>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8" name="Прямоугольник 27"/>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9" name="Прямоугольник 28"/>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71A92B0B</a:t>
            </a:r>
            <a:endParaRPr lang="ru-RU" dirty="0"/>
          </a:p>
        </p:txBody>
      </p:sp>
      <p:sp>
        <p:nvSpPr>
          <p:cNvPr id="30" name="Прямоугольник 29"/>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31" name="Прямоугольник 30"/>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2" name="Прямоугольник 31"/>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3" name="Прямоугольник 32"/>
          <p:cNvSpPr/>
          <p:nvPr/>
        </p:nvSpPr>
        <p:spPr>
          <a:xfrm>
            <a:off x="971600" y="602128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34" name="Прямоугольник 33"/>
          <p:cNvSpPr/>
          <p:nvPr/>
        </p:nvSpPr>
        <p:spPr>
          <a:xfrm>
            <a:off x="2267744" y="602128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37" name="Прямоугольник 36"/>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38" name="Прямоугольник 37"/>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1" name="Стрелка вправо 40"/>
          <p:cNvSpPr/>
          <p:nvPr/>
        </p:nvSpPr>
        <p:spPr>
          <a:xfrm>
            <a:off x="683568" y="2348880"/>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43" name="Прямоугольник 42"/>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44" name="Прямоугольник 43"/>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5" name="Прямоугольник 44"/>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cxnSp>
        <p:nvCxnSpPr>
          <p:cNvPr id="50" name="Соединительная линия уступом 49"/>
          <p:cNvCxnSpPr>
            <a:stCxn id="14" idx="3"/>
            <a:endCxn id="7" idx="1"/>
          </p:cNvCxnSpPr>
          <p:nvPr/>
        </p:nvCxnSpPr>
        <p:spPr>
          <a:xfrm>
            <a:off x="4716016" y="2996952"/>
            <a:ext cx="2232248" cy="576064"/>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52" name="Прямоугольник 51"/>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53" name="Прямоугольник 52"/>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FF00"/>
              </a:solidFill>
            </a:endParaRPr>
          </a:p>
        </p:txBody>
      </p:sp>
      <p:sp>
        <p:nvSpPr>
          <p:cNvPr id="54" name="Прямоугольник 53"/>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6" name="Прямоугольник 55"/>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7" name="Прямоугольник 56"/>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8" name="Прямоугольник 57"/>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sp>
        <p:nvSpPr>
          <p:cNvPr id="66" name="Прямоугольник 65"/>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7" name="Прямоугольник 66"/>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Tree>
    <p:extLst>
      <p:ext uri="{BB962C8B-B14F-4D97-AF65-F5344CB8AC3E}">
        <p14:creationId xmlns:p14="http://schemas.microsoft.com/office/powerpoint/2010/main" val="33217778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36</a:t>
            </a:fld>
            <a:endParaRPr lang="ru-RU"/>
          </a:p>
        </p:txBody>
      </p:sp>
      <p:sp>
        <p:nvSpPr>
          <p:cNvPr id="5" name="Прямоугольник 4"/>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6" name="Прямоугольник 5"/>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smtClean="0">
                <a:solidFill>
                  <a:srgbClr val="FFFF00"/>
                </a:solidFill>
              </a:rPr>
              <a:t>00411050</a:t>
            </a:r>
            <a:endParaRPr lang="ru-RU" dirty="0">
              <a:solidFill>
                <a:srgbClr val="FFFF00"/>
              </a:solidFill>
            </a:endParaRPr>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14" name="Прямоугольник 13"/>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15" name="Прямоугольник 14"/>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16" name="Прямоугольник 15"/>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17" name="Прямоугольник 16"/>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8" name="Прямоугольник 17"/>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9" name="Прямоугольник 18"/>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0" name="Прямоугольник 19"/>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1" name="Прямоугольник 20"/>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rgbClr val="FFFF00"/>
                </a:solidFill>
              </a:rPr>
              <a:t>004110</a:t>
            </a:r>
            <a:r>
              <a:rPr lang="en-US" dirty="0" smtClean="0">
                <a:solidFill>
                  <a:srgbClr val="FFFF00"/>
                </a:solidFill>
              </a:rPr>
              <a:t>5</a:t>
            </a:r>
            <a:r>
              <a:rPr lang="ru-RU" dirty="0" smtClean="0">
                <a:solidFill>
                  <a:srgbClr val="FFFF00"/>
                </a:solidFill>
              </a:rPr>
              <a:t>0</a:t>
            </a:r>
            <a:endParaRPr lang="ru-RU" dirty="0">
              <a:solidFill>
                <a:srgbClr val="FFFF00"/>
              </a:solidFill>
            </a:endParaRPr>
          </a:p>
        </p:txBody>
      </p:sp>
      <p:sp>
        <p:nvSpPr>
          <p:cNvPr id="22" name="Прямоугольник 21"/>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23" name="Прямоугольник 22"/>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24" name="Прямоугольник 23"/>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71A92B0B</a:t>
            </a:r>
            <a:endParaRPr lang="ru-RU" dirty="0"/>
          </a:p>
        </p:txBody>
      </p:sp>
      <p:sp>
        <p:nvSpPr>
          <p:cNvPr id="25" name="Прямоугольник 24"/>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26" name="Прямоугольник 25"/>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27" name="Прямоугольник 26"/>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8" name="Прямоугольник 27"/>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9" name="Прямоугольник 28"/>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71A92B0B</a:t>
            </a:r>
            <a:endParaRPr lang="ru-RU" dirty="0"/>
          </a:p>
        </p:txBody>
      </p:sp>
      <p:sp>
        <p:nvSpPr>
          <p:cNvPr id="30" name="Прямоугольник 29"/>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31" name="Прямоугольник 30"/>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2" name="Прямоугольник 31"/>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3" name="Прямоугольник 32"/>
          <p:cNvSpPr/>
          <p:nvPr/>
        </p:nvSpPr>
        <p:spPr>
          <a:xfrm>
            <a:off x="971600" y="602128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34" name="Прямоугольник 33"/>
          <p:cNvSpPr/>
          <p:nvPr/>
        </p:nvSpPr>
        <p:spPr>
          <a:xfrm>
            <a:off x="2267744" y="602128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37" name="Прямоугольник 36"/>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38" name="Прямоугольник 37"/>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1" name="Стрелка вправо 40"/>
          <p:cNvSpPr/>
          <p:nvPr/>
        </p:nvSpPr>
        <p:spPr>
          <a:xfrm>
            <a:off x="683568" y="2636912"/>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43" name="Прямоугольник 42"/>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44" name="Прямоугольник 43"/>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5" name="Прямоугольник 44"/>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52" name="Прямоугольник 51"/>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53" name="Прямоугольник 52"/>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4" name="Прямоугольник 53"/>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6" name="Прямоугольник 55"/>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7" name="Прямоугольник 56"/>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8" name="Прямоугольник 57"/>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sp>
        <p:nvSpPr>
          <p:cNvPr id="66" name="Прямоугольник 65"/>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7" name="Прямоугольник 66"/>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Tree>
    <p:extLst>
      <p:ext uri="{BB962C8B-B14F-4D97-AF65-F5344CB8AC3E}">
        <p14:creationId xmlns:p14="http://schemas.microsoft.com/office/powerpoint/2010/main" val="42117712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37</a:t>
            </a:fld>
            <a:endParaRPr lang="ru-RU"/>
          </a:p>
        </p:txBody>
      </p:sp>
      <p:sp>
        <p:nvSpPr>
          <p:cNvPr id="5" name="Прямоугольник 4"/>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6" name="Прямоугольник 5"/>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14" name="Прямоугольник 13"/>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15" name="Прямоугольник 14"/>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16" name="Прямоугольник 15"/>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17" name="Прямоугольник 16"/>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8" name="Прямоугольник 17"/>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9" name="Прямоугольник 18"/>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0" name="Прямоугольник 19"/>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1" name="Прямоугольник 20"/>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22" name="Прямоугольник 21"/>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23" name="Прямоугольник 22"/>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24" name="Прямоугольник 23"/>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71A92B0B</a:t>
            </a:r>
            <a:endParaRPr lang="ru-RU" dirty="0"/>
          </a:p>
        </p:txBody>
      </p:sp>
      <p:sp>
        <p:nvSpPr>
          <p:cNvPr id="25" name="Прямоугольник 24"/>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26" name="Прямоугольник 25"/>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27" name="Прямоугольник 26"/>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8" name="Прямоугольник 27"/>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9" name="Прямоугольник 28"/>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71A92B0B</a:t>
            </a:r>
            <a:endParaRPr lang="ru-RU" dirty="0"/>
          </a:p>
        </p:txBody>
      </p:sp>
      <p:sp>
        <p:nvSpPr>
          <p:cNvPr id="30" name="Прямоугольник 29"/>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31" name="Прямоугольник 30"/>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2" name="Прямоугольник 31"/>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3" name="Прямоугольник 32"/>
          <p:cNvSpPr/>
          <p:nvPr/>
        </p:nvSpPr>
        <p:spPr>
          <a:xfrm>
            <a:off x="971600" y="602128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34" name="Прямоугольник 33"/>
          <p:cNvSpPr/>
          <p:nvPr/>
        </p:nvSpPr>
        <p:spPr>
          <a:xfrm>
            <a:off x="2267744" y="602128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37" name="Прямоугольник 36"/>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38" name="Прямоугольник 37"/>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1" name="Стрелка вправо 40"/>
          <p:cNvSpPr/>
          <p:nvPr/>
        </p:nvSpPr>
        <p:spPr>
          <a:xfrm>
            <a:off x="683568" y="3501008"/>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43" name="Прямоугольник 42"/>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44" name="Прямоугольник 43"/>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5" name="Прямоугольник 44"/>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6" name="Прямоугольник 45"/>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7" name="Прямоугольник 46"/>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48" name="Прямоугольник 47"/>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Прямоугольник 49"/>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рямоугольник 51"/>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sp>
        <p:nvSpPr>
          <p:cNvPr id="53" name="Прямоугольник 52"/>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4" name="Прямоугольник 53"/>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Tree>
    <p:extLst>
      <p:ext uri="{BB962C8B-B14F-4D97-AF65-F5344CB8AC3E}">
        <p14:creationId xmlns:p14="http://schemas.microsoft.com/office/powerpoint/2010/main" val="21906496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38</a:t>
            </a:fld>
            <a:endParaRPr lang="ru-RU"/>
          </a:p>
        </p:txBody>
      </p:sp>
      <p:sp>
        <p:nvSpPr>
          <p:cNvPr id="5" name="Прямоугольник 4"/>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6" name="Прямоугольник 5"/>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14" name="Прямоугольник 13"/>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15" name="Прямоугольник 14"/>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16" name="Прямоугольник 15"/>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17" name="Прямоугольник 16"/>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8" name="Прямоугольник 17"/>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9" name="Прямоугольник 18"/>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0" name="Прямоугольник 19"/>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1" name="Прямоугольник 20"/>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22" name="Прямоугольник 21"/>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23" name="Прямоугольник 22"/>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24" name="Прямоугольник 23"/>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71A92B0B</a:t>
            </a:r>
            <a:endParaRPr lang="ru-RU" dirty="0"/>
          </a:p>
        </p:txBody>
      </p:sp>
      <p:sp>
        <p:nvSpPr>
          <p:cNvPr id="25" name="Прямоугольник 24"/>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26" name="Прямоугольник 25"/>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27" name="Прямоугольник 26"/>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8" name="Прямоугольник 27"/>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9" name="Прямоугольник 28"/>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71A92B0B</a:t>
            </a:r>
            <a:endParaRPr lang="ru-RU" dirty="0"/>
          </a:p>
        </p:txBody>
      </p:sp>
      <p:sp>
        <p:nvSpPr>
          <p:cNvPr id="30" name="Прямоугольник 29"/>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31" name="Прямоугольник 30"/>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2" name="Прямоугольник 31"/>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3" name="Прямоугольник 32"/>
          <p:cNvSpPr/>
          <p:nvPr/>
        </p:nvSpPr>
        <p:spPr>
          <a:xfrm>
            <a:off x="971600" y="602128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34" name="Прямоугольник 33"/>
          <p:cNvSpPr/>
          <p:nvPr/>
        </p:nvSpPr>
        <p:spPr>
          <a:xfrm>
            <a:off x="2267744" y="602128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37" name="Прямоугольник 36"/>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38" name="Прямоугольник 37"/>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1" name="Стрелка вправо 40"/>
          <p:cNvSpPr/>
          <p:nvPr/>
        </p:nvSpPr>
        <p:spPr>
          <a:xfrm>
            <a:off x="683568" y="3789040"/>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43" name="Прямоугольник 42"/>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44" name="Прямоугольник 43"/>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5" name="Прямоугольник 44"/>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6" name="Пятно 1 45"/>
          <p:cNvSpPr/>
          <p:nvPr/>
        </p:nvSpPr>
        <p:spPr>
          <a:xfrm>
            <a:off x="5004048" y="3645024"/>
            <a:ext cx="1584176" cy="792088"/>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smtClean="0"/>
              <a:t>Проверка</a:t>
            </a:r>
            <a:endParaRPr lang="ru-RU" sz="1200" b="1" dirty="0"/>
          </a:p>
        </p:txBody>
      </p:sp>
      <p:sp>
        <p:nvSpPr>
          <p:cNvPr id="47" name="Прямоугольник 46"/>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8" name="Прямоугольник 47"/>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49" name="Прямоугольник 48"/>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50" name="Прямоугольник 49"/>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рямоугольник 51"/>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cxnSp>
        <p:nvCxnSpPr>
          <p:cNvPr id="57" name="Прямая со стрелкой 56"/>
          <p:cNvCxnSpPr>
            <a:stCxn id="46" idx="0"/>
          </p:cNvCxnSpPr>
          <p:nvPr/>
        </p:nvCxnSpPr>
        <p:spPr>
          <a:xfrm>
            <a:off x="6069113" y="3645024"/>
            <a:ext cx="807143"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3" name="Прямая соединительная линия 62"/>
          <p:cNvCxnSpPr>
            <a:stCxn id="46" idx="2"/>
          </p:cNvCxnSpPr>
          <p:nvPr/>
        </p:nvCxnSpPr>
        <p:spPr>
          <a:xfrm>
            <a:off x="5626351" y="4437112"/>
            <a:ext cx="25769" cy="1368152"/>
          </a:xfrm>
          <a:prstGeom prst="line">
            <a:avLst/>
          </a:prstGeom>
        </p:spPr>
        <p:style>
          <a:lnRef idx="3">
            <a:schemeClr val="accent3"/>
          </a:lnRef>
          <a:fillRef idx="0">
            <a:schemeClr val="accent3"/>
          </a:fillRef>
          <a:effectRef idx="2">
            <a:schemeClr val="accent3"/>
          </a:effectRef>
          <a:fontRef idx="minor">
            <a:schemeClr val="tx1"/>
          </a:fontRef>
        </p:style>
      </p:cxnSp>
      <p:cxnSp>
        <p:nvCxnSpPr>
          <p:cNvPr id="65" name="Прямая со стрелкой 64"/>
          <p:cNvCxnSpPr>
            <a:endCxn id="48" idx="1"/>
          </p:cNvCxnSpPr>
          <p:nvPr/>
        </p:nvCxnSpPr>
        <p:spPr>
          <a:xfrm>
            <a:off x="5652120" y="5805264"/>
            <a:ext cx="1296144"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5" name="Прямоугольник 54"/>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6" name="Прямоугольник 55"/>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58" name="Прямоугольник 57"/>
          <p:cNvSpPr/>
          <p:nvPr/>
        </p:nvSpPr>
        <p:spPr>
          <a:xfrm>
            <a:off x="971600" y="371703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9" name="Прямоугольник 58"/>
          <p:cNvSpPr/>
          <p:nvPr/>
        </p:nvSpPr>
        <p:spPr>
          <a:xfrm>
            <a:off x="2267744" y="371703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Tree>
    <p:extLst>
      <p:ext uri="{BB962C8B-B14F-4D97-AF65-F5344CB8AC3E}">
        <p14:creationId xmlns:p14="http://schemas.microsoft.com/office/powerpoint/2010/main" val="579747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39</a:t>
            </a:fld>
            <a:endParaRPr lang="ru-RU"/>
          </a:p>
        </p:txBody>
      </p:sp>
      <p:sp>
        <p:nvSpPr>
          <p:cNvPr id="5" name="Прямоугольник 4"/>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6" name="Прямоугольник 5"/>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rgbClr val="FFFF00"/>
                </a:solidFill>
              </a:rPr>
              <a:t>00411</a:t>
            </a:r>
            <a:r>
              <a:rPr lang="en-US" dirty="0" smtClean="0">
                <a:solidFill>
                  <a:srgbClr val="FFFF00"/>
                </a:solidFill>
              </a:rPr>
              <a:t>10D</a:t>
            </a:r>
            <a:endParaRPr lang="ru-RU" dirty="0">
              <a:solidFill>
                <a:srgbClr val="FFFF00"/>
              </a:solidFill>
            </a:endParaRPr>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14" name="Прямоугольник 13"/>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15" name="Прямоугольник 14"/>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16" name="Прямоугольник 15"/>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17" name="Прямоугольник 16"/>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8" name="Прямоугольник 17"/>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9" name="Прямоугольник 18"/>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0" name="Прямоугольник 19"/>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1" name="Прямоугольник 20"/>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22" name="Прямоугольник 21"/>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23" name="Прямоугольник 22"/>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24" name="Прямоугольник 23"/>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CALL 71A92B0B</a:t>
            </a:r>
            <a:endParaRPr lang="ru-RU" dirty="0">
              <a:solidFill>
                <a:schemeClr val="bg1"/>
              </a:solidFill>
            </a:endParaRPr>
          </a:p>
        </p:txBody>
      </p:sp>
      <p:sp>
        <p:nvSpPr>
          <p:cNvPr id="25" name="Прямоугольник 24"/>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rgbClr val="FFFF00"/>
                </a:solidFill>
              </a:rPr>
              <a:t>00411</a:t>
            </a:r>
            <a:r>
              <a:rPr lang="en-US" dirty="0" smtClean="0">
                <a:solidFill>
                  <a:srgbClr val="FFFF00"/>
                </a:solidFill>
              </a:rPr>
              <a:t>10D</a:t>
            </a:r>
            <a:endParaRPr lang="ru-RU" dirty="0">
              <a:solidFill>
                <a:srgbClr val="FFFF00"/>
              </a:solidFill>
            </a:endParaRPr>
          </a:p>
        </p:txBody>
      </p:sp>
      <p:sp>
        <p:nvSpPr>
          <p:cNvPr id="26" name="Прямоугольник 25"/>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27" name="Прямоугольник 26"/>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8" name="Прямоугольник 27"/>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9" name="Прямоугольник 28"/>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71A92B0B</a:t>
            </a:r>
            <a:endParaRPr lang="ru-RU" dirty="0">
              <a:solidFill>
                <a:schemeClr val="bg1"/>
              </a:solidFill>
            </a:endParaRPr>
          </a:p>
        </p:txBody>
      </p:sp>
      <p:sp>
        <p:nvSpPr>
          <p:cNvPr id="30" name="Прямоугольник 29"/>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31" name="Прямоугольник 30"/>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2" name="Прямоугольник 31"/>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3" name="Прямоугольник 32"/>
          <p:cNvSpPr/>
          <p:nvPr/>
        </p:nvSpPr>
        <p:spPr>
          <a:xfrm>
            <a:off x="971600" y="602128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34" name="Прямоугольник 33"/>
          <p:cNvSpPr/>
          <p:nvPr/>
        </p:nvSpPr>
        <p:spPr>
          <a:xfrm>
            <a:off x="2267744" y="602128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37" name="Прямоугольник 36"/>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38" name="Прямоугольник 37"/>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1" name="Стрелка вправо 40"/>
          <p:cNvSpPr/>
          <p:nvPr/>
        </p:nvSpPr>
        <p:spPr>
          <a:xfrm>
            <a:off x="683568" y="3789040"/>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43" name="Прямоугольник 42"/>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44" name="Прямоугольник 43"/>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5" name="Прямоугольник 44"/>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cxnSp>
        <p:nvCxnSpPr>
          <p:cNvPr id="47" name="Соединительная линия уступом 46"/>
          <p:cNvCxnSpPr>
            <a:stCxn id="26" idx="3"/>
            <a:endCxn id="8" idx="1"/>
          </p:cNvCxnSpPr>
          <p:nvPr/>
        </p:nvCxnSpPr>
        <p:spPr>
          <a:xfrm flipV="1">
            <a:off x="4716016" y="3284984"/>
            <a:ext cx="2232248" cy="1152128"/>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49" name="Прямоугольник 48"/>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50" name="Прямоугольник 49"/>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51" name="Прямоугольник 50"/>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52" name="Прямоугольник 51"/>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FF00"/>
              </a:solidFill>
            </a:endParaRPr>
          </a:p>
        </p:txBody>
      </p:sp>
      <p:sp>
        <p:nvSpPr>
          <p:cNvPr id="53" name="Прямоугольник 52"/>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4" name="Прямоугольник 53"/>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sp>
        <p:nvSpPr>
          <p:cNvPr id="56" name="Прямоугольник 55"/>
          <p:cNvSpPr/>
          <p:nvPr/>
        </p:nvSpPr>
        <p:spPr>
          <a:xfrm>
            <a:off x="971600" y="371703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8" name="Прямоугольник 57"/>
          <p:cNvSpPr/>
          <p:nvPr/>
        </p:nvSpPr>
        <p:spPr>
          <a:xfrm>
            <a:off x="2267744" y="371703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60" name="Прямоугольник 59"/>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1" name="Прямоугольник 60"/>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Tree>
    <p:extLst>
      <p:ext uri="{BB962C8B-B14F-4D97-AF65-F5344CB8AC3E}">
        <p14:creationId xmlns:p14="http://schemas.microsoft.com/office/powerpoint/2010/main" val="1551633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Правила </a:t>
            </a:r>
            <a:r>
              <a:rPr lang="en-US" dirty="0" err="1" smtClean="0"/>
              <a:t>BlueHat</a:t>
            </a:r>
            <a:r>
              <a:rPr lang="en-US" dirty="0" smtClean="0"/>
              <a:t> Prize Contest</a:t>
            </a:r>
            <a:endParaRPr lang="ru-RU" dirty="0"/>
          </a:p>
        </p:txBody>
      </p:sp>
      <p:sp>
        <p:nvSpPr>
          <p:cNvPr id="3" name="Содержимое 2"/>
          <p:cNvSpPr>
            <a:spLocks noGrp="1"/>
          </p:cNvSpPr>
          <p:nvPr>
            <p:ph idx="1"/>
          </p:nvPr>
        </p:nvSpPr>
        <p:spPr/>
        <p:txBody>
          <a:bodyPr>
            <a:normAutofit fontScale="62500" lnSpcReduction="20000"/>
          </a:bodyPr>
          <a:lstStyle/>
          <a:p>
            <a:pPr>
              <a:buNone/>
            </a:pPr>
            <a:r>
              <a:rPr lang="ru-RU" dirty="0" smtClean="0"/>
              <a:t>Результат работы</a:t>
            </a:r>
            <a:r>
              <a:rPr lang="en-US" dirty="0" smtClean="0"/>
              <a:t>:</a:t>
            </a:r>
          </a:p>
          <a:p>
            <a:pPr>
              <a:buFontTx/>
              <a:buChar char="-"/>
            </a:pPr>
            <a:r>
              <a:rPr lang="ru-RU" dirty="0" smtClean="0"/>
              <a:t>Прототип</a:t>
            </a:r>
          </a:p>
          <a:p>
            <a:pPr>
              <a:buFontTx/>
              <a:buChar char="-"/>
            </a:pPr>
            <a:r>
              <a:rPr lang="ru-RU" dirty="0" smtClean="0"/>
              <a:t>Техническое описание</a:t>
            </a:r>
          </a:p>
          <a:p>
            <a:pPr>
              <a:buFontTx/>
              <a:buChar char="-"/>
            </a:pPr>
            <a:endParaRPr lang="ru-RU" dirty="0" smtClean="0"/>
          </a:p>
          <a:p>
            <a:pPr>
              <a:buNone/>
            </a:pPr>
            <a:r>
              <a:rPr lang="en-US" dirty="0" smtClean="0"/>
              <a:t>Your Prototype must solve an open problem in exploit mitigation or significantly improve the effectiveness of existing mitigation solutions. Two examples of open problems that are suitable for consideration in this challenge are address space information disclosures and return-oriented programming (ROP). Note that you are not required to address these and you are not limited to these examples.</a:t>
            </a:r>
            <a:endParaRPr lang="ru-RU" dirty="0" smtClean="0"/>
          </a:p>
          <a:p>
            <a:pPr>
              <a:buNone/>
            </a:pPr>
            <a:endParaRPr lang="ru-RU" dirty="0" smtClean="0"/>
          </a:p>
          <a:p>
            <a:pPr>
              <a:buNone/>
            </a:pPr>
            <a:endParaRPr lang="ru-RU" dirty="0" smtClean="0"/>
          </a:p>
          <a:p>
            <a:pPr>
              <a:buNone/>
            </a:pPr>
            <a:endParaRPr lang="ru-RU" dirty="0" smtClean="0"/>
          </a:p>
          <a:p>
            <a:pPr>
              <a:buNone/>
            </a:pPr>
            <a:r>
              <a:rPr lang="ru-RU" dirty="0" smtClean="0"/>
              <a:t>Подробнее</a:t>
            </a:r>
            <a:r>
              <a:rPr lang="en-US" dirty="0" smtClean="0"/>
              <a:t>: </a:t>
            </a:r>
            <a:r>
              <a:rPr lang="en-US" dirty="0" smtClean="0">
                <a:hlinkClick r:id="rId2"/>
              </a:rPr>
              <a:t>http://www.microsoft.com/security/bluehatprize/rules.aspx</a:t>
            </a:r>
            <a:endParaRPr lang="en-US" dirty="0" smtClean="0"/>
          </a:p>
          <a:p>
            <a:pPr>
              <a:buNone/>
            </a:pP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4</a:t>
            </a:fld>
            <a:endParaRPr lang="ru-RU"/>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40</a:t>
            </a:fld>
            <a:endParaRPr lang="ru-RU"/>
          </a:p>
        </p:txBody>
      </p:sp>
      <p:sp>
        <p:nvSpPr>
          <p:cNvPr id="5" name="Прямоугольник 4"/>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6" name="Прямоугольник 5"/>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14" name="Прямоугольник 13"/>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15" name="Прямоугольник 14"/>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16" name="Прямоугольник 15"/>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17" name="Прямоугольник 16"/>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8" name="Прямоугольник 17"/>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9" name="Прямоугольник 18"/>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0" name="Прямоугольник 19"/>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1" name="Прямоугольник 20"/>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22" name="Прямоугольник 21"/>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23" name="Прямоугольник 22"/>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24" name="Прямоугольник 23"/>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smtClean="0">
                <a:solidFill>
                  <a:srgbClr val="FFFF00"/>
                </a:solidFill>
              </a:rPr>
              <a:t>71A92B0B</a:t>
            </a:r>
            <a:endParaRPr lang="ru-RU" dirty="0">
              <a:solidFill>
                <a:srgbClr val="FFFF00"/>
              </a:solidFill>
            </a:endParaRPr>
          </a:p>
        </p:txBody>
      </p:sp>
      <p:sp>
        <p:nvSpPr>
          <p:cNvPr id="25" name="Прямоугольник 24"/>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26" name="Прямоугольник 25"/>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27" name="Прямоугольник 26"/>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8" name="Прямоугольник 27"/>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29" name="Прямоугольник 28"/>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71A92B0B</a:t>
            </a:r>
            <a:endParaRPr lang="ru-RU" dirty="0">
              <a:solidFill>
                <a:srgbClr val="FFFF00"/>
              </a:solidFill>
            </a:endParaRPr>
          </a:p>
        </p:txBody>
      </p:sp>
      <p:sp>
        <p:nvSpPr>
          <p:cNvPr id="30" name="Прямоугольник 29"/>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31" name="Прямоугольник 30"/>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2" name="Прямоугольник 31"/>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33" name="Прямоугольник 32"/>
          <p:cNvSpPr/>
          <p:nvPr/>
        </p:nvSpPr>
        <p:spPr>
          <a:xfrm>
            <a:off x="971600" y="602128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34" name="Прямоугольник 33"/>
          <p:cNvSpPr/>
          <p:nvPr/>
        </p:nvSpPr>
        <p:spPr>
          <a:xfrm>
            <a:off x="2267744" y="602128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37" name="Прямоугольник 36"/>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38" name="Прямоугольник 37"/>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1" name="Стрелка вправо 40"/>
          <p:cNvSpPr/>
          <p:nvPr/>
        </p:nvSpPr>
        <p:spPr>
          <a:xfrm>
            <a:off x="683568" y="4005064"/>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43" name="Прямоугольник 42"/>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44" name="Прямоугольник 43"/>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5" name="Прямоугольник 44"/>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9" name="Прямоугольник 48"/>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50" name="Прямоугольник 49"/>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51" name="Прямоугольник 50"/>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52" name="Прямоугольник 51"/>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4" name="Прямоугольник 53"/>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sp>
        <p:nvSpPr>
          <p:cNvPr id="56" name="Прямоугольник 55"/>
          <p:cNvSpPr/>
          <p:nvPr/>
        </p:nvSpPr>
        <p:spPr>
          <a:xfrm>
            <a:off x="971600" y="371703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8" name="Прямоугольник 57"/>
          <p:cNvSpPr/>
          <p:nvPr/>
        </p:nvSpPr>
        <p:spPr>
          <a:xfrm>
            <a:off x="2267744" y="371703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60" name="Прямоугольник 59"/>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1" name="Прямоугольник 60"/>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Tree>
    <p:extLst>
      <p:ext uri="{BB962C8B-B14F-4D97-AF65-F5344CB8AC3E}">
        <p14:creationId xmlns:p14="http://schemas.microsoft.com/office/powerpoint/2010/main" val="18375195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41</a:t>
            </a:fld>
            <a:endParaRPr lang="ru-RU"/>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6" name="Прямоугольник 45"/>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7" name="Прямоугольник 46"/>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48" name="Прямоугольник 47"/>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9" name="Прямоугольник 48"/>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50" name="Прямоугольник 49"/>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рямоугольник 51"/>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sp>
        <p:nvSpPr>
          <p:cNvPr id="53" name="Прямоугольник 52"/>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54" name="Прямоугольник 53"/>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55" name="Прямоугольник 54"/>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56" name="Прямоугольник 55"/>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57" name="Прямоугольник 56"/>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58" name="Прямоугольник 57"/>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59" name="Прямоугольник 58"/>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0" name="Прямоугольник 59"/>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1" name="Прямоугольник 60"/>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2" name="Прямоугольник 61"/>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3" name="Прямоугольник 62"/>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64" name="Прямоугольник 63"/>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65" name="Прямоугольник 64"/>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66" name="Прямоугольник 65"/>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smtClean="0">
                <a:solidFill>
                  <a:schemeClr val="bg1"/>
                </a:solidFill>
              </a:rPr>
              <a:t>71A92B0B</a:t>
            </a:r>
            <a:endParaRPr lang="ru-RU" dirty="0">
              <a:solidFill>
                <a:schemeClr val="bg1"/>
              </a:solidFill>
            </a:endParaRPr>
          </a:p>
        </p:txBody>
      </p:sp>
      <p:sp>
        <p:nvSpPr>
          <p:cNvPr id="67" name="Прямоугольник 66"/>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68" name="Прямоугольник 67"/>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69" name="Прямоугольник 68"/>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0" name="Прямоугольник 69"/>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1" name="Прямоугольник 70"/>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71A92B0B</a:t>
            </a:r>
            <a:endParaRPr lang="ru-RU" dirty="0">
              <a:solidFill>
                <a:schemeClr val="bg1"/>
              </a:solidFill>
            </a:endParaRPr>
          </a:p>
        </p:txBody>
      </p:sp>
      <p:sp>
        <p:nvSpPr>
          <p:cNvPr id="72" name="Прямоугольник 71"/>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73" name="Прямоугольник 72"/>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4" name="Прямоугольник 73"/>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5" name="Прямоугольник 74"/>
          <p:cNvSpPr/>
          <p:nvPr/>
        </p:nvSpPr>
        <p:spPr>
          <a:xfrm>
            <a:off x="971600" y="602128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76" name="Прямоугольник 75"/>
          <p:cNvSpPr/>
          <p:nvPr/>
        </p:nvSpPr>
        <p:spPr>
          <a:xfrm>
            <a:off x="2267744" y="602128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79" name="Прямоугольник 78"/>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80" name="Прямоугольник 79"/>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81" name="Стрелка вправо 80"/>
          <p:cNvSpPr/>
          <p:nvPr/>
        </p:nvSpPr>
        <p:spPr>
          <a:xfrm>
            <a:off x="683568" y="5517232"/>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Прямоугольник 81"/>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83" name="Прямоугольник 82"/>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84" name="Прямоугольник 83"/>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5" name="Прямоугольник 84"/>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6" name="Прямоугольник 85"/>
          <p:cNvSpPr/>
          <p:nvPr/>
        </p:nvSpPr>
        <p:spPr>
          <a:xfrm>
            <a:off x="971600" y="371703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7" name="Прямоугольник 86"/>
          <p:cNvSpPr/>
          <p:nvPr/>
        </p:nvSpPr>
        <p:spPr>
          <a:xfrm>
            <a:off x="2267744" y="371703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88" name="Прямоугольник 87"/>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9" name="Прямоугольник 88"/>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Tree>
    <p:extLst>
      <p:ext uri="{BB962C8B-B14F-4D97-AF65-F5344CB8AC3E}">
        <p14:creationId xmlns:p14="http://schemas.microsoft.com/office/powerpoint/2010/main" val="19021863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42</a:t>
            </a:fld>
            <a:endParaRPr lang="ru-RU"/>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6" name="Пятно 1 45"/>
          <p:cNvSpPr/>
          <p:nvPr/>
        </p:nvSpPr>
        <p:spPr>
          <a:xfrm>
            <a:off x="5004048" y="3573016"/>
            <a:ext cx="1584176" cy="792088"/>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smtClean="0"/>
              <a:t>Проверка</a:t>
            </a:r>
            <a:endParaRPr lang="ru-RU" sz="1200" b="1" dirty="0"/>
          </a:p>
        </p:txBody>
      </p:sp>
      <p:sp>
        <p:nvSpPr>
          <p:cNvPr id="47" name="Прямоугольник 46"/>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8" name="Прямоугольник 47"/>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49" name="Прямоугольник 48"/>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50" name="Прямоугольник 49"/>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51" name="Прямоугольник 50"/>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рямоугольник 51"/>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cxnSp>
        <p:nvCxnSpPr>
          <p:cNvPr id="55" name="Прямая со стрелкой 54"/>
          <p:cNvCxnSpPr/>
          <p:nvPr/>
        </p:nvCxnSpPr>
        <p:spPr>
          <a:xfrm>
            <a:off x="5652120" y="5229200"/>
            <a:ext cx="1296144"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7" name="Прямая соединительная линия 56"/>
          <p:cNvCxnSpPr>
            <a:stCxn id="46" idx="2"/>
          </p:cNvCxnSpPr>
          <p:nvPr/>
        </p:nvCxnSpPr>
        <p:spPr>
          <a:xfrm>
            <a:off x="5626351" y="4365104"/>
            <a:ext cx="25769" cy="864096"/>
          </a:xfrm>
          <a:prstGeom prst="line">
            <a:avLst/>
          </a:prstGeom>
        </p:spPr>
        <p:style>
          <a:lnRef idx="3">
            <a:schemeClr val="accent3"/>
          </a:lnRef>
          <a:fillRef idx="0">
            <a:schemeClr val="accent3"/>
          </a:fillRef>
          <a:effectRef idx="2">
            <a:schemeClr val="accent3"/>
          </a:effectRef>
          <a:fontRef idx="minor">
            <a:schemeClr val="tx1"/>
          </a:fontRef>
        </p:style>
      </p:cxnSp>
      <p:cxnSp>
        <p:nvCxnSpPr>
          <p:cNvPr id="61" name="Прямая со стрелкой 60"/>
          <p:cNvCxnSpPr>
            <a:endCxn id="8" idx="1"/>
          </p:cNvCxnSpPr>
          <p:nvPr/>
        </p:nvCxnSpPr>
        <p:spPr>
          <a:xfrm>
            <a:off x="6084168" y="3284984"/>
            <a:ext cx="864096"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3" name="Прямая соединительная линия 62"/>
          <p:cNvCxnSpPr>
            <a:stCxn id="46" idx="0"/>
          </p:cNvCxnSpPr>
          <p:nvPr/>
        </p:nvCxnSpPr>
        <p:spPr>
          <a:xfrm flipV="1">
            <a:off x="6069113" y="3284984"/>
            <a:ext cx="15055" cy="288032"/>
          </a:xfrm>
          <a:prstGeom prst="line">
            <a:avLst/>
          </a:prstGeom>
        </p:spPr>
        <p:style>
          <a:lnRef idx="3">
            <a:schemeClr val="accent3"/>
          </a:lnRef>
          <a:fillRef idx="0">
            <a:schemeClr val="accent3"/>
          </a:fillRef>
          <a:effectRef idx="2">
            <a:schemeClr val="accent3"/>
          </a:effectRef>
          <a:fontRef idx="minor">
            <a:schemeClr val="tx1"/>
          </a:fontRef>
        </p:style>
      </p:cxnSp>
      <p:sp>
        <p:nvSpPr>
          <p:cNvPr id="56" name="Прямоугольник 55"/>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58" name="Прямоугольник 57"/>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59" name="Прямоугольник 58"/>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60" name="Прямоугольник 59"/>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62" name="Прямоугольник 61"/>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64" name="Прямоугольник 63"/>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65" name="Прямоугольник 64"/>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6" name="Прямоугольник 65"/>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7" name="Прямоугольник 66"/>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8" name="Прямоугольник 67"/>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9" name="Прямоугольник 68"/>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70" name="Прямоугольник 69"/>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71" name="Прямоугольник 70"/>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72" name="Прямоугольник 71"/>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smtClean="0">
                <a:solidFill>
                  <a:schemeClr val="bg1"/>
                </a:solidFill>
              </a:rPr>
              <a:t>71A92B0B</a:t>
            </a:r>
            <a:endParaRPr lang="ru-RU" dirty="0">
              <a:solidFill>
                <a:schemeClr val="bg1"/>
              </a:solidFill>
            </a:endParaRPr>
          </a:p>
        </p:txBody>
      </p:sp>
      <p:sp>
        <p:nvSpPr>
          <p:cNvPr id="73" name="Прямоугольник 72"/>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74" name="Прямоугольник 73"/>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75" name="Прямоугольник 74"/>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6" name="Прямоугольник 75"/>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7" name="Прямоугольник 76"/>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71A92B0B</a:t>
            </a:r>
            <a:endParaRPr lang="ru-RU" dirty="0">
              <a:solidFill>
                <a:schemeClr val="bg1"/>
              </a:solidFill>
            </a:endParaRPr>
          </a:p>
        </p:txBody>
      </p:sp>
      <p:sp>
        <p:nvSpPr>
          <p:cNvPr id="78" name="Прямоугольник 77"/>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79" name="Прямоугольник 78"/>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0" name="Прямоугольник 79"/>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1" name="Прямоугольник 80"/>
          <p:cNvSpPr/>
          <p:nvPr/>
        </p:nvSpPr>
        <p:spPr>
          <a:xfrm>
            <a:off x="971600" y="602128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82" name="Прямоугольник 81"/>
          <p:cNvSpPr/>
          <p:nvPr/>
        </p:nvSpPr>
        <p:spPr>
          <a:xfrm>
            <a:off x="2267744" y="602128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85" name="Прямоугольник 84"/>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86" name="Прямоугольник 85"/>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87" name="Стрелка вправо 86"/>
          <p:cNvSpPr/>
          <p:nvPr/>
        </p:nvSpPr>
        <p:spPr>
          <a:xfrm>
            <a:off x="683568" y="5805264"/>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Прямоугольник 87"/>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89" name="Прямоугольник 88"/>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90" name="Прямоугольник 89"/>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91" name="Прямоугольник 90"/>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92" name="Прямоугольник 91"/>
          <p:cNvSpPr/>
          <p:nvPr/>
        </p:nvSpPr>
        <p:spPr>
          <a:xfrm>
            <a:off x="971600" y="371703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3" name="Прямоугольник 92"/>
          <p:cNvSpPr/>
          <p:nvPr/>
        </p:nvSpPr>
        <p:spPr>
          <a:xfrm>
            <a:off x="2267744" y="371703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94" name="Прямоугольник 93"/>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5" name="Прямоугольник 94"/>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96" name="Прямоугольник 95"/>
          <p:cNvSpPr/>
          <p:nvPr/>
        </p:nvSpPr>
        <p:spPr>
          <a:xfrm>
            <a:off x="971600" y="5733256"/>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7" name="Прямоугольник 96"/>
          <p:cNvSpPr/>
          <p:nvPr/>
        </p:nvSpPr>
        <p:spPr>
          <a:xfrm>
            <a:off x="2267744" y="5733256"/>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r>
              <a:rPr lang="ru-RU" dirty="0" smtClean="0">
                <a:solidFill>
                  <a:schemeClr val="bg1"/>
                </a:solidFill>
              </a:rPr>
              <a:t> 2</a:t>
            </a:r>
            <a:endParaRPr lang="ru-RU" dirty="0">
              <a:solidFill>
                <a:schemeClr val="bg1"/>
              </a:solidFill>
            </a:endParaRPr>
          </a:p>
        </p:txBody>
      </p:sp>
    </p:spTree>
    <p:extLst>
      <p:ext uri="{BB962C8B-B14F-4D97-AF65-F5344CB8AC3E}">
        <p14:creationId xmlns:p14="http://schemas.microsoft.com/office/powerpoint/2010/main" val="32343138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43</a:t>
            </a:fld>
            <a:endParaRPr lang="ru-RU"/>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6" name="Прямоугольник 45"/>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7" name="Прямоугольник 46"/>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48" name="Прямоугольник 47"/>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9" name="Прямоугольник 48"/>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rgbClr val="FFFF00"/>
                </a:solidFill>
              </a:rPr>
              <a:t>00411</a:t>
            </a:r>
            <a:r>
              <a:rPr lang="en-US" dirty="0" smtClean="0">
                <a:solidFill>
                  <a:srgbClr val="FFFF00"/>
                </a:solidFill>
              </a:rPr>
              <a:t>10D</a:t>
            </a:r>
            <a:endParaRPr lang="ru-RU" dirty="0">
              <a:solidFill>
                <a:srgbClr val="FFFF00"/>
              </a:solidFill>
            </a:endParaRPr>
          </a:p>
        </p:txBody>
      </p:sp>
      <p:sp>
        <p:nvSpPr>
          <p:cNvPr id="50" name="Прямоугольник 49"/>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рямоугольник 51"/>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sp>
        <p:nvSpPr>
          <p:cNvPr id="53" name="Прямоугольник 52"/>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54" name="Прямоугольник 53"/>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55" name="Прямоугольник 54"/>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56" name="Прямоугольник 55"/>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57" name="Прямоугольник 56"/>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58" name="Прямоугольник 57"/>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59" name="Прямоугольник 58"/>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0" name="Прямоугольник 59"/>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1" name="Прямоугольник 60"/>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2" name="Прямоугольник 61"/>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3" name="Прямоугольник 62"/>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64" name="Прямоугольник 63"/>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65" name="Прямоугольник 64"/>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66" name="Прямоугольник 65"/>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smtClean="0">
                <a:solidFill>
                  <a:schemeClr val="bg1"/>
                </a:solidFill>
              </a:rPr>
              <a:t>71A92B0B</a:t>
            </a:r>
            <a:endParaRPr lang="ru-RU" dirty="0">
              <a:solidFill>
                <a:schemeClr val="bg1"/>
              </a:solidFill>
            </a:endParaRPr>
          </a:p>
        </p:txBody>
      </p:sp>
      <p:sp>
        <p:nvSpPr>
          <p:cNvPr id="67" name="Прямоугольник 66"/>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rgbClr val="FFFF00"/>
                </a:solidFill>
              </a:rPr>
              <a:t>00411</a:t>
            </a:r>
            <a:r>
              <a:rPr lang="en-US" dirty="0" smtClean="0">
                <a:solidFill>
                  <a:srgbClr val="FFFF00"/>
                </a:solidFill>
              </a:rPr>
              <a:t>10D</a:t>
            </a:r>
            <a:endParaRPr lang="ru-RU" dirty="0">
              <a:solidFill>
                <a:srgbClr val="FFFF00"/>
              </a:solidFill>
            </a:endParaRPr>
          </a:p>
        </p:txBody>
      </p:sp>
      <p:sp>
        <p:nvSpPr>
          <p:cNvPr id="68" name="Прямоугольник 67"/>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69" name="Прямоугольник 68"/>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0" name="Прямоугольник 69"/>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1" name="Прямоугольник 70"/>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71A92B0B</a:t>
            </a:r>
            <a:endParaRPr lang="ru-RU" dirty="0">
              <a:solidFill>
                <a:schemeClr val="bg1"/>
              </a:solidFill>
            </a:endParaRPr>
          </a:p>
        </p:txBody>
      </p:sp>
      <p:sp>
        <p:nvSpPr>
          <p:cNvPr id="72" name="Прямоугольник 71"/>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73" name="Прямоугольник 72"/>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4" name="Прямоугольник 73"/>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5" name="Прямоугольник 74"/>
          <p:cNvSpPr/>
          <p:nvPr/>
        </p:nvSpPr>
        <p:spPr>
          <a:xfrm>
            <a:off x="971600" y="602128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76" name="Прямоугольник 75"/>
          <p:cNvSpPr/>
          <p:nvPr/>
        </p:nvSpPr>
        <p:spPr>
          <a:xfrm>
            <a:off x="2267744" y="602128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79" name="Прямоугольник 78"/>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80" name="Прямоугольник 79"/>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81" name="Стрелка вправо 80"/>
          <p:cNvSpPr/>
          <p:nvPr/>
        </p:nvSpPr>
        <p:spPr>
          <a:xfrm>
            <a:off x="683568" y="6021288"/>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Прямоугольник 81"/>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83" name="Прямоугольник 82"/>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84" name="Прямоугольник 83"/>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5" name="Прямоугольник 84"/>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6" name="Прямоугольник 85"/>
          <p:cNvSpPr/>
          <p:nvPr/>
        </p:nvSpPr>
        <p:spPr>
          <a:xfrm>
            <a:off x="971600" y="371703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7" name="Прямоугольник 86"/>
          <p:cNvSpPr/>
          <p:nvPr/>
        </p:nvSpPr>
        <p:spPr>
          <a:xfrm>
            <a:off x="2267744" y="371703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88" name="Прямоугольник 87"/>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9" name="Прямоугольник 88"/>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90" name="Прямоугольник 89"/>
          <p:cNvSpPr/>
          <p:nvPr/>
        </p:nvSpPr>
        <p:spPr>
          <a:xfrm>
            <a:off x="971600" y="5733256"/>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1" name="Прямоугольник 90"/>
          <p:cNvSpPr/>
          <p:nvPr/>
        </p:nvSpPr>
        <p:spPr>
          <a:xfrm>
            <a:off x="2267744" y="5733256"/>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r>
              <a:rPr lang="ru-RU" dirty="0" smtClean="0">
                <a:solidFill>
                  <a:schemeClr val="bg1"/>
                </a:solidFill>
              </a:rPr>
              <a:t> 2</a:t>
            </a:r>
            <a:endParaRPr lang="ru-RU" dirty="0">
              <a:solidFill>
                <a:schemeClr val="bg1"/>
              </a:solidFill>
            </a:endParaRPr>
          </a:p>
        </p:txBody>
      </p:sp>
    </p:spTree>
    <p:extLst>
      <p:ext uri="{BB962C8B-B14F-4D97-AF65-F5344CB8AC3E}">
        <p14:creationId xmlns:p14="http://schemas.microsoft.com/office/powerpoint/2010/main" val="8531196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44</a:t>
            </a:fld>
            <a:endParaRPr lang="ru-RU"/>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6" name="Прямоугольник 45"/>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7" name="Прямоугольник 46"/>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48" name="Прямоугольник 47"/>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9" name="Прямоугольник 48"/>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Прямоугольник 49"/>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рямоугольник 51"/>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sp>
        <p:nvSpPr>
          <p:cNvPr id="53" name="Прямоугольник 52"/>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54" name="Прямоугольник 53"/>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55" name="Прямоугольник 54"/>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56" name="Прямоугольник 55"/>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57" name="Прямоугольник 56"/>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58" name="Прямоугольник 57"/>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59" name="Прямоугольник 58"/>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0" name="Прямоугольник 59"/>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1" name="Прямоугольник 60"/>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2" name="Прямоугольник 61"/>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3" name="Прямоугольник 62"/>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64" name="Прямоугольник 63"/>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65" name="Прямоугольник 64"/>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66" name="Прямоугольник 65"/>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smtClean="0">
                <a:solidFill>
                  <a:schemeClr val="bg1"/>
                </a:solidFill>
              </a:rPr>
              <a:t>71A92B0B</a:t>
            </a:r>
            <a:endParaRPr lang="ru-RU" dirty="0">
              <a:solidFill>
                <a:schemeClr val="bg1"/>
              </a:solidFill>
            </a:endParaRPr>
          </a:p>
        </p:txBody>
      </p:sp>
      <p:sp>
        <p:nvSpPr>
          <p:cNvPr id="67" name="Прямоугольник 66"/>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68" name="Прямоугольник 67"/>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69" name="Прямоугольник 68"/>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0" name="Прямоугольник 69"/>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1" name="Прямоугольник 70"/>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71A92B0B</a:t>
            </a:r>
            <a:endParaRPr lang="ru-RU" dirty="0">
              <a:solidFill>
                <a:schemeClr val="bg1"/>
              </a:solidFill>
            </a:endParaRPr>
          </a:p>
        </p:txBody>
      </p:sp>
      <p:sp>
        <p:nvSpPr>
          <p:cNvPr id="72" name="Прямоугольник 71"/>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73" name="Прямоугольник 72"/>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4" name="Прямоугольник 73"/>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5" name="Прямоугольник 74"/>
          <p:cNvSpPr/>
          <p:nvPr/>
        </p:nvSpPr>
        <p:spPr>
          <a:xfrm>
            <a:off x="971600" y="602128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76" name="Прямоугольник 75"/>
          <p:cNvSpPr/>
          <p:nvPr/>
        </p:nvSpPr>
        <p:spPr>
          <a:xfrm>
            <a:off x="2267744" y="602128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79" name="Прямоугольник 78"/>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80" name="Прямоугольник 79"/>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81" name="Стрелка вправо 80"/>
          <p:cNvSpPr/>
          <p:nvPr/>
        </p:nvSpPr>
        <p:spPr>
          <a:xfrm>
            <a:off x="683568" y="4365104"/>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Прямоугольник 81"/>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83" name="Прямоугольник 82"/>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84" name="Прямоугольник 83"/>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5" name="Прямоугольник 84"/>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6" name="Прямоугольник 85"/>
          <p:cNvSpPr/>
          <p:nvPr/>
        </p:nvSpPr>
        <p:spPr>
          <a:xfrm>
            <a:off x="971600" y="371703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7" name="Прямоугольник 86"/>
          <p:cNvSpPr/>
          <p:nvPr/>
        </p:nvSpPr>
        <p:spPr>
          <a:xfrm>
            <a:off x="2267744" y="371703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88" name="Прямоугольник 87"/>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9" name="Прямоугольник 88"/>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90" name="Прямоугольник 89"/>
          <p:cNvSpPr/>
          <p:nvPr/>
        </p:nvSpPr>
        <p:spPr>
          <a:xfrm>
            <a:off x="971600" y="5733256"/>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1" name="Прямоугольник 90"/>
          <p:cNvSpPr/>
          <p:nvPr/>
        </p:nvSpPr>
        <p:spPr>
          <a:xfrm>
            <a:off x="2267744" y="5733256"/>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r>
              <a:rPr lang="ru-RU" dirty="0" smtClean="0">
                <a:solidFill>
                  <a:schemeClr val="bg1"/>
                </a:solidFill>
              </a:rPr>
              <a:t> 2</a:t>
            </a:r>
            <a:endParaRPr lang="ru-RU" dirty="0">
              <a:solidFill>
                <a:schemeClr val="bg1"/>
              </a:solidFill>
            </a:endParaRPr>
          </a:p>
        </p:txBody>
      </p:sp>
    </p:spTree>
    <p:extLst>
      <p:ext uri="{BB962C8B-B14F-4D97-AF65-F5344CB8AC3E}">
        <p14:creationId xmlns:p14="http://schemas.microsoft.com/office/powerpoint/2010/main" val="2608662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45</a:t>
            </a:fld>
            <a:endParaRPr lang="ru-RU"/>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6" name="Прямоугольник 45"/>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7" name="Прямоугольник 46"/>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41</a:t>
            </a:r>
            <a:r>
              <a:rPr lang="ru-RU" dirty="0" smtClean="0">
                <a:solidFill>
                  <a:srgbClr val="FF0000"/>
                </a:solidFill>
              </a:rPr>
              <a:t>41</a:t>
            </a:r>
            <a:r>
              <a:rPr lang="en-US" dirty="0" smtClean="0">
                <a:solidFill>
                  <a:srgbClr val="FF0000"/>
                </a:solidFill>
              </a:rPr>
              <a:t>4141</a:t>
            </a:r>
            <a:endParaRPr lang="ru-RU" dirty="0">
              <a:solidFill>
                <a:srgbClr val="FF0000"/>
              </a:solidFill>
            </a:endParaRPr>
          </a:p>
        </p:txBody>
      </p:sp>
      <p:sp>
        <p:nvSpPr>
          <p:cNvPr id="48" name="Прямоугольник 47"/>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9" name="Прямоугольник 48"/>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Прямоугольник 49"/>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рямоугольник 51"/>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sp>
        <p:nvSpPr>
          <p:cNvPr id="53" name="Прямоугольник 52"/>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54" name="Прямоугольник 53"/>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55" name="Прямоугольник 54"/>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56" name="Прямоугольник 55"/>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57" name="Прямоугольник 56"/>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58" name="Прямоугольник 57"/>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59" name="Прямоугольник 58"/>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0" name="Прямоугольник 59"/>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1" name="Прямоугольник 60"/>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2" name="Прямоугольник 61"/>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3" name="Прямоугольник 62"/>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64" name="Прямоугольник 63"/>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65" name="Прямоугольник 64"/>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66" name="Прямоугольник 65"/>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smtClean="0">
                <a:solidFill>
                  <a:schemeClr val="bg1"/>
                </a:solidFill>
              </a:rPr>
              <a:t>71A92B0B</a:t>
            </a:r>
            <a:endParaRPr lang="ru-RU" dirty="0">
              <a:solidFill>
                <a:schemeClr val="bg1"/>
              </a:solidFill>
            </a:endParaRPr>
          </a:p>
        </p:txBody>
      </p:sp>
      <p:sp>
        <p:nvSpPr>
          <p:cNvPr id="67" name="Прямоугольник 66"/>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68" name="Прямоугольник 67"/>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69" name="Прямоугольник 68"/>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0" name="Прямоугольник 69"/>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STRCPY()</a:t>
            </a:r>
            <a:endParaRPr lang="ru-RU" dirty="0">
              <a:solidFill>
                <a:srgbClr val="FF0000"/>
              </a:solidFill>
            </a:endParaRPr>
          </a:p>
        </p:txBody>
      </p:sp>
      <p:sp>
        <p:nvSpPr>
          <p:cNvPr id="71" name="Прямоугольник 70"/>
          <p:cNvSpPr/>
          <p:nvPr/>
        </p:nvSpPr>
        <p:spPr>
          <a:xfrm>
            <a:off x="971600" y="544522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71A92B0B</a:t>
            </a:r>
            <a:endParaRPr lang="ru-RU" dirty="0">
              <a:solidFill>
                <a:schemeClr val="bg1"/>
              </a:solidFill>
            </a:endParaRPr>
          </a:p>
        </p:txBody>
      </p:sp>
      <p:sp>
        <p:nvSpPr>
          <p:cNvPr id="72" name="Прямоугольник 71"/>
          <p:cNvSpPr/>
          <p:nvPr/>
        </p:nvSpPr>
        <p:spPr>
          <a:xfrm>
            <a:off x="2267744" y="544522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73" name="Прямоугольник 72"/>
          <p:cNvSpPr/>
          <p:nvPr/>
        </p:nvSpPr>
        <p:spPr>
          <a:xfrm>
            <a:off x="971600" y="573325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4" name="Прямоугольник 73"/>
          <p:cNvSpPr/>
          <p:nvPr/>
        </p:nvSpPr>
        <p:spPr>
          <a:xfrm>
            <a:off x="2267744" y="573325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5" name="Прямоугольник 74"/>
          <p:cNvSpPr/>
          <p:nvPr/>
        </p:nvSpPr>
        <p:spPr>
          <a:xfrm>
            <a:off x="971600" y="602128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76" name="Прямоугольник 75"/>
          <p:cNvSpPr/>
          <p:nvPr/>
        </p:nvSpPr>
        <p:spPr>
          <a:xfrm>
            <a:off x="2267744" y="602128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79" name="Прямоугольник 78"/>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80" name="Прямоугольник 79"/>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81" name="Стрелка вправо 80"/>
          <p:cNvSpPr/>
          <p:nvPr/>
        </p:nvSpPr>
        <p:spPr>
          <a:xfrm>
            <a:off x="683568" y="4581128"/>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Прямоугольник 81"/>
          <p:cNvSpPr/>
          <p:nvPr/>
        </p:nvSpPr>
        <p:spPr>
          <a:xfrm>
            <a:off x="971600" y="486916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83" name="Прямоугольник 82"/>
          <p:cNvSpPr/>
          <p:nvPr/>
        </p:nvSpPr>
        <p:spPr>
          <a:xfrm>
            <a:off x="2267744" y="486916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84" name="Прямоугольник 83"/>
          <p:cNvSpPr/>
          <p:nvPr/>
        </p:nvSpPr>
        <p:spPr>
          <a:xfrm>
            <a:off x="971600" y="515719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5" name="Прямоугольник 84"/>
          <p:cNvSpPr/>
          <p:nvPr/>
        </p:nvSpPr>
        <p:spPr>
          <a:xfrm>
            <a:off x="2267744" y="515719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6" name="Прямоугольник 85"/>
          <p:cNvSpPr/>
          <p:nvPr/>
        </p:nvSpPr>
        <p:spPr>
          <a:xfrm>
            <a:off x="971600" y="371703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7" name="Прямоугольник 86"/>
          <p:cNvSpPr/>
          <p:nvPr/>
        </p:nvSpPr>
        <p:spPr>
          <a:xfrm>
            <a:off x="2267744" y="371703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88" name="Прямоугольник 87"/>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9" name="Прямоугольник 88"/>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90" name="Прямоугольник 89"/>
          <p:cNvSpPr/>
          <p:nvPr/>
        </p:nvSpPr>
        <p:spPr>
          <a:xfrm>
            <a:off x="971600" y="5733256"/>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1" name="Прямоугольник 90"/>
          <p:cNvSpPr/>
          <p:nvPr/>
        </p:nvSpPr>
        <p:spPr>
          <a:xfrm>
            <a:off x="2267744" y="5733256"/>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r>
              <a:rPr lang="ru-RU" dirty="0" smtClean="0">
                <a:solidFill>
                  <a:schemeClr val="bg1"/>
                </a:solidFill>
              </a:rPr>
              <a:t> 2</a:t>
            </a:r>
            <a:endParaRPr lang="ru-RU" dirty="0">
              <a:solidFill>
                <a:schemeClr val="bg1"/>
              </a:solidFill>
            </a:endParaRPr>
          </a:p>
        </p:txBody>
      </p:sp>
      <p:cxnSp>
        <p:nvCxnSpPr>
          <p:cNvPr id="78" name="Прямая со стрелкой 77"/>
          <p:cNvCxnSpPr>
            <a:stCxn id="70" idx="3"/>
            <a:endCxn id="47" idx="1"/>
          </p:cNvCxnSpPr>
          <p:nvPr/>
        </p:nvCxnSpPr>
        <p:spPr>
          <a:xfrm>
            <a:off x="4716016" y="4725144"/>
            <a:ext cx="2232248" cy="108012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759637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46</a:t>
            </a:fld>
            <a:endParaRPr lang="ru-RU"/>
          </a:p>
        </p:txBody>
      </p:sp>
      <p:sp>
        <p:nvSpPr>
          <p:cNvPr id="53" name="Прямоугольник 52"/>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54" name="Прямоугольник 53"/>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55" name="Прямоугольник 54"/>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56" name="Прямоугольник 55"/>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57" name="Прямоугольник 56"/>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58" name="Прямоугольник 57"/>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59" name="Прямоугольник 58"/>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0" name="Прямоугольник 59"/>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1" name="Прямоугольник 60"/>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2" name="Прямоугольник 61"/>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3" name="Прямоугольник 62"/>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64" name="Прямоугольник 63"/>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65" name="Прямоугольник 64"/>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66" name="Прямоугольник 65"/>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smtClean="0">
                <a:solidFill>
                  <a:schemeClr val="bg1"/>
                </a:solidFill>
              </a:rPr>
              <a:t>71A92B0B</a:t>
            </a:r>
            <a:endParaRPr lang="ru-RU" dirty="0">
              <a:solidFill>
                <a:schemeClr val="bg1"/>
              </a:solidFill>
            </a:endParaRPr>
          </a:p>
        </p:txBody>
      </p:sp>
      <p:sp>
        <p:nvSpPr>
          <p:cNvPr id="67" name="Прямоугольник 66"/>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68" name="Прямоугольник 67"/>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69" name="Прямоугольник 68"/>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0" name="Прямоугольник 69"/>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STRCPY()</a:t>
            </a:r>
            <a:endParaRPr lang="ru-RU" dirty="0">
              <a:solidFill>
                <a:srgbClr val="FF0000"/>
              </a:solidFill>
            </a:endParaRPr>
          </a:p>
        </p:txBody>
      </p:sp>
      <p:sp>
        <p:nvSpPr>
          <p:cNvPr id="71" name="Прямоугольник 70"/>
          <p:cNvSpPr/>
          <p:nvPr/>
        </p:nvSpPr>
        <p:spPr>
          <a:xfrm>
            <a:off x="971600" y="570587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71A92B0B</a:t>
            </a:r>
            <a:endParaRPr lang="ru-RU" dirty="0">
              <a:solidFill>
                <a:schemeClr val="bg1"/>
              </a:solidFill>
            </a:endParaRPr>
          </a:p>
        </p:txBody>
      </p:sp>
      <p:sp>
        <p:nvSpPr>
          <p:cNvPr id="72" name="Прямоугольник 71"/>
          <p:cNvSpPr/>
          <p:nvPr/>
        </p:nvSpPr>
        <p:spPr>
          <a:xfrm>
            <a:off x="2267744" y="570587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73" name="Прямоугольник 72"/>
          <p:cNvSpPr/>
          <p:nvPr/>
        </p:nvSpPr>
        <p:spPr>
          <a:xfrm>
            <a:off x="971600" y="5993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4" name="Прямоугольник 73"/>
          <p:cNvSpPr/>
          <p:nvPr/>
        </p:nvSpPr>
        <p:spPr>
          <a:xfrm>
            <a:off x="2267744" y="5993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5" name="Прямоугольник 74"/>
          <p:cNvSpPr/>
          <p:nvPr/>
        </p:nvSpPr>
        <p:spPr>
          <a:xfrm>
            <a:off x="971600" y="6281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76" name="Прямоугольник 75"/>
          <p:cNvSpPr/>
          <p:nvPr/>
        </p:nvSpPr>
        <p:spPr>
          <a:xfrm>
            <a:off x="2267744" y="6281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79" name="Прямоугольник 78"/>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80" name="Прямоугольник 79"/>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81" name="Стрелка вправо 80"/>
          <p:cNvSpPr/>
          <p:nvPr/>
        </p:nvSpPr>
        <p:spPr>
          <a:xfrm>
            <a:off x="683568" y="4941168"/>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Прямоугольник 81"/>
          <p:cNvSpPr/>
          <p:nvPr/>
        </p:nvSpPr>
        <p:spPr>
          <a:xfrm>
            <a:off x="971600" y="512980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83" name="Прямоугольник 82"/>
          <p:cNvSpPr/>
          <p:nvPr/>
        </p:nvSpPr>
        <p:spPr>
          <a:xfrm>
            <a:off x="2267744" y="512980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84" name="Прямоугольник 83"/>
          <p:cNvSpPr/>
          <p:nvPr/>
        </p:nvSpPr>
        <p:spPr>
          <a:xfrm>
            <a:off x="971600" y="5417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5" name="Прямоугольник 84"/>
          <p:cNvSpPr/>
          <p:nvPr/>
        </p:nvSpPr>
        <p:spPr>
          <a:xfrm>
            <a:off x="2267744" y="5417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6" name="Прямоугольник 85"/>
          <p:cNvSpPr/>
          <p:nvPr/>
        </p:nvSpPr>
        <p:spPr>
          <a:xfrm>
            <a:off x="971600" y="371703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7" name="Прямоугольник 86"/>
          <p:cNvSpPr/>
          <p:nvPr/>
        </p:nvSpPr>
        <p:spPr>
          <a:xfrm>
            <a:off x="2267744" y="371703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88" name="Прямоугольник 87"/>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9" name="Прямоугольник 88"/>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90" name="Прямоугольник 89"/>
          <p:cNvSpPr/>
          <p:nvPr/>
        </p:nvSpPr>
        <p:spPr>
          <a:xfrm>
            <a:off x="971600" y="5993904"/>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1" name="Прямоугольник 90"/>
          <p:cNvSpPr/>
          <p:nvPr/>
        </p:nvSpPr>
        <p:spPr>
          <a:xfrm>
            <a:off x="2267744" y="5993904"/>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r>
              <a:rPr lang="ru-RU" dirty="0" smtClean="0">
                <a:solidFill>
                  <a:schemeClr val="bg1"/>
                </a:solidFill>
              </a:rPr>
              <a:t> 2</a:t>
            </a:r>
            <a:endParaRPr lang="ru-RU" dirty="0">
              <a:solidFill>
                <a:schemeClr val="bg1"/>
              </a:solidFill>
            </a:endParaRPr>
          </a:p>
        </p:txBody>
      </p:sp>
      <p:sp>
        <p:nvSpPr>
          <p:cNvPr id="92" name="Прямоугольник 91"/>
          <p:cNvSpPr/>
          <p:nvPr/>
        </p:nvSpPr>
        <p:spPr>
          <a:xfrm>
            <a:off x="971600" y="4869160"/>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3" name="Прямоугольник 92"/>
          <p:cNvSpPr/>
          <p:nvPr/>
        </p:nvSpPr>
        <p:spPr>
          <a:xfrm>
            <a:off x="2267744" y="4869160"/>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r>
              <a:rPr lang="ru-RU" dirty="0" smtClean="0">
                <a:solidFill>
                  <a:schemeClr val="bg1"/>
                </a:solidFill>
              </a:rPr>
              <a:t> 2</a:t>
            </a:r>
            <a:endParaRPr lang="ru-RU" dirty="0">
              <a:solidFill>
                <a:schemeClr val="bg1"/>
              </a:solidFill>
            </a:endParaRPr>
          </a:p>
        </p:txBody>
      </p:sp>
      <p:sp>
        <p:nvSpPr>
          <p:cNvPr id="94" name="Прямоугольник 93"/>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95" name="Прямоугольник 94"/>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6" name="Прямоугольник 95"/>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7" name="Прямоугольник 96"/>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8" name="Прямоугольник 97"/>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9" name="Прямоугольник 98"/>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0" name="Прямоугольник 9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101" name="Пятно 1 100"/>
          <p:cNvSpPr/>
          <p:nvPr/>
        </p:nvSpPr>
        <p:spPr>
          <a:xfrm>
            <a:off x="5076056" y="3573016"/>
            <a:ext cx="1584176" cy="792088"/>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smtClean="0"/>
              <a:t>Проверка</a:t>
            </a:r>
            <a:endParaRPr lang="ru-RU" sz="1200" b="1" dirty="0"/>
          </a:p>
        </p:txBody>
      </p:sp>
      <p:sp>
        <p:nvSpPr>
          <p:cNvPr id="102" name="Прямоугольник 101"/>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103" name="Прямоугольник 102"/>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41</a:t>
            </a:r>
            <a:r>
              <a:rPr lang="ru-RU" dirty="0" smtClean="0">
                <a:solidFill>
                  <a:srgbClr val="FF0000"/>
                </a:solidFill>
              </a:rPr>
              <a:t>41</a:t>
            </a:r>
            <a:r>
              <a:rPr lang="en-US" dirty="0" smtClean="0">
                <a:solidFill>
                  <a:srgbClr val="FF0000"/>
                </a:solidFill>
              </a:rPr>
              <a:t>4</a:t>
            </a:r>
            <a:r>
              <a:rPr lang="ru-RU" dirty="0" smtClean="0">
                <a:solidFill>
                  <a:srgbClr val="FF0000"/>
                </a:solidFill>
              </a:rPr>
              <a:t>1</a:t>
            </a:r>
            <a:r>
              <a:rPr lang="en-US" dirty="0" smtClean="0">
                <a:solidFill>
                  <a:srgbClr val="FF0000"/>
                </a:solidFill>
              </a:rPr>
              <a:t>41</a:t>
            </a:r>
            <a:endParaRPr lang="ru-RU" dirty="0">
              <a:solidFill>
                <a:srgbClr val="FF0000"/>
              </a:solidFill>
            </a:endParaRPr>
          </a:p>
        </p:txBody>
      </p:sp>
      <p:sp>
        <p:nvSpPr>
          <p:cNvPr id="104" name="Прямоугольник 103"/>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5" name="Прямоугольник 104"/>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6" name="Прямоугольник 105"/>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7" name="Прямоугольник 106"/>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8" name="Прямоугольник 107"/>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cxnSp>
        <p:nvCxnSpPr>
          <p:cNvPr id="109" name="Прямая со стрелкой 108"/>
          <p:cNvCxnSpPr>
            <a:endCxn id="103" idx="1"/>
          </p:cNvCxnSpPr>
          <p:nvPr/>
        </p:nvCxnSpPr>
        <p:spPr>
          <a:xfrm>
            <a:off x="5724128" y="5805264"/>
            <a:ext cx="1224136"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10" name="Прямая соединительная линия 109"/>
          <p:cNvCxnSpPr>
            <a:stCxn id="101" idx="2"/>
          </p:cNvCxnSpPr>
          <p:nvPr/>
        </p:nvCxnSpPr>
        <p:spPr>
          <a:xfrm>
            <a:off x="5698359" y="4365104"/>
            <a:ext cx="25769" cy="1440160"/>
          </a:xfrm>
          <a:prstGeom prst="line">
            <a:avLst/>
          </a:prstGeom>
        </p:spPr>
        <p:style>
          <a:lnRef idx="3">
            <a:schemeClr val="accent3"/>
          </a:lnRef>
          <a:fillRef idx="0">
            <a:schemeClr val="accent3"/>
          </a:fillRef>
          <a:effectRef idx="2">
            <a:schemeClr val="accent3"/>
          </a:effectRef>
          <a:fontRef idx="minor">
            <a:schemeClr val="tx1"/>
          </a:fontRef>
        </p:style>
      </p:cxnSp>
      <p:cxnSp>
        <p:nvCxnSpPr>
          <p:cNvPr id="111" name="Прямая со стрелкой 110"/>
          <p:cNvCxnSpPr>
            <a:stCxn id="101" idx="0"/>
            <a:endCxn id="94" idx="1"/>
          </p:cNvCxnSpPr>
          <p:nvPr/>
        </p:nvCxnSpPr>
        <p:spPr>
          <a:xfrm>
            <a:off x="6141121" y="3573016"/>
            <a:ext cx="807143"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438506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47</a:t>
            </a:fld>
            <a:endParaRPr lang="ru-RU"/>
          </a:p>
        </p:txBody>
      </p:sp>
      <p:sp>
        <p:nvSpPr>
          <p:cNvPr id="7" name="Прямоугольник 6"/>
          <p:cNvSpPr/>
          <p:nvPr/>
        </p:nvSpPr>
        <p:spPr>
          <a:xfrm>
            <a:off x="6948264" y="342900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8" name="Прямоугольник 7"/>
          <p:cNvSpPr/>
          <p:nvPr/>
        </p:nvSpPr>
        <p:spPr>
          <a:xfrm>
            <a:off x="6948264" y="314096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p:cNvSpPr/>
          <p:nvPr/>
        </p:nvSpPr>
        <p:spPr>
          <a:xfrm>
            <a:off x="6948264" y="285293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6948264" y="256490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6948264" y="227687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6948264" y="198884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p:cNvSpPr/>
          <p:nvPr/>
        </p:nvSpPr>
        <p:spPr>
          <a:xfrm>
            <a:off x="6948264" y="170080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Ret-LIFO</a:t>
            </a:r>
            <a:endParaRPr lang="ru-RU" dirty="0"/>
          </a:p>
        </p:txBody>
      </p:sp>
      <p:sp>
        <p:nvSpPr>
          <p:cNvPr id="46" name="Пятно 1 45"/>
          <p:cNvSpPr/>
          <p:nvPr/>
        </p:nvSpPr>
        <p:spPr>
          <a:xfrm>
            <a:off x="5076056" y="3573016"/>
            <a:ext cx="1584176" cy="792088"/>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smtClean="0"/>
              <a:t>Проверка</a:t>
            </a:r>
            <a:endParaRPr lang="ru-RU" sz="1200" b="1" dirty="0"/>
          </a:p>
        </p:txBody>
      </p:sp>
      <p:sp>
        <p:nvSpPr>
          <p:cNvPr id="47" name="Прямоугольник 46"/>
          <p:cNvSpPr/>
          <p:nvPr/>
        </p:nvSpPr>
        <p:spPr>
          <a:xfrm>
            <a:off x="6948264" y="594928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48" name="Прямоугольник 47"/>
          <p:cNvSpPr/>
          <p:nvPr/>
        </p:nvSpPr>
        <p:spPr>
          <a:xfrm>
            <a:off x="6948264" y="5661248"/>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41</a:t>
            </a:r>
            <a:r>
              <a:rPr lang="ru-RU" dirty="0" smtClean="0">
                <a:solidFill>
                  <a:srgbClr val="FF0000"/>
                </a:solidFill>
              </a:rPr>
              <a:t>41</a:t>
            </a:r>
            <a:r>
              <a:rPr lang="en-US" dirty="0" smtClean="0">
                <a:solidFill>
                  <a:srgbClr val="FF0000"/>
                </a:solidFill>
              </a:rPr>
              <a:t>4</a:t>
            </a:r>
            <a:r>
              <a:rPr lang="ru-RU" dirty="0" smtClean="0">
                <a:solidFill>
                  <a:srgbClr val="FF0000"/>
                </a:solidFill>
              </a:rPr>
              <a:t>1</a:t>
            </a:r>
            <a:r>
              <a:rPr lang="en-US" dirty="0" smtClean="0">
                <a:solidFill>
                  <a:srgbClr val="FF0000"/>
                </a:solidFill>
              </a:rPr>
              <a:t>41</a:t>
            </a:r>
            <a:endParaRPr lang="ru-RU" dirty="0">
              <a:solidFill>
                <a:srgbClr val="FF0000"/>
              </a:solidFill>
            </a:endParaRPr>
          </a:p>
        </p:txBody>
      </p:sp>
      <p:sp>
        <p:nvSpPr>
          <p:cNvPr id="49" name="Прямоугольник 48"/>
          <p:cNvSpPr/>
          <p:nvPr/>
        </p:nvSpPr>
        <p:spPr>
          <a:xfrm>
            <a:off x="6948264" y="5373216"/>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Прямоугольник 49"/>
          <p:cNvSpPr/>
          <p:nvPr/>
        </p:nvSpPr>
        <p:spPr>
          <a:xfrm>
            <a:off x="6948264" y="5085184"/>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p:cNvSpPr/>
          <p:nvPr/>
        </p:nvSpPr>
        <p:spPr>
          <a:xfrm>
            <a:off x="6948264" y="4797152"/>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Прямоугольник 51"/>
          <p:cNvSpPr/>
          <p:nvPr/>
        </p:nvSpPr>
        <p:spPr>
          <a:xfrm>
            <a:off x="6948264" y="4509120"/>
            <a:ext cx="1296144" cy="2880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p:cNvSpPr/>
          <p:nvPr/>
        </p:nvSpPr>
        <p:spPr>
          <a:xfrm>
            <a:off x="6948264" y="4221088"/>
            <a:ext cx="1296144" cy="28803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Стек</a:t>
            </a:r>
            <a:endParaRPr lang="ru-RU" dirty="0"/>
          </a:p>
        </p:txBody>
      </p:sp>
      <p:cxnSp>
        <p:nvCxnSpPr>
          <p:cNvPr id="55" name="Прямая со стрелкой 54"/>
          <p:cNvCxnSpPr>
            <a:endCxn id="48" idx="1"/>
          </p:cNvCxnSpPr>
          <p:nvPr/>
        </p:nvCxnSpPr>
        <p:spPr>
          <a:xfrm>
            <a:off x="5724128" y="5805264"/>
            <a:ext cx="1224136"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7" name="Прямая соединительная линия 56"/>
          <p:cNvCxnSpPr>
            <a:stCxn id="46" idx="2"/>
          </p:cNvCxnSpPr>
          <p:nvPr/>
        </p:nvCxnSpPr>
        <p:spPr>
          <a:xfrm>
            <a:off x="5698359" y="4365104"/>
            <a:ext cx="25769" cy="1440160"/>
          </a:xfrm>
          <a:prstGeom prst="line">
            <a:avLst/>
          </a:prstGeom>
        </p:spPr>
        <p:style>
          <a:lnRef idx="3">
            <a:schemeClr val="accent3"/>
          </a:lnRef>
          <a:fillRef idx="0">
            <a:schemeClr val="accent3"/>
          </a:fillRef>
          <a:effectRef idx="2">
            <a:schemeClr val="accent3"/>
          </a:effectRef>
          <a:fontRef idx="minor">
            <a:schemeClr val="tx1"/>
          </a:fontRef>
        </p:style>
      </p:cxnSp>
      <p:cxnSp>
        <p:nvCxnSpPr>
          <p:cNvPr id="60" name="Прямая со стрелкой 59"/>
          <p:cNvCxnSpPr>
            <a:stCxn id="46" idx="0"/>
            <a:endCxn id="7" idx="1"/>
          </p:cNvCxnSpPr>
          <p:nvPr/>
        </p:nvCxnSpPr>
        <p:spPr>
          <a:xfrm>
            <a:off x="6141121" y="3573016"/>
            <a:ext cx="807143"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8" name="Стрелка вверх 57"/>
          <p:cNvSpPr/>
          <p:nvPr/>
        </p:nvSpPr>
        <p:spPr>
          <a:xfrm>
            <a:off x="5292080" y="2636912"/>
            <a:ext cx="792088" cy="864096"/>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59" name="Прямоугольник с двумя скругленными противолежащими углами 58"/>
          <p:cNvSpPr/>
          <p:nvPr/>
        </p:nvSpPr>
        <p:spPr>
          <a:xfrm>
            <a:off x="4932040" y="1700808"/>
            <a:ext cx="1728192" cy="936104"/>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ru-RU" dirty="0" smtClean="0"/>
              <a:t>Переполнение  буфера в стеке</a:t>
            </a:r>
            <a:endParaRPr lang="ru-RU" dirty="0"/>
          </a:p>
        </p:txBody>
      </p:sp>
      <p:sp>
        <p:nvSpPr>
          <p:cNvPr id="61" name="Прямоугольник 60"/>
          <p:cNvSpPr/>
          <p:nvPr/>
        </p:nvSpPr>
        <p:spPr>
          <a:xfrm>
            <a:off x="971600" y="2564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00411000</a:t>
            </a:r>
            <a:endParaRPr lang="ru-RU" dirty="0"/>
          </a:p>
        </p:txBody>
      </p:sp>
      <p:sp>
        <p:nvSpPr>
          <p:cNvPr id="62" name="Прямоугольник 61"/>
          <p:cNvSpPr/>
          <p:nvPr/>
        </p:nvSpPr>
        <p:spPr>
          <a:xfrm>
            <a:off x="2267744" y="2564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00411050</a:t>
            </a:r>
            <a:endParaRPr lang="ru-RU" dirty="0"/>
          </a:p>
        </p:txBody>
      </p:sp>
      <p:sp>
        <p:nvSpPr>
          <p:cNvPr id="63" name="Прямоугольник 62"/>
          <p:cNvSpPr/>
          <p:nvPr/>
        </p:nvSpPr>
        <p:spPr>
          <a:xfrm>
            <a:off x="971600" y="2852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0041100</a:t>
            </a:r>
            <a:r>
              <a:rPr lang="en-US" dirty="0" smtClean="0"/>
              <a:t>5</a:t>
            </a:r>
            <a:endParaRPr lang="ru-RU" dirty="0"/>
          </a:p>
        </p:txBody>
      </p:sp>
      <p:sp>
        <p:nvSpPr>
          <p:cNvPr id="64" name="Прямоугольник 63"/>
          <p:cNvSpPr/>
          <p:nvPr/>
        </p:nvSpPr>
        <p:spPr>
          <a:xfrm>
            <a:off x="2267744" y="2852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[EBP-20], EAX</a:t>
            </a:r>
            <a:endParaRPr lang="ru-RU" dirty="0"/>
          </a:p>
        </p:txBody>
      </p:sp>
      <p:sp>
        <p:nvSpPr>
          <p:cNvPr id="65" name="Прямоугольник 64"/>
          <p:cNvSpPr/>
          <p:nvPr/>
        </p:nvSpPr>
        <p:spPr>
          <a:xfrm>
            <a:off x="971600" y="1988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a:t>
            </a:r>
            <a:r>
              <a:rPr lang="en-US" dirty="0" smtClean="0"/>
              <a:t>0FFF</a:t>
            </a:r>
            <a:endParaRPr lang="ru-RU" dirty="0"/>
          </a:p>
        </p:txBody>
      </p:sp>
      <p:sp>
        <p:nvSpPr>
          <p:cNvPr id="66" name="Прямоугольник 65"/>
          <p:cNvSpPr/>
          <p:nvPr/>
        </p:nvSpPr>
        <p:spPr>
          <a:xfrm>
            <a:off x="2267744" y="1988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PUSH ECX</a:t>
            </a:r>
            <a:endParaRPr lang="ru-RU" dirty="0"/>
          </a:p>
        </p:txBody>
      </p:sp>
      <p:sp>
        <p:nvSpPr>
          <p:cNvPr id="67" name="Прямоугольник 66"/>
          <p:cNvSpPr/>
          <p:nvPr/>
        </p:nvSpPr>
        <p:spPr>
          <a:xfrm>
            <a:off x="971600"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8" name="Прямоугольник 67"/>
          <p:cNvSpPr/>
          <p:nvPr/>
        </p:nvSpPr>
        <p:spPr>
          <a:xfrm>
            <a:off x="2267744" y="371703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69" name="Прямоугольник 68"/>
          <p:cNvSpPr/>
          <p:nvPr/>
        </p:nvSpPr>
        <p:spPr>
          <a:xfrm>
            <a:off x="971600"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0" name="Прямоугольник 69"/>
          <p:cNvSpPr/>
          <p:nvPr/>
        </p:nvSpPr>
        <p:spPr>
          <a:xfrm>
            <a:off x="2267744" y="314096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1" name="Прямоугольник 70"/>
          <p:cNvSpPr/>
          <p:nvPr/>
        </p:nvSpPr>
        <p:spPr>
          <a:xfrm>
            <a:off x="971600" y="34290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004110</a:t>
            </a:r>
            <a:r>
              <a:rPr lang="en-US" dirty="0" smtClean="0"/>
              <a:t>5</a:t>
            </a:r>
            <a:r>
              <a:rPr lang="ru-RU" dirty="0" smtClean="0"/>
              <a:t>0</a:t>
            </a:r>
            <a:endParaRPr lang="ru-RU" dirty="0"/>
          </a:p>
        </p:txBody>
      </p:sp>
      <p:sp>
        <p:nvSpPr>
          <p:cNvPr id="72" name="Прямоугольник 71"/>
          <p:cNvSpPr/>
          <p:nvPr/>
        </p:nvSpPr>
        <p:spPr>
          <a:xfrm>
            <a:off x="2267744" y="342900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73" name="Прямоугольник 72"/>
          <p:cNvSpPr/>
          <p:nvPr/>
        </p:nvSpPr>
        <p:spPr>
          <a:xfrm>
            <a:off x="971600" y="400506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108</a:t>
            </a:r>
            <a:endParaRPr lang="ru-RU" dirty="0"/>
          </a:p>
        </p:txBody>
      </p:sp>
      <p:sp>
        <p:nvSpPr>
          <p:cNvPr id="74" name="Прямоугольник 73"/>
          <p:cNvSpPr/>
          <p:nvPr/>
        </p:nvSpPr>
        <p:spPr>
          <a:xfrm>
            <a:off x="2267744" y="400506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smtClean="0">
                <a:solidFill>
                  <a:schemeClr val="bg1"/>
                </a:solidFill>
              </a:rPr>
              <a:t>71A92B0B</a:t>
            </a:r>
            <a:endParaRPr lang="ru-RU" dirty="0">
              <a:solidFill>
                <a:schemeClr val="bg1"/>
              </a:solidFill>
            </a:endParaRPr>
          </a:p>
        </p:txBody>
      </p:sp>
      <p:sp>
        <p:nvSpPr>
          <p:cNvPr id="75" name="Прямоугольник 74"/>
          <p:cNvSpPr/>
          <p:nvPr/>
        </p:nvSpPr>
        <p:spPr>
          <a:xfrm>
            <a:off x="971600" y="42930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00411</a:t>
            </a:r>
            <a:r>
              <a:rPr lang="en-US" dirty="0" smtClean="0"/>
              <a:t>10D</a:t>
            </a:r>
            <a:endParaRPr lang="ru-RU" dirty="0"/>
          </a:p>
        </p:txBody>
      </p:sp>
      <p:sp>
        <p:nvSpPr>
          <p:cNvPr id="76" name="Прямоугольник 75"/>
          <p:cNvSpPr/>
          <p:nvPr/>
        </p:nvSpPr>
        <p:spPr>
          <a:xfrm>
            <a:off x="2267744" y="429309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EAX, EAX</a:t>
            </a:r>
            <a:endParaRPr lang="ru-RU" dirty="0"/>
          </a:p>
        </p:txBody>
      </p:sp>
      <p:sp>
        <p:nvSpPr>
          <p:cNvPr id="77" name="Прямоугольник 76"/>
          <p:cNvSpPr/>
          <p:nvPr/>
        </p:nvSpPr>
        <p:spPr>
          <a:xfrm>
            <a:off x="971600" y="458112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78" name="Прямоугольник 77"/>
          <p:cNvSpPr/>
          <p:nvPr/>
        </p:nvSpPr>
        <p:spPr>
          <a:xfrm>
            <a:off x="2267744" y="458112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STRCPY()</a:t>
            </a:r>
            <a:endParaRPr lang="ru-RU" dirty="0">
              <a:solidFill>
                <a:srgbClr val="FF0000"/>
              </a:solidFill>
            </a:endParaRPr>
          </a:p>
        </p:txBody>
      </p:sp>
      <p:sp>
        <p:nvSpPr>
          <p:cNvPr id="79" name="Прямоугольник 78"/>
          <p:cNvSpPr/>
          <p:nvPr/>
        </p:nvSpPr>
        <p:spPr>
          <a:xfrm>
            <a:off x="971600" y="570587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71A92B0B</a:t>
            </a:r>
            <a:endParaRPr lang="ru-RU" dirty="0">
              <a:solidFill>
                <a:schemeClr val="bg1"/>
              </a:solidFill>
            </a:endParaRPr>
          </a:p>
        </p:txBody>
      </p:sp>
      <p:sp>
        <p:nvSpPr>
          <p:cNvPr id="80" name="Прямоугольник 79"/>
          <p:cNvSpPr/>
          <p:nvPr/>
        </p:nvSpPr>
        <p:spPr>
          <a:xfrm>
            <a:off x="2267744" y="5705872"/>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 EDI, EDI</a:t>
            </a:r>
            <a:endParaRPr lang="ru-RU" dirty="0"/>
          </a:p>
        </p:txBody>
      </p:sp>
      <p:sp>
        <p:nvSpPr>
          <p:cNvPr id="81" name="Прямоугольник 80"/>
          <p:cNvSpPr/>
          <p:nvPr/>
        </p:nvSpPr>
        <p:spPr>
          <a:xfrm>
            <a:off x="971600" y="5993904"/>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2" name="Прямоугольник 81"/>
          <p:cNvSpPr/>
          <p:nvPr/>
        </p:nvSpPr>
        <p:spPr>
          <a:xfrm>
            <a:off x="2267744" y="5993904"/>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83" name="Прямоугольник 82"/>
          <p:cNvSpPr/>
          <p:nvPr/>
        </p:nvSpPr>
        <p:spPr>
          <a:xfrm>
            <a:off x="971600" y="628193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71A92C89</a:t>
            </a:r>
            <a:endParaRPr lang="ru-RU" dirty="0"/>
          </a:p>
        </p:txBody>
      </p:sp>
      <p:sp>
        <p:nvSpPr>
          <p:cNvPr id="84" name="Прямоугольник 83"/>
          <p:cNvSpPr/>
          <p:nvPr/>
        </p:nvSpPr>
        <p:spPr>
          <a:xfrm>
            <a:off x="2267744" y="6281936"/>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87" name="Прямоугольник 86"/>
          <p:cNvSpPr/>
          <p:nvPr/>
        </p:nvSpPr>
        <p:spPr>
          <a:xfrm>
            <a:off x="971600" y="1700808"/>
            <a:ext cx="1296144"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Адрес</a:t>
            </a:r>
            <a:endParaRPr lang="ru-RU" dirty="0"/>
          </a:p>
        </p:txBody>
      </p:sp>
      <p:sp>
        <p:nvSpPr>
          <p:cNvPr id="88" name="Прямоугольник 87"/>
          <p:cNvSpPr/>
          <p:nvPr/>
        </p:nvSpPr>
        <p:spPr>
          <a:xfrm>
            <a:off x="2267744" y="1700808"/>
            <a:ext cx="2448272" cy="2880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Инструкция</a:t>
            </a:r>
            <a:endParaRPr lang="ru-RU" dirty="0"/>
          </a:p>
        </p:txBody>
      </p:sp>
      <p:sp>
        <p:nvSpPr>
          <p:cNvPr id="89" name="Стрелка вправо 88"/>
          <p:cNvSpPr/>
          <p:nvPr/>
        </p:nvSpPr>
        <p:spPr>
          <a:xfrm>
            <a:off x="683568" y="4941168"/>
            <a:ext cx="216024" cy="21602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Прямоугольник 89"/>
          <p:cNvSpPr/>
          <p:nvPr/>
        </p:nvSpPr>
        <p:spPr>
          <a:xfrm>
            <a:off x="971600" y="512980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0041115D</a:t>
            </a:r>
            <a:endParaRPr lang="ru-RU" dirty="0"/>
          </a:p>
        </p:txBody>
      </p:sp>
      <p:sp>
        <p:nvSpPr>
          <p:cNvPr id="91" name="Прямоугольник 90"/>
          <p:cNvSpPr/>
          <p:nvPr/>
        </p:nvSpPr>
        <p:spPr>
          <a:xfrm>
            <a:off x="2267744" y="5129808"/>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t>
            </a:r>
            <a:endParaRPr lang="ru-RU" dirty="0"/>
          </a:p>
        </p:txBody>
      </p:sp>
      <p:sp>
        <p:nvSpPr>
          <p:cNvPr id="92" name="Прямоугольник 91"/>
          <p:cNvSpPr/>
          <p:nvPr/>
        </p:nvSpPr>
        <p:spPr>
          <a:xfrm>
            <a:off x="971600" y="541784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93" name="Прямоугольник 92"/>
          <p:cNvSpPr/>
          <p:nvPr/>
        </p:nvSpPr>
        <p:spPr>
          <a:xfrm>
            <a:off x="2267744" y="5417840"/>
            <a:ext cx="24482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ru-RU" dirty="0"/>
          </a:p>
        </p:txBody>
      </p:sp>
      <p:sp>
        <p:nvSpPr>
          <p:cNvPr id="94" name="Прямоугольник 93"/>
          <p:cNvSpPr/>
          <p:nvPr/>
        </p:nvSpPr>
        <p:spPr>
          <a:xfrm>
            <a:off x="971600" y="371703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5" name="Прямоугольник 94"/>
          <p:cNvSpPr/>
          <p:nvPr/>
        </p:nvSpPr>
        <p:spPr>
          <a:xfrm>
            <a:off x="2267744" y="371703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96" name="Прямоугольник 95"/>
          <p:cNvSpPr/>
          <p:nvPr/>
        </p:nvSpPr>
        <p:spPr>
          <a:xfrm>
            <a:off x="971600" y="2276872"/>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7" name="Прямоугольник 96"/>
          <p:cNvSpPr/>
          <p:nvPr/>
        </p:nvSpPr>
        <p:spPr>
          <a:xfrm>
            <a:off x="2267744" y="2276872"/>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endParaRPr lang="ru-RU" dirty="0">
              <a:solidFill>
                <a:schemeClr val="bg1"/>
              </a:solidFill>
            </a:endParaRPr>
          </a:p>
        </p:txBody>
      </p:sp>
      <p:sp>
        <p:nvSpPr>
          <p:cNvPr id="98" name="Прямоугольник 97"/>
          <p:cNvSpPr/>
          <p:nvPr/>
        </p:nvSpPr>
        <p:spPr>
          <a:xfrm>
            <a:off x="971600" y="5993904"/>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9" name="Прямоугольник 98"/>
          <p:cNvSpPr/>
          <p:nvPr/>
        </p:nvSpPr>
        <p:spPr>
          <a:xfrm>
            <a:off x="2267744" y="5993904"/>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r>
              <a:rPr lang="ru-RU" dirty="0" smtClean="0">
                <a:solidFill>
                  <a:schemeClr val="bg1"/>
                </a:solidFill>
              </a:rPr>
              <a:t> 2</a:t>
            </a:r>
            <a:endParaRPr lang="ru-RU" dirty="0">
              <a:solidFill>
                <a:schemeClr val="bg1"/>
              </a:solidFill>
            </a:endParaRPr>
          </a:p>
        </p:txBody>
      </p:sp>
      <p:sp>
        <p:nvSpPr>
          <p:cNvPr id="100" name="Прямоугольник 99"/>
          <p:cNvSpPr/>
          <p:nvPr/>
        </p:nvSpPr>
        <p:spPr>
          <a:xfrm>
            <a:off x="971600" y="4869160"/>
            <a:ext cx="1296144"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1" name="Прямоугольник 100"/>
          <p:cNvSpPr/>
          <p:nvPr/>
        </p:nvSpPr>
        <p:spPr>
          <a:xfrm>
            <a:off x="2267744" y="4869160"/>
            <a:ext cx="2448272" cy="288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solidFill>
                  <a:schemeClr val="bg1"/>
                </a:solidFill>
              </a:rPr>
              <a:t>Инструментация</a:t>
            </a:r>
            <a:r>
              <a:rPr lang="ru-RU" dirty="0" smtClean="0">
                <a:solidFill>
                  <a:schemeClr val="bg1"/>
                </a:solidFill>
              </a:rPr>
              <a:t> 2</a:t>
            </a:r>
            <a:endParaRPr lang="ru-RU" dirty="0">
              <a:solidFill>
                <a:schemeClr val="bg1"/>
              </a:solidFill>
            </a:endParaRPr>
          </a:p>
        </p:txBody>
      </p:sp>
    </p:spTree>
    <p:extLst>
      <p:ext uri="{BB962C8B-B14F-4D97-AF65-F5344CB8AC3E}">
        <p14:creationId xmlns:p14="http://schemas.microsoft.com/office/powerpoint/2010/main" val="9734740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844824"/>
            <a:ext cx="8229600" cy="1143000"/>
          </a:xfrm>
        </p:spPr>
        <p:txBody>
          <a:bodyPr/>
          <a:lstStyle/>
          <a:p>
            <a:r>
              <a:rPr lang="ru-RU" dirty="0" smtClean="0"/>
              <a:t>Спасибо за внимание!</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48</a:t>
            </a:fld>
            <a:endParaRPr lang="ru-RU"/>
          </a:p>
        </p:txBody>
      </p:sp>
      <p:pic>
        <p:nvPicPr>
          <p:cNvPr id="10242" name="Picture 2"/>
          <p:cNvPicPr>
            <a:picLocks noChangeAspect="1" noChangeArrowheads="1"/>
          </p:cNvPicPr>
          <p:nvPr/>
        </p:nvPicPr>
        <p:blipFill>
          <a:blip r:embed="rId2" cstate="print"/>
          <a:srcRect/>
          <a:stretch>
            <a:fillRect/>
          </a:stretch>
        </p:blipFill>
        <p:spPr bwMode="auto">
          <a:xfrm>
            <a:off x="539552" y="3212976"/>
            <a:ext cx="8046431" cy="2393231"/>
          </a:xfrm>
          <a:prstGeom prst="rect">
            <a:avLst/>
          </a:prstGeom>
          <a:noFill/>
          <a:ln w="9525">
            <a:noFill/>
            <a:miter lim="800000"/>
            <a:headEnd/>
            <a:tailEnd/>
          </a:ln>
        </p:spPr>
      </p:pic>
      <p:pic>
        <p:nvPicPr>
          <p:cNvPr id="7" name="Picture 2" descr="C:\Users\Alexej\Desktop\trash.jpg"/>
          <p:cNvPicPr>
            <a:picLocks noChangeAspect="1" noChangeArrowheads="1"/>
          </p:cNvPicPr>
          <p:nvPr/>
        </p:nvPicPr>
        <p:blipFill>
          <a:blip r:embed="rId3" cstate="print"/>
          <a:srcRect/>
          <a:stretch>
            <a:fillRect/>
          </a:stretch>
        </p:blipFill>
        <p:spPr bwMode="auto">
          <a:xfrm>
            <a:off x="7740650" y="115888"/>
            <a:ext cx="1262063" cy="1233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 вдруг …</a:t>
            </a:r>
            <a:endParaRPr lang="ru-RU" dirty="0"/>
          </a:p>
        </p:txBody>
      </p:sp>
      <p:sp>
        <p:nvSpPr>
          <p:cNvPr id="3" name="Содержимое 2"/>
          <p:cNvSpPr>
            <a:spLocks noGrp="1"/>
          </p:cNvSpPr>
          <p:nvPr>
            <p:ph idx="1"/>
          </p:nvPr>
        </p:nvSpPr>
        <p:spPr/>
        <p:txBody>
          <a:bodyPr/>
          <a:lstStyle/>
          <a:p>
            <a:pPr>
              <a:buFontTx/>
              <a:buChar char="-"/>
            </a:pPr>
            <a:endParaRPr lang="en-US" dirty="0" smtClean="0"/>
          </a:p>
          <a:p>
            <a:pPr>
              <a:buFontTx/>
              <a:buChar char="-"/>
            </a:pPr>
            <a:endParaRPr lang="en-US" dirty="0"/>
          </a:p>
          <a:p>
            <a:pPr>
              <a:buFontTx/>
              <a:buChar char="-"/>
            </a:pPr>
            <a:r>
              <a:rPr lang="ru-RU" dirty="0" smtClean="0"/>
              <a:t>Абсолютно безопасный код</a:t>
            </a:r>
            <a:r>
              <a:rPr lang="en-US" dirty="0" smtClean="0"/>
              <a:t>?</a:t>
            </a:r>
            <a:endParaRPr lang="ru-RU" dirty="0" smtClean="0"/>
          </a:p>
          <a:p>
            <a:pPr>
              <a:buFontTx/>
              <a:buChar char="-"/>
            </a:pPr>
            <a:r>
              <a:rPr lang="en-US" dirty="0" smtClean="0"/>
              <a:t>Hello World!</a:t>
            </a:r>
          </a:p>
          <a:p>
            <a:pPr>
              <a:buFontTx/>
              <a:buChar char="-"/>
            </a:pPr>
            <a:r>
              <a:rPr lang="ru-RU" dirty="0" smtClean="0"/>
              <a:t>Вот и </a:t>
            </a:r>
            <a:r>
              <a:rPr lang="ru-RU" dirty="0" err="1" smtClean="0"/>
              <a:t>лазий</a:t>
            </a:r>
            <a:r>
              <a:rPr lang="ru-RU" dirty="0" smtClean="0"/>
              <a:t> своим </a:t>
            </a:r>
            <a:r>
              <a:rPr lang="en-US" dirty="0" smtClean="0"/>
              <a:t>“Hello World” </a:t>
            </a:r>
            <a:r>
              <a:rPr lang="ru-RU" dirty="0" smtClean="0"/>
              <a:t>по </a:t>
            </a:r>
            <a:r>
              <a:rPr lang="ru-RU" dirty="0" err="1" smtClean="0"/>
              <a:t>интернетам</a:t>
            </a:r>
            <a:r>
              <a:rPr lang="ru-RU" dirty="0" smtClean="0"/>
              <a:t> и смотрим им </a:t>
            </a:r>
            <a:r>
              <a:rPr lang="en-US" dirty="0" err="1" smtClean="0"/>
              <a:t>pdf</a:t>
            </a:r>
            <a:r>
              <a:rPr lang="en-US" dirty="0" smtClean="0"/>
              <a:t>’</a:t>
            </a:r>
            <a:r>
              <a:rPr lang="ru-RU" dirty="0" err="1" smtClean="0"/>
              <a:t>ки</a:t>
            </a:r>
            <a:r>
              <a:rPr lang="ru-RU" dirty="0" smtClean="0"/>
              <a:t> =)</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5</a:t>
            </a:fld>
            <a:endParaRPr lang="ru-RU"/>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есть эксплуатация</a:t>
            </a:r>
            <a:r>
              <a:rPr lang="en-US" dirty="0" smtClean="0"/>
              <a:t>?</a:t>
            </a:r>
            <a:endParaRPr lang="ru-RU" dirty="0"/>
          </a:p>
        </p:txBody>
      </p:sp>
      <p:sp>
        <p:nvSpPr>
          <p:cNvPr id="3" name="Содержимое 2"/>
          <p:cNvSpPr>
            <a:spLocks noGrp="1"/>
          </p:cNvSpPr>
          <p:nvPr>
            <p:ph idx="1"/>
          </p:nvPr>
        </p:nvSpPr>
        <p:spPr/>
        <p:txBody>
          <a:bodyPr/>
          <a:lstStyle/>
          <a:p>
            <a:r>
              <a:rPr lang="en-US" dirty="0" smtClean="0"/>
              <a:t>????</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6</a:t>
            </a:fld>
            <a:endParaRPr lang="ru-R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Формальная эксплуатация</a:t>
            </a:r>
            <a:endParaRPr lang="ru-RU" dirty="0"/>
          </a:p>
        </p:txBody>
      </p:sp>
      <p:sp>
        <p:nvSpPr>
          <p:cNvPr id="3" name="Содержимое 2"/>
          <p:cNvSpPr>
            <a:spLocks noGrp="1"/>
          </p:cNvSpPr>
          <p:nvPr>
            <p:ph idx="1"/>
          </p:nvPr>
        </p:nvSpPr>
        <p:spPr/>
        <p:txBody>
          <a:bodyPr/>
          <a:lstStyle/>
          <a:p>
            <a:r>
              <a:rPr lang="ru-RU" dirty="0" smtClean="0"/>
              <a:t>Каждая инструкция переводит систему в новое состояние</a:t>
            </a:r>
          </a:p>
          <a:p>
            <a:r>
              <a:rPr lang="ru-RU" dirty="0" smtClean="0"/>
              <a:t>Нормальная работы программы это серия </a:t>
            </a:r>
            <a:r>
              <a:rPr lang="ru-RU" dirty="0" err="1" smtClean="0"/>
              <a:t>валидных</a:t>
            </a:r>
            <a:r>
              <a:rPr lang="ru-RU" dirty="0" smtClean="0"/>
              <a:t> состояний системы</a:t>
            </a:r>
          </a:p>
          <a:p>
            <a:r>
              <a:rPr lang="ru-RU" dirty="0" smtClean="0"/>
              <a:t>Сбой программы это переход системы в </a:t>
            </a:r>
            <a:r>
              <a:rPr lang="ru-RU" dirty="0" err="1" smtClean="0"/>
              <a:t>невалидное</a:t>
            </a:r>
            <a:r>
              <a:rPr lang="ru-RU" dirty="0" smtClean="0"/>
              <a:t> состояние</a:t>
            </a:r>
          </a:p>
          <a:p>
            <a:r>
              <a:rPr lang="ru-RU" dirty="0" smtClean="0"/>
              <a:t>Задача атакующего сделать </a:t>
            </a:r>
            <a:r>
              <a:rPr lang="ru-RU" dirty="0" err="1" smtClean="0"/>
              <a:t>невалидное</a:t>
            </a:r>
            <a:r>
              <a:rPr lang="ru-RU" dirty="0" smtClean="0"/>
              <a:t> состояние </a:t>
            </a:r>
            <a:r>
              <a:rPr lang="ru-RU" dirty="0" err="1" smtClean="0"/>
              <a:t>валидным</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7</a:t>
            </a:fld>
            <a:endParaRPr lang="ru-R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Состояния системы </a:t>
            </a:r>
            <a:r>
              <a:rPr lang="en-US" dirty="0" smtClean="0"/>
              <a:t>“</a:t>
            </a:r>
            <a:r>
              <a:rPr lang="ru-RU" dirty="0" err="1" smtClean="0"/>
              <a:t>нормуль</a:t>
            </a:r>
            <a:r>
              <a:rPr lang="en-US" dirty="0" smtClean="0"/>
              <a:t>”</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8</a:t>
            </a:fld>
            <a:endParaRPr lang="ru-RU"/>
          </a:p>
        </p:txBody>
      </p:sp>
      <p:sp>
        <p:nvSpPr>
          <p:cNvPr id="6" name="Прямоугольник 5"/>
          <p:cNvSpPr/>
          <p:nvPr/>
        </p:nvSpPr>
        <p:spPr>
          <a:xfrm>
            <a:off x="4211960" y="1772816"/>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3203848" y="256490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5076056" y="256490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4499992" y="350100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5796136" y="350100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3203848" y="436510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5148064" y="4437112"/>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4211960" y="5373216"/>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5" name="Прямая со стрелкой 14"/>
          <p:cNvCxnSpPr>
            <a:stCxn id="6" idx="2"/>
            <a:endCxn id="7" idx="0"/>
          </p:cNvCxnSpPr>
          <p:nvPr/>
        </p:nvCxnSpPr>
        <p:spPr>
          <a:xfrm flipH="1">
            <a:off x="3563888" y="2204864"/>
            <a:ext cx="1008112" cy="36004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Прямая со стрелкой 16"/>
          <p:cNvCxnSpPr>
            <a:stCxn id="6" idx="2"/>
            <a:endCxn id="8" idx="0"/>
          </p:cNvCxnSpPr>
          <p:nvPr/>
        </p:nvCxnSpPr>
        <p:spPr>
          <a:xfrm>
            <a:off x="4572000" y="2204864"/>
            <a:ext cx="864096" cy="36004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Прямая со стрелкой 20"/>
          <p:cNvCxnSpPr>
            <a:stCxn id="7" idx="2"/>
            <a:endCxn id="11" idx="0"/>
          </p:cNvCxnSpPr>
          <p:nvPr/>
        </p:nvCxnSpPr>
        <p:spPr>
          <a:xfrm>
            <a:off x="3563888" y="2996952"/>
            <a:ext cx="0" cy="13681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3" name="Прямая со стрелкой 22"/>
          <p:cNvCxnSpPr>
            <a:stCxn id="9" idx="2"/>
            <a:endCxn id="11" idx="0"/>
          </p:cNvCxnSpPr>
          <p:nvPr/>
        </p:nvCxnSpPr>
        <p:spPr>
          <a:xfrm flipH="1">
            <a:off x="3563888" y="3933056"/>
            <a:ext cx="1296144" cy="4320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5" name="Прямая со стрелкой 24"/>
          <p:cNvCxnSpPr>
            <a:stCxn id="8" idx="2"/>
            <a:endCxn id="9" idx="0"/>
          </p:cNvCxnSpPr>
          <p:nvPr/>
        </p:nvCxnSpPr>
        <p:spPr>
          <a:xfrm flipH="1">
            <a:off x="4860032" y="2996952"/>
            <a:ext cx="576064" cy="5040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7" name="Прямая со стрелкой 26"/>
          <p:cNvCxnSpPr>
            <a:stCxn id="8" idx="2"/>
            <a:endCxn id="10" idx="0"/>
          </p:cNvCxnSpPr>
          <p:nvPr/>
        </p:nvCxnSpPr>
        <p:spPr>
          <a:xfrm>
            <a:off x="5436096" y="2996952"/>
            <a:ext cx="720080" cy="5040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9" name="Прямая со стрелкой 28"/>
          <p:cNvCxnSpPr>
            <a:stCxn id="9" idx="2"/>
            <a:endCxn id="12" idx="0"/>
          </p:cNvCxnSpPr>
          <p:nvPr/>
        </p:nvCxnSpPr>
        <p:spPr>
          <a:xfrm>
            <a:off x="4860032" y="3933056"/>
            <a:ext cx="648072" cy="5040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Прямая со стрелкой 30"/>
          <p:cNvCxnSpPr>
            <a:stCxn id="10" idx="2"/>
            <a:endCxn id="12" idx="0"/>
          </p:cNvCxnSpPr>
          <p:nvPr/>
        </p:nvCxnSpPr>
        <p:spPr>
          <a:xfrm flipH="1">
            <a:off x="5508104" y="3933056"/>
            <a:ext cx="648072" cy="5040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Прямая со стрелкой 32"/>
          <p:cNvCxnSpPr>
            <a:stCxn id="11" idx="2"/>
            <a:endCxn id="13" idx="0"/>
          </p:cNvCxnSpPr>
          <p:nvPr/>
        </p:nvCxnSpPr>
        <p:spPr>
          <a:xfrm>
            <a:off x="3563888" y="4797152"/>
            <a:ext cx="1008112" cy="5760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6" name="Прямая соединительная линия 35"/>
          <p:cNvCxnSpPr>
            <a:stCxn id="10" idx="3"/>
          </p:cNvCxnSpPr>
          <p:nvPr/>
        </p:nvCxnSpPr>
        <p:spPr>
          <a:xfrm>
            <a:off x="6516216" y="3717032"/>
            <a:ext cx="21602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Прямая соединительная линия 37"/>
          <p:cNvCxnSpPr/>
          <p:nvPr/>
        </p:nvCxnSpPr>
        <p:spPr>
          <a:xfrm flipV="1">
            <a:off x="6732240" y="3284984"/>
            <a:ext cx="0" cy="432048"/>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Прямая соединительная линия 39"/>
          <p:cNvCxnSpPr/>
          <p:nvPr/>
        </p:nvCxnSpPr>
        <p:spPr>
          <a:xfrm flipH="1">
            <a:off x="6156176" y="3284984"/>
            <a:ext cx="57606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Прямая со стрелкой 41"/>
          <p:cNvCxnSpPr>
            <a:endCxn id="10" idx="0"/>
          </p:cNvCxnSpPr>
          <p:nvPr/>
        </p:nvCxnSpPr>
        <p:spPr>
          <a:xfrm>
            <a:off x="6156176" y="3284984"/>
            <a:ext cx="0" cy="2160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Состояния системы </a:t>
            </a:r>
            <a:r>
              <a:rPr lang="en-US" dirty="0" smtClean="0"/>
              <a:t>“</a:t>
            </a:r>
            <a:r>
              <a:rPr lang="ru-RU" dirty="0" smtClean="0"/>
              <a:t>сбой</a:t>
            </a:r>
            <a:r>
              <a:rPr lang="en-US" dirty="0" smtClean="0"/>
              <a:t>”</a:t>
            </a:r>
            <a:endParaRPr lang="ru-RU" dirty="0"/>
          </a:p>
        </p:txBody>
      </p:sp>
      <p:sp>
        <p:nvSpPr>
          <p:cNvPr id="4" name="Нижний колонтитул 3"/>
          <p:cNvSpPr>
            <a:spLocks noGrp="1"/>
          </p:cNvSpPr>
          <p:nvPr>
            <p:ph type="ftr" sz="quarter" idx="11"/>
          </p:nvPr>
        </p:nvSpPr>
        <p:spPr/>
        <p:txBody>
          <a:bodyPr/>
          <a:lstStyle/>
          <a:p>
            <a:r>
              <a:rPr lang="en-US" smtClean="0"/>
              <a:t>Defcon Russia</a:t>
            </a:r>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9</a:t>
            </a:fld>
            <a:endParaRPr lang="ru-RU"/>
          </a:p>
        </p:txBody>
      </p:sp>
      <p:sp>
        <p:nvSpPr>
          <p:cNvPr id="6" name="Прямоугольник 5"/>
          <p:cNvSpPr/>
          <p:nvPr/>
        </p:nvSpPr>
        <p:spPr>
          <a:xfrm>
            <a:off x="4211960" y="1772816"/>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3203848" y="256490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5076056" y="256490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4499992" y="350100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5796136" y="350100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3203848" y="436510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5148064" y="4437112"/>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4211960" y="5373216"/>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5" name="Прямая со стрелкой 14"/>
          <p:cNvCxnSpPr>
            <a:stCxn id="6" idx="2"/>
            <a:endCxn id="7" idx="0"/>
          </p:cNvCxnSpPr>
          <p:nvPr/>
        </p:nvCxnSpPr>
        <p:spPr>
          <a:xfrm flipH="1">
            <a:off x="3563888" y="2204864"/>
            <a:ext cx="1008112" cy="36004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Прямая со стрелкой 16"/>
          <p:cNvCxnSpPr>
            <a:stCxn id="6" idx="2"/>
            <a:endCxn id="8" idx="0"/>
          </p:cNvCxnSpPr>
          <p:nvPr/>
        </p:nvCxnSpPr>
        <p:spPr>
          <a:xfrm>
            <a:off x="4572000" y="2204864"/>
            <a:ext cx="864096" cy="36004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1" name="Прямая со стрелкой 20"/>
          <p:cNvCxnSpPr>
            <a:stCxn id="7" idx="2"/>
            <a:endCxn id="11" idx="0"/>
          </p:cNvCxnSpPr>
          <p:nvPr/>
        </p:nvCxnSpPr>
        <p:spPr>
          <a:xfrm>
            <a:off x="3563888" y="2996952"/>
            <a:ext cx="0" cy="13681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3" name="Прямая со стрелкой 22"/>
          <p:cNvCxnSpPr>
            <a:stCxn id="9" idx="2"/>
            <a:endCxn id="11" idx="0"/>
          </p:cNvCxnSpPr>
          <p:nvPr/>
        </p:nvCxnSpPr>
        <p:spPr>
          <a:xfrm flipH="1">
            <a:off x="3563888" y="3933056"/>
            <a:ext cx="1296144" cy="4320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5" name="Прямая со стрелкой 24"/>
          <p:cNvCxnSpPr>
            <a:stCxn id="8" idx="2"/>
            <a:endCxn id="9" idx="0"/>
          </p:cNvCxnSpPr>
          <p:nvPr/>
        </p:nvCxnSpPr>
        <p:spPr>
          <a:xfrm flipH="1">
            <a:off x="4860032" y="2996952"/>
            <a:ext cx="576064" cy="5040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7" name="Прямая со стрелкой 26"/>
          <p:cNvCxnSpPr>
            <a:stCxn id="8" idx="2"/>
            <a:endCxn id="10" idx="0"/>
          </p:cNvCxnSpPr>
          <p:nvPr/>
        </p:nvCxnSpPr>
        <p:spPr>
          <a:xfrm>
            <a:off x="5436096" y="2996952"/>
            <a:ext cx="720080" cy="50405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9" name="Прямая со стрелкой 28"/>
          <p:cNvCxnSpPr>
            <a:stCxn id="9" idx="2"/>
            <a:endCxn id="12" idx="0"/>
          </p:cNvCxnSpPr>
          <p:nvPr/>
        </p:nvCxnSpPr>
        <p:spPr>
          <a:xfrm>
            <a:off x="4860032" y="3933056"/>
            <a:ext cx="648072" cy="5040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Прямая со стрелкой 30"/>
          <p:cNvCxnSpPr>
            <a:stCxn id="10" idx="2"/>
            <a:endCxn id="12" idx="0"/>
          </p:cNvCxnSpPr>
          <p:nvPr/>
        </p:nvCxnSpPr>
        <p:spPr>
          <a:xfrm flipH="1">
            <a:off x="5508104" y="3933056"/>
            <a:ext cx="648072" cy="5040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Прямая со стрелкой 32"/>
          <p:cNvCxnSpPr>
            <a:stCxn id="11" idx="2"/>
            <a:endCxn id="13" idx="0"/>
          </p:cNvCxnSpPr>
          <p:nvPr/>
        </p:nvCxnSpPr>
        <p:spPr>
          <a:xfrm>
            <a:off x="3563888" y="4797152"/>
            <a:ext cx="1008112" cy="5760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6" name="Прямая соединительная линия 35"/>
          <p:cNvCxnSpPr>
            <a:stCxn id="10" idx="3"/>
          </p:cNvCxnSpPr>
          <p:nvPr/>
        </p:nvCxnSpPr>
        <p:spPr>
          <a:xfrm>
            <a:off x="6516216" y="3717032"/>
            <a:ext cx="21602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Прямая соединительная линия 37"/>
          <p:cNvCxnSpPr/>
          <p:nvPr/>
        </p:nvCxnSpPr>
        <p:spPr>
          <a:xfrm flipV="1">
            <a:off x="6732240" y="3284984"/>
            <a:ext cx="0" cy="432048"/>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Прямая соединительная линия 39"/>
          <p:cNvCxnSpPr/>
          <p:nvPr/>
        </p:nvCxnSpPr>
        <p:spPr>
          <a:xfrm flipH="1">
            <a:off x="6156176" y="3284984"/>
            <a:ext cx="57606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Прямая со стрелкой 41"/>
          <p:cNvCxnSpPr>
            <a:endCxn id="10" idx="0"/>
          </p:cNvCxnSpPr>
          <p:nvPr/>
        </p:nvCxnSpPr>
        <p:spPr>
          <a:xfrm>
            <a:off x="6156176" y="3284984"/>
            <a:ext cx="0" cy="2160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6" name="Прямоугольник 25"/>
          <p:cNvSpPr/>
          <p:nvPr/>
        </p:nvSpPr>
        <p:spPr>
          <a:xfrm>
            <a:off x="7092280" y="4869160"/>
            <a:ext cx="720080"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8" name="Прямая со стрелкой 27"/>
          <p:cNvCxnSpPr>
            <a:stCxn id="10" idx="2"/>
            <a:endCxn id="26" idx="0"/>
          </p:cNvCxnSpPr>
          <p:nvPr/>
        </p:nvCxnSpPr>
        <p:spPr>
          <a:xfrm>
            <a:off x="6156176" y="3933056"/>
            <a:ext cx="1296144" cy="93610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1752</Words>
  <Application>Microsoft Office PowerPoint</Application>
  <PresentationFormat>Экран (4:3)</PresentationFormat>
  <Paragraphs>834</Paragraphs>
  <Slides>48</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48</vt:i4>
      </vt:variant>
    </vt:vector>
  </HeadingPairs>
  <TitlesOfParts>
    <vt:vector size="49" baseType="lpstr">
      <vt:lpstr>Тема Office</vt:lpstr>
      <vt:lpstr>Binary Armor/Windows World</vt:lpstr>
      <vt:lpstr>Agenda</vt:lpstr>
      <vt:lpstr>Microsoft BlueHat Prize Contest</vt:lpstr>
      <vt:lpstr>Правила BlueHat Prize Contest</vt:lpstr>
      <vt:lpstr>А вдруг …</vt:lpstr>
      <vt:lpstr>Что есть эксплуатация?</vt:lpstr>
      <vt:lpstr>Формальная эксплуатация</vt:lpstr>
      <vt:lpstr>Состояния системы “нормуль”</vt:lpstr>
      <vt:lpstr>Состояния системы “сбой”</vt:lpstr>
      <vt:lpstr>Состояния системы “’эксплуатация”</vt:lpstr>
      <vt:lpstr>Гонка вооружений</vt:lpstr>
      <vt:lpstr>Роли механизмов защиты</vt:lpstr>
      <vt:lpstr>Текущие техники в ОС Windows</vt:lpstr>
      <vt:lpstr>Сторонние разработки для OC Windows</vt:lpstr>
      <vt:lpstr>Самое инновационное исследование 2011</vt:lpstr>
      <vt:lpstr>Самое инновационное исследование 2011</vt:lpstr>
      <vt:lpstr>Самое инновационное исследование 2011</vt:lpstr>
      <vt:lpstr>Самое инновационное исследование 2011</vt:lpstr>
      <vt:lpstr>Песочница?</vt:lpstr>
      <vt:lpstr>Как работает?  </vt:lpstr>
      <vt:lpstr>Пример</vt:lpstr>
      <vt:lpstr>Слабости</vt:lpstr>
      <vt:lpstr>Mitigations in Linux</vt:lpstr>
      <vt:lpstr>Mitigations in Linux</vt:lpstr>
      <vt:lpstr>25 кадр</vt:lpstr>
      <vt:lpstr>NX/ASLR/ASCII-Armor</vt:lpstr>
      <vt:lpstr>Mitigations in Linux</vt:lpstr>
      <vt:lpstr>Mitigations in Linux</vt:lpstr>
      <vt:lpstr>Mitigations in Linux </vt:lpstr>
      <vt:lpstr>Наши консепты</vt:lpstr>
      <vt:lpstr>Текущее состояние эксплуатации BOF в стеке</vt:lpstr>
      <vt:lpstr>Алгоритм обнаружение переполнения в стеке</vt:lpstr>
      <vt:lpstr>Алгоритм работы</vt:lpstr>
      <vt:lpstr>Алгоритм работы</vt:lpstr>
      <vt:lpstr>Алгоритм работы</vt:lpstr>
      <vt:lpstr>Алгоритм работы</vt:lpstr>
      <vt:lpstr>Алгоритм работы</vt:lpstr>
      <vt:lpstr>Алгоритм работы</vt:lpstr>
      <vt:lpstr>Алгоритм работы</vt:lpstr>
      <vt:lpstr>Алгоритм работы</vt:lpstr>
      <vt:lpstr>Алгоритм работы</vt:lpstr>
      <vt:lpstr>Алгоритм работы</vt:lpstr>
      <vt:lpstr>Алгоритм работы</vt:lpstr>
      <vt:lpstr>Алгоритм работы</vt:lpstr>
      <vt:lpstr>Алгоритм работы</vt:lpstr>
      <vt:lpstr>Алгоритм работы</vt:lpstr>
      <vt:lpstr>Алгоритм работы</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Armor/Windows World</dc:title>
  <dc:creator>Alexej</dc:creator>
  <cp:lastModifiedBy>Alexej</cp:lastModifiedBy>
  <cp:revision>90</cp:revision>
  <dcterms:modified xsi:type="dcterms:W3CDTF">2012-02-16T15:59:42Z</dcterms:modified>
</cp:coreProperties>
</file>