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CE094-AE6C-4916-8462-F0B33DDF18A6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078F-AA83-4F3F-879A-A1AB8F4D6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5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71A0D2-234F-4940-9D7B-88AC334052D1}" type="slidenum">
              <a:rPr lang="ru-RU" sz="1200" b="0" smtClean="0"/>
              <a:pPr eaLnBrk="1" hangingPunct="1"/>
              <a:t>1</a:t>
            </a:fld>
            <a:endParaRPr lang="ru-RU" sz="1200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7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8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6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0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1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8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7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85AA-9898-4747-AEDA-5C4BAEDBAA18}" type="datetimeFigureOut">
              <a:rPr lang="ru-RU" smtClean="0"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DC27-F846-488B-8191-825ADEE35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1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eefproject.com/" TargetMode="External"/><Relationship Id="rId5" Type="http://schemas.openxmlformats.org/officeDocument/2006/relationships/hyperlink" Target="http://www.room362.com/blog/2012/2/11/ms08_068-ms10_046-fun-until-2018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k-eXPencMnydGhwR1VvamhlNEljVHlJdVkxZ2RIaWc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devteev.blogspot.com/2011/03/1-microsoft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teev.blogspot.com/2011/02/backdoor-active-directory.html" TargetMode="External"/><Relationship Id="rId2" Type="http://schemas.openxmlformats.org/officeDocument/2006/relationships/hyperlink" Target="http://technet.microsoft.com/en-us/query/ee36159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teev.blogspot.com/2012/01/backdoor-active-directory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security.ru/download/PT-Metrics-Passwords-2009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tasploit.com/modules/auxiliary/scanner/smb/" TargetMode="External"/><Relationship Id="rId2" Type="http://schemas.openxmlformats.org/officeDocument/2006/relationships/hyperlink" Target="http://www.rapid7.com/vulndb/lookup/cifs-nt-000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g0tmi1k.blogspot.com/2010/05/script-video-metasploit-fakeupdate-v011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packetstan.com/2011/03/nbns-spoofing-on-your-way-to-worl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infobyte.com.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00808"/>
            <a:ext cx="8783637" cy="22322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3600" b="1" dirty="0" smtClean="0"/>
              <a:t>Тестировани</a:t>
            </a:r>
            <a:r>
              <a:rPr lang="ru-RU" sz="3600" b="1" dirty="0"/>
              <a:t>е</a:t>
            </a:r>
            <a:r>
              <a:rPr lang="ru-RU" sz="3600" b="1" dirty="0" smtClean="0"/>
              <a:t> на проникновение в сетях </a:t>
            </a:r>
            <a:r>
              <a:rPr lang="en-US" sz="3600" b="1" dirty="0" smtClean="0"/>
              <a:t>Microsoft</a:t>
            </a:r>
            <a:endParaRPr lang="ru-RU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4005263"/>
            <a:ext cx="7265119" cy="1081087"/>
          </a:xfrm>
        </p:spPr>
        <p:txBody>
          <a:bodyPr>
            <a:normAutofit lnSpcReduction="10000"/>
          </a:bodyPr>
          <a:lstStyle/>
          <a:p>
            <a:pPr algn="r" eaLnBrk="1" hangingPunct="1"/>
            <a:endParaRPr lang="en-US" b="1" dirty="0" smtClean="0">
              <a:solidFill>
                <a:schemeClr val="tx1"/>
              </a:solidFill>
            </a:endParaRPr>
          </a:p>
          <a:p>
            <a:pPr algn="r" eaLnBrk="1" hangingPunct="1">
              <a:spcBef>
                <a:spcPts val="600"/>
              </a:spcBef>
            </a:pPr>
            <a:r>
              <a:rPr lang="ru-RU" b="1" dirty="0" smtClean="0">
                <a:solidFill>
                  <a:schemeClr val="tx1"/>
                </a:solidFill>
              </a:rPr>
              <a:t>Дмитрий Евтеев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Сценарий </a:t>
            </a:r>
            <a:r>
              <a:rPr lang="en-US" sz="3000" b="1" dirty="0" smtClean="0"/>
              <a:t>4: Relay-</a:t>
            </a:r>
            <a:r>
              <a:rPr lang="ru-RU" sz="3000" b="1" dirty="0" smtClean="0"/>
              <a:t>атаки</a:t>
            </a:r>
            <a:endParaRPr lang="ru-RU" sz="3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1" y="944374"/>
            <a:ext cx="7388497" cy="479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34" y="2132856"/>
            <a:ext cx="531268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54" y="1029216"/>
            <a:ext cx="1485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 smtClean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dirty="0"/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en-US" altLang="ja-JP" sz="2200" b="1" dirty="0" smtClean="0"/>
          </a:p>
          <a:p>
            <a:pPr marL="0" indent="0">
              <a:lnSpc>
                <a:spcPts val="1200"/>
              </a:lnSpc>
              <a:buNone/>
              <a:defRPr/>
            </a:pPr>
            <a:r>
              <a:rPr lang="en-US" altLang="ja-JP" sz="2000" b="1" dirty="0"/>
              <a:t>MS08-068+MS10-046 = FUN UNTIL </a:t>
            </a:r>
            <a:r>
              <a:rPr lang="en-US" altLang="ja-JP" sz="2000" b="1" dirty="0" smtClean="0"/>
              <a:t>2018 / </a:t>
            </a:r>
            <a:r>
              <a:rPr lang="en-US" sz="2000" b="1" dirty="0" err="1"/>
              <a:t>BeEF</a:t>
            </a:r>
            <a:endParaRPr lang="en-US" altLang="ja-JP" sz="2000" b="1" dirty="0"/>
          </a:p>
          <a:p>
            <a:pPr marL="0" indent="0">
              <a:lnSpc>
                <a:spcPts val="1200"/>
              </a:lnSpc>
              <a:buNone/>
              <a:defRPr/>
            </a:pPr>
            <a:r>
              <a:rPr lang="en-US" altLang="ja-JP" sz="1800" dirty="0">
                <a:hlinkClick r:id="rId5"/>
              </a:rPr>
              <a:t>http://</a:t>
            </a:r>
            <a:r>
              <a:rPr lang="en-US" altLang="ja-JP" sz="1800" dirty="0" smtClean="0">
                <a:hlinkClick r:id="rId5"/>
              </a:rPr>
              <a:t>www.room362.com/blog/2012/2/11/ms08_068-ms10_046-fun-until-2018.html</a:t>
            </a:r>
            <a:endParaRPr lang="en-US" altLang="ja-JP" sz="1800" dirty="0" smtClean="0"/>
          </a:p>
          <a:p>
            <a:pPr marL="0" indent="0">
              <a:lnSpc>
                <a:spcPts val="1200"/>
              </a:lnSpc>
              <a:buNone/>
              <a:defRPr/>
            </a:pPr>
            <a:r>
              <a:rPr lang="en-US" sz="1800" dirty="0">
                <a:hlinkClick r:id="rId6"/>
              </a:rPr>
              <a:t>http://beefproject.com/</a:t>
            </a:r>
            <a:endParaRPr lang="en-US" altLang="ja-JP" sz="1800" dirty="0" smtClean="0"/>
          </a:p>
          <a:p>
            <a:pPr marL="0" indent="0">
              <a:lnSpc>
                <a:spcPts val="1200"/>
              </a:lnSpc>
              <a:buNone/>
              <a:defRPr/>
            </a:pPr>
            <a:endParaRPr lang="ru-RU" altLang="ja-JP" sz="2200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[*] Exploit completed, but no session was created.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err="1" smtClean="0"/>
              <a:t>msf</a:t>
            </a:r>
            <a:r>
              <a:rPr lang="en-US" altLang="ja-JP" sz="2200" dirty="0" smtClean="0"/>
              <a:t>  exploit(</a:t>
            </a:r>
            <a:r>
              <a:rPr lang="en-US" altLang="ja-JP" sz="2200" dirty="0" err="1" smtClean="0"/>
              <a:t>servicedesk_db_disclosure</a:t>
            </a:r>
            <a:r>
              <a:rPr lang="en-US" altLang="ja-JP" sz="2200" dirty="0" smtClean="0"/>
              <a:t>) &gt; exploit</a:t>
            </a:r>
            <a:br>
              <a:rPr lang="en-US" altLang="ja-JP" sz="2200" dirty="0" smtClean="0"/>
            </a:br>
            <a:r>
              <a:rPr lang="en-US" altLang="ja-JP" sz="2200" dirty="0" smtClean="0"/>
              <a:t>[*] Reloading module...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ru-RU" altLang="ja-JP" sz="2200" dirty="0" smtClean="0"/>
              <a:t>……</a:t>
            </a:r>
            <a:endParaRPr lang="en-US" altLang="ja-JP" sz="2200" dirty="0" smtClean="0"/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[*] </a:t>
            </a:r>
            <a:r>
              <a:rPr lang="en-US" altLang="ja-JP" sz="2200" dirty="0" err="1" smtClean="0"/>
              <a:t>ServiceDesk</a:t>
            </a:r>
            <a:r>
              <a:rPr lang="en-US" altLang="ja-JP" sz="2200" dirty="0" smtClean="0"/>
              <a:t> user accounts (algorithm - md5($</a:t>
            </a:r>
            <a:r>
              <a:rPr lang="en-US" altLang="ja-JP" sz="2200" dirty="0" err="1" smtClean="0"/>
              <a:t>pass.$salt</a:t>
            </a:r>
            <a:r>
              <a:rPr lang="en-US" altLang="ja-JP" sz="2200" dirty="0" smtClean="0"/>
              <a:t>)): (username:md5hash:salt)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administrator:341b64d880b4de17139812a227bbf58f:1231052863318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ru-RU" altLang="ja-JP" sz="2200" dirty="0" smtClean="0"/>
              <a:t>……</a:t>
            </a:r>
            <a:endParaRPr lang="en-US" altLang="ja-JP" sz="2200" dirty="0" smtClean="0"/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[*] Active Directory accounts (DOMAIN\USERNAME : PASSWORD) :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b="1" dirty="0" smtClean="0"/>
              <a:t>TEST\Administrator : P@ssw0rd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ru-RU" altLang="ja-JP" sz="2200" dirty="0" smtClean="0"/>
              <a:t>……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[*] Exploit completed, but no session was created.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err="1" smtClean="0"/>
              <a:t>msf</a:t>
            </a:r>
            <a:r>
              <a:rPr lang="en-US" altLang="ja-JP" sz="2200" dirty="0" smtClean="0"/>
              <a:t>  exploit(</a:t>
            </a:r>
            <a:r>
              <a:rPr lang="en-US" altLang="ja-JP" sz="2200" dirty="0" err="1" smtClean="0"/>
              <a:t>servicedesk_db_disclosure</a:t>
            </a:r>
            <a:r>
              <a:rPr lang="en-US" altLang="ja-JP" sz="2200" dirty="0" smtClean="0"/>
              <a:t>) &gt; info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Provided by: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  PT Research Center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  Yuri Goltsev &lt;ygoltsev@ptsecurity.ru&gt;</a:t>
            </a:r>
          </a:p>
          <a:p>
            <a:pPr marL="0" indent="0">
              <a:lnSpc>
                <a:spcPts val="2100"/>
              </a:lnSpc>
              <a:buFont typeface="Arial" pitchFamily="34" charset="0"/>
              <a:buNone/>
              <a:defRPr/>
            </a:pPr>
            <a:r>
              <a:rPr lang="en-US" altLang="ja-JP" sz="2200" dirty="0" smtClean="0"/>
              <a:t>  https://twitter.com/ygoltsev</a:t>
            </a:r>
          </a:p>
          <a:p>
            <a:pPr marL="0" indent="0">
              <a:lnSpc>
                <a:spcPts val="1200"/>
              </a:lnSpc>
              <a:buFont typeface="Arial" pitchFamily="34" charset="0"/>
              <a:buNone/>
              <a:defRPr/>
            </a:pPr>
            <a:endParaRPr lang="ru-RU" altLang="ja-JP" sz="2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Сценарий </a:t>
            </a:r>
            <a:r>
              <a:rPr lang="en-US" sz="3000" b="1" dirty="0" smtClean="0"/>
              <a:t>5:</a:t>
            </a:r>
            <a:r>
              <a:rPr lang="ru-RU" sz="3000" b="1" dirty="0" smtClean="0"/>
              <a:t> атака через смежные компоненты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Общие ресурсы (</a:t>
            </a:r>
            <a:r>
              <a:rPr lang="en-US" altLang="ja-JP" sz="2200" b="1" dirty="0" smtClean="0"/>
              <a:t>shares</a:t>
            </a:r>
            <a:r>
              <a:rPr lang="ru-RU" altLang="ja-JP" sz="2200" b="1" dirty="0" smtClean="0"/>
              <a:t>, </a:t>
            </a:r>
            <a:r>
              <a:rPr lang="en-US" altLang="ja-JP" sz="2200" b="1" dirty="0" err="1" smtClean="0"/>
              <a:t>sps</a:t>
            </a:r>
            <a:r>
              <a:rPr lang="en-US" altLang="ja-JP" sz="2200" b="1" dirty="0" smtClean="0"/>
              <a:t>, ftp, </a:t>
            </a:r>
            <a:r>
              <a:rPr lang="en-US" altLang="ja-JP" sz="2200" b="1" dirty="0" err="1" smtClean="0"/>
              <a:t>etc</a:t>
            </a:r>
            <a:r>
              <a:rPr lang="ru-RU" altLang="ja-JP" sz="2200" b="1" dirty="0" smtClean="0"/>
              <a:t>),</a:t>
            </a:r>
            <a:r>
              <a:rPr lang="en-US" altLang="ja-JP" sz="2200" b="1" dirty="0" smtClean="0"/>
              <a:t> </a:t>
            </a:r>
            <a:r>
              <a:rPr lang="ru-RU" altLang="ja-JP" sz="2200" b="1" dirty="0" smtClean="0"/>
              <a:t>атака на сервера резервного копирования, атака на сервера управления виртуальными серверами, атака через терминальные сервера (</a:t>
            </a:r>
            <a:r>
              <a:rPr lang="en-US" altLang="ja-JP" sz="2200" b="1" dirty="0" smtClean="0"/>
              <a:t>&amp; over </a:t>
            </a:r>
            <a:r>
              <a:rPr lang="ru-RU" altLang="ja-JP" sz="2200" b="1" dirty="0" smtClean="0"/>
              <a:t>сетевое оборудование), целевые атаки на компьютеры администраторов и пользователей</a:t>
            </a:r>
            <a:r>
              <a:rPr lang="en-US" altLang="ja-JP" sz="2200" b="1" dirty="0" smtClean="0"/>
              <a:t> </a:t>
            </a:r>
            <a:r>
              <a:rPr lang="ru-RU" altLang="ja-JP" sz="2200" b="1" dirty="0" smtClean="0"/>
              <a:t>домена, методы социальной инженерии…</a:t>
            </a:r>
            <a:endParaRPr lang="ru-RU" altLang="ja-JP" sz="22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Сценарий </a:t>
            </a:r>
            <a:r>
              <a:rPr lang="en-US" sz="3000" b="1" dirty="0" smtClean="0"/>
              <a:t>N…</a:t>
            </a:r>
            <a:endParaRPr lang="ru-RU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76591"/>
            <a:ext cx="4968552" cy="339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085"/>
            <a:ext cx="3672408" cy="214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Повышение привилегий на системе</a:t>
            </a:r>
            <a:r>
              <a:rPr lang="en-US" altLang="ja-JP" sz="2200" b="1" dirty="0" smtClean="0"/>
              <a:t>: MS10-015, MS10-046, MS10-048, MS10-059, MS10-073, MS11-011…</a:t>
            </a:r>
            <a:br>
              <a:rPr lang="en-US" altLang="ja-JP" sz="2200" b="1" dirty="0" smtClean="0"/>
            </a:br>
            <a:endParaRPr lang="ru-RU" altLang="ja-JP" sz="22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Что смотреть</a:t>
            </a:r>
          </a:p>
          <a:p>
            <a:pPr marL="715963" lvl="1" indent="0" algn="just">
              <a:lnSpc>
                <a:spcPct val="90000"/>
              </a:lnSpc>
              <a:buNone/>
              <a:defRPr/>
            </a:pPr>
            <a:r>
              <a:rPr lang="en-US" altLang="ja-JP" sz="2200" dirty="0" smtClean="0"/>
              <a:t>Plain text </a:t>
            </a:r>
            <a:r>
              <a:rPr lang="en-US" altLang="ja-JP" sz="2200" dirty="0" err="1" smtClean="0"/>
              <a:t>pwd</a:t>
            </a:r>
            <a:r>
              <a:rPr lang="en-US" altLang="ja-JP" sz="2200" dirty="0" smtClean="0"/>
              <a:t>, SAM, Password history, LSA secrets, Credential manager, Protected storage, </a:t>
            </a:r>
            <a:r>
              <a:rPr lang="en-US" altLang="ja-JP" sz="2200" dirty="0" err="1" smtClean="0"/>
              <a:t>Autologin</a:t>
            </a:r>
            <a:r>
              <a:rPr lang="en-US" altLang="ja-JP" sz="2200" dirty="0" smtClean="0"/>
              <a:t>, Logon sessions, Cached domain logon, Wireless, Browsers &amp; Other programs</a:t>
            </a:r>
            <a:br>
              <a:rPr lang="en-US" altLang="ja-JP" sz="2200" dirty="0" smtClean="0"/>
            </a:br>
            <a:endParaRPr lang="en-US" altLang="ja-JP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Чем смотреть</a:t>
            </a:r>
          </a:p>
          <a:p>
            <a:pPr marL="715963" lvl="1" indent="0">
              <a:lnSpc>
                <a:spcPct val="90000"/>
              </a:lnSpc>
              <a:buNone/>
              <a:defRPr/>
            </a:pPr>
            <a:r>
              <a:rPr lang="en-US" altLang="ja-JP" sz="2200" dirty="0" smtClean="0"/>
              <a:t>Cain &amp; Abel, </a:t>
            </a:r>
            <a:r>
              <a:rPr lang="en-US" altLang="ja-JP" sz="2200" dirty="0" err="1" smtClean="0"/>
              <a:t>fgdump</a:t>
            </a:r>
            <a:r>
              <a:rPr lang="en-US" altLang="ja-JP" sz="2200" dirty="0" smtClean="0"/>
              <a:t>, </a:t>
            </a:r>
            <a:r>
              <a:rPr lang="en-US" altLang="ja-JP" sz="2200" dirty="0" err="1" smtClean="0"/>
              <a:t>PWDumpX</a:t>
            </a:r>
            <a:r>
              <a:rPr lang="en-US" altLang="ja-JP" sz="2200" dirty="0" smtClean="0"/>
              <a:t>, </a:t>
            </a:r>
            <a:r>
              <a:rPr lang="en-US" altLang="ja-JP" sz="2200" dirty="0" err="1" smtClean="0"/>
              <a:t>gsecdump</a:t>
            </a:r>
            <a:r>
              <a:rPr lang="en-US" altLang="ja-JP" sz="2200" dirty="0" smtClean="0"/>
              <a:t>, carrot, </a:t>
            </a:r>
            <a:r>
              <a:rPr lang="en-US" altLang="ja-JP" sz="2200" dirty="0" err="1" smtClean="0"/>
              <a:t>mimikatz</a:t>
            </a:r>
            <a:r>
              <a:rPr lang="en-US" altLang="ja-JP" sz="2200" dirty="0" smtClean="0"/>
              <a:t>, </a:t>
            </a:r>
            <a:r>
              <a:rPr lang="en-US" altLang="ja-JP" sz="2200" dirty="0" err="1" smtClean="0"/>
              <a:t>ntds_dump_hash</a:t>
            </a:r>
            <a:r>
              <a:rPr lang="en-US" altLang="ja-JP" sz="2200" dirty="0" smtClean="0"/>
              <a:t>, </a:t>
            </a:r>
            <a:r>
              <a:rPr lang="en-US" altLang="ja-JP" sz="2200" dirty="0" err="1" smtClean="0"/>
              <a:t>passcape</a:t>
            </a:r>
            <a:r>
              <a:rPr lang="en-US" altLang="ja-JP" sz="2200" dirty="0" smtClean="0"/>
              <a:t>, </a:t>
            </a:r>
            <a:r>
              <a:rPr lang="en-US" altLang="ja-JP" sz="2200" dirty="0" err="1" smtClean="0"/>
              <a:t>lsadump</a:t>
            </a:r>
            <a:r>
              <a:rPr lang="en-US" altLang="ja-JP" sz="2200" dirty="0" smtClean="0"/>
              <a:t>...</a:t>
            </a:r>
            <a:br>
              <a:rPr lang="en-US" altLang="ja-JP" sz="2200" dirty="0" smtClean="0"/>
            </a:br>
            <a:endParaRPr lang="ru-RU" altLang="ja-JP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ja-JP" sz="2200" b="1" dirty="0" smtClean="0"/>
              <a:t>Password hashes dump tools</a:t>
            </a:r>
            <a:endParaRPr lang="ru-RU" altLang="ja-JP" sz="2200" b="1" dirty="0" smtClean="0"/>
          </a:p>
          <a:p>
            <a:pPr marL="715963" lvl="1" indent="0">
              <a:lnSpc>
                <a:spcPct val="90000"/>
              </a:lnSpc>
              <a:buNone/>
              <a:defRPr/>
            </a:pPr>
            <a:r>
              <a:rPr lang="en-US" sz="2400" dirty="0"/>
              <a:t>Bernardo </a:t>
            </a:r>
            <a:r>
              <a:rPr lang="en-US" sz="2400" dirty="0" err="1"/>
              <a:t>Damele</a:t>
            </a:r>
            <a:r>
              <a:rPr lang="en-US" sz="2400" dirty="0"/>
              <a:t> A. G. </a:t>
            </a:r>
            <a:endParaRPr lang="ru-RU" altLang="ja-JP" sz="2200" dirty="0" smtClean="0">
              <a:hlinkClick r:id="rId2"/>
            </a:endParaRPr>
          </a:p>
          <a:p>
            <a:pPr marL="715963" lvl="1" indent="0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ja-JP" sz="2200" dirty="0" smtClean="0">
                <a:hlinkClick r:id="rId2"/>
              </a:rPr>
              <a:t>https://docs.google.com/spreadsheet/ccc?key=0Ak-eXPencMnydGhwR1VvamhlNEljVHlJdVkxZ2RIaWc#gid=0</a:t>
            </a:r>
            <a:endParaRPr lang="ru-RU" altLang="ja-JP" sz="2200" dirty="0"/>
          </a:p>
          <a:p>
            <a:pPr marL="715963" lvl="1" indent="0">
              <a:lnSpc>
                <a:spcPct val="90000"/>
              </a:lnSpc>
              <a:buFont typeface="Arial" pitchFamily="34" charset="0"/>
              <a:buNone/>
              <a:defRPr/>
            </a:pPr>
            <a:endParaRPr lang="ru-RU" altLang="ja-JP" sz="22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2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Пост эксплуатация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ru-RU" altLang="ja-JP" dirty="0" smtClean="0"/>
          </a:p>
          <a:p>
            <a:pPr>
              <a:lnSpc>
                <a:spcPct val="90000"/>
              </a:lnSpc>
              <a:defRPr/>
            </a:pPr>
            <a:r>
              <a:rPr lang="ru-RU" altLang="ja-JP" dirty="0" smtClean="0"/>
              <a:t>Самый простой путь – найти администратора домена!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ru-RU" altLang="ja-JP" dirty="0" smtClean="0"/>
          </a:p>
          <a:p>
            <a:pPr marL="0" indent="0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500" dirty="0" smtClean="0">
                <a:hlinkClick r:id="rId2"/>
              </a:rPr>
              <a:t>http://devteev.blogspot.com/2011/03/1-microsoft.html</a:t>
            </a:r>
            <a:endParaRPr lang="ru-RU" altLang="ja-JP" sz="2500" dirty="0" smtClean="0"/>
          </a:p>
          <a:p>
            <a:pPr>
              <a:lnSpc>
                <a:spcPct val="90000"/>
              </a:lnSpc>
              <a:defRPr/>
            </a:pPr>
            <a:endParaRPr lang="ru-RU" altLang="ja-JP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700" b="1" dirty="0" smtClean="0"/>
              <a:t>Пост эксплуатация</a:t>
            </a:r>
            <a:r>
              <a:rPr lang="en-US" sz="2700" b="1" dirty="0" smtClean="0"/>
              <a:t>: </a:t>
            </a:r>
            <a:r>
              <a:rPr lang="ru-RU" sz="2700" b="1" dirty="0" smtClean="0"/>
              <a:t>повышение привилегий</a:t>
            </a:r>
            <a:r>
              <a:rPr lang="en-US" sz="2700" b="1" dirty="0" smtClean="0"/>
              <a:t> </a:t>
            </a:r>
            <a:r>
              <a:rPr lang="ru-RU" sz="2700" b="1" dirty="0" smtClean="0"/>
              <a:t>в домене</a:t>
            </a:r>
            <a:endParaRPr lang="ru-RU" sz="2700" b="1" dirty="0"/>
          </a:p>
        </p:txBody>
      </p:sp>
      <p:pic>
        <p:nvPicPr>
          <p:cNvPr id="4" name="Picture 2" descr="http://4.bp.blogspot.com/_ZnhvYJRoQwY/TTv47MAefvI/AAAAAAAAAwM/r-jjFRDMQk8/s1600/ned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95722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0013" y="220663"/>
            <a:ext cx="90439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Пост эксплуатация</a:t>
            </a:r>
            <a:r>
              <a:rPr lang="en-US" sz="3000" b="1" dirty="0" smtClean="0"/>
              <a:t>: Incognito</a:t>
            </a:r>
            <a:r>
              <a:rPr lang="ru-RU" sz="3000" b="1" dirty="0" smtClean="0"/>
              <a:t> (</a:t>
            </a:r>
            <a:r>
              <a:rPr lang="en-US" sz="3000" b="1" dirty="0" smtClean="0"/>
              <a:t>MS09-012?)</a:t>
            </a:r>
            <a:endParaRPr lang="ru-RU" sz="30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ru-RU" altLang="ja-JP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ru-RU" altLang="ja-JP" sz="1600" dirty="0">
              <a:ea typeface="ＭＳ Ｐゴシック" pitchFamily="34" charset="-128"/>
            </a:endParaRPr>
          </a:p>
        </p:txBody>
      </p:sp>
      <p:pic>
        <p:nvPicPr>
          <p:cNvPr id="4" name="Picture 2" descr="https://lh4.googleusercontent.com/-fcKcdbYcjAU/TYgS0vFxewI/AAAAAAAABLE/QbjzT-Jn_fU/s1600/incogni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96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0013" y="220663"/>
            <a:ext cx="90439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Пост эксплуатация</a:t>
            </a:r>
            <a:r>
              <a:rPr lang="en-US" sz="3000" b="1" dirty="0" smtClean="0"/>
              <a:t>: Pass-the-hash</a:t>
            </a:r>
            <a:r>
              <a:rPr lang="ru-RU" sz="3000" b="1" dirty="0" smtClean="0"/>
              <a:t> (1)</a:t>
            </a:r>
            <a:endParaRPr lang="ru-RU" sz="30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ru-RU" altLang="ja-JP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ru-RU" altLang="ja-JP" sz="1600" dirty="0"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84096" cy="454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0013" y="220663"/>
            <a:ext cx="90439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Пост эксплуатация</a:t>
            </a:r>
            <a:r>
              <a:rPr lang="en-US" sz="3000" b="1" dirty="0" smtClean="0"/>
              <a:t>: Pass-the-hash</a:t>
            </a:r>
            <a:r>
              <a:rPr lang="ru-RU" sz="3000" b="1" dirty="0" smtClean="0"/>
              <a:t> (</a:t>
            </a:r>
            <a:r>
              <a:rPr lang="en-US" sz="3000" b="1" dirty="0" smtClean="0"/>
              <a:t>2</a:t>
            </a:r>
            <a:r>
              <a:rPr lang="ru-RU" sz="3000" b="1" dirty="0" smtClean="0"/>
              <a:t>)</a:t>
            </a:r>
            <a:endParaRPr lang="ru-RU" sz="30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ru-RU" altLang="ja-JP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ru-RU" altLang="ja-JP" sz="1600" dirty="0">
              <a:ea typeface="ＭＳ Ｐゴシック" pitchFamily="34" charset="-128"/>
            </a:endParaRPr>
          </a:p>
        </p:txBody>
      </p:sp>
      <p:pic>
        <p:nvPicPr>
          <p:cNvPr id="5" name="Picture 2" descr="https://lh3.googleusercontent.com/-bNeVoyP8PUY/TYgS09H_xKI/AAAAAAAABLI/biRBWMPWPT0/s1600/w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" y="1052736"/>
            <a:ext cx="903131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И тут приходит админ…</a:t>
            </a:r>
            <a:endParaRPr lang="ru-RU" sz="3000" b="1" dirty="0"/>
          </a:p>
        </p:txBody>
      </p:sp>
      <p:pic>
        <p:nvPicPr>
          <p:cNvPr id="3" name="Picture 2" descr="http://2.bp.blogspot.com/-4LyGFN-AeIA/TwsZv1PCt1I/AAAAAAAABXs/KOMhfG3zgBQ/s1600/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568952" cy="59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спрятаться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Хранить идентификатор «правильного» пользователя в одном контейнере с большим скоплением других идентификаторов</a:t>
            </a:r>
          </a:p>
          <a:p>
            <a:pPr marL="342900" indent="-342900" algn="just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Идентификатор «правильного» пользователя не должен непосредственно являться членом групп с расширенными привилегиями</a:t>
            </a:r>
          </a:p>
          <a:p>
            <a:pPr marL="342900" indent="-342900" algn="just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Разумно не «светить» идентификатор «правильного» пользователя даже в списках контроля доступа у групп с расширенными привилегиями</a:t>
            </a:r>
            <a:endParaRPr lang="ru-RU" sz="25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59775" cy="576262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 smtClean="0"/>
              <a:t>Кто я</a:t>
            </a:r>
            <a:r>
              <a:rPr lang="en-US" sz="3000" b="1" dirty="0" smtClean="0"/>
              <a:t>?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4824536" cy="5454368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000" b="1" dirty="0" smtClean="0"/>
              <a:t>На текущий момент –</a:t>
            </a:r>
            <a:br>
              <a:rPr lang="ru-RU" sz="2000" b="1" dirty="0" smtClean="0"/>
            </a:br>
            <a:r>
              <a:rPr lang="ru-RU" sz="2000" b="1" dirty="0"/>
              <a:t>руководитель группы этических </a:t>
            </a:r>
            <a:r>
              <a:rPr lang="ru-RU" sz="2000" b="1" dirty="0" smtClean="0"/>
              <a:t>хакеров</a:t>
            </a:r>
            <a:r>
              <a:rPr lang="en-US" sz="2000" b="1" dirty="0" smtClean="0"/>
              <a:t> </a:t>
            </a:r>
            <a:r>
              <a:rPr lang="ru-RU" sz="2000" b="1" dirty="0" smtClean="0"/>
              <a:t>в </a:t>
            </a:r>
            <a:r>
              <a:rPr lang="en-US" sz="2000" b="1" dirty="0"/>
              <a:t>Positive </a:t>
            </a:r>
            <a:r>
              <a:rPr lang="en-US" sz="2000" b="1" dirty="0" smtClean="0"/>
              <a:t>Technologies</a:t>
            </a:r>
            <a:endParaRPr lang="ru-RU" sz="2000" b="1" dirty="0" smtClean="0"/>
          </a:p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000" b="1" dirty="0" smtClean="0"/>
              <a:t>Более 10 лет в сфере ИБ</a:t>
            </a:r>
            <a:endParaRPr lang="en-US" sz="2000" b="1" dirty="0" smtClean="0"/>
          </a:p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000" b="1" dirty="0" err="1" smtClean="0"/>
              <a:t>Блоггер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журналюга</a:t>
            </a:r>
            <a:r>
              <a:rPr lang="ru-RU" sz="2000" b="1" dirty="0" smtClean="0"/>
              <a:t>, участник международной </a:t>
            </a:r>
            <a:r>
              <a:rPr lang="ru-RU" sz="2000" b="1" dirty="0" err="1" smtClean="0"/>
              <a:t>движухи</a:t>
            </a:r>
            <a:endParaRPr lang="ru-RU" sz="2000" b="1" dirty="0" smtClean="0"/>
          </a:p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000" b="1" dirty="0" smtClean="0"/>
              <a:t>Один из организаторов </a:t>
            </a:r>
            <a:r>
              <a:rPr lang="en-US" sz="2000" b="1" dirty="0" err="1" smtClean="0"/>
              <a:t>PHDays</a:t>
            </a:r>
            <a:endParaRPr lang="ru-RU" sz="2000" b="1" dirty="0" smtClean="0"/>
          </a:p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en-US" sz="2000" b="1" dirty="0"/>
              <a:t>MCSE Security, </a:t>
            </a:r>
            <a:r>
              <a:rPr lang="en-US" sz="2000" b="1" dirty="0" smtClean="0"/>
              <a:t>MCTS</a:t>
            </a:r>
          </a:p>
          <a:p>
            <a:pPr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en-US" sz="2000" b="1" dirty="0" smtClean="0"/>
              <a:t>…</a:t>
            </a:r>
            <a:r>
              <a:rPr lang="ru-RU" sz="2000" b="1" smtClean="0"/>
              <a:t>бросаюсь </a:t>
            </a:r>
            <a:r>
              <a:rPr lang="ru-RU" sz="2000" b="1" dirty="0" smtClean="0"/>
              <a:t>на людей</a:t>
            </a:r>
            <a:r>
              <a:rPr lang="ru-RU" sz="2000" b="1" smtClean="0"/>
              <a:t>, кормлю </a:t>
            </a:r>
            <a:r>
              <a:rPr lang="ru-RU" sz="2000" b="1" dirty="0" smtClean="0"/>
              <a:t>троллей, владею кун-фу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ru-RU" sz="2000" b="1" dirty="0" smtClean="0"/>
          </a:p>
        </p:txBody>
      </p:sp>
      <p:pic>
        <p:nvPicPr>
          <p:cNvPr id="8194" name="Picture 2" descr="http://cs5223.vk.com/u35548596/92077350/y_3a8aa5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39" y="980728"/>
            <a:ext cx="321635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спрятаться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200" b="1" dirty="0" smtClean="0"/>
              <a:t>Как это работает</a:t>
            </a:r>
            <a:r>
              <a:rPr lang="en-US" sz="2200" b="1" dirty="0" smtClean="0"/>
              <a:t>?</a:t>
            </a:r>
            <a:endParaRPr lang="ru-RU" sz="2200" b="1" dirty="0"/>
          </a:p>
        </p:txBody>
      </p:sp>
      <p:pic>
        <p:nvPicPr>
          <p:cNvPr id="4" name="Picture 2" descr="https://lh5.googleusercontent.com/-esgmuaaFOnA/TWq4YoZo_kI/AAAAAAAABJE/3kkunxm5z8M/s1600/adac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117782" cy="345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1224136" cy="151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вправо 5"/>
          <p:cNvSpPr/>
          <p:nvPr/>
        </p:nvSpPr>
        <p:spPr bwMode="auto">
          <a:xfrm>
            <a:off x="1547664" y="2712664"/>
            <a:ext cx="1062707" cy="6005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3" y="3531840"/>
            <a:ext cx="18954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13" y="2407808"/>
            <a:ext cx="1704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 bwMode="auto">
          <a:xfrm>
            <a:off x="6084168" y="2712664"/>
            <a:ext cx="1062707" cy="6005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03942"/>
            <a:ext cx="933015" cy="102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2" y="1547639"/>
            <a:ext cx="35623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спрятаться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200" b="1" dirty="0" smtClean="0"/>
              <a:t>Некоторые тонкости</a:t>
            </a:r>
          </a:p>
          <a:p>
            <a:pPr lvl="1" algn="l">
              <a:spcBef>
                <a:spcPts val="1600"/>
              </a:spcBef>
            </a:pPr>
            <a:r>
              <a:rPr lang="ru-RU" sz="2200" dirty="0" smtClean="0"/>
              <a:t>Объект </a:t>
            </a:r>
            <a:r>
              <a:rPr lang="ru-RU" sz="2200" dirty="0" err="1" smtClean="0"/>
              <a:t>AdminSDHolder</a:t>
            </a:r>
            <a:r>
              <a:rPr lang="ru-RU" sz="2200" dirty="0" smtClean="0"/>
              <a:t> и процесс SDPROP</a:t>
            </a:r>
            <a:r>
              <a:rPr lang="en-US" sz="2200" dirty="0" smtClean="0"/>
              <a:t> </a:t>
            </a:r>
            <a:r>
              <a:rPr lang="en-US" sz="2200" dirty="0" smtClean="0">
                <a:hlinkClick r:id="rId2"/>
              </a:rPr>
              <a:t>http://technet.microsoft.com/en-us/query/ee361593</a:t>
            </a:r>
            <a:endParaRPr lang="ru-RU" sz="2200" dirty="0" smtClean="0"/>
          </a:p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200" b="1" dirty="0" smtClean="0"/>
              <a:t>Практическая реализация</a:t>
            </a:r>
          </a:p>
          <a:p>
            <a:pPr marL="715963" lvl="1" algn="l">
              <a:spcBef>
                <a:spcPts val="1600"/>
              </a:spcBef>
            </a:pPr>
            <a:r>
              <a:rPr lang="ru-RU" sz="2200" dirty="0" smtClean="0"/>
              <a:t>1. Завести неприметного пользователя;</a:t>
            </a:r>
          </a:p>
          <a:p>
            <a:pPr marL="715963" lvl="1" algn="l">
              <a:spcBef>
                <a:spcPts val="1600"/>
              </a:spcBef>
            </a:pPr>
            <a:r>
              <a:rPr lang="ru-RU" sz="2200" dirty="0" smtClean="0"/>
              <a:t>2. Разрешить этому пользователю изменять список участников группы «</a:t>
            </a:r>
            <a:r>
              <a:rPr lang="en-US" sz="2200" dirty="0" err="1" smtClean="0"/>
              <a:t>Builtin</a:t>
            </a:r>
            <a:r>
              <a:rPr lang="en-US" sz="2200" dirty="0" smtClean="0"/>
              <a:t>\Terminal Server License Servers</a:t>
            </a:r>
            <a:r>
              <a:rPr lang="ru-RU" sz="2200" dirty="0" smtClean="0"/>
              <a:t>»</a:t>
            </a:r>
            <a:r>
              <a:rPr lang="en-US" sz="2200" dirty="0" smtClean="0"/>
              <a:t>;</a:t>
            </a:r>
          </a:p>
          <a:p>
            <a:pPr marL="715963" lvl="1" algn="l">
              <a:spcBef>
                <a:spcPts val="1600"/>
              </a:spcBef>
            </a:pPr>
            <a:r>
              <a:rPr lang="en-US" sz="2200" dirty="0" smtClean="0"/>
              <a:t>3. </a:t>
            </a:r>
            <a:r>
              <a:rPr lang="ru-RU" sz="2200" dirty="0" smtClean="0"/>
              <a:t>Разрешить группе «</a:t>
            </a:r>
            <a:r>
              <a:rPr lang="en-US" sz="2200" dirty="0" err="1" smtClean="0"/>
              <a:t>Builtin</a:t>
            </a:r>
            <a:r>
              <a:rPr lang="en-US" sz="2200" dirty="0" smtClean="0"/>
              <a:t>\Terminal Server License Servers</a:t>
            </a:r>
            <a:r>
              <a:rPr lang="ru-RU" sz="2200" dirty="0" smtClean="0"/>
              <a:t>»</a:t>
            </a:r>
            <a:r>
              <a:rPr lang="en-US" sz="2200" dirty="0" smtClean="0"/>
              <a:t> </a:t>
            </a:r>
            <a:r>
              <a:rPr lang="ru-RU" sz="2200" dirty="0" smtClean="0"/>
              <a:t>изменять список участников объекта </a:t>
            </a:r>
            <a:r>
              <a:rPr lang="en-US" sz="2200" dirty="0" smtClean="0"/>
              <a:t>CN=</a:t>
            </a:r>
            <a:r>
              <a:rPr lang="en-US" sz="2200" dirty="0" err="1" smtClean="0"/>
              <a:t>AdminSDHolder,CN</a:t>
            </a:r>
            <a:r>
              <a:rPr lang="en-US" sz="2200" dirty="0" smtClean="0"/>
              <a:t>=System,&lt;</a:t>
            </a:r>
            <a:r>
              <a:rPr lang="en-US" sz="2200" dirty="0" err="1" smtClean="0"/>
              <a:t>defaultNamingContext</a:t>
            </a:r>
            <a:r>
              <a:rPr lang="en-US" sz="2200" dirty="0" smtClean="0"/>
              <a:t>&gt;.</a:t>
            </a:r>
            <a:endParaRPr lang="ru-RU" sz="2200" dirty="0" smtClean="0"/>
          </a:p>
          <a:p>
            <a:pPr marL="715963" lvl="1" algn="l">
              <a:spcBef>
                <a:spcPts val="1600"/>
              </a:spcBef>
            </a:pPr>
            <a:r>
              <a:rPr lang="en-US" sz="2000" dirty="0" smtClean="0">
                <a:hlinkClick r:id="rId3"/>
              </a:rPr>
              <a:t>http://devteev.blogspot.com/2011/02/backdoor-active-directory.html</a:t>
            </a:r>
            <a:endParaRPr lang="ru-RU" sz="2000" dirty="0" smtClean="0"/>
          </a:p>
          <a:p>
            <a:pPr marL="0" lvl="1">
              <a:spcBef>
                <a:spcPts val="1600"/>
              </a:spcBef>
            </a:pPr>
            <a:endParaRPr lang="ru-RU" sz="2200" dirty="0" smtClean="0">
              <a:solidFill>
                <a:schemeClr val="tx1"/>
              </a:solidFill>
            </a:endParaRPr>
          </a:p>
          <a:p>
            <a:pPr marL="893762" lvl="2" indent="-536575">
              <a:spcBef>
                <a:spcPts val="1600"/>
              </a:spcBef>
              <a:buFont typeface="Arial" pitchFamily="34" charset="0"/>
              <a:buBlip>
                <a:blip r:embed="rId4"/>
              </a:buBlip>
            </a:pPr>
            <a:endParaRPr lang="ru-RU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закрепиться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7114390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200" b="1" dirty="0" smtClean="0"/>
              <a:t>Чего хочется на самом деле</a:t>
            </a:r>
            <a:r>
              <a:rPr lang="en-US" sz="2200" b="1" dirty="0" smtClean="0"/>
              <a:t>?</a:t>
            </a:r>
          </a:p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endParaRPr lang="en-US" sz="2200" b="1" dirty="0" smtClean="0"/>
          </a:p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200" b="1" dirty="0" smtClean="0"/>
              <a:t>Встроенные возможности сокрытия объектов </a:t>
            </a:r>
            <a:r>
              <a:rPr lang="en-US" sz="2200" b="1" dirty="0" smtClean="0"/>
              <a:t>Active Directory </a:t>
            </a:r>
            <a:r>
              <a:rPr lang="ru-RU" sz="2200" b="1" dirty="0" smtClean="0"/>
              <a:t>«</a:t>
            </a:r>
            <a:r>
              <a:rPr lang="en-US" sz="2200" b="1" dirty="0" err="1" smtClean="0"/>
              <a:t>showInAdvancedViewOnly</a:t>
            </a:r>
            <a:r>
              <a:rPr lang="ru-RU" sz="2200" b="1" dirty="0" smtClean="0"/>
              <a:t>»</a:t>
            </a:r>
            <a:endParaRPr lang="en-US" sz="2200" b="1" dirty="0" smtClean="0"/>
          </a:p>
          <a:p>
            <a:pPr>
              <a:lnSpc>
                <a:spcPct val="200000"/>
              </a:lnSpc>
              <a:spcBef>
                <a:spcPts val="1600"/>
              </a:spcBef>
            </a:pPr>
            <a:endParaRPr lang="ru-RU" sz="2200" dirty="0"/>
          </a:p>
        </p:txBody>
      </p:sp>
      <p:pic>
        <p:nvPicPr>
          <p:cNvPr id="4" name="Picture 6" descr="http://vzglyadzagran.ru/wp-content/uploads/2010/11/invisible_1_1289300004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3031183" cy="40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закрепиться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Идея раз, идея два…</a:t>
            </a:r>
            <a:endParaRPr lang="en-US" sz="2500" b="1" dirty="0" smtClean="0"/>
          </a:p>
          <a:p>
            <a:pPr marL="342900" indent="-342900" algn="just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Администратору будет вполне комфортно быть участником только одной группы скопления других администраторов</a:t>
            </a:r>
          </a:p>
          <a:p>
            <a:pPr marL="342900" indent="-342900" algn="just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Идентификатор пользователя может содержать</a:t>
            </a:r>
            <a:r>
              <a:rPr lang="en-US" sz="2500" b="1" dirty="0" smtClean="0"/>
              <a:t> </a:t>
            </a:r>
            <a:r>
              <a:rPr lang="ru-RU" sz="2500" b="1" dirty="0" smtClean="0"/>
              <a:t>множество символов из таблицы юникода (!)</a:t>
            </a:r>
            <a:endParaRPr lang="ru-RU" sz="2500" b="1" dirty="0"/>
          </a:p>
        </p:txBody>
      </p:sp>
      <p:pic>
        <p:nvPicPr>
          <p:cNvPr id="4" name="Picture 4" descr="Unicode latin1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48942"/>
            <a:ext cx="4104456" cy="26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закрепиться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Как это выглядит</a:t>
            </a:r>
            <a:r>
              <a:rPr lang="en-US" sz="2500" b="1" dirty="0" smtClean="0"/>
              <a:t>?</a:t>
            </a:r>
          </a:p>
          <a:p>
            <a:pPr>
              <a:lnSpc>
                <a:spcPct val="200000"/>
              </a:lnSpc>
              <a:spcBef>
                <a:spcPts val="1600"/>
              </a:spcBef>
            </a:pPr>
            <a:endParaRPr lang="ru-RU" sz="2200" dirty="0"/>
          </a:p>
        </p:txBody>
      </p:sp>
      <p:pic>
        <p:nvPicPr>
          <p:cNvPr id="4" name="Picture 2" descr="http://3.bp.blogspot.com/-ezlQ9LalAF8/TwsZ_-LviII/AAAAAAAABX8/4m62h8j9aGc/s1600/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6933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закрепиться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Как это использовать</a:t>
            </a:r>
            <a:r>
              <a:rPr lang="en-US" sz="2500" b="1" dirty="0" smtClean="0"/>
              <a:t>?</a:t>
            </a:r>
          </a:p>
          <a:p>
            <a:pPr>
              <a:lnSpc>
                <a:spcPct val="200000"/>
              </a:lnSpc>
              <a:spcBef>
                <a:spcPts val="1600"/>
              </a:spcBef>
            </a:pPr>
            <a:endParaRPr lang="ru-RU" sz="2200" dirty="0"/>
          </a:p>
        </p:txBody>
      </p:sp>
      <p:pic>
        <p:nvPicPr>
          <p:cNvPr id="4" name="Picture 2" descr="http://2.bp.blogspot.com/-XhcLFt90iGk/TwsaE7ZCMJI/AAAAAAAABYE/GWNN3ESzMS8/s1600/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4496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Как закрепиться в </a:t>
            </a:r>
            <a:r>
              <a:rPr lang="ru-RU" sz="3000" b="1" dirty="0" err="1" smtClean="0"/>
              <a:t>Microsoft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Active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Directory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Некоторые тонкости</a:t>
            </a:r>
            <a:endParaRPr lang="en-US" sz="2500" b="1" dirty="0" smtClean="0"/>
          </a:p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Практическая реализация</a:t>
            </a:r>
          </a:p>
          <a:p>
            <a:pPr marL="715963" lvl="1" algn="just">
              <a:spcBef>
                <a:spcPts val="1600"/>
              </a:spcBef>
            </a:pPr>
            <a:r>
              <a:rPr lang="ru-RU" sz="2200" dirty="0" smtClean="0"/>
              <a:t>1. Выбрать подходящего администратора и удалить его из одной административной группы, оставив его членство в других группах с расширенными привилегиями;</a:t>
            </a:r>
          </a:p>
          <a:p>
            <a:pPr marL="715963" lvl="1" algn="just">
              <a:spcBef>
                <a:spcPts val="1600"/>
              </a:spcBef>
            </a:pPr>
            <a:r>
              <a:rPr lang="ru-RU" sz="2200" dirty="0" smtClean="0"/>
              <a:t>2. Создать идентичную организационную единицу используя символы юникода;</a:t>
            </a:r>
          </a:p>
          <a:p>
            <a:pPr marL="715963" lvl="1" algn="just">
              <a:spcBef>
                <a:spcPts val="1600"/>
              </a:spcBef>
            </a:pPr>
            <a:r>
              <a:rPr lang="ru-RU" sz="2200" dirty="0" smtClean="0"/>
              <a:t>3. Создать идентичного пользователя используя символ «202E» и добавить его в освободившуюся административную группу;</a:t>
            </a:r>
          </a:p>
          <a:p>
            <a:pPr marL="715963" lvl="1" algn="just">
              <a:spcBef>
                <a:spcPts val="1600"/>
              </a:spcBef>
            </a:pPr>
            <a:r>
              <a:rPr lang="ru-RU" sz="2200" dirty="0" smtClean="0"/>
              <a:t>4. Ограничить доступ к объекту организационной единицы.</a:t>
            </a:r>
          </a:p>
          <a:p>
            <a:pPr marL="715963" lvl="1" algn="l">
              <a:spcBef>
                <a:spcPts val="1600"/>
              </a:spcBef>
            </a:pPr>
            <a:r>
              <a:rPr lang="ru-RU" sz="2000" dirty="0" smtClean="0">
                <a:hlinkClick r:id="rId2"/>
              </a:rPr>
              <a:t>http://devteev.blogspot.com/2012/01/backdoor-active-directory.html</a:t>
            </a:r>
            <a:endParaRPr lang="ru-RU" sz="2000" dirty="0" smtClean="0"/>
          </a:p>
          <a:p>
            <a:pPr marL="715963" lvl="1" algn="l">
              <a:spcBef>
                <a:spcPts val="1600"/>
              </a:spcBef>
            </a:pP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И это все</a:t>
            </a:r>
            <a:r>
              <a:rPr lang="en-US" sz="3000" b="1" dirty="0" smtClean="0"/>
              <a:t>?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Исследования в этой области продолжаются</a:t>
            </a:r>
          </a:p>
          <a:p>
            <a:pPr marL="342900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en-US" sz="2500" b="1" dirty="0" smtClean="0"/>
              <a:t>Microsoft Active Directory </a:t>
            </a:r>
            <a:r>
              <a:rPr lang="ru-RU" sz="2500" b="1" dirty="0" smtClean="0"/>
              <a:t>не единственная система для внимания (!), есть и другие</a:t>
            </a:r>
            <a:r>
              <a:rPr lang="en-US" sz="2500" b="1" dirty="0" smtClean="0"/>
              <a:t>:</a:t>
            </a:r>
          </a:p>
          <a:p>
            <a:pPr marL="715963" lvl="1" algn="l">
              <a:spcBef>
                <a:spcPts val="1600"/>
              </a:spcBef>
            </a:pPr>
            <a:r>
              <a:rPr lang="en-US" sz="2500" dirty="0" smtClean="0"/>
              <a:t>389 Directory Server, Apache Directory Server, Lotus Domino, Novell </a:t>
            </a:r>
            <a:r>
              <a:rPr lang="en-US" sz="2500" dirty="0" err="1" smtClean="0"/>
              <a:t>eDirectory</a:t>
            </a:r>
            <a:r>
              <a:rPr lang="en-US" sz="2500" dirty="0" smtClean="0"/>
              <a:t>, </a:t>
            </a:r>
            <a:r>
              <a:rPr lang="en-US" sz="2500" dirty="0" err="1" smtClean="0"/>
              <a:t>OpenLDAP</a:t>
            </a:r>
            <a:r>
              <a:rPr lang="en-US" sz="2500" dirty="0" smtClean="0"/>
              <a:t>, Oracle Directory Server, Red Hat Directory Server…</a:t>
            </a:r>
          </a:p>
          <a:p>
            <a:pPr marL="342900" lvl="1" indent="-342900" algn="l"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/>
              <a:t>и цели могут быть гораздо шире</a:t>
            </a:r>
            <a:endParaRPr lang="en-US" sz="2500" b="1" dirty="0"/>
          </a:p>
          <a:p>
            <a:pPr marL="715963" lvl="1" algn="l">
              <a:spcBef>
                <a:spcPts val="1600"/>
              </a:spcBef>
            </a:pPr>
            <a:r>
              <a:rPr lang="en-US" sz="2500" dirty="0"/>
              <a:t>Identity &amp; Access Management</a:t>
            </a:r>
          </a:p>
          <a:p>
            <a:pPr marL="342900" lvl="1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/>
              <a:t>А вообще…</a:t>
            </a:r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470025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sz="4000" b="1" dirty="0" smtClean="0"/>
              <a:t>Спасибо за внимание!</a:t>
            </a:r>
            <a:br>
              <a:rPr lang="ru-RU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500" b="1" dirty="0" smtClean="0"/>
              <a:t>devteev@ptsecurity.ru</a:t>
            </a:r>
            <a:br>
              <a:rPr lang="en-US" sz="2500" b="1" dirty="0" smtClean="0"/>
            </a:br>
            <a:r>
              <a:rPr lang="en-US" sz="2500" b="1" dirty="0" smtClean="0"/>
              <a:t>http://devteev.blogspot.com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en-US" sz="2500" b="1" dirty="0"/>
              <a:t>https://twitter.com/devteev</a:t>
            </a:r>
            <a:r>
              <a:rPr lang="ru-RU" sz="3000" b="1" dirty="0" smtClean="0"/>
              <a:t/>
            </a:r>
            <a:br>
              <a:rPr lang="ru-RU" sz="3000" b="1" dirty="0" smtClean="0"/>
            </a:br>
            <a:endParaRPr lang="ru-RU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73257"/>
            <a:ext cx="3672408" cy="296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О чем пойдет речь</a:t>
            </a:r>
            <a:endParaRPr lang="ru-RU" sz="3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Типовые сценарии успешных атак</a:t>
            </a:r>
          </a:p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Пост эксплуатация в сетях </a:t>
            </a:r>
            <a:r>
              <a:rPr lang="en-US" sz="2500" b="1" dirty="0" smtClean="0"/>
              <a:t>Microsoft</a:t>
            </a:r>
            <a:endParaRPr lang="ru-RU" sz="2500" b="1" dirty="0" smtClean="0"/>
          </a:p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Как закрепиться в </a:t>
            </a:r>
            <a:r>
              <a:rPr lang="en-US" sz="2500" b="1" dirty="0" smtClean="0"/>
              <a:t>Microsoft Active Directory</a:t>
            </a:r>
            <a:endParaRPr lang="ru-RU" sz="2500" b="1" dirty="0"/>
          </a:p>
        </p:txBody>
      </p:sp>
    </p:spTree>
    <p:extLst>
      <p:ext uri="{BB962C8B-B14F-4D97-AF65-F5344CB8AC3E}">
        <p14:creationId xmlns:p14="http://schemas.microsoft.com/office/powerpoint/2010/main" val="13519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Выбор цели(ей)</a:t>
            </a:r>
            <a:endParaRPr lang="ru-RU" sz="3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1052736"/>
            <a:ext cx="8352928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700" b="1" dirty="0" smtClean="0"/>
              <a:t>Каталог </a:t>
            </a:r>
            <a:r>
              <a:rPr lang="en-US" sz="2700" b="1" dirty="0" smtClean="0"/>
              <a:t>Microsoft Active Directory</a:t>
            </a:r>
            <a:endParaRPr lang="ru-RU" sz="2700" b="1" dirty="0" smtClean="0"/>
          </a:p>
          <a:p>
            <a:pPr marL="800100" lvl="1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500" b="1" dirty="0" smtClean="0"/>
              <a:t>Структура леса, расположение объектов…</a:t>
            </a:r>
          </a:p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700" b="1" dirty="0" smtClean="0"/>
              <a:t>Участники домена</a:t>
            </a:r>
          </a:p>
          <a:p>
            <a:pPr marL="342900" indent="-342900" algn="l">
              <a:lnSpc>
                <a:spcPct val="200000"/>
              </a:lnSpc>
              <a:spcBef>
                <a:spcPts val="1600"/>
              </a:spcBef>
              <a:buFont typeface="Wingdings" pitchFamily="2" charset="2"/>
              <a:buChar char="§"/>
            </a:pPr>
            <a:r>
              <a:rPr lang="ru-RU" sz="2700" b="1" dirty="0" smtClean="0"/>
              <a:t>Смежные компоненты инфраструктуры</a:t>
            </a:r>
            <a:endParaRPr lang="ru-RU" sz="27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16338"/>
            <a:ext cx="1447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412875"/>
            <a:ext cx="8953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03550"/>
            <a:ext cx="2895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вверх 4"/>
          <p:cNvSpPr/>
          <p:nvPr/>
        </p:nvSpPr>
        <p:spPr bwMode="auto">
          <a:xfrm>
            <a:off x="611188" y="2636838"/>
            <a:ext cx="504825" cy="8699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2988" y="3213100"/>
            <a:ext cx="2159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100"/>
              <a:t>1. Список идентификаторов</a:t>
            </a:r>
          </a:p>
        </p:txBody>
      </p:sp>
      <p:sp>
        <p:nvSpPr>
          <p:cNvPr id="7" name="Стрелка вверх 6"/>
          <p:cNvSpPr/>
          <p:nvPr/>
        </p:nvSpPr>
        <p:spPr bwMode="auto">
          <a:xfrm rot="5400000">
            <a:off x="2373313" y="3606800"/>
            <a:ext cx="503237" cy="86836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5150" y="3573463"/>
            <a:ext cx="944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100"/>
              <a:t>2. Перебор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393825"/>
            <a:ext cx="20478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углом 9"/>
          <p:cNvSpPr/>
          <p:nvPr/>
        </p:nvSpPr>
        <p:spPr bwMode="auto">
          <a:xfrm>
            <a:off x="4651375" y="1773238"/>
            <a:ext cx="2081213" cy="105727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8038" y="1476375"/>
            <a:ext cx="3344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100"/>
              <a:t>3. Список действующих (!) идентификаторов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4221163"/>
            <a:ext cx="24320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трелка вверх 12"/>
          <p:cNvSpPr/>
          <p:nvPr/>
        </p:nvSpPr>
        <p:spPr bwMode="auto">
          <a:xfrm rot="5400000">
            <a:off x="3490119" y="2788444"/>
            <a:ext cx="504825" cy="525938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42988" y="4868863"/>
            <a:ext cx="3090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100"/>
              <a:t>3. Верификация доступа</a:t>
            </a:r>
            <a:r>
              <a:rPr lang="en-US" sz="1100"/>
              <a:t>;</a:t>
            </a:r>
            <a:br>
              <a:rPr lang="en-US" sz="1100"/>
            </a:br>
            <a:r>
              <a:rPr lang="ru-RU" sz="1100"/>
              <a:t>перебор действующих идентификаторов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Сценарий 1</a:t>
            </a:r>
            <a:r>
              <a:rPr lang="en-US" sz="3000" b="1" dirty="0" smtClean="0"/>
              <a:t>: </a:t>
            </a:r>
            <a:r>
              <a:rPr lang="ru-RU" sz="3000" b="1" dirty="0" smtClean="0"/>
              <a:t>подбор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1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altLang="ja-JP" sz="22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Более половины пользователей в Российских компаниях используют цифровые пароли</a:t>
            </a:r>
          </a:p>
          <a:p>
            <a:pPr marL="715963" lvl="1" indent="0">
              <a:lnSpc>
                <a:spcPct val="90000"/>
              </a:lnSpc>
              <a:buNone/>
              <a:defRPr/>
            </a:pPr>
            <a:r>
              <a:rPr lang="en-US" altLang="ja-JP" sz="2000" b="1" dirty="0" smtClean="0">
                <a:hlinkClick r:id="rId2"/>
              </a:rPr>
              <a:t>http://www.ptsecurity.ru/download/PT-Metrics-Passwords-2009.pdf</a:t>
            </a:r>
            <a:endParaRPr lang="ru-RU" altLang="ja-JP" sz="2000" b="1" dirty="0" smtClean="0"/>
          </a:p>
          <a:p>
            <a:pPr marL="536575" lvl="1" indent="-536575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Чем больше сотрудников в компании, тем выше вероятность успешной атаки</a:t>
            </a:r>
          </a:p>
          <a:p>
            <a:pPr marL="357187" lvl="2" indent="0">
              <a:lnSpc>
                <a:spcPct val="90000"/>
              </a:lnSpc>
              <a:spcBef>
                <a:spcPct val="100000"/>
              </a:spcBef>
              <a:buNone/>
              <a:defRPr/>
            </a:pPr>
            <a:r>
              <a:rPr lang="ru-RU" altLang="ja-JP" sz="2200" b="1" dirty="0" smtClean="0">
                <a:solidFill>
                  <a:srgbClr val="C00000"/>
                </a:solidFill>
              </a:rPr>
              <a:t>ПРИМЕР: 1 из 100 при 1.000 = 10, а при 10.000.000 = 100.000</a:t>
            </a:r>
          </a:p>
          <a:p>
            <a:pPr marL="536575" lvl="1" indent="-536575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§"/>
              <a:defRPr/>
            </a:pPr>
            <a:endParaRPr lang="ru-RU" altLang="ja-JP" sz="2200" b="1" dirty="0" smtClean="0"/>
          </a:p>
          <a:p>
            <a:pPr marL="536575" lvl="1" indent="-536575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§"/>
              <a:defRPr/>
            </a:pPr>
            <a:r>
              <a:rPr lang="ru-RU" altLang="ja-JP" sz="2200" b="1" dirty="0" smtClean="0"/>
              <a:t>За последние три года (!) в ходе проведения тестирований на проникновение не было ни одного случая, когда не удавалось получить список всех идентификаторов </a:t>
            </a:r>
            <a:r>
              <a:rPr lang="en-US" altLang="ja-JP" sz="2200" b="1" dirty="0" smtClean="0"/>
              <a:t>Active Directory </a:t>
            </a:r>
            <a:r>
              <a:rPr lang="ru-RU" altLang="ja-JP" sz="2200" b="1" dirty="0" smtClean="0"/>
              <a:t>с использованием слабостей парольной защиты</a:t>
            </a:r>
            <a:endParaRPr lang="ru-RU" altLang="ja-JP" sz="22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Эффективность сценария по подбору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altLang="ja-JP" sz="25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400" b="1" dirty="0" smtClean="0"/>
              <a:t>Уязвимости ПО (например, </a:t>
            </a:r>
            <a:r>
              <a:rPr lang="en-US" altLang="ja-JP" sz="2400" b="1" dirty="0" smtClean="0"/>
              <a:t>Microsoft Exchange &amp; ISA Server</a:t>
            </a:r>
            <a:r>
              <a:rPr lang="ru-RU" altLang="ja-JP" sz="2400" b="1" dirty="0" smtClean="0"/>
              <a:t>)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400" b="1" dirty="0"/>
              <a:t>Уязвимости конфигураций</a:t>
            </a:r>
            <a:endParaRPr lang="en-US" altLang="ja-JP" sz="2400" b="1" dirty="0"/>
          </a:p>
          <a:p>
            <a:pPr lvl="1">
              <a:lnSpc>
                <a:spcPct val="90000"/>
              </a:lnSpc>
              <a:defRPr/>
            </a:pPr>
            <a:r>
              <a:rPr lang="en-US" altLang="ja-JP" sz="2200" dirty="0" smtClean="0"/>
              <a:t>SMB </a:t>
            </a:r>
            <a:r>
              <a:rPr lang="en-US" altLang="ja-JP" sz="2200" dirty="0" err="1" smtClean="0"/>
              <a:t>NUll</a:t>
            </a:r>
            <a:r>
              <a:rPr lang="en-US" altLang="ja-JP" sz="2200" dirty="0" smtClean="0"/>
              <a:t> Session Authentication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ja-JP" sz="2200" dirty="0" smtClean="0"/>
              <a:t>SMB Use Host SID to Enumerate Local Users without Credentials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ja-JP" sz="2200" dirty="0" smtClean="0"/>
              <a:t>SMB </a:t>
            </a:r>
            <a:r>
              <a:rPr lang="en-US" altLang="ja-JP" sz="2200" dirty="0" err="1" smtClean="0"/>
              <a:t>LsaQueryInformationPolicy</a:t>
            </a:r>
            <a:r>
              <a:rPr lang="en-US" altLang="ja-JP" sz="2200" dirty="0" smtClean="0"/>
              <a:t> Function SID Enumeration without Credentials</a:t>
            </a:r>
          </a:p>
          <a:p>
            <a:pPr marL="715963" lvl="1" indent="0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200" dirty="0" smtClean="0">
                <a:hlinkClick r:id="rId2"/>
              </a:rPr>
              <a:t>http://www.rapid7.com/vulndb/lookup/cifs-nt-0001</a:t>
            </a:r>
            <a:endParaRPr lang="en-US" sz="2200" dirty="0" smtClean="0"/>
          </a:p>
          <a:p>
            <a:pPr marL="715963" lvl="1" indent="0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200" dirty="0" smtClean="0">
                <a:hlinkClick r:id="rId3"/>
              </a:rPr>
              <a:t>http://metasploit.com/modules/auxiliary/scanner/smb/</a:t>
            </a:r>
            <a:endParaRPr lang="en-US" altLang="ja-JP" sz="2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В помощь атакующему</a:t>
            </a:r>
            <a:endParaRPr lang="ru-RU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08633"/>
            <a:ext cx="5112568" cy="197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ja-JP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ja-JP" sz="2200" b="1" dirty="0" smtClean="0"/>
              <a:t>MS08-067, MS09-050…</a:t>
            </a:r>
            <a:endParaRPr lang="ru-RU" altLang="ja-JP" sz="2200" b="1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ja-JP" sz="2200" dirty="0" err="1" smtClean="0"/>
              <a:t>msf</a:t>
            </a:r>
            <a:r>
              <a:rPr lang="en-US" altLang="ja-JP" sz="2200" dirty="0" smtClean="0"/>
              <a:t>, immunity canvas (Agora, White Phosphorus, …)… - </a:t>
            </a:r>
            <a:r>
              <a:rPr lang="en-US" altLang="ja-JP" sz="2200" dirty="0" err="1" smtClean="0"/>
              <a:t>autopwn</a:t>
            </a:r>
            <a:endParaRPr lang="ru-RU" altLang="ja-JP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ja-JP" sz="2200" b="1" dirty="0" smtClean="0"/>
              <a:t>Adobe </a:t>
            </a:r>
            <a:r>
              <a:rPr lang="en-US" altLang="ja-JP" sz="2200" b="1" dirty="0" err="1" smtClean="0"/>
              <a:t>CoolType</a:t>
            </a:r>
            <a:r>
              <a:rPr lang="en-US" altLang="ja-JP" sz="2200" b="1" dirty="0" smtClean="0"/>
              <a:t>, Internet Explorer </a:t>
            </a:r>
            <a:r>
              <a:rPr lang="ru-RU" altLang="ja-JP" sz="2200" b="1" dirty="0" smtClean="0"/>
              <a:t>«</a:t>
            </a:r>
            <a:r>
              <a:rPr lang="en-US" altLang="ja-JP" sz="2200" b="1" dirty="0" smtClean="0"/>
              <a:t>Aurora</a:t>
            </a:r>
            <a:r>
              <a:rPr lang="ru-RU" altLang="ja-JP" sz="2200" b="1" dirty="0" smtClean="0"/>
              <a:t>»</a:t>
            </a:r>
            <a:r>
              <a:rPr lang="en-US" altLang="ja-JP" sz="2200" b="1" dirty="0" smtClean="0"/>
              <a:t>…</a:t>
            </a:r>
            <a:r>
              <a:rPr lang="ru-RU" altLang="ja-JP" sz="2200" b="1" dirty="0" smtClean="0"/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ja-JP" sz="2200" dirty="0" err="1" smtClean="0"/>
              <a:t>msf</a:t>
            </a:r>
            <a:r>
              <a:rPr lang="en-US" altLang="ja-JP" sz="2200" dirty="0" smtClean="0"/>
              <a:t>, immunity canvas (</a:t>
            </a:r>
            <a:r>
              <a:rPr lang="en-US" altLang="ja-JP" sz="2200" dirty="0" err="1" smtClean="0"/>
              <a:t>VulnDisco</a:t>
            </a:r>
            <a:r>
              <a:rPr lang="en-US" altLang="ja-JP" sz="2200" dirty="0" smtClean="0"/>
              <a:t> SA, …)… - browser </a:t>
            </a:r>
            <a:r>
              <a:rPr lang="en-US" altLang="ja-JP" sz="2200" dirty="0" err="1" smtClean="0"/>
              <a:t>autopwn</a:t>
            </a:r>
            <a:endParaRPr lang="ru-RU" altLang="ja-JP" sz="22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lvl="1">
              <a:lnSpc>
                <a:spcPct val="90000"/>
              </a:lnSpc>
              <a:defRPr/>
            </a:pPr>
            <a:endParaRPr lang="ru-RU" altLang="ja-JP" sz="1600" dirty="0" smtClean="0"/>
          </a:p>
          <a:p>
            <a:pPr marL="715963" lvl="1" indent="0">
              <a:lnSpc>
                <a:spcPct val="90000"/>
              </a:lnSpc>
              <a:buFont typeface="Arial" pitchFamily="34" charset="0"/>
              <a:buNone/>
              <a:defRPr/>
            </a:pPr>
            <a:endParaRPr lang="ru-RU" altLang="ja-JP" sz="1600" dirty="0" smtClean="0"/>
          </a:p>
          <a:p>
            <a:pPr marL="0" indent="0">
              <a:lnSpc>
                <a:spcPct val="90000"/>
              </a:lnSpc>
              <a:buFont typeface="Arial" pitchFamily="34" charset="0"/>
              <a:buNone/>
              <a:defRPr/>
            </a:pPr>
            <a:endParaRPr lang="ru-RU" altLang="ja-JP" dirty="0" smtClean="0"/>
          </a:p>
          <a:p>
            <a:pPr>
              <a:lnSpc>
                <a:spcPct val="90000"/>
              </a:lnSpc>
              <a:defRPr/>
            </a:pPr>
            <a:endParaRPr lang="ru-RU" altLang="ja-JP" sz="14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 smtClean="0"/>
              <a:t>Сценарий 2</a:t>
            </a:r>
            <a:r>
              <a:rPr lang="en-US" sz="2800" b="1" dirty="0" smtClean="0"/>
              <a:t>: </a:t>
            </a:r>
            <a:r>
              <a:rPr lang="ru-RU" sz="2800" b="1" dirty="0" smtClean="0"/>
              <a:t>использование бинарных уязвимостей</a:t>
            </a:r>
            <a:endParaRPr lang="ru-RU" sz="2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2277"/>
            <a:ext cx="8496805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850" y="928688"/>
            <a:ext cx="8605838" cy="4714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ja-JP" sz="2300" b="1" dirty="0" smtClean="0"/>
              <a:t>MITM, </a:t>
            </a:r>
            <a:r>
              <a:rPr lang="ru-RU" altLang="ja-JP" sz="2300" b="1" dirty="0" smtClean="0"/>
              <a:t>прослушивание открытых протоколов</a:t>
            </a:r>
            <a:r>
              <a:rPr lang="en-US" altLang="ja-JP" sz="2300" b="1" dirty="0" smtClean="0"/>
              <a:t>, RDP</a:t>
            </a:r>
            <a:r>
              <a:rPr lang="ru-RU" altLang="ja-JP" sz="2300" b="1" dirty="0" smtClean="0"/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ru-RU" altLang="ja-JP" sz="2300" b="1" dirty="0" smtClean="0"/>
              <a:t>Понижение уровня проверки подлинности, </a:t>
            </a:r>
            <a:r>
              <a:rPr lang="en-US" altLang="ja-JP" sz="2300" b="1" dirty="0" smtClean="0"/>
              <a:t>Challenge Spoofing</a:t>
            </a:r>
            <a:endParaRPr lang="ru-RU" altLang="ja-JP" sz="2300" b="1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ja-JP" sz="2200" b="1" dirty="0" smtClean="0"/>
              <a:t/>
            </a:r>
            <a:br>
              <a:rPr lang="en-US" altLang="ja-JP" sz="2200" b="1" dirty="0" smtClean="0"/>
            </a:br>
            <a:r>
              <a:rPr lang="en-US" altLang="ja-JP" sz="2200" b="1" dirty="0" smtClean="0"/>
              <a:t/>
            </a:r>
            <a:br>
              <a:rPr lang="en-US" altLang="ja-JP" sz="2200" b="1" dirty="0" smtClean="0"/>
            </a:br>
            <a:endParaRPr lang="ru-RU" altLang="ja-JP" sz="22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altLang="ja-JP" sz="22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ja-JP" sz="2300" b="1" dirty="0" smtClean="0"/>
              <a:t>Authentication Capture</a:t>
            </a:r>
            <a:r>
              <a:rPr lang="ru-RU" altLang="ja-JP" sz="2300" b="1" dirty="0" smtClean="0"/>
              <a:t> (</a:t>
            </a:r>
            <a:r>
              <a:rPr lang="en-US" altLang="ja-JP" sz="2300" b="1" dirty="0" smtClean="0"/>
              <a:t>HTTP NTLM, …</a:t>
            </a:r>
            <a:r>
              <a:rPr lang="ru-RU" altLang="ja-JP" sz="2300" b="1" dirty="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ja-JP" sz="2300" b="1" dirty="0" err="1" smtClean="0"/>
              <a:t>Netbios</a:t>
            </a:r>
            <a:r>
              <a:rPr lang="en-US" altLang="ja-JP" sz="2300" b="1" dirty="0"/>
              <a:t> spoofing – </a:t>
            </a:r>
            <a:br>
              <a:rPr lang="en-US" altLang="ja-JP" sz="2300" b="1" dirty="0"/>
            </a:br>
            <a:r>
              <a:rPr lang="en-US" altLang="ja-JP" sz="1700" b="1" dirty="0">
                <a:hlinkClick r:id="rId2"/>
              </a:rPr>
              <a:t>http://</a:t>
            </a:r>
            <a:r>
              <a:rPr lang="en-US" altLang="ja-JP" sz="1700" b="1" dirty="0" smtClean="0">
                <a:hlinkClick r:id="rId2"/>
              </a:rPr>
              <a:t>www.packetstan.com/2011/03/nbns-spoofing-on-your-way-to-world.html</a:t>
            </a:r>
            <a:endParaRPr lang="en-US" altLang="ja-JP" sz="17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altLang="ja-JP" sz="23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ja-JP" sz="2300" b="1" dirty="0" smtClean="0"/>
              <a:t>Fake Update</a:t>
            </a:r>
            <a:r>
              <a:rPr lang="ru-RU" altLang="ja-JP" sz="2300" b="1" dirty="0" smtClean="0"/>
              <a:t>, </a:t>
            </a:r>
            <a:r>
              <a:rPr lang="en-US" altLang="ja-JP" sz="2300" b="1" dirty="0"/>
              <a:t>ISR-</a:t>
            </a:r>
            <a:r>
              <a:rPr lang="en-US" altLang="ja-JP" sz="2300" b="1" dirty="0" err="1"/>
              <a:t>evilgrade</a:t>
            </a:r>
            <a:r>
              <a:rPr lang="en-US" altLang="ja-JP" sz="2300" b="1" dirty="0" smtClean="0"/>
              <a:t/>
            </a:r>
            <a:br>
              <a:rPr lang="en-US" altLang="ja-JP" sz="2300" b="1" dirty="0" smtClean="0"/>
            </a:br>
            <a:r>
              <a:rPr lang="en-US" altLang="ja-JP" sz="2300" b="1" dirty="0" smtClean="0"/>
              <a:t/>
            </a:r>
            <a:br>
              <a:rPr lang="en-US" altLang="ja-JP" sz="2300" b="1" dirty="0" smtClean="0"/>
            </a:br>
            <a:endParaRPr lang="en-US" altLang="ja-JP" sz="2300" b="1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ja-JP" sz="2300" b="1" dirty="0" smtClean="0"/>
              <a:t/>
            </a:r>
            <a:br>
              <a:rPr lang="en-US" altLang="ja-JP" sz="2300" b="1" dirty="0" smtClean="0"/>
            </a:br>
            <a:r>
              <a:rPr lang="en-US" altLang="ja-JP" sz="2300" b="1" dirty="0" smtClean="0"/>
              <a:t/>
            </a:r>
            <a:br>
              <a:rPr lang="en-US" altLang="ja-JP" sz="2300" b="1" dirty="0" smtClean="0"/>
            </a:br>
            <a:r>
              <a:rPr lang="en-US" sz="1700" b="1" dirty="0" smtClean="0">
                <a:hlinkClick r:id="rId3"/>
              </a:rPr>
              <a:t>http://g0tmi1k.blogspot.com/2010/05/script-video-metasploit-fakeupdate-v011.html</a:t>
            </a:r>
            <a:r>
              <a:rPr lang="ru-RU" sz="1700" b="1" dirty="0" smtClean="0"/>
              <a:t/>
            </a:r>
            <a:br>
              <a:rPr lang="ru-RU" sz="1700" b="1" dirty="0" smtClean="0"/>
            </a:br>
            <a:r>
              <a:rPr lang="en-US" sz="1700" b="1" dirty="0">
                <a:hlinkClick r:id="rId4"/>
              </a:rPr>
              <a:t>http://www.infobyte.com.ar</a:t>
            </a:r>
            <a:r>
              <a:rPr lang="en-US" sz="1700" b="1" dirty="0" smtClean="0">
                <a:hlinkClick r:id="rId4"/>
              </a:rPr>
              <a:t>/</a:t>
            </a:r>
            <a:endParaRPr lang="ru-RU" sz="1700" b="1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ru-RU" altLang="ja-JP" sz="1700" b="1" dirty="0" smtClean="0"/>
          </a:p>
          <a:p>
            <a:pPr>
              <a:lnSpc>
                <a:spcPct val="90000"/>
              </a:lnSpc>
              <a:defRPr/>
            </a:pPr>
            <a:endParaRPr lang="ru-RU" altLang="ja-JP" sz="1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32928"/>
            <a:ext cx="2736304" cy="144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60648"/>
            <a:ext cx="835977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 smtClean="0"/>
              <a:t>Сценарий </a:t>
            </a:r>
            <a:r>
              <a:rPr lang="en-US" sz="3000" b="1" dirty="0" smtClean="0"/>
              <a:t>3: </a:t>
            </a:r>
            <a:r>
              <a:rPr lang="ru-RU" sz="3000" b="1" dirty="0" smtClean="0"/>
              <a:t>перехват</a:t>
            </a:r>
            <a:endParaRPr lang="ru-RU" sz="30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714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800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77072"/>
            <a:ext cx="14893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743</Words>
  <Application>Microsoft Office PowerPoint</Application>
  <PresentationFormat>Экран (4:3)</PresentationFormat>
  <Paragraphs>169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Тестирование на проникновение в сетях Microsoft</vt:lpstr>
      <vt:lpstr>Кто 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 devteev@ptsecurity.ru http://devteev.blogspot.com https://twitter.com/devteev </vt:lpstr>
    </vt:vector>
  </TitlesOfParts>
  <Company>Positive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на проникновение в сетях Microsoft</dc:title>
  <dc:creator>Dmitry Evteev</dc:creator>
  <cp:lastModifiedBy>Dmitry Evteev</cp:lastModifiedBy>
  <cp:revision>17</cp:revision>
  <dcterms:created xsi:type="dcterms:W3CDTF">2012-02-13T18:40:51Z</dcterms:created>
  <dcterms:modified xsi:type="dcterms:W3CDTF">2012-02-15T17:18:32Z</dcterms:modified>
</cp:coreProperties>
</file>