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74F3D554.xml" ContentType="application/vnd.ms-powerpoint.comments+xml"/>
  <Override PartName="/ppt/comments/modernComment_102_DF041922.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3_C36915FE.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4_EF9A417B.xml" ContentType="application/vnd.ms-powerpoint.comments+xml"/>
  <Override PartName="/ppt/comments/modernComment_105_EB8D2C4B.xml" ContentType="application/vnd.ms-powerpoint.comments+xml"/>
  <Override PartName="/ppt/comments/modernComment_106_401D0FAE.xml" ContentType="application/vnd.ms-powerpoint.comments+xml"/>
  <Override PartName="/ppt/comments/modernComment_107_A2E813D8.xml" ContentType="application/vnd.ms-powerpoint.comments+xml"/>
  <Override PartName="/ppt/comments/modernComment_108_215C855C.xml" ContentType="application/vnd.ms-powerpoint.comments+xml"/>
  <Override PartName="/ppt/comments/modernComment_109_1A580CF.xml" ContentType="application/vnd.ms-powerpoint.comments+xml"/>
  <Override PartName="/ppt/comments/modernComment_10A_41D4A430.xml" ContentType="application/vnd.ms-powerpoint.comments+xml"/>
  <Override PartName="/ppt/comments/modernComment_10B_D04B687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F40622-7221-4E44-F1B9-3180BF1B10C7}" name="Jakub Bolek" initials="JB" userId="S::Jakub.Bolek@ringieraxelspringer.pl::a30141f7-0ce7-4ed7-bff0-823297b5288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78"/>
    <p:restoredTop sz="94718"/>
  </p:normalViewPr>
  <p:slideViewPr>
    <p:cSldViewPr snapToGrid="0">
      <p:cViewPr varScale="1">
        <p:scale>
          <a:sx n="81" d="100"/>
          <a:sy n="81" d="100"/>
        </p:scale>
        <p:origin x="184"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74F3D554.xml><?xml version="1.0" encoding="utf-8"?>
<p188:cmLst xmlns:a="http://schemas.openxmlformats.org/drawingml/2006/main" xmlns:r="http://schemas.openxmlformats.org/officeDocument/2006/relationships" xmlns:p188="http://schemas.microsoft.com/office/powerpoint/2018/8/main">
  <p188:cm id="{F5DF7D23-64BC-B649-B8B8-CE5DDAC6540F}" authorId="{ABF40622-7221-4E44-F1B9-3180BF1B10C7}" created="2023-11-22T09:12:36.395">
    <ac:deMkLst xmlns:ac="http://schemas.microsoft.com/office/drawing/2013/main/command">
      <pc:docMk xmlns:pc="http://schemas.microsoft.com/office/powerpoint/2013/main/command"/>
      <pc:sldMk xmlns:pc="http://schemas.microsoft.com/office/powerpoint/2013/main/command" cId="1962136916" sldId="257"/>
      <ac:spMk id="2054" creationId="{88A2ACBD-6094-0E6B-58A7-BB4B0AD13972}"/>
    </ac:deMkLst>
    <p188:txBody>
      <a:bodyPr/>
      <a:lstStyle/>
      <a:p>
        <a:r>
          <a:rPr lang="pl-PL"/>
          <a:t>**Zarządzanie czasem to codzienny process którego celem jest efektywne kształtowanie czasu – ustalanie harmonogramów działań, tworzenie list zadań do wykonania, delegowanie obowiązków oraz stosowanie innych tego typu systemow, które pomagają zorganizować czas w sposób jak najbardziej efektywny. ** 
**Według wikipedii – Zarządzanie czasem – planowe I systematyczne wykonywanie zadań, zmierzające do osiągnięcia celów**
</a:t>
        </a:r>
      </a:p>
    </p188:txBody>
  </p188:cm>
</p188:cmLst>
</file>

<file path=ppt/comments/modernComment_102_DF041922.xml><?xml version="1.0" encoding="utf-8"?>
<p188:cmLst xmlns:a="http://schemas.openxmlformats.org/drawingml/2006/main" xmlns:r="http://schemas.openxmlformats.org/officeDocument/2006/relationships" xmlns:p188="http://schemas.microsoft.com/office/powerpoint/2018/8/main">
  <p188:cm id="{51EC8ACC-6369-FB46-A4A3-ADFCA68FB89E}" authorId="{ABF40622-7221-4E44-F1B9-3180BF1B10C7}" created="2023-11-20T11:58:30.921">
    <pc:sldMkLst xmlns:pc="http://schemas.microsoft.com/office/powerpoint/2013/main/command">
      <pc:docMk/>
      <pc:sldMk cId="3741587746" sldId="258"/>
    </pc:sldMkLst>
    <p188:txBody>
      <a:bodyPr/>
      <a:lstStyle/>
      <a:p>
        <a:r>
          <a:rPr lang="pl-PL"/>
          <a:t>Podczas zarządzania czasem możemy wyróżnić 5 głównych faz które pozytywnie wpłyną na nasz time management:
1. Wyznaczanie celów, czyli wyznaczenie działań dzięki którym uda nam się osiągnąć założony cel.
2. Planowanie czyli szacowanie ilości czasu potrzebnego do wykonania poszczególnych części planu.
3. Podejmowanie decyzji o tym w jaki sposób będziemy realizować zadania.
4. Realizacja, czyli stworzenie harmonogramu działań, dla wykonywanych czynności, analizowanie kolejności działań, czasów trwania oraz wymaganych zasobów.
5. Monitorowanie - czyli kontrola postępów i ewentualne poprawianie celów</a:t>
        </a:r>
      </a:p>
    </p188:txBody>
  </p188:cm>
</p188:cmLst>
</file>

<file path=ppt/comments/modernComment_103_C36915FE.xml><?xml version="1.0" encoding="utf-8"?>
<p188:cmLst xmlns:a="http://schemas.openxmlformats.org/drawingml/2006/main" xmlns:r="http://schemas.openxmlformats.org/officeDocument/2006/relationships" xmlns:p188="http://schemas.microsoft.com/office/powerpoint/2018/8/main">
  <p188:cm id="{D25B76FF-0578-8845-B3F6-1A791AAA79CE}" authorId="{ABF40622-7221-4E44-F1B9-3180BF1B10C7}" created="2023-11-20T12:00:25.263">
    <ac:deMkLst xmlns:ac="http://schemas.microsoft.com/office/drawing/2013/main/command">
      <pc:docMk xmlns:pc="http://schemas.microsoft.com/office/powerpoint/2013/main/command"/>
      <pc:sldMk xmlns:pc="http://schemas.microsoft.com/office/powerpoint/2013/main/command" cId="3278444030" sldId="259"/>
      <ac:spMk id="3" creationId="{011BE83F-AA09-9602-C4BF-8E2085BC6860}"/>
    </ac:deMkLst>
    <p188:txBody>
      <a:bodyPr/>
      <a:lstStyle/>
      <a:p>
        <a:r>
          <a:rPr lang="pl-PL"/>
          <a:t>Przyjęło się że najbardziej efektywne jest wyznaczanie celów metodą SMART. Według niej, cel powinien być skonkretyzowany (specific), mierzalny (measurable), osiągalny (achievable), istotny (relevant) oraz określony w czasie (time-bound).</a:t>
        </a:r>
      </a:p>
    </p188:txBody>
  </p188:cm>
</p188:cmLst>
</file>

<file path=ppt/comments/modernComment_104_EF9A417B.xml><?xml version="1.0" encoding="utf-8"?>
<p188:cmLst xmlns:a="http://schemas.openxmlformats.org/drawingml/2006/main" xmlns:r="http://schemas.openxmlformats.org/officeDocument/2006/relationships" xmlns:p188="http://schemas.microsoft.com/office/powerpoint/2018/8/main">
  <p188:cm id="{CB87444D-A0AA-FD4C-9958-9FCF2D928035}" authorId="{ABF40622-7221-4E44-F1B9-3180BF1B10C7}" created="2023-11-20T13:08:01.307">
    <ac:deMkLst xmlns:ac="http://schemas.microsoft.com/office/drawing/2013/main/command">
      <pc:docMk xmlns:pc="http://schemas.microsoft.com/office/powerpoint/2013/main/command"/>
      <pc:sldMk xmlns:pc="http://schemas.microsoft.com/office/powerpoint/2013/main/command" cId="4019863931" sldId="260"/>
      <ac:spMk id="3" creationId="{18FF6283-9624-97F0-1EBB-29A9E6669F67}"/>
    </ac:deMkLst>
    <p188:txBody>
      <a:bodyPr/>
      <a:lstStyle/>
      <a:p>
        <a:r>
          <a:rPr lang="pl-PL"/>
          <a:t>Macierz Eisenhowera to narzędzie do zarządzania zadaniami, które pomaga organizować zadania i ustalać ich priorytety pod kątem pilności i ważności. Narzędzie to dzieli zadania na cztery grupy: zadania, które należy wykonać w pierwszej kolejności; zadania, które można zaplanować na później; zadania, które można oddelegować i zadania, które można porzucić. </a:t>
        </a:r>
      </a:p>
    </p188:txBody>
  </p188:cm>
</p188:cmLst>
</file>

<file path=ppt/comments/modernComment_105_EB8D2C4B.xml><?xml version="1.0" encoding="utf-8"?>
<p188:cmLst xmlns:a="http://schemas.openxmlformats.org/drawingml/2006/main" xmlns:r="http://schemas.openxmlformats.org/officeDocument/2006/relationships" xmlns:p188="http://schemas.microsoft.com/office/powerpoint/2018/8/main">
  <p188:cm id="{015FBBC3-64D3-E048-8E4F-E5579AC7CB6A}" authorId="{ABF40622-7221-4E44-F1B9-3180BF1B10C7}" created="2023-11-20T13:23:55.918">
    <ac:deMkLst xmlns:ac="http://schemas.microsoft.com/office/drawing/2013/main/command">
      <pc:docMk xmlns:pc="http://schemas.microsoft.com/office/powerpoint/2013/main/command"/>
      <pc:sldMk xmlns:pc="http://schemas.microsoft.com/office/powerpoint/2013/main/command" cId="3951897675" sldId="261"/>
      <ac:picMk id="7" creationId="{58941D03-D54C-79AD-C6BB-A68BED0BFE2D}"/>
    </ac:deMkLst>
    <p188:txBody>
      <a:bodyPr/>
      <a:lstStyle/>
      <a:p>
        <a:r>
          <a:rPr lang="pl-PL"/>
          <a:t>Czynności bardzo ważne oraz bardzo pilne które musimy wykonać samemu i to jak najszybciej gdyż ich nie wykonanie może skutkować nieprzyjemnymi konsekwencjami i/lub dodatkową pracą. „Tzn gaszenie pożarów/kryzysy”.
Czynności ważne ale niepilne które możemy wykonywać regularnie lub rozłożyć ich realizację w czasie.
Czynności pilne ale nieważne ot takie które możemy zlecić komuś innemu lub zrealizować samemu zaraz po wykonaniu zadań z części A. Czynności te nie są istotne jednak należy je wykonać jak najszybciej.
Czynności nieważne i niepilne - możemy je zignorować. Nie są one istotne i  często wiążą się z tak zwanymi pożeraczami czasu. </a:t>
        </a:r>
      </a:p>
    </p188:txBody>
  </p188:cm>
</p188:cmLst>
</file>

<file path=ppt/comments/modernComment_106_401D0FAE.xml><?xml version="1.0" encoding="utf-8"?>
<p188:cmLst xmlns:a="http://schemas.openxmlformats.org/drawingml/2006/main" xmlns:r="http://schemas.openxmlformats.org/officeDocument/2006/relationships" xmlns:p188="http://schemas.microsoft.com/office/powerpoint/2018/8/main">
  <p188:cm id="{D434E19C-C34D-884A-9975-8C3F739A0187}" authorId="{ABF40622-7221-4E44-F1B9-3180BF1B10C7}" created="2023-11-20T13:36:08.749">
    <ac:deMkLst xmlns:ac="http://schemas.microsoft.com/office/drawing/2013/main/command">
      <pc:docMk xmlns:pc="http://schemas.microsoft.com/office/powerpoint/2013/main/command"/>
      <pc:sldMk xmlns:pc="http://schemas.microsoft.com/office/powerpoint/2013/main/command" cId="1075646382" sldId="262"/>
      <ac:spMk id="2" creationId="{41CDEB85-FF7A-DDF3-6F2E-6FF79A713BED}"/>
    </ac:deMkLst>
    <p188:txBody>
      <a:bodyPr/>
      <a:lstStyle/>
      <a:p>
        <a:r>
          <a:rPr lang="pl-PL"/>
          <a:t>Złodzieje czasu - w ciągu doby mamy 86400 sekund do dyspozycji. Aby dobrze go chronić, trzeba nim odpowiednio zarządzać. Aby to robić należy najpierw zrobić plan, wyznaczyć priorytety oraz skupić się na tym co najważniejsze. I tutaj z pomocą przychodzi nam metoda Pareto nazywana także zasadą 80/20). W skrócie jest to teza która zakłada że 80% rezultatów można osiągnąć wykonując 20% działań.</a:t>
        </a:r>
      </a:p>
    </p188:txBody>
  </p188:cm>
  <p188:cm id="{A8301F6E-C2E8-8647-A854-0FB0E2809D53}" authorId="{ABF40622-7221-4E44-F1B9-3180BF1B10C7}" created="2023-11-20T13:41:34.832">
    <ac:deMkLst xmlns:ac="http://schemas.microsoft.com/office/drawing/2013/main/command">
      <pc:docMk xmlns:pc="http://schemas.microsoft.com/office/powerpoint/2013/main/command"/>
      <pc:sldMk xmlns:pc="http://schemas.microsoft.com/office/powerpoint/2013/main/command" cId="1075646382" sldId="262"/>
      <ac:picMk id="5122" creationId="{900A9E5B-36BE-C52D-E543-A1CCB6DAA6C1}"/>
    </ac:deMkLst>
    <p188:txBody>
      <a:bodyPr/>
      <a:lstStyle/>
      <a:p>
        <a:r>
          <a:rPr lang="pl-PL"/>
          <a:t>Zasada 80/20 nie jest sformalizowaną formułą matematyczną. Opisuje ona wyłącznie zjawisko, które można zaobserwować w ekonomii, biznesie, zarządzaniu czasem, a nawet sporcie. Jednym z przykładów samej zasady jest np. 20% roślin produkuje 80% owoców, 20% klientów przynosi firmie 80% zysków.
Jeśli Twoją pracę można podzielić na mniejsze części, reguła Pareto pomoże wykryć, które z nich będą miały największy wpływ.
W tym celu stwórz listę wszystkich zadań, które chcesz wykonać danego dnia. Następnie, określ które z nich mają największy wpływ. Czy któreś z zadań wymaga współpracy z innymi członkami zespołu? Czy na Twojej liście znajdują się zadania blokujące realizację projektów? Może okazać się, że choć zadania są niewielkie, to mają one duży wpływ na resztę zespołu i sprawne wykonywanie procesów</a:t>
        </a:r>
      </a:p>
    </p188:txBody>
  </p188:cm>
</p188:cmLst>
</file>

<file path=ppt/comments/modernComment_107_A2E813D8.xml><?xml version="1.0" encoding="utf-8"?>
<p188:cmLst xmlns:a="http://schemas.openxmlformats.org/drawingml/2006/main" xmlns:r="http://schemas.openxmlformats.org/officeDocument/2006/relationships" xmlns:p188="http://schemas.microsoft.com/office/powerpoint/2018/8/main">
  <p188:cm id="{25F126AE-EC7A-DD49-88D8-735F269DFBF5}" authorId="{ABF40622-7221-4E44-F1B9-3180BF1B10C7}" created="2023-11-20T13:42:44.916">
    <ac:deMkLst xmlns:ac="http://schemas.microsoft.com/office/drawing/2013/main/command">
      <pc:docMk xmlns:pc="http://schemas.microsoft.com/office/powerpoint/2013/main/command"/>
      <pc:sldMk xmlns:pc="http://schemas.microsoft.com/office/powerpoint/2013/main/command" cId="2733118424" sldId="263"/>
      <ac:spMk id="3" creationId="{3B32773A-CBFF-CA38-BE86-087041AE5BB8}"/>
    </ac:deMkLst>
    <p188:txBody>
      <a:bodyPr/>
      <a:lstStyle/>
      <a:p>
        <a:r>
          <a:rPr lang="pl-PL"/>
          <a:t>Wspomniana wcześniej Zasada Pareto może pomóc Ci w podejmowaniu trafnych decyzji podczas procesu podejmowania decyzji. W przypadku, kiedy istnieje wiele różnych powodów pojawienia się jednego problemu, zasada Pareto pomoże Ci wybrać właściwe rozwiązanie. Mechanizm działania jest w tym przypadku następujący:
Określ, z jakimi problemami boryka się Twój zespół
Określ przyczyny występowania tych problemów.
Podziel problemy na mniejsze grupy.
Do każdego z problemów przypisz ocenę, która opisuje jego wpływ na organizację.
Opracuj plan skoncentrowany na rozwiązaniu 20% najważniejszych problemów</a:t>
        </a:r>
      </a:p>
    </p188:txBody>
  </p188:cm>
  <p188:cm id="{6955A73E-F681-914B-BEA2-022F90ED3D9D}" authorId="{ABF40622-7221-4E44-F1B9-3180BF1B10C7}" created="2023-11-20T14:39:28.366">
    <ac:deMkLst xmlns:ac="http://schemas.microsoft.com/office/drawing/2013/main/command">
      <pc:docMk xmlns:pc="http://schemas.microsoft.com/office/powerpoint/2013/main/command"/>
      <pc:sldMk xmlns:pc="http://schemas.microsoft.com/office/powerpoint/2013/main/command" cId="2733118424" sldId="263"/>
      <ac:spMk id="3" creationId="{3B32773A-CBFF-CA38-BE86-087041AE5BB8}"/>
    </ac:deMkLst>
    <p188:txBody>
      <a:bodyPr/>
      <a:lstStyle/>
      <a:p>
        <a:r>
          <a:rPr lang="pl-PL"/>
          <a:t>Największą zaletą zasady Pareto jest to, że umożliwia ona osiągnięcie maksymalnych rezultatów przy minimalnym nakładzie pracy, dzięki czemu Twój zespół pracuje sprawniej i może skoncentrować się na konkretnych inicjatywach.
Zasada 80/20 pozwala na szybszy wzrost wskaźników poprzez właściwą priorytetyzację inicjatyw.
Inne korzyści płynące z korzystania z zasady Pareto:
Określanie jasnych priorytetów dla Ciebie i członków Twojego zespołu
Zwiększona produktywność
Możliwość podzielenia pracy na łatwiejsze do wykonania części
Większa koncentracja na strategii
</a:t>
        </a:r>
      </a:p>
    </p188:txBody>
  </p188:cm>
  <p188:cm id="{04696302-8C8C-3F47-A0CC-5EB85BE7DDDA}" authorId="{ABF40622-7221-4E44-F1B9-3180BF1B10C7}" created="2023-11-20T14:40:59.814">
    <ac:deMkLst xmlns:ac="http://schemas.microsoft.com/office/drawing/2013/main/command">
      <pc:docMk xmlns:pc="http://schemas.microsoft.com/office/powerpoint/2013/main/command"/>
      <pc:sldMk xmlns:pc="http://schemas.microsoft.com/office/powerpoint/2013/main/command" cId="2733118424" sldId="263"/>
      <ac:spMk id="3" creationId="{3B32773A-CBFF-CA38-BE86-087041AE5BB8}"/>
    </ac:deMkLst>
    <p188:txBody>
      <a:bodyPr/>
      <a:lstStyle/>
      <a:p>
        <a:r>
          <a:rPr lang="pl-PL"/>
          <a:t>https://asana.com/pl/resources/pareto-principle-80-20-rule
</a:t>
        </a:r>
      </a:p>
    </p188:txBody>
  </p188:cm>
</p188:cmLst>
</file>

<file path=ppt/comments/modernComment_108_215C855C.xml><?xml version="1.0" encoding="utf-8"?>
<p188:cmLst xmlns:a="http://schemas.openxmlformats.org/drawingml/2006/main" xmlns:r="http://schemas.openxmlformats.org/officeDocument/2006/relationships" xmlns:p188="http://schemas.microsoft.com/office/powerpoint/2018/8/main">
  <p188:cm id="{6F103D9D-1156-E744-957F-8D4612E32B43}" authorId="{ABF40622-7221-4E44-F1B9-3180BF1B10C7}" created="2023-11-22T09:55:55.796">
    <pc:sldMkLst xmlns:pc="http://schemas.microsoft.com/office/powerpoint/2013/main/command">
      <pc:docMk/>
      <pc:sldMk cId="559711580" sldId="264"/>
    </pc:sldMkLst>
    <p188:txBody>
      <a:bodyPr/>
      <a:lstStyle/>
      <a:p>
        <a:r>
          <a:rPr lang="pl-PL"/>
          <a:t>Żyjemy w świecie bardzo skomputeryzowanym i zmechanizowanym, w którym tak na prawdę wiele rzeczy robią za nas maszyny. Przemieszczamy się w krótkim czasie z miejsca na miejsce, komunikacja przez internet zajmuje nam sekundy, a mimo to … czasu wciąż brakuje. Mnóstwo spraw niepotrzebnie nam go zabiera. Są jednak sposoby aby walczyć z takimi „złodziejami czasu”.</a:t>
        </a:r>
      </a:p>
    </p188:txBody>
  </p188:cm>
</p188:cmLst>
</file>

<file path=ppt/comments/modernComment_109_1A580CF.xml><?xml version="1.0" encoding="utf-8"?>
<p188:cmLst xmlns:a="http://schemas.openxmlformats.org/drawingml/2006/main" xmlns:r="http://schemas.openxmlformats.org/officeDocument/2006/relationships" xmlns:p188="http://schemas.microsoft.com/office/powerpoint/2018/8/main">
  <p188:cm id="{10EB13F5-74F2-0D4E-A886-91DDB813297F}" authorId="{ABF40622-7221-4E44-F1B9-3180BF1B10C7}" created="2023-11-22T10:17:16.231">
    <ac:deMkLst xmlns:ac="http://schemas.microsoft.com/office/drawing/2013/main/command">
      <pc:docMk xmlns:pc="http://schemas.microsoft.com/office/powerpoint/2013/main/command"/>
      <pc:sldMk xmlns:pc="http://schemas.microsoft.com/office/powerpoint/2013/main/command" cId="27623631" sldId="265"/>
      <ac:spMk id="2" creationId="{885A249F-71F4-8489-844A-B70FC983578D}"/>
    </ac:deMkLst>
    <p188:txBody>
      <a:bodyPr/>
      <a:lstStyle/>
      <a:p>
        <a:r>
          <a:rPr lang="pl-PL"/>
          <a:t>W skali tygodnia tracimy po kilka godzin na przeglądaniu stron internetowych, memów, czytaniu plotek z show-biznesu czy na wyszukiwaniu ofert z portali sprzedażowych. Kolejnym pożeraczem czasu jest także każdy serwis społecznościowy, który nie raz zatrzymuje nas na kilkadziesiąt minut. 
Świetnym sposobem na wprowadzenie życia jest wprowadzenie zasady mówiącą że podczas realizowania wyznaczonego zadania nie włączamy internetu. Możemy także określić pory w ciągu dnia gdy zaglądamy do elektronicznej skrzynki i nie sprawdzamy jej zawartości podczas wykonywania ważnych zadań. Możemy także zainstalować programy które uniemożliwią nam dostęp do konkretnych witryn czy serwisów na przeglądaniu których tracimy najwięcej czasu. </a:t>
        </a:r>
      </a:p>
    </p188:txBody>
  </p188:cm>
</p188:cmLst>
</file>

<file path=ppt/comments/modernComment_10A_41D4A430.xml><?xml version="1.0" encoding="utf-8"?>
<p188:cmLst xmlns:a="http://schemas.openxmlformats.org/drawingml/2006/main" xmlns:r="http://schemas.openxmlformats.org/officeDocument/2006/relationships" xmlns:p188="http://schemas.microsoft.com/office/powerpoint/2018/8/main">
  <p188:cm id="{94666D03-49C9-BF4C-9672-1C502136A3DD}" authorId="{ABF40622-7221-4E44-F1B9-3180BF1B10C7}" created="2023-11-22T13:41:22.555">
    <pc:sldMkLst xmlns:pc="http://schemas.microsoft.com/office/powerpoint/2013/main/command">
      <pc:docMk/>
      <pc:sldMk cId="1104454704" sldId="266"/>
    </pc:sldMkLst>
    <p188:txBody>
      <a:bodyPr/>
      <a:lstStyle/>
      <a:p>
        <a:r>
          <a:rPr lang="pl-PL"/>
          <a:t>Od czasu wprowadzenia internetu i e-maili nasz telefon dzwoni coraz rzadziej, ale jednak dzwoni. Jeśli widzimy że rozmowy telefoniczne są zbyt częste i odrywają nas od pracy lub dezorganizują realizowanie projektów to musimy się tym zająć.
Rozmowami prowadzonymi przez telefon także można zarządzać. Jeżeli dzwoni do nas ktoś z banku z ofertą, możemy na początku rozmowy powiedzieć że nas to nie interesuje, potarzajmy to bez irytacji stosując w ten sposób jedną z technik asertywności tak zwaną „zdartą płytę”. Jeśli z kolei dzwoni ktoś bliski, zaproponujmy inny czas rozmowy lub osobiste spotkanie w momencie który będzie nam pasował.
</a:t>
        </a:r>
      </a:p>
    </p188:txBody>
  </p188:cm>
</p188:cmLst>
</file>

<file path=ppt/comments/modernComment_10B_D04B6879.xml><?xml version="1.0" encoding="utf-8"?>
<p188:cmLst xmlns:a="http://schemas.openxmlformats.org/drawingml/2006/main" xmlns:r="http://schemas.openxmlformats.org/officeDocument/2006/relationships" xmlns:p188="http://schemas.microsoft.com/office/powerpoint/2018/8/main">
  <p188:cm id="{256720B2-CA4A-D84A-AB4E-DC34CEFB5FE1}" authorId="{ABF40622-7221-4E44-F1B9-3180BF1B10C7}" created="2023-11-22T14:37:23.252">
    <pc:sldMkLst xmlns:pc="http://schemas.microsoft.com/office/powerpoint/2013/main/command">
      <pc:docMk/>
      <pc:sldMk cId="3494602873" sldId="267"/>
    </pc:sldMkLst>
    <p188:txBody>
      <a:bodyPr/>
      <a:lstStyle/>
      <a:p>
        <a:r>
          <a:rPr lang="pl-PL"/>
          <a:t>Nieporządek w segregatorach, szufladach czy na biurku sprawia że nie możemy niczego szybko znaleźć. Przeszukujemy dane miejsce piąty raz i wciąż nic. Ostatecznie kończymy zirytowani, złi a notatkę na zajęcia musimy sporządzić jeszcze raz.
Pomocne w tym przypadku będą różnego rodzaju kuwety, teczki, przedziałki do segregatora. Opiszmy zawartość i przedział czasowy jakiego dotyczą</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13031F-2899-41FB-8496-EB187E54D8D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59EAAE5-1B99-450E-9347-B1174BA98D21}">
      <dgm:prSet/>
      <dgm:spPr/>
      <dgm:t>
        <a:bodyPr/>
        <a:lstStyle/>
        <a:p>
          <a:pPr>
            <a:lnSpc>
              <a:spcPct val="100000"/>
            </a:lnSpc>
          </a:pPr>
          <a:r>
            <a:rPr lang="pl-PL"/>
            <a:t>1. Wyznaczanie celów </a:t>
          </a:r>
          <a:endParaRPr lang="en-US"/>
        </a:p>
      </dgm:t>
    </dgm:pt>
    <dgm:pt modelId="{FF55621B-540C-4F0E-B5D9-CF5A72B07BFD}" type="parTrans" cxnId="{AA477A08-8B7B-4B41-9C8A-B03824BC119A}">
      <dgm:prSet/>
      <dgm:spPr/>
      <dgm:t>
        <a:bodyPr/>
        <a:lstStyle/>
        <a:p>
          <a:endParaRPr lang="en-US"/>
        </a:p>
      </dgm:t>
    </dgm:pt>
    <dgm:pt modelId="{22C4B865-30CE-48C9-91A8-A74DE59AF92A}" type="sibTrans" cxnId="{AA477A08-8B7B-4B41-9C8A-B03824BC119A}">
      <dgm:prSet/>
      <dgm:spPr/>
      <dgm:t>
        <a:bodyPr/>
        <a:lstStyle/>
        <a:p>
          <a:pPr>
            <a:lnSpc>
              <a:spcPct val="100000"/>
            </a:lnSpc>
          </a:pPr>
          <a:endParaRPr lang="en-US"/>
        </a:p>
      </dgm:t>
    </dgm:pt>
    <dgm:pt modelId="{60F052A9-4973-469D-AB18-5B8400BD4FEC}">
      <dgm:prSet/>
      <dgm:spPr/>
      <dgm:t>
        <a:bodyPr/>
        <a:lstStyle/>
        <a:p>
          <a:pPr>
            <a:lnSpc>
              <a:spcPct val="100000"/>
            </a:lnSpc>
          </a:pPr>
          <a:r>
            <a:rPr lang="pl-PL"/>
            <a:t>2. Planowanie</a:t>
          </a:r>
          <a:endParaRPr lang="en-US"/>
        </a:p>
      </dgm:t>
    </dgm:pt>
    <dgm:pt modelId="{4DD03D51-11E5-4FE0-BAD7-95E62DC3AF6B}" type="parTrans" cxnId="{606CBFF6-1602-4B04-AE28-D916897643AF}">
      <dgm:prSet/>
      <dgm:spPr/>
      <dgm:t>
        <a:bodyPr/>
        <a:lstStyle/>
        <a:p>
          <a:endParaRPr lang="en-US"/>
        </a:p>
      </dgm:t>
    </dgm:pt>
    <dgm:pt modelId="{E97BA04B-51EF-4E9E-A5B4-A946844F930F}" type="sibTrans" cxnId="{606CBFF6-1602-4B04-AE28-D916897643AF}">
      <dgm:prSet/>
      <dgm:spPr/>
      <dgm:t>
        <a:bodyPr/>
        <a:lstStyle/>
        <a:p>
          <a:pPr>
            <a:lnSpc>
              <a:spcPct val="100000"/>
            </a:lnSpc>
          </a:pPr>
          <a:endParaRPr lang="en-US"/>
        </a:p>
      </dgm:t>
    </dgm:pt>
    <dgm:pt modelId="{726D1C78-76A1-4E9D-B938-9E2BD938EA76}">
      <dgm:prSet/>
      <dgm:spPr/>
      <dgm:t>
        <a:bodyPr/>
        <a:lstStyle/>
        <a:p>
          <a:pPr>
            <a:lnSpc>
              <a:spcPct val="100000"/>
            </a:lnSpc>
          </a:pPr>
          <a:r>
            <a:rPr lang="pl-PL"/>
            <a:t>3. Podejmowanie decyzji</a:t>
          </a:r>
          <a:endParaRPr lang="en-US"/>
        </a:p>
      </dgm:t>
    </dgm:pt>
    <dgm:pt modelId="{C6335953-156F-4793-BB40-10B909C5A684}" type="parTrans" cxnId="{2542003F-9B28-416B-BDEC-BCCB3233DF93}">
      <dgm:prSet/>
      <dgm:spPr/>
      <dgm:t>
        <a:bodyPr/>
        <a:lstStyle/>
        <a:p>
          <a:endParaRPr lang="en-US"/>
        </a:p>
      </dgm:t>
    </dgm:pt>
    <dgm:pt modelId="{A0033BAD-A800-456D-95C3-3E284D52F480}" type="sibTrans" cxnId="{2542003F-9B28-416B-BDEC-BCCB3233DF93}">
      <dgm:prSet/>
      <dgm:spPr/>
      <dgm:t>
        <a:bodyPr/>
        <a:lstStyle/>
        <a:p>
          <a:pPr>
            <a:lnSpc>
              <a:spcPct val="100000"/>
            </a:lnSpc>
          </a:pPr>
          <a:endParaRPr lang="en-US"/>
        </a:p>
      </dgm:t>
    </dgm:pt>
    <dgm:pt modelId="{735A1383-7244-44C9-8B37-A67790A1A300}">
      <dgm:prSet/>
      <dgm:spPr/>
      <dgm:t>
        <a:bodyPr/>
        <a:lstStyle/>
        <a:p>
          <a:pPr>
            <a:lnSpc>
              <a:spcPct val="100000"/>
            </a:lnSpc>
          </a:pPr>
          <a:r>
            <a:rPr lang="pl-PL"/>
            <a:t>4. Realizacja</a:t>
          </a:r>
          <a:endParaRPr lang="en-US"/>
        </a:p>
      </dgm:t>
    </dgm:pt>
    <dgm:pt modelId="{ABEA5B7C-F6B4-4DE9-B292-718AD0724758}" type="parTrans" cxnId="{2793C886-61CA-4E77-B05D-F737B3EEC31E}">
      <dgm:prSet/>
      <dgm:spPr/>
      <dgm:t>
        <a:bodyPr/>
        <a:lstStyle/>
        <a:p>
          <a:endParaRPr lang="en-US"/>
        </a:p>
      </dgm:t>
    </dgm:pt>
    <dgm:pt modelId="{3370588B-63DA-487F-8455-83A0EB9A55CD}" type="sibTrans" cxnId="{2793C886-61CA-4E77-B05D-F737B3EEC31E}">
      <dgm:prSet/>
      <dgm:spPr/>
      <dgm:t>
        <a:bodyPr/>
        <a:lstStyle/>
        <a:p>
          <a:pPr>
            <a:lnSpc>
              <a:spcPct val="100000"/>
            </a:lnSpc>
          </a:pPr>
          <a:endParaRPr lang="en-US"/>
        </a:p>
      </dgm:t>
    </dgm:pt>
    <dgm:pt modelId="{9AAEB03A-7A42-42B3-9709-A495EA2EEFBE}">
      <dgm:prSet/>
      <dgm:spPr/>
      <dgm:t>
        <a:bodyPr/>
        <a:lstStyle/>
        <a:p>
          <a:pPr>
            <a:lnSpc>
              <a:spcPct val="100000"/>
            </a:lnSpc>
          </a:pPr>
          <a:r>
            <a:rPr lang="pl-PL"/>
            <a:t>5. Monitorowanie</a:t>
          </a:r>
          <a:endParaRPr lang="en-US"/>
        </a:p>
      </dgm:t>
    </dgm:pt>
    <dgm:pt modelId="{696A95D9-161D-4F07-AF16-ED08CD470508}" type="parTrans" cxnId="{DEDF0B42-F99C-4358-A7EC-FD50774884CD}">
      <dgm:prSet/>
      <dgm:spPr/>
      <dgm:t>
        <a:bodyPr/>
        <a:lstStyle/>
        <a:p>
          <a:endParaRPr lang="en-US"/>
        </a:p>
      </dgm:t>
    </dgm:pt>
    <dgm:pt modelId="{391AD6F9-B349-45F4-9DE3-6CAD805B5D84}" type="sibTrans" cxnId="{DEDF0B42-F99C-4358-A7EC-FD50774884CD}">
      <dgm:prSet/>
      <dgm:spPr/>
      <dgm:t>
        <a:bodyPr/>
        <a:lstStyle/>
        <a:p>
          <a:endParaRPr lang="en-US"/>
        </a:p>
      </dgm:t>
    </dgm:pt>
    <dgm:pt modelId="{7669B69B-FFEC-4F2F-B53C-1EDC58AFD4F3}" type="pres">
      <dgm:prSet presAssocID="{F013031F-2899-41FB-8496-EB187E54D8DE}" presName="root" presStyleCnt="0">
        <dgm:presLayoutVars>
          <dgm:dir/>
          <dgm:resizeHandles val="exact"/>
        </dgm:presLayoutVars>
      </dgm:prSet>
      <dgm:spPr/>
    </dgm:pt>
    <dgm:pt modelId="{EE64F898-9BC0-4544-A532-FA4373342521}" type="pres">
      <dgm:prSet presAssocID="{F013031F-2899-41FB-8496-EB187E54D8DE}" presName="container" presStyleCnt="0">
        <dgm:presLayoutVars>
          <dgm:dir/>
          <dgm:resizeHandles val="exact"/>
        </dgm:presLayoutVars>
      </dgm:prSet>
      <dgm:spPr/>
    </dgm:pt>
    <dgm:pt modelId="{8886C975-2E58-483D-B436-BF17FF2F1381}" type="pres">
      <dgm:prSet presAssocID="{259EAAE5-1B99-450E-9347-B1174BA98D21}" presName="compNode" presStyleCnt="0"/>
      <dgm:spPr/>
    </dgm:pt>
    <dgm:pt modelId="{F7BE17F1-0BD3-4A7A-B27C-138B6E4FC24C}" type="pres">
      <dgm:prSet presAssocID="{259EAAE5-1B99-450E-9347-B1174BA98D21}" presName="iconBgRect" presStyleLbl="bgShp" presStyleIdx="0" presStyleCnt="5"/>
      <dgm:spPr/>
    </dgm:pt>
    <dgm:pt modelId="{AE498F64-609A-4C54-BCD2-773CFAEEC06A}" type="pres">
      <dgm:prSet presAssocID="{259EAAE5-1B99-450E-9347-B1174BA98D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zał w dziesiątkę"/>
        </a:ext>
      </dgm:extLst>
    </dgm:pt>
    <dgm:pt modelId="{6B5CC675-8F1D-4078-A21A-E20941FA95DC}" type="pres">
      <dgm:prSet presAssocID="{259EAAE5-1B99-450E-9347-B1174BA98D21}" presName="spaceRect" presStyleCnt="0"/>
      <dgm:spPr/>
    </dgm:pt>
    <dgm:pt modelId="{F59B58C4-7E38-4568-AB0B-02C4027057C4}" type="pres">
      <dgm:prSet presAssocID="{259EAAE5-1B99-450E-9347-B1174BA98D21}" presName="textRect" presStyleLbl="revTx" presStyleIdx="0" presStyleCnt="5">
        <dgm:presLayoutVars>
          <dgm:chMax val="1"/>
          <dgm:chPref val="1"/>
        </dgm:presLayoutVars>
      </dgm:prSet>
      <dgm:spPr/>
    </dgm:pt>
    <dgm:pt modelId="{B925957D-B003-4C00-A87B-E22364246C54}" type="pres">
      <dgm:prSet presAssocID="{22C4B865-30CE-48C9-91A8-A74DE59AF92A}" presName="sibTrans" presStyleLbl="sibTrans2D1" presStyleIdx="0" presStyleCnt="0"/>
      <dgm:spPr/>
    </dgm:pt>
    <dgm:pt modelId="{0E7E0969-E68B-4B57-B01F-6F4B8D19C461}" type="pres">
      <dgm:prSet presAssocID="{60F052A9-4973-469D-AB18-5B8400BD4FEC}" presName="compNode" presStyleCnt="0"/>
      <dgm:spPr/>
    </dgm:pt>
    <dgm:pt modelId="{A3C03497-92DB-4B46-A777-F41AD75CDE8F}" type="pres">
      <dgm:prSet presAssocID="{60F052A9-4973-469D-AB18-5B8400BD4FEC}" presName="iconBgRect" presStyleLbl="bgShp" presStyleIdx="1" presStyleCnt="5"/>
      <dgm:spPr/>
    </dgm:pt>
    <dgm:pt modelId="{C6127000-987F-4D34-8959-DEC31486093E}" type="pres">
      <dgm:prSet presAssocID="{60F052A9-4973-469D-AB18-5B8400BD4FE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C87C8855-3A2B-4CE7-8436-E6EB06A52959}" type="pres">
      <dgm:prSet presAssocID="{60F052A9-4973-469D-AB18-5B8400BD4FEC}" presName="spaceRect" presStyleCnt="0"/>
      <dgm:spPr/>
    </dgm:pt>
    <dgm:pt modelId="{D27225B3-91B9-43D3-85AD-9282678B2D69}" type="pres">
      <dgm:prSet presAssocID="{60F052A9-4973-469D-AB18-5B8400BD4FEC}" presName="textRect" presStyleLbl="revTx" presStyleIdx="1" presStyleCnt="5">
        <dgm:presLayoutVars>
          <dgm:chMax val="1"/>
          <dgm:chPref val="1"/>
        </dgm:presLayoutVars>
      </dgm:prSet>
      <dgm:spPr/>
    </dgm:pt>
    <dgm:pt modelId="{E62CD8C0-BDCF-4AA4-9EF9-16588EDCBF6E}" type="pres">
      <dgm:prSet presAssocID="{E97BA04B-51EF-4E9E-A5B4-A946844F930F}" presName="sibTrans" presStyleLbl="sibTrans2D1" presStyleIdx="0" presStyleCnt="0"/>
      <dgm:spPr/>
    </dgm:pt>
    <dgm:pt modelId="{CF1FFB36-1CFA-4595-A4D9-3348AB26694E}" type="pres">
      <dgm:prSet presAssocID="{726D1C78-76A1-4E9D-B938-9E2BD938EA76}" presName="compNode" presStyleCnt="0"/>
      <dgm:spPr/>
    </dgm:pt>
    <dgm:pt modelId="{F10F9B2D-31E2-4070-A8C4-DD72F78EA356}" type="pres">
      <dgm:prSet presAssocID="{726D1C78-76A1-4E9D-B938-9E2BD938EA76}" presName="iconBgRect" presStyleLbl="bgShp" presStyleIdx="2" presStyleCnt="5"/>
      <dgm:spPr/>
    </dgm:pt>
    <dgm:pt modelId="{6072C89E-ED0F-4BFF-9AA3-3542863E1B87}" type="pres">
      <dgm:prSet presAssocID="{726D1C78-76A1-4E9D-B938-9E2BD938EA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8EA67365-03C4-4453-B102-7E609918EF42}" type="pres">
      <dgm:prSet presAssocID="{726D1C78-76A1-4E9D-B938-9E2BD938EA76}" presName="spaceRect" presStyleCnt="0"/>
      <dgm:spPr/>
    </dgm:pt>
    <dgm:pt modelId="{40E56897-7F94-4B8E-8CE9-1FFBC8B4E556}" type="pres">
      <dgm:prSet presAssocID="{726D1C78-76A1-4E9D-B938-9E2BD938EA76}" presName="textRect" presStyleLbl="revTx" presStyleIdx="2" presStyleCnt="5">
        <dgm:presLayoutVars>
          <dgm:chMax val="1"/>
          <dgm:chPref val="1"/>
        </dgm:presLayoutVars>
      </dgm:prSet>
      <dgm:spPr/>
    </dgm:pt>
    <dgm:pt modelId="{72EC0E36-B198-4F1D-88DA-FD3DDD8C6ADA}" type="pres">
      <dgm:prSet presAssocID="{A0033BAD-A800-456D-95C3-3E284D52F480}" presName="sibTrans" presStyleLbl="sibTrans2D1" presStyleIdx="0" presStyleCnt="0"/>
      <dgm:spPr/>
    </dgm:pt>
    <dgm:pt modelId="{E601F667-45F8-4BC8-88D1-EAC6E518631F}" type="pres">
      <dgm:prSet presAssocID="{735A1383-7244-44C9-8B37-A67790A1A300}" presName="compNode" presStyleCnt="0"/>
      <dgm:spPr/>
    </dgm:pt>
    <dgm:pt modelId="{A7993DD8-3FDE-4310-B7B2-9ACA8DB73BD9}" type="pres">
      <dgm:prSet presAssocID="{735A1383-7244-44C9-8B37-A67790A1A300}" presName="iconBgRect" presStyleLbl="bgShp" presStyleIdx="3" presStyleCnt="5"/>
      <dgm:spPr/>
    </dgm:pt>
    <dgm:pt modelId="{8D6AD583-3065-44A8-82DD-9FBDD36EEF1D}" type="pres">
      <dgm:prSet presAssocID="{735A1383-7244-44C9-8B37-A67790A1A30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oła zębate"/>
        </a:ext>
      </dgm:extLst>
    </dgm:pt>
    <dgm:pt modelId="{A44F7B41-087D-41F6-A073-26F79344DFDE}" type="pres">
      <dgm:prSet presAssocID="{735A1383-7244-44C9-8B37-A67790A1A300}" presName="spaceRect" presStyleCnt="0"/>
      <dgm:spPr/>
    </dgm:pt>
    <dgm:pt modelId="{0C7CCE47-F93C-40F9-853D-C6B318FD2F68}" type="pres">
      <dgm:prSet presAssocID="{735A1383-7244-44C9-8B37-A67790A1A300}" presName="textRect" presStyleLbl="revTx" presStyleIdx="3" presStyleCnt="5">
        <dgm:presLayoutVars>
          <dgm:chMax val="1"/>
          <dgm:chPref val="1"/>
        </dgm:presLayoutVars>
      </dgm:prSet>
      <dgm:spPr/>
    </dgm:pt>
    <dgm:pt modelId="{0A50AE5B-9829-480A-9C25-83D93DB206BD}" type="pres">
      <dgm:prSet presAssocID="{3370588B-63DA-487F-8455-83A0EB9A55CD}" presName="sibTrans" presStyleLbl="sibTrans2D1" presStyleIdx="0" presStyleCnt="0"/>
      <dgm:spPr/>
    </dgm:pt>
    <dgm:pt modelId="{F067906B-B4AF-496B-A6AE-3304E4F41CDD}" type="pres">
      <dgm:prSet presAssocID="{9AAEB03A-7A42-42B3-9709-A495EA2EEFBE}" presName="compNode" presStyleCnt="0"/>
      <dgm:spPr/>
    </dgm:pt>
    <dgm:pt modelId="{87DA94F3-778F-47D9-B4B0-F5F1295D38DF}" type="pres">
      <dgm:prSet presAssocID="{9AAEB03A-7A42-42B3-9709-A495EA2EEFBE}" presName="iconBgRect" presStyleLbl="bgShp" presStyleIdx="4" presStyleCnt="5"/>
      <dgm:spPr/>
    </dgm:pt>
    <dgm:pt modelId="{E96AB6DD-7CED-4DA4-9A5C-A05C9413B036}" type="pres">
      <dgm:prSet presAssocID="{9AAEB03A-7A42-42B3-9709-A495EA2EEF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ko"/>
        </a:ext>
      </dgm:extLst>
    </dgm:pt>
    <dgm:pt modelId="{8CE53037-53FE-427B-A9F9-BC6F0190B1D0}" type="pres">
      <dgm:prSet presAssocID="{9AAEB03A-7A42-42B3-9709-A495EA2EEFBE}" presName="spaceRect" presStyleCnt="0"/>
      <dgm:spPr/>
    </dgm:pt>
    <dgm:pt modelId="{9EDFAE5A-37A5-4529-BFAE-5FBECBAE60C8}" type="pres">
      <dgm:prSet presAssocID="{9AAEB03A-7A42-42B3-9709-A495EA2EEFBE}" presName="textRect" presStyleLbl="revTx" presStyleIdx="4" presStyleCnt="5">
        <dgm:presLayoutVars>
          <dgm:chMax val="1"/>
          <dgm:chPref val="1"/>
        </dgm:presLayoutVars>
      </dgm:prSet>
      <dgm:spPr/>
    </dgm:pt>
  </dgm:ptLst>
  <dgm:cxnLst>
    <dgm:cxn modelId="{AA477A08-8B7B-4B41-9C8A-B03824BC119A}" srcId="{F013031F-2899-41FB-8496-EB187E54D8DE}" destId="{259EAAE5-1B99-450E-9347-B1174BA98D21}" srcOrd="0" destOrd="0" parTransId="{FF55621B-540C-4F0E-B5D9-CF5A72B07BFD}" sibTransId="{22C4B865-30CE-48C9-91A8-A74DE59AF92A}"/>
    <dgm:cxn modelId="{4DFC3831-68E7-5E4E-956F-D10601534D09}" type="presOf" srcId="{259EAAE5-1B99-450E-9347-B1174BA98D21}" destId="{F59B58C4-7E38-4568-AB0B-02C4027057C4}" srcOrd="0" destOrd="0" presId="urn:microsoft.com/office/officeart/2018/2/layout/IconCircleList"/>
    <dgm:cxn modelId="{2542003F-9B28-416B-BDEC-BCCB3233DF93}" srcId="{F013031F-2899-41FB-8496-EB187E54D8DE}" destId="{726D1C78-76A1-4E9D-B938-9E2BD938EA76}" srcOrd="2" destOrd="0" parTransId="{C6335953-156F-4793-BB40-10B909C5A684}" sibTransId="{A0033BAD-A800-456D-95C3-3E284D52F480}"/>
    <dgm:cxn modelId="{DEDF0B42-F99C-4358-A7EC-FD50774884CD}" srcId="{F013031F-2899-41FB-8496-EB187E54D8DE}" destId="{9AAEB03A-7A42-42B3-9709-A495EA2EEFBE}" srcOrd="4" destOrd="0" parTransId="{696A95D9-161D-4F07-AF16-ED08CD470508}" sibTransId="{391AD6F9-B349-45F4-9DE3-6CAD805B5D84}"/>
    <dgm:cxn modelId="{644E604C-4C31-4D45-A5E5-BF21FEB7F544}" type="presOf" srcId="{A0033BAD-A800-456D-95C3-3E284D52F480}" destId="{72EC0E36-B198-4F1D-88DA-FD3DDD8C6ADA}" srcOrd="0" destOrd="0" presId="urn:microsoft.com/office/officeart/2018/2/layout/IconCircleList"/>
    <dgm:cxn modelId="{C52C2B5E-CD7A-7047-B0EC-9F3C439AA9FD}" type="presOf" srcId="{3370588B-63DA-487F-8455-83A0EB9A55CD}" destId="{0A50AE5B-9829-480A-9C25-83D93DB206BD}" srcOrd="0" destOrd="0" presId="urn:microsoft.com/office/officeart/2018/2/layout/IconCircleList"/>
    <dgm:cxn modelId="{EE4AA368-B98A-6C45-929E-C60B75144DED}" type="presOf" srcId="{F013031F-2899-41FB-8496-EB187E54D8DE}" destId="{7669B69B-FFEC-4F2F-B53C-1EDC58AFD4F3}" srcOrd="0" destOrd="0" presId="urn:microsoft.com/office/officeart/2018/2/layout/IconCircleList"/>
    <dgm:cxn modelId="{20316D6A-3226-0046-97E3-8B488D8388F7}" type="presOf" srcId="{735A1383-7244-44C9-8B37-A67790A1A300}" destId="{0C7CCE47-F93C-40F9-853D-C6B318FD2F68}" srcOrd="0" destOrd="0" presId="urn:microsoft.com/office/officeart/2018/2/layout/IconCircleList"/>
    <dgm:cxn modelId="{7F86C56E-55BC-1D4D-B966-391069BB51B0}" type="presOf" srcId="{22C4B865-30CE-48C9-91A8-A74DE59AF92A}" destId="{B925957D-B003-4C00-A87B-E22364246C54}" srcOrd="0" destOrd="0" presId="urn:microsoft.com/office/officeart/2018/2/layout/IconCircleList"/>
    <dgm:cxn modelId="{2793C886-61CA-4E77-B05D-F737B3EEC31E}" srcId="{F013031F-2899-41FB-8496-EB187E54D8DE}" destId="{735A1383-7244-44C9-8B37-A67790A1A300}" srcOrd="3" destOrd="0" parTransId="{ABEA5B7C-F6B4-4DE9-B292-718AD0724758}" sibTransId="{3370588B-63DA-487F-8455-83A0EB9A55CD}"/>
    <dgm:cxn modelId="{2E25D5BC-6AE3-3743-8FD0-336A9EF990D5}" type="presOf" srcId="{60F052A9-4973-469D-AB18-5B8400BD4FEC}" destId="{D27225B3-91B9-43D3-85AD-9282678B2D69}" srcOrd="0" destOrd="0" presId="urn:microsoft.com/office/officeart/2018/2/layout/IconCircleList"/>
    <dgm:cxn modelId="{386D15CD-397D-8344-8B2F-61C94739D0F6}" type="presOf" srcId="{E97BA04B-51EF-4E9E-A5B4-A946844F930F}" destId="{E62CD8C0-BDCF-4AA4-9EF9-16588EDCBF6E}" srcOrd="0" destOrd="0" presId="urn:microsoft.com/office/officeart/2018/2/layout/IconCircleList"/>
    <dgm:cxn modelId="{1C273DD0-B912-2F4C-BF1A-175065A9F58B}" type="presOf" srcId="{726D1C78-76A1-4E9D-B938-9E2BD938EA76}" destId="{40E56897-7F94-4B8E-8CE9-1FFBC8B4E556}" srcOrd="0" destOrd="0" presId="urn:microsoft.com/office/officeart/2018/2/layout/IconCircleList"/>
    <dgm:cxn modelId="{E1077DEB-D3B9-D040-86F5-D54581D520AD}" type="presOf" srcId="{9AAEB03A-7A42-42B3-9709-A495EA2EEFBE}" destId="{9EDFAE5A-37A5-4529-BFAE-5FBECBAE60C8}" srcOrd="0" destOrd="0" presId="urn:microsoft.com/office/officeart/2018/2/layout/IconCircleList"/>
    <dgm:cxn modelId="{606CBFF6-1602-4B04-AE28-D916897643AF}" srcId="{F013031F-2899-41FB-8496-EB187E54D8DE}" destId="{60F052A9-4973-469D-AB18-5B8400BD4FEC}" srcOrd="1" destOrd="0" parTransId="{4DD03D51-11E5-4FE0-BAD7-95E62DC3AF6B}" sibTransId="{E97BA04B-51EF-4E9E-A5B4-A946844F930F}"/>
    <dgm:cxn modelId="{558CAD6C-B8CA-6F4C-9F2D-3EF4B4E22212}" type="presParOf" srcId="{7669B69B-FFEC-4F2F-B53C-1EDC58AFD4F3}" destId="{EE64F898-9BC0-4544-A532-FA4373342521}" srcOrd="0" destOrd="0" presId="urn:microsoft.com/office/officeart/2018/2/layout/IconCircleList"/>
    <dgm:cxn modelId="{ACB95C72-ECA1-014A-A2CA-988DA66480E8}" type="presParOf" srcId="{EE64F898-9BC0-4544-A532-FA4373342521}" destId="{8886C975-2E58-483D-B436-BF17FF2F1381}" srcOrd="0" destOrd="0" presId="urn:microsoft.com/office/officeart/2018/2/layout/IconCircleList"/>
    <dgm:cxn modelId="{69A1AA01-8FE5-984D-928A-172014B4C661}" type="presParOf" srcId="{8886C975-2E58-483D-B436-BF17FF2F1381}" destId="{F7BE17F1-0BD3-4A7A-B27C-138B6E4FC24C}" srcOrd="0" destOrd="0" presId="urn:microsoft.com/office/officeart/2018/2/layout/IconCircleList"/>
    <dgm:cxn modelId="{B7AAE4A5-CED9-3C4C-ABAD-511D7DF1D56A}" type="presParOf" srcId="{8886C975-2E58-483D-B436-BF17FF2F1381}" destId="{AE498F64-609A-4C54-BCD2-773CFAEEC06A}" srcOrd="1" destOrd="0" presId="urn:microsoft.com/office/officeart/2018/2/layout/IconCircleList"/>
    <dgm:cxn modelId="{907F8387-F34F-914C-9596-2DE7F2189A0E}" type="presParOf" srcId="{8886C975-2E58-483D-B436-BF17FF2F1381}" destId="{6B5CC675-8F1D-4078-A21A-E20941FA95DC}" srcOrd="2" destOrd="0" presId="urn:microsoft.com/office/officeart/2018/2/layout/IconCircleList"/>
    <dgm:cxn modelId="{75D255AD-9979-0D41-80AD-24622CEB033D}" type="presParOf" srcId="{8886C975-2E58-483D-B436-BF17FF2F1381}" destId="{F59B58C4-7E38-4568-AB0B-02C4027057C4}" srcOrd="3" destOrd="0" presId="urn:microsoft.com/office/officeart/2018/2/layout/IconCircleList"/>
    <dgm:cxn modelId="{249AAEEA-9E12-0047-B2A1-922B6FFAF59D}" type="presParOf" srcId="{EE64F898-9BC0-4544-A532-FA4373342521}" destId="{B925957D-B003-4C00-A87B-E22364246C54}" srcOrd="1" destOrd="0" presId="urn:microsoft.com/office/officeart/2018/2/layout/IconCircleList"/>
    <dgm:cxn modelId="{7CE202F1-2903-444A-9659-7912875175F9}" type="presParOf" srcId="{EE64F898-9BC0-4544-A532-FA4373342521}" destId="{0E7E0969-E68B-4B57-B01F-6F4B8D19C461}" srcOrd="2" destOrd="0" presId="urn:microsoft.com/office/officeart/2018/2/layout/IconCircleList"/>
    <dgm:cxn modelId="{1F912548-B5BF-5643-BF0C-CCD3CA2393B6}" type="presParOf" srcId="{0E7E0969-E68B-4B57-B01F-6F4B8D19C461}" destId="{A3C03497-92DB-4B46-A777-F41AD75CDE8F}" srcOrd="0" destOrd="0" presId="urn:microsoft.com/office/officeart/2018/2/layout/IconCircleList"/>
    <dgm:cxn modelId="{503F9660-7E27-0C41-A31E-EDAE2984747B}" type="presParOf" srcId="{0E7E0969-E68B-4B57-B01F-6F4B8D19C461}" destId="{C6127000-987F-4D34-8959-DEC31486093E}" srcOrd="1" destOrd="0" presId="urn:microsoft.com/office/officeart/2018/2/layout/IconCircleList"/>
    <dgm:cxn modelId="{B4D4985A-EEC3-7744-B1E1-8A2BA5052AD5}" type="presParOf" srcId="{0E7E0969-E68B-4B57-B01F-6F4B8D19C461}" destId="{C87C8855-3A2B-4CE7-8436-E6EB06A52959}" srcOrd="2" destOrd="0" presId="urn:microsoft.com/office/officeart/2018/2/layout/IconCircleList"/>
    <dgm:cxn modelId="{B5E6B0D4-047B-0848-83DE-A575F9AB17A5}" type="presParOf" srcId="{0E7E0969-E68B-4B57-B01F-6F4B8D19C461}" destId="{D27225B3-91B9-43D3-85AD-9282678B2D69}" srcOrd="3" destOrd="0" presId="urn:microsoft.com/office/officeart/2018/2/layout/IconCircleList"/>
    <dgm:cxn modelId="{8E3D6486-D1A7-5348-9E87-E05DDF88D4FA}" type="presParOf" srcId="{EE64F898-9BC0-4544-A532-FA4373342521}" destId="{E62CD8C0-BDCF-4AA4-9EF9-16588EDCBF6E}" srcOrd="3" destOrd="0" presId="urn:microsoft.com/office/officeart/2018/2/layout/IconCircleList"/>
    <dgm:cxn modelId="{04B975D3-E5E3-DA4F-83E6-070B08A9C0AF}" type="presParOf" srcId="{EE64F898-9BC0-4544-A532-FA4373342521}" destId="{CF1FFB36-1CFA-4595-A4D9-3348AB26694E}" srcOrd="4" destOrd="0" presId="urn:microsoft.com/office/officeart/2018/2/layout/IconCircleList"/>
    <dgm:cxn modelId="{15F8DF70-E3C7-ED42-82F2-12A663A09E08}" type="presParOf" srcId="{CF1FFB36-1CFA-4595-A4D9-3348AB26694E}" destId="{F10F9B2D-31E2-4070-A8C4-DD72F78EA356}" srcOrd="0" destOrd="0" presId="urn:microsoft.com/office/officeart/2018/2/layout/IconCircleList"/>
    <dgm:cxn modelId="{930B38C7-DC9D-704D-8359-697E16955974}" type="presParOf" srcId="{CF1FFB36-1CFA-4595-A4D9-3348AB26694E}" destId="{6072C89E-ED0F-4BFF-9AA3-3542863E1B87}" srcOrd="1" destOrd="0" presId="urn:microsoft.com/office/officeart/2018/2/layout/IconCircleList"/>
    <dgm:cxn modelId="{720AB45E-44D2-DC4D-98B8-57E70CB4F982}" type="presParOf" srcId="{CF1FFB36-1CFA-4595-A4D9-3348AB26694E}" destId="{8EA67365-03C4-4453-B102-7E609918EF42}" srcOrd="2" destOrd="0" presId="urn:microsoft.com/office/officeart/2018/2/layout/IconCircleList"/>
    <dgm:cxn modelId="{16EA12C8-4E53-EA45-A1F1-FF8FAADCECD6}" type="presParOf" srcId="{CF1FFB36-1CFA-4595-A4D9-3348AB26694E}" destId="{40E56897-7F94-4B8E-8CE9-1FFBC8B4E556}" srcOrd="3" destOrd="0" presId="urn:microsoft.com/office/officeart/2018/2/layout/IconCircleList"/>
    <dgm:cxn modelId="{21457C42-5D83-0544-8D3A-A03A30520C43}" type="presParOf" srcId="{EE64F898-9BC0-4544-A532-FA4373342521}" destId="{72EC0E36-B198-4F1D-88DA-FD3DDD8C6ADA}" srcOrd="5" destOrd="0" presId="urn:microsoft.com/office/officeart/2018/2/layout/IconCircleList"/>
    <dgm:cxn modelId="{C648922A-8AE6-F847-BF2C-83B267B55E07}" type="presParOf" srcId="{EE64F898-9BC0-4544-A532-FA4373342521}" destId="{E601F667-45F8-4BC8-88D1-EAC6E518631F}" srcOrd="6" destOrd="0" presId="urn:microsoft.com/office/officeart/2018/2/layout/IconCircleList"/>
    <dgm:cxn modelId="{45D40251-A79E-0A47-9F95-9220FFDC736A}" type="presParOf" srcId="{E601F667-45F8-4BC8-88D1-EAC6E518631F}" destId="{A7993DD8-3FDE-4310-B7B2-9ACA8DB73BD9}" srcOrd="0" destOrd="0" presId="urn:microsoft.com/office/officeart/2018/2/layout/IconCircleList"/>
    <dgm:cxn modelId="{1AB77BA2-587A-D04F-B468-27A6760595FE}" type="presParOf" srcId="{E601F667-45F8-4BC8-88D1-EAC6E518631F}" destId="{8D6AD583-3065-44A8-82DD-9FBDD36EEF1D}" srcOrd="1" destOrd="0" presId="urn:microsoft.com/office/officeart/2018/2/layout/IconCircleList"/>
    <dgm:cxn modelId="{7B84E5E5-05C4-0E48-A406-A08771D8B5B1}" type="presParOf" srcId="{E601F667-45F8-4BC8-88D1-EAC6E518631F}" destId="{A44F7B41-087D-41F6-A073-26F79344DFDE}" srcOrd="2" destOrd="0" presId="urn:microsoft.com/office/officeart/2018/2/layout/IconCircleList"/>
    <dgm:cxn modelId="{E514858C-EA05-CF47-A0A0-92DB445F0346}" type="presParOf" srcId="{E601F667-45F8-4BC8-88D1-EAC6E518631F}" destId="{0C7CCE47-F93C-40F9-853D-C6B318FD2F68}" srcOrd="3" destOrd="0" presId="urn:microsoft.com/office/officeart/2018/2/layout/IconCircleList"/>
    <dgm:cxn modelId="{8020395B-97EF-5B49-8A37-2F69DE4FC989}" type="presParOf" srcId="{EE64F898-9BC0-4544-A532-FA4373342521}" destId="{0A50AE5B-9829-480A-9C25-83D93DB206BD}" srcOrd="7" destOrd="0" presId="urn:microsoft.com/office/officeart/2018/2/layout/IconCircleList"/>
    <dgm:cxn modelId="{C9BDA077-E4B1-D242-B458-9790EBB7F048}" type="presParOf" srcId="{EE64F898-9BC0-4544-A532-FA4373342521}" destId="{F067906B-B4AF-496B-A6AE-3304E4F41CDD}" srcOrd="8" destOrd="0" presId="urn:microsoft.com/office/officeart/2018/2/layout/IconCircleList"/>
    <dgm:cxn modelId="{1BC7851E-1B3A-0C4E-8E73-B0C9084F8584}" type="presParOf" srcId="{F067906B-B4AF-496B-A6AE-3304E4F41CDD}" destId="{87DA94F3-778F-47D9-B4B0-F5F1295D38DF}" srcOrd="0" destOrd="0" presId="urn:microsoft.com/office/officeart/2018/2/layout/IconCircleList"/>
    <dgm:cxn modelId="{55967383-3641-984C-AC8C-B5C3D4521F0A}" type="presParOf" srcId="{F067906B-B4AF-496B-A6AE-3304E4F41CDD}" destId="{E96AB6DD-7CED-4DA4-9A5C-A05C9413B036}" srcOrd="1" destOrd="0" presId="urn:microsoft.com/office/officeart/2018/2/layout/IconCircleList"/>
    <dgm:cxn modelId="{29AD89C3-BCEB-E547-9B0A-BAD6A2C1E1AB}" type="presParOf" srcId="{F067906B-B4AF-496B-A6AE-3304E4F41CDD}" destId="{8CE53037-53FE-427B-A9F9-BC6F0190B1D0}" srcOrd="2" destOrd="0" presId="urn:microsoft.com/office/officeart/2018/2/layout/IconCircleList"/>
    <dgm:cxn modelId="{4ABFD0D7-019E-D04C-AB16-3E3D4D805328}" type="presParOf" srcId="{F067906B-B4AF-496B-A6AE-3304E4F41CDD}" destId="{9EDFAE5A-37A5-4529-BFAE-5FBECBAE60C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178A9C-A7E0-4579-BB37-7CB4296462B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CC951F9-FA0E-4AEB-92BE-6767D48664C8}">
      <dgm:prSet/>
      <dgm:spPr/>
      <dgm:t>
        <a:bodyPr/>
        <a:lstStyle/>
        <a:p>
          <a:r>
            <a:rPr lang="pl-PL" dirty="0"/>
            <a:t>Cel powinien być:</a:t>
          </a:r>
          <a:endParaRPr lang="en-US" dirty="0"/>
        </a:p>
      </dgm:t>
    </dgm:pt>
    <dgm:pt modelId="{D5BDD40C-EC90-4B3B-90EC-983F48782821}" type="parTrans" cxnId="{A04A42C8-11D3-4906-A2D7-4582002B182F}">
      <dgm:prSet/>
      <dgm:spPr/>
      <dgm:t>
        <a:bodyPr/>
        <a:lstStyle/>
        <a:p>
          <a:endParaRPr lang="en-US"/>
        </a:p>
      </dgm:t>
    </dgm:pt>
    <dgm:pt modelId="{017E87F5-5361-40FB-AE39-5557DD15B214}" type="sibTrans" cxnId="{A04A42C8-11D3-4906-A2D7-4582002B182F}">
      <dgm:prSet/>
      <dgm:spPr/>
      <dgm:t>
        <a:bodyPr/>
        <a:lstStyle/>
        <a:p>
          <a:endParaRPr lang="en-US"/>
        </a:p>
      </dgm:t>
    </dgm:pt>
    <dgm:pt modelId="{EA2AB4D9-69C3-4776-8373-60D65FCE6E83}">
      <dgm:prSet/>
      <dgm:spPr/>
      <dgm:t>
        <a:bodyPr/>
        <a:lstStyle/>
        <a:p>
          <a:r>
            <a:rPr lang="pl-PL" dirty="0"/>
            <a:t>-Skonkretyzowany (</a:t>
          </a:r>
          <a:r>
            <a:rPr lang="pl-PL" dirty="0" err="1"/>
            <a:t>Specific</a:t>
          </a:r>
          <a:r>
            <a:rPr lang="pl-PL" dirty="0"/>
            <a:t>)</a:t>
          </a:r>
          <a:endParaRPr lang="en-US" dirty="0"/>
        </a:p>
      </dgm:t>
    </dgm:pt>
    <dgm:pt modelId="{983EA476-522C-404C-A406-8E2CEDCC73C6}" type="parTrans" cxnId="{279CCE68-3F41-4072-8D48-3D8164264D99}">
      <dgm:prSet/>
      <dgm:spPr/>
      <dgm:t>
        <a:bodyPr/>
        <a:lstStyle/>
        <a:p>
          <a:endParaRPr lang="en-US"/>
        </a:p>
      </dgm:t>
    </dgm:pt>
    <dgm:pt modelId="{66BAAC63-B3A6-4BB4-B87A-252E47722780}" type="sibTrans" cxnId="{279CCE68-3F41-4072-8D48-3D8164264D99}">
      <dgm:prSet/>
      <dgm:spPr/>
      <dgm:t>
        <a:bodyPr/>
        <a:lstStyle/>
        <a:p>
          <a:endParaRPr lang="en-US"/>
        </a:p>
      </dgm:t>
    </dgm:pt>
    <dgm:pt modelId="{C26CB57B-47DF-4FA9-AB2A-FF35AF4D190F}">
      <dgm:prSet/>
      <dgm:spPr/>
      <dgm:t>
        <a:bodyPr/>
        <a:lstStyle/>
        <a:p>
          <a:r>
            <a:rPr lang="pl-PL"/>
            <a:t>-Mierzalny (Measurable)</a:t>
          </a:r>
          <a:endParaRPr lang="en-US"/>
        </a:p>
      </dgm:t>
    </dgm:pt>
    <dgm:pt modelId="{945A8E22-1C2F-44F3-AF36-95EF696A5585}" type="parTrans" cxnId="{B52C4B33-52A6-4300-A9F2-5784A013C6F8}">
      <dgm:prSet/>
      <dgm:spPr/>
      <dgm:t>
        <a:bodyPr/>
        <a:lstStyle/>
        <a:p>
          <a:endParaRPr lang="en-US"/>
        </a:p>
      </dgm:t>
    </dgm:pt>
    <dgm:pt modelId="{B2E56E9F-54AD-4132-9C1B-DA5A06CFB12F}" type="sibTrans" cxnId="{B52C4B33-52A6-4300-A9F2-5784A013C6F8}">
      <dgm:prSet/>
      <dgm:spPr/>
      <dgm:t>
        <a:bodyPr/>
        <a:lstStyle/>
        <a:p>
          <a:endParaRPr lang="en-US"/>
        </a:p>
      </dgm:t>
    </dgm:pt>
    <dgm:pt modelId="{1A02CF2D-447E-45E9-A4BD-8E6A72CB9858}">
      <dgm:prSet/>
      <dgm:spPr/>
      <dgm:t>
        <a:bodyPr/>
        <a:lstStyle/>
        <a:p>
          <a:r>
            <a:rPr lang="pl-PL"/>
            <a:t>-Osiągalny (Achievable)</a:t>
          </a:r>
          <a:endParaRPr lang="en-US"/>
        </a:p>
      </dgm:t>
    </dgm:pt>
    <dgm:pt modelId="{F9865015-856D-4D59-A316-CA46C6F64148}" type="parTrans" cxnId="{450DCE80-758C-4A54-BC36-0E015EC4A37B}">
      <dgm:prSet/>
      <dgm:spPr/>
      <dgm:t>
        <a:bodyPr/>
        <a:lstStyle/>
        <a:p>
          <a:endParaRPr lang="en-US"/>
        </a:p>
      </dgm:t>
    </dgm:pt>
    <dgm:pt modelId="{21602FD6-689B-45DA-829D-3A226AA318CB}" type="sibTrans" cxnId="{450DCE80-758C-4A54-BC36-0E015EC4A37B}">
      <dgm:prSet/>
      <dgm:spPr/>
      <dgm:t>
        <a:bodyPr/>
        <a:lstStyle/>
        <a:p>
          <a:endParaRPr lang="en-US"/>
        </a:p>
      </dgm:t>
    </dgm:pt>
    <dgm:pt modelId="{FA28490C-AD30-4F80-A85A-147EAF07AC49}">
      <dgm:prSet/>
      <dgm:spPr/>
      <dgm:t>
        <a:bodyPr/>
        <a:lstStyle/>
        <a:p>
          <a:r>
            <a:rPr lang="pl-PL"/>
            <a:t>-Istostny (Relevant)</a:t>
          </a:r>
          <a:endParaRPr lang="en-US"/>
        </a:p>
      </dgm:t>
    </dgm:pt>
    <dgm:pt modelId="{393242B7-1B23-4E71-9745-7168FA5FCE1F}" type="parTrans" cxnId="{CAF26494-6500-4DCD-805C-8B919B78AED1}">
      <dgm:prSet/>
      <dgm:spPr/>
      <dgm:t>
        <a:bodyPr/>
        <a:lstStyle/>
        <a:p>
          <a:endParaRPr lang="en-US"/>
        </a:p>
      </dgm:t>
    </dgm:pt>
    <dgm:pt modelId="{D8295AAC-0181-47BF-882E-B9CE7194C6E2}" type="sibTrans" cxnId="{CAF26494-6500-4DCD-805C-8B919B78AED1}">
      <dgm:prSet/>
      <dgm:spPr/>
      <dgm:t>
        <a:bodyPr/>
        <a:lstStyle/>
        <a:p>
          <a:endParaRPr lang="en-US"/>
        </a:p>
      </dgm:t>
    </dgm:pt>
    <dgm:pt modelId="{D7D4E733-0856-469B-AA38-7014DE7DF3F5}">
      <dgm:prSet/>
      <dgm:spPr/>
      <dgm:t>
        <a:bodyPr/>
        <a:lstStyle/>
        <a:p>
          <a:r>
            <a:rPr lang="pl-PL" dirty="0"/>
            <a:t>-Określony w czasie (Time-</a:t>
          </a:r>
          <a:r>
            <a:rPr lang="pl-PL" dirty="0" err="1"/>
            <a:t>Bound</a:t>
          </a:r>
          <a:r>
            <a:rPr lang="pl-PL" dirty="0"/>
            <a:t>)</a:t>
          </a:r>
          <a:endParaRPr lang="en-US" dirty="0"/>
        </a:p>
      </dgm:t>
    </dgm:pt>
    <dgm:pt modelId="{518FBCED-F606-475C-9663-D6F3EB79A2AC}" type="parTrans" cxnId="{EA625984-83AA-4217-89C2-24885D7BA4CA}">
      <dgm:prSet/>
      <dgm:spPr/>
      <dgm:t>
        <a:bodyPr/>
        <a:lstStyle/>
        <a:p>
          <a:endParaRPr lang="en-US"/>
        </a:p>
      </dgm:t>
    </dgm:pt>
    <dgm:pt modelId="{A342D1A3-8C2F-4B79-8232-7346B5D1BAD1}" type="sibTrans" cxnId="{EA625984-83AA-4217-89C2-24885D7BA4CA}">
      <dgm:prSet/>
      <dgm:spPr/>
      <dgm:t>
        <a:bodyPr/>
        <a:lstStyle/>
        <a:p>
          <a:endParaRPr lang="en-US"/>
        </a:p>
      </dgm:t>
    </dgm:pt>
    <dgm:pt modelId="{799AACE0-C007-3A40-88C4-E1E2799BF4E3}" type="pres">
      <dgm:prSet presAssocID="{06178A9C-A7E0-4579-BB37-7CB4296462B4}" presName="linear" presStyleCnt="0">
        <dgm:presLayoutVars>
          <dgm:animLvl val="lvl"/>
          <dgm:resizeHandles val="exact"/>
        </dgm:presLayoutVars>
      </dgm:prSet>
      <dgm:spPr/>
    </dgm:pt>
    <dgm:pt modelId="{8B7F0451-9CAC-B74E-A8D0-EA83C2E9EBF2}" type="pres">
      <dgm:prSet presAssocID="{BCC951F9-FA0E-4AEB-92BE-6767D48664C8}" presName="parentText" presStyleLbl="node1" presStyleIdx="0" presStyleCnt="6" custLinFactNeighborX="-8023" custLinFactNeighborY="3296">
        <dgm:presLayoutVars>
          <dgm:chMax val="0"/>
          <dgm:bulletEnabled val="1"/>
        </dgm:presLayoutVars>
      </dgm:prSet>
      <dgm:spPr/>
    </dgm:pt>
    <dgm:pt modelId="{6AEB49E0-EA75-6D4B-A63C-56A0E9FD994E}" type="pres">
      <dgm:prSet presAssocID="{017E87F5-5361-40FB-AE39-5557DD15B214}" presName="spacer" presStyleCnt="0"/>
      <dgm:spPr/>
    </dgm:pt>
    <dgm:pt modelId="{68BAEAE0-F83D-AE45-AAE7-E0F1A8D6A3B7}" type="pres">
      <dgm:prSet presAssocID="{EA2AB4D9-69C3-4776-8373-60D65FCE6E83}" presName="parentText" presStyleLbl="node1" presStyleIdx="1" presStyleCnt="6">
        <dgm:presLayoutVars>
          <dgm:chMax val="0"/>
          <dgm:bulletEnabled val="1"/>
        </dgm:presLayoutVars>
      </dgm:prSet>
      <dgm:spPr/>
    </dgm:pt>
    <dgm:pt modelId="{EEA0ECBC-E1C9-8F4B-92C3-CE58B4312ED8}" type="pres">
      <dgm:prSet presAssocID="{66BAAC63-B3A6-4BB4-B87A-252E47722780}" presName="spacer" presStyleCnt="0"/>
      <dgm:spPr/>
    </dgm:pt>
    <dgm:pt modelId="{BCA40EF7-DC22-D848-BFFC-0CCBD50920FC}" type="pres">
      <dgm:prSet presAssocID="{C26CB57B-47DF-4FA9-AB2A-FF35AF4D190F}" presName="parentText" presStyleLbl="node1" presStyleIdx="2" presStyleCnt="6">
        <dgm:presLayoutVars>
          <dgm:chMax val="0"/>
          <dgm:bulletEnabled val="1"/>
        </dgm:presLayoutVars>
      </dgm:prSet>
      <dgm:spPr/>
    </dgm:pt>
    <dgm:pt modelId="{4C460695-D492-D44B-88FF-42DE075B754E}" type="pres">
      <dgm:prSet presAssocID="{B2E56E9F-54AD-4132-9C1B-DA5A06CFB12F}" presName="spacer" presStyleCnt="0"/>
      <dgm:spPr/>
    </dgm:pt>
    <dgm:pt modelId="{9E1687BB-A7C3-ED44-9C0B-8845F348E317}" type="pres">
      <dgm:prSet presAssocID="{1A02CF2D-447E-45E9-A4BD-8E6A72CB9858}" presName="parentText" presStyleLbl="node1" presStyleIdx="3" presStyleCnt="6">
        <dgm:presLayoutVars>
          <dgm:chMax val="0"/>
          <dgm:bulletEnabled val="1"/>
        </dgm:presLayoutVars>
      </dgm:prSet>
      <dgm:spPr/>
    </dgm:pt>
    <dgm:pt modelId="{72AAB8FD-0177-B348-923E-4E0B59B02F83}" type="pres">
      <dgm:prSet presAssocID="{21602FD6-689B-45DA-829D-3A226AA318CB}" presName="spacer" presStyleCnt="0"/>
      <dgm:spPr/>
    </dgm:pt>
    <dgm:pt modelId="{F69EAA0D-09D2-BD40-9999-D249EE64B34A}" type="pres">
      <dgm:prSet presAssocID="{FA28490C-AD30-4F80-A85A-147EAF07AC49}" presName="parentText" presStyleLbl="node1" presStyleIdx="4" presStyleCnt="6">
        <dgm:presLayoutVars>
          <dgm:chMax val="0"/>
          <dgm:bulletEnabled val="1"/>
        </dgm:presLayoutVars>
      </dgm:prSet>
      <dgm:spPr/>
    </dgm:pt>
    <dgm:pt modelId="{3857ACE9-4794-DE43-BD92-EC1EEA510952}" type="pres">
      <dgm:prSet presAssocID="{D8295AAC-0181-47BF-882E-B9CE7194C6E2}" presName="spacer" presStyleCnt="0"/>
      <dgm:spPr/>
    </dgm:pt>
    <dgm:pt modelId="{F8EEC8CF-01ED-1F45-9D73-49EC291FD35D}" type="pres">
      <dgm:prSet presAssocID="{D7D4E733-0856-469B-AA38-7014DE7DF3F5}" presName="parentText" presStyleLbl="node1" presStyleIdx="5" presStyleCnt="6">
        <dgm:presLayoutVars>
          <dgm:chMax val="0"/>
          <dgm:bulletEnabled val="1"/>
        </dgm:presLayoutVars>
      </dgm:prSet>
      <dgm:spPr/>
    </dgm:pt>
  </dgm:ptLst>
  <dgm:cxnLst>
    <dgm:cxn modelId="{2DE2BE13-7BCD-F544-A16D-C9BEA39C4C83}" type="presOf" srcId="{EA2AB4D9-69C3-4776-8373-60D65FCE6E83}" destId="{68BAEAE0-F83D-AE45-AAE7-E0F1A8D6A3B7}" srcOrd="0" destOrd="0" presId="urn:microsoft.com/office/officeart/2005/8/layout/vList2"/>
    <dgm:cxn modelId="{B52C4B33-52A6-4300-A9F2-5784A013C6F8}" srcId="{06178A9C-A7E0-4579-BB37-7CB4296462B4}" destId="{C26CB57B-47DF-4FA9-AB2A-FF35AF4D190F}" srcOrd="2" destOrd="0" parTransId="{945A8E22-1C2F-44F3-AF36-95EF696A5585}" sibTransId="{B2E56E9F-54AD-4132-9C1B-DA5A06CFB12F}"/>
    <dgm:cxn modelId="{A8DE254E-693F-EF4A-8D76-B49D35B5AA32}" type="presOf" srcId="{C26CB57B-47DF-4FA9-AB2A-FF35AF4D190F}" destId="{BCA40EF7-DC22-D848-BFFC-0CCBD50920FC}" srcOrd="0" destOrd="0" presId="urn:microsoft.com/office/officeart/2005/8/layout/vList2"/>
    <dgm:cxn modelId="{279CCE68-3F41-4072-8D48-3D8164264D99}" srcId="{06178A9C-A7E0-4579-BB37-7CB4296462B4}" destId="{EA2AB4D9-69C3-4776-8373-60D65FCE6E83}" srcOrd="1" destOrd="0" parTransId="{983EA476-522C-404C-A406-8E2CEDCC73C6}" sibTransId="{66BAAC63-B3A6-4BB4-B87A-252E47722780}"/>
    <dgm:cxn modelId="{912E9C6E-3A5B-8746-A6C1-A09B179D14C7}" type="presOf" srcId="{D7D4E733-0856-469B-AA38-7014DE7DF3F5}" destId="{F8EEC8CF-01ED-1F45-9D73-49EC291FD35D}" srcOrd="0" destOrd="0" presId="urn:microsoft.com/office/officeart/2005/8/layout/vList2"/>
    <dgm:cxn modelId="{450DCE80-758C-4A54-BC36-0E015EC4A37B}" srcId="{06178A9C-A7E0-4579-BB37-7CB4296462B4}" destId="{1A02CF2D-447E-45E9-A4BD-8E6A72CB9858}" srcOrd="3" destOrd="0" parTransId="{F9865015-856D-4D59-A316-CA46C6F64148}" sibTransId="{21602FD6-689B-45DA-829D-3A226AA318CB}"/>
    <dgm:cxn modelId="{EA625984-83AA-4217-89C2-24885D7BA4CA}" srcId="{06178A9C-A7E0-4579-BB37-7CB4296462B4}" destId="{D7D4E733-0856-469B-AA38-7014DE7DF3F5}" srcOrd="5" destOrd="0" parTransId="{518FBCED-F606-475C-9663-D6F3EB79A2AC}" sibTransId="{A342D1A3-8C2F-4B79-8232-7346B5D1BAD1}"/>
    <dgm:cxn modelId="{CAF26494-6500-4DCD-805C-8B919B78AED1}" srcId="{06178A9C-A7E0-4579-BB37-7CB4296462B4}" destId="{FA28490C-AD30-4F80-A85A-147EAF07AC49}" srcOrd="4" destOrd="0" parTransId="{393242B7-1B23-4E71-9745-7168FA5FCE1F}" sibTransId="{D8295AAC-0181-47BF-882E-B9CE7194C6E2}"/>
    <dgm:cxn modelId="{8EE06697-C13B-2941-A5A2-98337CF1A4C5}" type="presOf" srcId="{1A02CF2D-447E-45E9-A4BD-8E6A72CB9858}" destId="{9E1687BB-A7C3-ED44-9C0B-8845F348E317}" srcOrd="0" destOrd="0" presId="urn:microsoft.com/office/officeart/2005/8/layout/vList2"/>
    <dgm:cxn modelId="{28476D99-EC38-664F-8F53-981C46BF8BE3}" type="presOf" srcId="{06178A9C-A7E0-4579-BB37-7CB4296462B4}" destId="{799AACE0-C007-3A40-88C4-E1E2799BF4E3}" srcOrd="0" destOrd="0" presId="urn:microsoft.com/office/officeart/2005/8/layout/vList2"/>
    <dgm:cxn modelId="{578B86A3-43F0-BC40-A441-6E9E38650B6F}" type="presOf" srcId="{FA28490C-AD30-4F80-A85A-147EAF07AC49}" destId="{F69EAA0D-09D2-BD40-9999-D249EE64B34A}" srcOrd="0" destOrd="0" presId="urn:microsoft.com/office/officeart/2005/8/layout/vList2"/>
    <dgm:cxn modelId="{F8D6C5A8-63B5-154C-92A1-B3E421A0BADE}" type="presOf" srcId="{BCC951F9-FA0E-4AEB-92BE-6767D48664C8}" destId="{8B7F0451-9CAC-B74E-A8D0-EA83C2E9EBF2}" srcOrd="0" destOrd="0" presId="urn:microsoft.com/office/officeart/2005/8/layout/vList2"/>
    <dgm:cxn modelId="{A04A42C8-11D3-4906-A2D7-4582002B182F}" srcId="{06178A9C-A7E0-4579-BB37-7CB4296462B4}" destId="{BCC951F9-FA0E-4AEB-92BE-6767D48664C8}" srcOrd="0" destOrd="0" parTransId="{D5BDD40C-EC90-4B3B-90EC-983F48782821}" sibTransId="{017E87F5-5361-40FB-AE39-5557DD15B214}"/>
    <dgm:cxn modelId="{143E9A47-6EB9-FF4F-AA97-9ADF2D9BA548}" type="presParOf" srcId="{799AACE0-C007-3A40-88C4-E1E2799BF4E3}" destId="{8B7F0451-9CAC-B74E-A8D0-EA83C2E9EBF2}" srcOrd="0" destOrd="0" presId="urn:microsoft.com/office/officeart/2005/8/layout/vList2"/>
    <dgm:cxn modelId="{4F423C46-78D7-6B4B-A747-0AF7532D99FC}" type="presParOf" srcId="{799AACE0-C007-3A40-88C4-E1E2799BF4E3}" destId="{6AEB49E0-EA75-6D4B-A63C-56A0E9FD994E}" srcOrd="1" destOrd="0" presId="urn:microsoft.com/office/officeart/2005/8/layout/vList2"/>
    <dgm:cxn modelId="{EE6852F5-4DE3-2943-A857-ED8DFD84BB09}" type="presParOf" srcId="{799AACE0-C007-3A40-88C4-E1E2799BF4E3}" destId="{68BAEAE0-F83D-AE45-AAE7-E0F1A8D6A3B7}" srcOrd="2" destOrd="0" presId="urn:microsoft.com/office/officeart/2005/8/layout/vList2"/>
    <dgm:cxn modelId="{0F6590A0-E5D7-7241-B874-C0A558187D8F}" type="presParOf" srcId="{799AACE0-C007-3A40-88C4-E1E2799BF4E3}" destId="{EEA0ECBC-E1C9-8F4B-92C3-CE58B4312ED8}" srcOrd="3" destOrd="0" presId="urn:microsoft.com/office/officeart/2005/8/layout/vList2"/>
    <dgm:cxn modelId="{D39F6F22-9163-B341-8755-E9C72818FEC6}" type="presParOf" srcId="{799AACE0-C007-3A40-88C4-E1E2799BF4E3}" destId="{BCA40EF7-DC22-D848-BFFC-0CCBD50920FC}" srcOrd="4" destOrd="0" presId="urn:microsoft.com/office/officeart/2005/8/layout/vList2"/>
    <dgm:cxn modelId="{AA969E91-3496-AC4C-9E11-7FDF3EE8CDC5}" type="presParOf" srcId="{799AACE0-C007-3A40-88C4-E1E2799BF4E3}" destId="{4C460695-D492-D44B-88FF-42DE075B754E}" srcOrd="5" destOrd="0" presId="urn:microsoft.com/office/officeart/2005/8/layout/vList2"/>
    <dgm:cxn modelId="{8FF6490E-014B-B242-9731-CB731163A701}" type="presParOf" srcId="{799AACE0-C007-3A40-88C4-E1E2799BF4E3}" destId="{9E1687BB-A7C3-ED44-9C0B-8845F348E317}" srcOrd="6" destOrd="0" presId="urn:microsoft.com/office/officeart/2005/8/layout/vList2"/>
    <dgm:cxn modelId="{657220F3-8ED7-0145-9E9B-D4BC1E766972}" type="presParOf" srcId="{799AACE0-C007-3A40-88C4-E1E2799BF4E3}" destId="{72AAB8FD-0177-B348-923E-4E0B59B02F83}" srcOrd="7" destOrd="0" presId="urn:microsoft.com/office/officeart/2005/8/layout/vList2"/>
    <dgm:cxn modelId="{3E4A8450-7A46-9349-B543-B36222757713}" type="presParOf" srcId="{799AACE0-C007-3A40-88C4-E1E2799BF4E3}" destId="{F69EAA0D-09D2-BD40-9999-D249EE64B34A}" srcOrd="8" destOrd="0" presId="urn:microsoft.com/office/officeart/2005/8/layout/vList2"/>
    <dgm:cxn modelId="{952845F9-FBE4-C049-8FD5-093B1A4CE81E}" type="presParOf" srcId="{799AACE0-C007-3A40-88C4-E1E2799BF4E3}" destId="{3857ACE9-4794-DE43-BD92-EC1EEA510952}" srcOrd="9" destOrd="0" presId="urn:microsoft.com/office/officeart/2005/8/layout/vList2"/>
    <dgm:cxn modelId="{9D58E5DE-8AE7-B44B-981D-693F7FF66428}" type="presParOf" srcId="{799AACE0-C007-3A40-88C4-E1E2799BF4E3}" destId="{F8EEC8CF-01ED-1F45-9D73-49EC291FD35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E17F1-0BD3-4A7A-B27C-138B6E4FC24C}">
      <dsp:nvSpPr>
        <dsp:cNvPr id="0" name=""/>
        <dsp:cNvSpPr/>
      </dsp:nvSpPr>
      <dsp:spPr>
        <a:xfrm>
          <a:off x="65406" y="875279"/>
          <a:ext cx="825715" cy="8257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98F64-609A-4C54-BCD2-773CFAEEC06A}">
      <dsp:nvSpPr>
        <dsp:cNvPr id="0" name=""/>
        <dsp:cNvSpPr/>
      </dsp:nvSpPr>
      <dsp:spPr>
        <a:xfrm>
          <a:off x="238806" y="1048679"/>
          <a:ext cx="478914" cy="4789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9B58C4-7E38-4568-AB0B-02C4027057C4}">
      <dsp:nvSpPr>
        <dsp:cNvPr id="0" name=""/>
        <dsp:cNvSpPr/>
      </dsp:nvSpPr>
      <dsp:spPr>
        <a:xfrm>
          <a:off x="1068060" y="875279"/>
          <a:ext cx="1946329" cy="825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pl-PL" sz="2100" kern="1200"/>
            <a:t>1. Wyznaczanie celów </a:t>
          </a:r>
          <a:endParaRPr lang="en-US" sz="2100" kern="1200"/>
        </a:p>
      </dsp:txBody>
      <dsp:txXfrm>
        <a:off x="1068060" y="875279"/>
        <a:ext cx="1946329" cy="825715"/>
      </dsp:txXfrm>
    </dsp:sp>
    <dsp:sp modelId="{A3C03497-92DB-4B46-A777-F41AD75CDE8F}">
      <dsp:nvSpPr>
        <dsp:cNvPr id="0" name=""/>
        <dsp:cNvSpPr/>
      </dsp:nvSpPr>
      <dsp:spPr>
        <a:xfrm>
          <a:off x="3353523" y="875279"/>
          <a:ext cx="825715" cy="8257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27000-987F-4D34-8959-DEC31486093E}">
      <dsp:nvSpPr>
        <dsp:cNvPr id="0" name=""/>
        <dsp:cNvSpPr/>
      </dsp:nvSpPr>
      <dsp:spPr>
        <a:xfrm>
          <a:off x="3526923" y="1048679"/>
          <a:ext cx="478914" cy="4789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7225B3-91B9-43D3-85AD-9282678B2D69}">
      <dsp:nvSpPr>
        <dsp:cNvPr id="0" name=""/>
        <dsp:cNvSpPr/>
      </dsp:nvSpPr>
      <dsp:spPr>
        <a:xfrm>
          <a:off x="4356177" y="875279"/>
          <a:ext cx="1946329" cy="825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pl-PL" sz="2100" kern="1200"/>
            <a:t>2. Planowanie</a:t>
          </a:r>
          <a:endParaRPr lang="en-US" sz="2100" kern="1200"/>
        </a:p>
      </dsp:txBody>
      <dsp:txXfrm>
        <a:off x="4356177" y="875279"/>
        <a:ext cx="1946329" cy="825715"/>
      </dsp:txXfrm>
    </dsp:sp>
    <dsp:sp modelId="{F10F9B2D-31E2-4070-A8C4-DD72F78EA356}">
      <dsp:nvSpPr>
        <dsp:cNvPr id="0" name=""/>
        <dsp:cNvSpPr/>
      </dsp:nvSpPr>
      <dsp:spPr>
        <a:xfrm>
          <a:off x="65406" y="2789948"/>
          <a:ext cx="825715" cy="8257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2C89E-ED0F-4BFF-9AA3-3542863E1B87}">
      <dsp:nvSpPr>
        <dsp:cNvPr id="0" name=""/>
        <dsp:cNvSpPr/>
      </dsp:nvSpPr>
      <dsp:spPr>
        <a:xfrm>
          <a:off x="238806" y="2963349"/>
          <a:ext cx="478914" cy="4789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E56897-7F94-4B8E-8CE9-1FFBC8B4E556}">
      <dsp:nvSpPr>
        <dsp:cNvPr id="0" name=""/>
        <dsp:cNvSpPr/>
      </dsp:nvSpPr>
      <dsp:spPr>
        <a:xfrm>
          <a:off x="1068060" y="2789948"/>
          <a:ext cx="1946329" cy="825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pl-PL" sz="2100" kern="1200"/>
            <a:t>3. Podejmowanie decyzji</a:t>
          </a:r>
          <a:endParaRPr lang="en-US" sz="2100" kern="1200"/>
        </a:p>
      </dsp:txBody>
      <dsp:txXfrm>
        <a:off x="1068060" y="2789948"/>
        <a:ext cx="1946329" cy="825715"/>
      </dsp:txXfrm>
    </dsp:sp>
    <dsp:sp modelId="{A7993DD8-3FDE-4310-B7B2-9ACA8DB73BD9}">
      <dsp:nvSpPr>
        <dsp:cNvPr id="0" name=""/>
        <dsp:cNvSpPr/>
      </dsp:nvSpPr>
      <dsp:spPr>
        <a:xfrm>
          <a:off x="3353523" y="2789948"/>
          <a:ext cx="825715" cy="8257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AD583-3065-44A8-82DD-9FBDD36EEF1D}">
      <dsp:nvSpPr>
        <dsp:cNvPr id="0" name=""/>
        <dsp:cNvSpPr/>
      </dsp:nvSpPr>
      <dsp:spPr>
        <a:xfrm>
          <a:off x="3526923" y="2963349"/>
          <a:ext cx="478914" cy="4789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7CCE47-F93C-40F9-853D-C6B318FD2F68}">
      <dsp:nvSpPr>
        <dsp:cNvPr id="0" name=""/>
        <dsp:cNvSpPr/>
      </dsp:nvSpPr>
      <dsp:spPr>
        <a:xfrm>
          <a:off x="4356177" y="2789948"/>
          <a:ext cx="1946329" cy="825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pl-PL" sz="2100" kern="1200"/>
            <a:t>4. Realizacja</a:t>
          </a:r>
          <a:endParaRPr lang="en-US" sz="2100" kern="1200"/>
        </a:p>
      </dsp:txBody>
      <dsp:txXfrm>
        <a:off x="4356177" y="2789948"/>
        <a:ext cx="1946329" cy="825715"/>
      </dsp:txXfrm>
    </dsp:sp>
    <dsp:sp modelId="{87DA94F3-778F-47D9-B4B0-F5F1295D38DF}">
      <dsp:nvSpPr>
        <dsp:cNvPr id="0" name=""/>
        <dsp:cNvSpPr/>
      </dsp:nvSpPr>
      <dsp:spPr>
        <a:xfrm>
          <a:off x="65406" y="4704618"/>
          <a:ext cx="825715" cy="82571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6AB6DD-7CED-4DA4-9A5C-A05C9413B036}">
      <dsp:nvSpPr>
        <dsp:cNvPr id="0" name=""/>
        <dsp:cNvSpPr/>
      </dsp:nvSpPr>
      <dsp:spPr>
        <a:xfrm>
          <a:off x="238806" y="4878018"/>
          <a:ext cx="478914" cy="4789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DFAE5A-37A5-4529-BFAE-5FBECBAE60C8}">
      <dsp:nvSpPr>
        <dsp:cNvPr id="0" name=""/>
        <dsp:cNvSpPr/>
      </dsp:nvSpPr>
      <dsp:spPr>
        <a:xfrm>
          <a:off x="1068060" y="4704618"/>
          <a:ext cx="1946329" cy="825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pl-PL" sz="2100" kern="1200"/>
            <a:t>5. Monitorowanie</a:t>
          </a:r>
          <a:endParaRPr lang="en-US" sz="2100" kern="1200"/>
        </a:p>
      </dsp:txBody>
      <dsp:txXfrm>
        <a:off x="1068060" y="4704618"/>
        <a:ext cx="1946329" cy="825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F0451-9CAC-B74E-A8D0-EA83C2E9EBF2}">
      <dsp:nvSpPr>
        <dsp:cNvPr id="0" name=""/>
        <dsp:cNvSpPr/>
      </dsp:nvSpPr>
      <dsp:spPr>
        <a:xfrm>
          <a:off x="0" y="514763"/>
          <a:ext cx="6367912" cy="8154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pl-PL" sz="3400" kern="1200" dirty="0"/>
            <a:t>Cel powinien być:</a:t>
          </a:r>
          <a:endParaRPr lang="en-US" sz="3400" kern="1200" dirty="0"/>
        </a:p>
      </dsp:txBody>
      <dsp:txXfrm>
        <a:off x="39809" y="554572"/>
        <a:ext cx="6288294" cy="735872"/>
      </dsp:txXfrm>
    </dsp:sp>
    <dsp:sp modelId="{68BAEAE0-F83D-AE45-AAE7-E0F1A8D6A3B7}">
      <dsp:nvSpPr>
        <dsp:cNvPr id="0" name=""/>
        <dsp:cNvSpPr/>
      </dsp:nvSpPr>
      <dsp:spPr>
        <a:xfrm>
          <a:off x="0" y="1424946"/>
          <a:ext cx="6367912" cy="81549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pl-PL" sz="3400" kern="1200" dirty="0"/>
            <a:t>-Skonkretyzowany (</a:t>
          </a:r>
          <a:r>
            <a:rPr lang="pl-PL" sz="3400" kern="1200" dirty="0" err="1"/>
            <a:t>Specific</a:t>
          </a:r>
          <a:r>
            <a:rPr lang="pl-PL" sz="3400" kern="1200" dirty="0"/>
            <a:t>)</a:t>
          </a:r>
          <a:endParaRPr lang="en-US" sz="3400" kern="1200" dirty="0"/>
        </a:p>
      </dsp:txBody>
      <dsp:txXfrm>
        <a:off x="39809" y="1464755"/>
        <a:ext cx="6288294" cy="735872"/>
      </dsp:txXfrm>
    </dsp:sp>
    <dsp:sp modelId="{BCA40EF7-DC22-D848-BFFC-0CCBD50920FC}">
      <dsp:nvSpPr>
        <dsp:cNvPr id="0" name=""/>
        <dsp:cNvSpPr/>
      </dsp:nvSpPr>
      <dsp:spPr>
        <a:xfrm>
          <a:off x="0" y="2338356"/>
          <a:ext cx="6367912" cy="81549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pl-PL" sz="3400" kern="1200"/>
            <a:t>-Mierzalny (Measurable)</a:t>
          </a:r>
          <a:endParaRPr lang="en-US" sz="3400" kern="1200"/>
        </a:p>
      </dsp:txBody>
      <dsp:txXfrm>
        <a:off x="39809" y="2378165"/>
        <a:ext cx="6288294" cy="735872"/>
      </dsp:txXfrm>
    </dsp:sp>
    <dsp:sp modelId="{9E1687BB-A7C3-ED44-9C0B-8845F348E317}">
      <dsp:nvSpPr>
        <dsp:cNvPr id="0" name=""/>
        <dsp:cNvSpPr/>
      </dsp:nvSpPr>
      <dsp:spPr>
        <a:xfrm>
          <a:off x="0" y="3251766"/>
          <a:ext cx="6367912" cy="81549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pl-PL" sz="3400" kern="1200"/>
            <a:t>-Osiągalny (Achievable)</a:t>
          </a:r>
          <a:endParaRPr lang="en-US" sz="3400" kern="1200"/>
        </a:p>
      </dsp:txBody>
      <dsp:txXfrm>
        <a:off x="39809" y="3291575"/>
        <a:ext cx="6288294" cy="735872"/>
      </dsp:txXfrm>
    </dsp:sp>
    <dsp:sp modelId="{F69EAA0D-09D2-BD40-9999-D249EE64B34A}">
      <dsp:nvSpPr>
        <dsp:cNvPr id="0" name=""/>
        <dsp:cNvSpPr/>
      </dsp:nvSpPr>
      <dsp:spPr>
        <a:xfrm>
          <a:off x="0" y="4165176"/>
          <a:ext cx="6367912" cy="81549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pl-PL" sz="3400" kern="1200"/>
            <a:t>-Istostny (Relevant)</a:t>
          </a:r>
          <a:endParaRPr lang="en-US" sz="3400" kern="1200"/>
        </a:p>
      </dsp:txBody>
      <dsp:txXfrm>
        <a:off x="39809" y="4204985"/>
        <a:ext cx="6288294" cy="735872"/>
      </dsp:txXfrm>
    </dsp:sp>
    <dsp:sp modelId="{F8EEC8CF-01ED-1F45-9D73-49EC291FD35D}">
      <dsp:nvSpPr>
        <dsp:cNvPr id="0" name=""/>
        <dsp:cNvSpPr/>
      </dsp:nvSpPr>
      <dsp:spPr>
        <a:xfrm>
          <a:off x="0" y="5078586"/>
          <a:ext cx="6367912" cy="8154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pl-PL" sz="3400" kern="1200" dirty="0"/>
            <a:t>-Określony w czasie (Time-</a:t>
          </a:r>
          <a:r>
            <a:rPr lang="pl-PL" sz="3400" kern="1200" dirty="0" err="1"/>
            <a:t>Bound</a:t>
          </a:r>
          <a:r>
            <a:rPr lang="pl-PL" sz="3400" kern="1200" dirty="0"/>
            <a:t>)</a:t>
          </a:r>
          <a:endParaRPr lang="en-US" sz="3400" kern="1200" dirty="0"/>
        </a:p>
      </dsp:txBody>
      <dsp:txXfrm>
        <a:off x="39809" y="5118395"/>
        <a:ext cx="6288294" cy="73587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9C56EE-59E9-7B6A-ED4E-2F26E23EBEAC}"/>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6088CF5-1F10-4635-57C9-0AA23089E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B2F7C6B4-A23C-3196-8AF6-E45770E40AC8}"/>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5" name="Symbol zastępczy stopki 4">
            <a:extLst>
              <a:ext uri="{FF2B5EF4-FFF2-40B4-BE49-F238E27FC236}">
                <a16:creationId xmlns:a16="http://schemas.microsoft.com/office/drawing/2014/main" id="{5666317E-94CC-A152-CCBC-6880DAA4666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4F599AE-5631-2614-CFC7-FA25DFD6E4A5}"/>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258327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692204-DD3B-2F02-0284-0475FE0796F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40E9999-B85A-CB41-9422-6B0949B48EE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BAFB916-36BF-1E11-C7EE-52ADBE648518}"/>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5" name="Symbol zastępczy stopki 4">
            <a:extLst>
              <a:ext uri="{FF2B5EF4-FFF2-40B4-BE49-F238E27FC236}">
                <a16:creationId xmlns:a16="http://schemas.microsoft.com/office/drawing/2014/main" id="{61520A2F-46DF-044D-D748-D28F5D655EB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9242020-8DBD-C8A4-9ED3-08B03CD4CBDB}"/>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153331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A87BD3A1-D9EE-510C-3453-A733D1BD4475}"/>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1283036E-5919-A924-8EF1-AA2F3E5C21C4}"/>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AD6FE9C-F802-3B66-0D69-957619A76827}"/>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5" name="Symbol zastępczy stopki 4">
            <a:extLst>
              <a:ext uri="{FF2B5EF4-FFF2-40B4-BE49-F238E27FC236}">
                <a16:creationId xmlns:a16="http://schemas.microsoft.com/office/drawing/2014/main" id="{3656F3AF-B18D-0B5D-44A0-E5D7DA361A6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32A27E7-B76B-134B-572A-D424A6D60C6B}"/>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379458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3A3DB0-9E5A-E8F7-A42B-049DA59F6A88}"/>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E423E4A6-2D37-B403-9982-719D3EDCF5E0}"/>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7D176F2-0A3B-B068-A0C8-C88AAA91D410}"/>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5" name="Symbol zastępczy stopki 4">
            <a:extLst>
              <a:ext uri="{FF2B5EF4-FFF2-40B4-BE49-F238E27FC236}">
                <a16:creationId xmlns:a16="http://schemas.microsoft.com/office/drawing/2014/main" id="{B03E7BF7-C416-83D2-FE0A-0DE4199815C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006A677-FE69-9C33-48BA-2360B1279DD4}"/>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343482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B484A36-D884-6745-6334-23E722164FCE}"/>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17182BE0-A09A-5391-9BFE-4F4F89133A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A3B0BBC2-3166-92C4-3734-F6D6CB85B0AB}"/>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5" name="Symbol zastępczy stopki 4">
            <a:extLst>
              <a:ext uri="{FF2B5EF4-FFF2-40B4-BE49-F238E27FC236}">
                <a16:creationId xmlns:a16="http://schemas.microsoft.com/office/drawing/2014/main" id="{DA0306F6-811E-9DEB-BFAF-7A7F6BF7E88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DAEB194-83F9-03E4-3F2C-D276529E36C7}"/>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198755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8A1DED6-CB21-0B4C-1DD1-83230E1D6FEF}"/>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AA4DC75-9810-E2F2-00B8-E280B23CC7C5}"/>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4702CA96-4284-54B0-8595-FEEF48225C7A}"/>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BCD8F89-E174-C3B8-1E93-B6AD8A155518}"/>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6" name="Symbol zastępczy stopki 5">
            <a:extLst>
              <a:ext uri="{FF2B5EF4-FFF2-40B4-BE49-F238E27FC236}">
                <a16:creationId xmlns:a16="http://schemas.microsoft.com/office/drawing/2014/main" id="{9846C7A4-7706-547E-3E61-C55F2F6F49FC}"/>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FB14278B-C713-FA4B-8CCC-BF7173E7D1FD}"/>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276092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113CB4-B7D6-89EF-B84A-407F5656C9F8}"/>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13CB4AA-FA36-1230-BBC7-49C7674909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91FDD72B-57E9-0352-24D9-CA56DE8DB122}"/>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4D069AD5-5FB6-DB57-698F-4A128253B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C4B30E9-C46D-E1FE-E223-F0E25827E404}"/>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5BA6589-C8B4-75E6-C96D-E5EE3972A7CB}"/>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8" name="Symbol zastępczy stopki 7">
            <a:extLst>
              <a:ext uri="{FF2B5EF4-FFF2-40B4-BE49-F238E27FC236}">
                <a16:creationId xmlns:a16="http://schemas.microsoft.com/office/drawing/2014/main" id="{C3EAFCD7-D367-9AA5-FEA6-2180A10153F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831C1D7A-8D27-663F-BCA8-A4B9352EDB4F}"/>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41257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A49FCB-A6FC-A568-F12C-B82816BB4D6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63598A80-6DF9-3088-FA9D-E3E69C420373}"/>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4" name="Symbol zastępczy stopki 3">
            <a:extLst>
              <a:ext uri="{FF2B5EF4-FFF2-40B4-BE49-F238E27FC236}">
                <a16:creationId xmlns:a16="http://schemas.microsoft.com/office/drawing/2014/main" id="{02B22064-8132-54FD-D21E-3C2AFB661AF4}"/>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47F4F3C8-9684-F81C-A4E1-4412459BD879}"/>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164900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01054B10-B86D-E8BC-913C-10ED278FAE2F}"/>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3" name="Symbol zastępczy stopki 2">
            <a:extLst>
              <a:ext uri="{FF2B5EF4-FFF2-40B4-BE49-F238E27FC236}">
                <a16:creationId xmlns:a16="http://schemas.microsoft.com/office/drawing/2014/main" id="{FAAC480A-C6F6-09A9-9822-6AF5A9756785}"/>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CED04BF3-8617-52CA-6A32-61A93EFB2243}"/>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16088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FC315-F49D-8C92-6A6C-AE5824B7301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AD4E685D-741C-718B-3334-A2C5F053A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4EB8B170-7408-15AC-7575-C5991E079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DCB2E13C-5F6C-3279-BB04-3B3E57095FC0}"/>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6" name="Symbol zastępczy stopki 5">
            <a:extLst>
              <a:ext uri="{FF2B5EF4-FFF2-40B4-BE49-F238E27FC236}">
                <a16:creationId xmlns:a16="http://schemas.microsoft.com/office/drawing/2014/main" id="{95CC007D-4E22-E853-5A89-E66D580F694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FA9D536-4AA4-6E83-78A9-49F57FF8D331}"/>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242245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59E30B-23E4-D00A-D1FC-F11E020F7344}"/>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0C6BC024-281D-3975-26CC-A6B832657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C6416907-8095-3C7C-A362-3B8CF2E7A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EC152DA-1114-1618-5DC6-7D32D7BDE438}"/>
              </a:ext>
            </a:extLst>
          </p:cNvPr>
          <p:cNvSpPr>
            <a:spLocks noGrp="1"/>
          </p:cNvSpPr>
          <p:nvPr>
            <p:ph type="dt" sz="half" idx="10"/>
          </p:nvPr>
        </p:nvSpPr>
        <p:spPr/>
        <p:txBody>
          <a:bodyPr/>
          <a:lstStyle/>
          <a:p>
            <a:fld id="{BF373AAA-4AF1-584D-B348-E8BF806889C8}" type="datetimeFigureOut">
              <a:rPr lang="pl-PL" smtClean="0"/>
              <a:t>24.11.2023</a:t>
            </a:fld>
            <a:endParaRPr lang="pl-PL"/>
          </a:p>
        </p:txBody>
      </p:sp>
      <p:sp>
        <p:nvSpPr>
          <p:cNvPr id="6" name="Symbol zastępczy stopki 5">
            <a:extLst>
              <a:ext uri="{FF2B5EF4-FFF2-40B4-BE49-F238E27FC236}">
                <a16:creationId xmlns:a16="http://schemas.microsoft.com/office/drawing/2014/main" id="{BE5F6DC0-1E75-B9DD-C0AC-8AC01D0C135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5CFC077-7E8E-73BC-A93D-147AFD823D4D}"/>
              </a:ext>
            </a:extLst>
          </p:cNvPr>
          <p:cNvSpPr>
            <a:spLocks noGrp="1"/>
          </p:cNvSpPr>
          <p:nvPr>
            <p:ph type="sldNum" sz="quarter" idx="12"/>
          </p:nvPr>
        </p:nvSpPr>
        <p:spPr/>
        <p:txBody>
          <a:bodyPr/>
          <a:lstStyle/>
          <a:p>
            <a:fld id="{F0F0A358-19BA-254A-8645-F6C5E11EE001}" type="slidenum">
              <a:rPr lang="pl-PL" smtClean="0"/>
              <a:t>‹#›</a:t>
            </a:fld>
            <a:endParaRPr lang="pl-PL"/>
          </a:p>
        </p:txBody>
      </p:sp>
    </p:spTree>
    <p:extLst>
      <p:ext uri="{BB962C8B-B14F-4D97-AF65-F5344CB8AC3E}">
        <p14:creationId xmlns:p14="http://schemas.microsoft.com/office/powerpoint/2010/main" val="214244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A22F6473-4D25-8E65-7262-62AF59F0E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F0E90ADA-9001-1864-1C6A-D7F25B9DA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2EC80A4C-A9FC-0479-AA7E-DB8A989B2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73AAA-4AF1-584D-B348-E8BF806889C8}" type="datetimeFigureOut">
              <a:rPr lang="pl-PL" smtClean="0"/>
              <a:t>24.11.2023</a:t>
            </a:fld>
            <a:endParaRPr lang="pl-PL"/>
          </a:p>
        </p:txBody>
      </p:sp>
      <p:sp>
        <p:nvSpPr>
          <p:cNvPr id="5" name="Symbol zastępczy stopki 4">
            <a:extLst>
              <a:ext uri="{FF2B5EF4-FFF2-40B4-BE49-F238E27FC236}">
                <a16:creationId xmlns:a16="http://schemas.microsoft.com/office/drawing/2014/main" id="{12FDDBC2-F30E-87EC-EE66-2848ED427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A89993F2-4E54-ED93-697C-DB12D6B613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0A358-19BA-254A-8645-F6C5E11EE001}" type="slidenum">
              <a:rPr lang="pl-PL" smtClean="0"/>
              <a:t>‹#›</a:t>
            </a:fld>
            <a:endParaRPr lang="pl-PL"/>
          </a:p>
        </p:txBody>
      </p:sp>
    </p:spTree>
    <p:extLst>
      <p:ext uri="{BB962C8B-B14F-4D97-AF65-F5344CB8AC3E}">
        <p14:creationId xmlns:p14="http://schemas.microsoft.com/office/powerpoint/2010/main" val="1534115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09_1A580CF.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microsoft.com/office/2018/10/relationships/comments" Target="../comments/modernComment_10A_41D4A43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microsoft.com/office/2018/10/relationships/comments" Target="../comments/modernComment_10B_D04B687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1_74F3D55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02_DF0419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03_C36915FE.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4_EF9A417B.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5_EB8D2C4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06_401D0FAE.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microsoft.com/office/2018/10/relationships/comments" Target="../comments/modernComment_107_A2E813D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microsoft.com/office/2018/10/relationships/comments" Target="../comments/modernComment_108_215C855C.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ZARZĄDZANIE CZASEM, czyli 10 WSKAZÓWEK JAK LEPIEJ ORGANIZOWAĆ SWÓJ CZAS -  Inżynierskie Targi Pracy">
            <a:extLst>
              <a:ext uri="{FF2B5EF4-FFF2-40B4-BE49-F238E27FC236}">
                <a16:creationId xmlns:a16="http://schemas.microsoft.com/office/drawing/2014/main" id="{CE4BE958-9E45-E9BB-91BF-A024753632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36" r="9089" b="1264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D8688BBE-8930-C08E-115C-3425B88AB5F5}"/>
              </a:ext>
            </a:extLst>
          </p:cNvPr>
          <p:cNvSpPr>
            <a:spLocks noGrp="1"/>
          </p:cNvSpPr>
          <p:nvPr>
            <p:ph type="ctrTitle"/>
          </p:nvPr>
        </p:nvSpPr>
        <p:spPr>
          <a:xfrm>
            <a:off x="477981" y="1122363"/>
            <a:ext cx="4023360" cy="3204134"/>
          </a:xfrm>
        </p:spPr>
        <p:txBody>
          <a:bodyPr anchor="b">
            <a:normAutofit/>
          </a:bodyPr>
          <a:lstStyle/>
          <a:p>
            <a:pPr algn="l"/>
            <a:r>
              <a:rPr lang="pl-PL" sz="4800" dirty="0">
                <a:solidFill>
                  <a:schemeClr val="bg1"/>
                </a:solidFill>
              </a:rPr>
              <a:t>Zarządzanie czasem</a:t>
            </a:r>
          </a:p>
        </p:txBody>
      </p:sp>
      <p:sp>
        <p:nvSpPr>
          <p:cNvPr id="3" name="Podtytuł 2">
            <a:extLst>
              <a:ext uri="{FF2B5EF4-FFF2-40B4-BE49-F238E27FC236}">
                <a16:creationId xmlns:a16="http://schemas.microsoft.com/office/drawing/2014/main" id="{A0A61BA0-0CEC-DE0D-D095-5AAE5AABDA7D}"/>
              </a:ext>
            </a:extLst>
          </p:cNvPr>
          <p:cNvSpPr>
            <a:spLocks noGrp="1"/>
          </p:cNvSpPr>
          <p:nvPr>
            <p:ph type="subTitle" idx="1"/>
          </p:nvPr>
        </p:nvSpPr>
        <p:spPr>
          <a:xfrm>
            <a:off x="477980" y="4872922"/>
            <a:ext cx="4023359" cy="1208141"/>
          </a:xfrm>
        </p:spPr>
        <p:txBody>
          <a:bodyPr>
            <a:normAutofit/>
          </a:bodyPr>
          <a:lstStyle/>
          <a:p>
            <a:pPr algn="l"/>
            <a:endParaRPr lang="pl-PL" sz="2000">
              <a:solidFill>
                <a:schemeClr val="bg1"/>
              </a:solidFill>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51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 opóźnieniach, kompatybilności i dyliżansach, czyli jak działa Internet |  Politechnika Gdańska">
            <a:extLst>
              <a:ext uri="{FF2B5EF4-FFF2-40B4-BE49-F238E27FC236}">
                <a16:creationId xmlns:a16="http://schemas.microsoft.com/office/drawing/2014/main" id="{92512DAA-6269-67C6-3DD6-019D812577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27" r="19630"/>
          <a:stretch/>
        </p:blipFill>
        <p:spPr bwMode="auto">
          <a:xfrm>
            <a:off x="6103027" y="10"/>
            <a:ext cx="6088971"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59" name="Rectangle 205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6" name="Rectangle 206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85A249F-71F4-8489-844A-B70FC983578D}"/>
              </a:ext>
            </a:extLst>
          </p:cNvPr>
          <p:cNvSpPr>
            <a:spLocks noGrp="1"/>
          </p:cNvSpPr>
          <p:nvPr>
            <p:ph type="title"/>
          </p:nvPr>
        </p:nvSpPr>
        <p:spPr>
          <a:xfrm>
            <a:off x="761801" y="328512"/>
            <a:ext cx="4778387" cy="1628970"/>
          </a:xfrm>
        </p:spPr>
        <p:txBody>
          <a:bodyPr anchor="ctr">
            <a:normAutofit/>
          </a:bodyPr>
          <a:lstStyle/>
          <a:p>
            <a:r>
              <a:rPr lang="pl-PL" sz="4000" dirty="0"/>
              <a:t>Internet</a:t>
            </a:r>
          </a:p>
        </p:txBody>
      </p:sp>
      <p:sp>
        <p:nvSpPr>
          <p:cNvPr id="2054" name="Content Placeholder 2053">
            <a:extLst>
              <a:ext uri="{FF2B5EF4-FFF2-40B4-BE49-F238E27FC236}">
                <a16:creationId xmlns:a16="http://schemas.microsoft.com/office/drawing/2014/main" id="{D224710A-3193-5CEA-5024-968946C3201E}"/>
              </a:ext>
            </a:extLst>
          </p:cNvPr>
          <p:cNvSpPr>
            <a:spLocks noGrp="1"/>
          </p:cNvSpPr>
          <p:nvPr>
            <p:ph idx="1"/>
          </p:nvPr>
        </p:nvSpPr>
        <p:spPr>
          <a:xfrm>
            <a:off x="761801" y="2884929"/>
            <a:ext cx="4659756" cy="3374137"/>
          </a:xfrm>
        </p:spPr>
        <p:txBody>
          <a:bodyPr anchor="ctr">
            <a:normAutofit/>
          </a:bodyPr>
          <a:lstStyle/>
          <a:p>
            <a:endParaRPr lang="en-US" sz="2000"/>
          </a:p>
        </p:txBody>
      </p:sp>
    </p:spTree>
    <p:extLst>
      <p:ext uri="{BB962C8B-B14F-4D97-AF65-F5344CB8AC3E}">
        <p14:creationId xmlns:p14="http://schemas.microsoft.com/office/powerpoint/2010/main" val="27623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3E9F608-A26F-B9EC-E793-D5FBDBF529D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Telefon</a:t>
            </a:r>
          </a:p>
        </p:txBody>
      </p:sp>
      <p:sp>
        <p:nvSpPr>
          <p:cNvPr id="308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Jaki smartfon do zdjęć? Telefony z dobrym aparatem - ranking 2023">
            <a:extLst>
              <a:ext uri="{FF2B5EF4-FFF2-40B4-BE49-F238E27FC236}">
                <a16:creationId xmlns:a16="http://schemas.microsoft.com/office/drawing/2014/main" id="{40E00621-3CAC-24E3-2E5C-729260EFB6C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5350" r="18229"/>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454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A4AE429-8569-7523-3D94-5FE09B29A990}"/>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Bałagan</a:t>
            </a:r>
          </a:p>
        </p:txBody>
      </p:sp>
      <p:sp>
        <p:nvSpPr>
          <p:cNvPr id="410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ałagan na biurku to bałagan w głowie? Niekoniecznie! - Jedynka -  polskieradio.pl">
            <a:extLst>
              <a:ext uri="{FF2B5EF4-FFF2-40B4-BE49-F238E27FC236}">
                <a16:creationId xmlns:a16="http://schemas.microsoft.com/office/drawing/2014/main" id="{201E1DA4-CEF4-CCC8-DB04-CAE1A31D005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7669" r="17415"/>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602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ZARZĄDZANIE CZASEM, czyli 10 WSKAZÓWEK JAK LEPIEJ ORGANIZOWAĆ SWÓJ CZAS -  Inżynierskie Targi Pracy">
            <a:extLst>
              <a:ext uri="{FF2B5EF4-FFF2-40B4-BE49-F238E27FC236}">
                <a16:creationId xmlns:a16="http://schemas.microsoft.com/office/drawing/2014/main" id="{AA3096FC-D704-1664-8C38-15507931495A}"/>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t="20778" b="22972"/>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066B2D9E-020E-288C-2D11-B8C0CFDA1DC3}"/>
              </a:ext>
            </a:extLst>
          </p:cNvPr>
          <p:cNvSpPr>
            <a:spLocks noGrp="1"/>
          </p:cNvSpPr>
          <p:nvPr>
            <p:ph type="title"/>
          </p:nvPr>
        </p:nvSpPr>
        <p:spPr>
          <a:xfrm>
            <a:off x="841249" y="941832"/>
            <a:ext cx="10506456" cy="2057400"/>
          </a:xfrm>
        </p:spPr>
        <p:txBody>
          <a:bodyPr anchor="b">
            <a:normAutofit/>
          </a:bodyPr>
          <a:lstStyle/>
          <a:p>
            <a:r>
              <a:rPr lang="pl-PL" sz="5000" dirty="0">
                <a:solidFill>
                  <a:schemeClr val="bg1"/>
                </a:solidFill>
              </a:rPr>
              <a:t>Czym jest?</a:t>
            </a:r>
          </a:p>
        </p:txBody>
      </p:sp>
      <p:sp>
        <p:nvSpPr>
          <p:cNvPr id="2059" name="Rectangle 20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88A2ACBD-6094-0E6B-58A7-BB4B0AD13972}"/>
              </a:ext>
            </a:extLst>
          </p:cNvPr>
          <p:cNvSpPr>
            <a:spLocks noGrp="1"/>
          </p:cNvSpPr>
          <p:nvPr>
            <p:ph idx="1"/>
          </p:nvPr>
        </p:nvSpPr>
        <p:spPr>
          <a:xfrm>
            <a:off x="841248" y="3502152"/>
            <a:ext cx="10506456" cy="2670048"/>
          </a:xfrm>
        </p:spPr>
        <p:txBody>
          <a:bodyPr>
            <a:normAutofit/>
          </a:bodyPr>
          <a:lstStyle/>
          <a:p>
            <a:endParaRPr lang="en-US" sz="2000" dirty="0">
              <a:solidFill>
                <a:schemeClr val="bg1"/>
              </a:solidFill>
            </a:endParaRPr>
          </a:p>
        </p:txBody>
      </p:sp>
    </p:spTree>
    <p:extLst>
      <p:ext uri="{BB962C8B-B14F-4D97-AF65-F5344CB8AC3E}">
        <p14:creationId xmlns:p14="http://schemas.microsoft.com/office/powerpoint/2010/main" val="1962136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ytuł 1">
            <a:extLst>
              <a:ext uri="{FF2B5EF4-FFF2-40B4-BE49-F238E27FC236}">
                <a16:creationId xmlns:a16="http://schemas.microsoft.com/office/drawing/2014/main" id="{DCC0326D-4AD5-544D-F23E-3DB906983ADE}"/>
              </a:ext>
            </a:extLst>
          </p:cNvPr>
          <p:cNvSpPr>
            <a:spLocks noGrp="1"/>
          </p:cNvSpPr>
          <p:nvPr>
            <p:ph type="title"/>
          </p:nvPr>
        </p:nvSpPr>
        <p:spPr>
          <a:xfrm>
            <a:off x="786385" y="841248"/>
            <a:ext cx="3515244" cy="5340097"/>
          </a:xfrm>
        </p:spPr>
        <p:txBody>
          <a:bodyPr anchor="ctr">
            <a:normAutofit/>
          </a:bodyPr>
          <a:lstStyle/>
          <a:p>
            <a:r>
              <a:rPr lang="pl-PL" sz="4800">
                <a:solidFill>
                  <a:schemeClr val="bg1"/>
                </a:solidFill>
              </a:rPr>
              <a:t>Fazy zarządzania czasem</a:t>
            </a:r>
          </a:p>
        </p:txBody>
      </p:sp>
      <p:graphicFrame>
        <p:nvGraphicFramePr>
          <p:cNvPr id="5" name="Symbol zastępczy zawartości 2">
            <a:extLst>
              <a:ext uri="{FF2B5EF4-FFF2-40B4-BE49-F238E27FC236}">
                <a16:creationId xmlns:a16="http://schemas.microsoft.com/office/drawing/2014/main" id="{D700EC0F-A6A0-9958-E345-65AB43371F96}"/>
              </a:ext>
            </a:extLst>
          </p:cNvPr>
          <p:cNvGraphicFramePr>
            <a:graphicFrameLocks noGrp="1"/>
          </p:cNvGraphicFramePr>
          <p:nvPr>
            <p:ph idx="1"/>
            <p:extLst>
              <p:ext uri="{D42A27DB-BD31-4B8C-83A1-F6EECF244321}">
                <p14:modId xmlns:p14="http://schemas.microsoft.com/office/powerpoint/2010/main" val="3480856723"/>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1587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ytuł 1">
            <a:extLst>
              <a:ext uri="{FF2B5EF4-FFF2-40B4-BE49-F238E27FC236}">
                <a16:creationId xmlns:a16="http://schemas.microsoft.com/office/drawing/2014/main" id="{BD12F1A0-0E47-ED95-90BD-6675351668F9}"/>
              </a:ext>
            </a:extLst>
          </p:cNvPr>
          <p:cNvSpPr>
            <a:spLocks noGrp="1"/>
          </p:cNvSpPr>
          <p:nvPr>
            <p:ph type="title"/>
          </p:nvPr>
        </p:nvSpPr>
        <p:spPr>
          <a:xfrm>
            <a:off x="786385" y="841248"/>
            <a:ext cx="3515244" cy="5340097"/>
          </a:xfrm>
        </p:spPr>
        <p:txBody>
          <a:bodyPr anchor="ctr">
            <a:normAutofit/>
          </a:bodyPr>
          <a:lstStyle/>
          <a:p>
            <a:r>
              <a:rPr lang="pl-PL" sz="4100">
                <a:solidFill>
                  <a:schemeClr val="bg1"/>
                </a:solidFill>
              </a:rPr>
              <a:t>Wyznaczanie celów metodą SMART</a:t>
            </a:r>
          </a:p>
        </p:txBody>
      </p:sp>
      <p:graphicFrame>
        <p:nvGraphicFramePr>
          <p:cNvPr id="35" name="Symbol zastępczy zawartości 2">
            <a:extLst>
              <a:ext uri="{FF2B5EF4-FFF2-40B4-BE49-F238E27FC236}">
                <a16:creationId xmlns:a16="http://schemas.microsoft.com/office/drawing/2014/main" id="{96809E7A-F447-97D9-600A-CD10049038C6}"/>
              </a:ext>
            </a:extLst>
          </p:cNvPr>
          <p:cNvGraphicFramePr>
            <a:graphicFrameLocks noGrp="1"/>
          </p:cNvGraphicFramePr>
          <p:nvPr>
            <p:ph idx="1"/>
            <p:extLst>
              <p:ext uri="{D42A27DB-BD31-4B8C-83A1-F6EECF244321}">
                <p14:modId xmlns:p14="http://schemas.microsoft.com/office/powerpoint/2010/main" val="360577580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84440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graphicEl>
                                              <a:dgm id="{8B7F0451-9CAC-B74E-A8D0-EA83C2E9EBF2}"/>
                                            </p:graphicEl>
                                          </p:spTgt>
                                        </p:tgtEl>
                                        <p:attrNameLst>
                                          <p:attrName>style.visibility</p:attrName>
                                        </p:attrNameLst>
                                      </p:cBhvr>
                                      <p:to>
                                        <p:strVal val="visible"/>
                                      </p:to>
                                    </p:set>
                                    <p:animEffect transition="in" filter="blinds(horizontal)">
                                      <p:cBhvr>
                                        <p:cTn id="7" dur="500"/>
                                        <p:tgtEl>
                                          <p:spTgt spid="35">
                                            <p:graphicEl>
                                              <a:dgm id="{8B7F0451-9CAC-B74E-A8D0-EA83C2E9EBF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graphicEl>
                                              <a:dgm id="{68BAEAE0-F83D-AE45-AAE7-E0F1A8D6A3B7}"/>
                                            </p:graphicEl>
                                          </p:spTgt>
                                        </p:tgtEl>
                                        <p:attrNameLst>
                                          <p:attrName>style.visibility</p:attrName>
                                        </p:attrNameLst>
                                      </p:cBhvr>
                                      <p:to>
                                        <p:strVal val="visible"/>
                                      </p:to>
                                    </p:set>
                                    <p:animEffect transition="in" filter="blinds(horizontal)">
                                      <p:cBhvr>
                                        <p:cTn id="12" dur="500"/>
                                        <p:tgtEl>
                                          <p:spTgt spid="35">
                                            <p:graphicEl>
                                              <a:dgm id="{68BAEAE0-F83D-AE45-AAE7-E0F1A8D6A3B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graphicEl>
                                              <a:dgm id="{BCA40EF7-DC22-D848-BFFC-0CCBD50920FC}"/>
                                            </p:graphicEl>
                                          </p:spTgt>
                                        </p:tgtEl>
                                        <p:attrNameLst>
                                          <p:attrName>style.visibility</p:attrName>
                                        </p:attrNameLst>
                                      </p:cBhvr>
                                      <p:to>
                                        <p:strVal val="visible"/>
                                      </p:to>
                                    </p:set>
                                    <p:animEffect transition="in" filter="blinds(horizontal)">
                                      <p:cBhvr>
                                        <p:cTn id="17" dur="500"/>
                                        <p:tgtEl>
                                          <p:spTgt spid="35">
                                            <p:graphicEl>
                                              <a:dgm id="{BCA40EF7-DC22-D848-BFFC-0CCBD50920F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
                                            <p:graphicEl>
                                              <a:dgm id="{9E1687BB-A7C3-ED44-9C0B-8845F348E317}"/>
                                            </p:graphicEl>
                                          </p:spTgt>
                                        </p:tgtEl>
                                        <p:attrNameLst>
                                          <p:attrName>style.visibility</p:attrName>
                                        </p:attrNameLst>
                                      </p:cBhvr>
                                      <p:to>
                                        <p:strVal val="visible"/>
                                      </p:to>
                                    </p:set>
                                    <p:animEffect transition="in" filter="blinds(horizontal)">
                                      <p:cBhvr>
                                        <p:cTn id="22" dur="500"/>
                                        <p:tgtEl>
                                          <p:spTgt spid="35">
                                            <p:graphicEl>
                                              <a:dgm id="{9E1687BB-A7C3-ED44-9C0B-8845F348E31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graphicEl>
                                              <a:dgm id="{F69EAA0D-09D2-BD40-9999-D249EE64B34A}"/>
                                            </p:graphicEl>
                                          </p:spTgt>
                                        </p:tgtEl>
                                        <p:attrNameLst>
                                          <p:attrName>style.visibility</p:attrName>
                                        </p:attrNameLst>
                                      </p:cBhvr>
                                      <p:to>
                                        <p:strVal val="visible"/>
                                      </p:to>
                                    </p:set>
                                    <p:animEffect transition="in" filter="blinds(horizontal)">
                                      <p:cBhvr>
                                        <p:cTn id="27" dur="500"/>
                                        <p:tgtEl>
                                          <p:spTgt spid="35">
                                            <p:graphicEl>
                                              <a:dgm id="{F69EAA0D-09D2-BD40-9999-D249EE64B34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
                                            <p:graphicEl>
                                              <a:dgm id="{F8EEC8CF-01ED-1F45-9D73-49EC291FD35D}"/>
                                            </p:graphicEl>
                                          </p:spTgt>
                                        </p:tgtEl>
                                        <p:attrNameLst>
                                          <p:attrName>style.visibility</p:attrName>
                                        </p:attrNameLst>
                                      </p:cBhvr>
                                      <p:to>
                                        <p:strVal val="visible"/>
                                      </p:to>
                                    </p:set>
                                    <p:animEffect transition="in" filter="blinds(horizontal)">
                                      <p:cBhvr>
                                        <p:cTn id="32" dur="500"/>
                                        <p:tgtEl>
                                          <p:spTgt spid="35">
                                            <p:graphicEl>
                                              <a:dgm id="{F8EEC8CF-01ED-1F45-9D73-49EC291FD3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5" grpId="0" uiExpand="1">
        <p:bldSub>
          <a:bldDgm bld="lvlOne"/>
        </p:bldSub>
      </p:bldGraphic>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4" name="Rectangle 310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6" name="Rectangle 310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D44FA3B-2AA3-31E9-B378-2ECB981C4E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Planowanie czasu za pomocą macierzy Eisenhower’a</a:t>
            </a:r>
          </a:p>
        </p:txBody>
      </p:sp>
      <p:pic>
        <p:nvPicPr>
          <p:cNvPr id="3074" name="Picture 2" descr="Macierz Eisenhowera – 6 sposobów na efektywną pracę">
            <a:extLst>
              <a:ext uri="{FF2B5EF4-FFF2-40B4-BE49-F238E27FC236}">
                <a16:creationId xmlns:a16="http://schemas.microsoft.com/office/drawing/2014/main" id="{950258C3-77FE-E297-B528-FECD6BAB296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4" b="742"/>
          <a:stretch/>
        </p:blipFill>
        <p:spPr bwMode="auto">
          <a:xfrm>
            <a:off x="5089331" y="961812"/>
            <a:ext cx="5086737"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863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60E6C5-3BC0-0701-4713-59D0D8BAED94}"/>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Co oznaczają poszczególne ćwiartki?</a:t>
            </a:r>
          </a:p>
        </p:txBody>
      </p:sp>
      <p:pic>
        <p:nvPicPr>
          <p:cNvPr id="7" name="Symbol zastępczy zawartości 6" descr="Obraz zawierający tekst, zrzut ekranu, Czcionka&#10;&#10;Opis wygenerowany automatycznie">
            <a:extLst>
              <a:ext uri="{FF2B5EF4-FFF2-40B4-BE49-F238E27FC236}">
                <a16:creationId xmlns:a16="http://schemas.microsoft.com/office/drawing/2014/main" id="{58941D03-D54C-79AD-C6BB-A68BED0BFE2D}"/>
              </a:ext>
            </a:extLst>
          </p:cNvPr>
          <p:cNvPicPr>
            <a:picLocks noGrp="1" noChangeAspect="1"/>
          </p:cNvPicPr>
          <p:nvPr>
            <p:ph idx="1"/>
          </p:nvPr>
        </p:nvPicPr>
        <p:blipFill>
          <a:blip r:embed="rId3"/>
          <a:stretch>
            <a:fillRect/>
          </a:stretch>
        </p:blipFill>
        <p:spPr>
          <a:xfrm>
            <a:off x="4714875" y="961812"/>
            <a:ext cx="5239393" cy="5564208"/>
          </a:xfrm>
          <a:prstGeom prst="rect">
            <a:avLst/>
          </a:prstGeom>
        </p:spPr>
      </p:pic>
    </p:spTree>
    <p:extLst>
      <p:ext uri="{BB962C8B-B14F-4D97-AF65-F5344CB8AC3E}">
        <p14:creationId xmlns:p14="http://schemas.microsoft.com/office/powerpoint/2010/main" val="3951897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Czym jest zasada Pareto (zasada 80/20) — obraz na baner artykułu">
            <a:extLst>
              <a:ext uri="{FF2B5EF4-FFF2-40B4-BE49-F238E27FC236}">
                <a16:creationId xmlns:a16="http://schemas.microsoft.com/office/drawing/2014/main" id="{900A9E5B-36BE-C52D-E543-A1CCB6DAA6C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951" b="1378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3" name="Rectangle 512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1CDEB85-FF7A-DDF3-6F2E-6FF79A713BED}"/>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dirty="0" err="1">
                <a:solidFill>
                  <a:schemeClr val="tx1">
                    <a:lumMod val="85000"/>
                    <a:lumOff val="15000"/>
                  </a:schemeClr>
                </a:solidFill>
              </a:rPr>
              <a:t>Podejmowanie</a:t>
            </a:r>
            <a:r>
              <a:rPr lang="en-US" sz="3600" dirty="0">
                <a:solidFill>
                  <a:schemeClr val="tx1">
                    <a:lumMod val="85000"/>
                    <a:lumOff val="15000"/>
                  </a:schemeClr>
                </a:solidFill>
              </a:rPr>
              <a:t> </a:t>
            </a:r>
            <a:r>
              <a:rPr lang="en-US" sz="3600" dirty="0" err="1">
                <a:solidFill>
                  <a:schemeClr val="tx1">
                    <a:lumMod val="85000"/>
                    <a:lumOff val="15000"/>
                  </a:schemeClr>
                </a:solidFill>
              </a:rPr>
              <a:t>decyzji</a:t>
            </a:r>
            <a:r>
              <a:rPr lang="en-US" sz="3600" dirty="0">
                <a:solidFill>
                  <a:schemeClr val="tx1">
                    <a:lumMod val="85000"/>
                    <a:lumOff val="15000"/>
                  </a:schemeClr>
                </a:solidFill>
              </a:rPr>
              <a:t> - </a:t>
            </a:r>
            <a:r>
              <a:rPr lang="en-US" sz="3600" dirty="0" err="1">
                <a:solidFill>
                  <a:schemeClr val="tx1">
                    <a:lumMod val="85000"/>
                    <a:lumOff val="15000"/>
                  </a:schemeClr>
                </a:solidFill>
              </a:rPr>
              <a:t>Zasada</a:t>
            </a:r>
            <a:r>
              <a:rPr lang="en-US" sz="3600" dirty="0">
                <a:solidFill>
                  <a:schemeClr val="tx1">
                    <a:lumMod val="85000"/>
                    <a:lumOff val="15000"/>
                  </a:schemeClr>
                </a:solidFill>
              </a:rPr>
              <a:t> Pareto (</a:t>
            </a:r>
            <a:r>
              <a:rPr lang="en-US" sz="3600" dirty="0" err="1">
                <a:solidFill>
                  <a:schemeClr val="tx1">
                    <a:lumMod val="85000"/>
                    <a:lumOff val="15000"/>
                  </a:schemeClr>
                </a:solidFill>
              </a:rPr>
              <a:t>zasada</a:t>
            </a:r>
            <a:r>
              <a:rPr lang="en-US" sz="3600" dirty="0">
                <a:solidFill>
                  <a:schemeClr val="tx1">
                    <a:lumMod val="85000"/>
                    <a:lumOff val="15000"/>
                  </a:schemeClr>
                </a:solidFill>
              </a:rPr>
              <a:t> 80/20)</a:t>
            </a:r>
          </a:p>
        </p:txBody>
      </p:sp>
      <p:cxnSp>
        <p:nvCxnSpPr>
          <p:cNvPr id="5134" name="Straight Connector 512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5135" name="Straight Connector 513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646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DF5B316-8D3A-20D2-193C-E5F5C5C9269B}"/>
              </a:ext>
            </a:extLst>
          </p:cNvPr>
          <p:cNvSpPr>
            <a:spLocks noGrp="1"/>
          </p:cNvSpPr>
          <p:nvPr>
            <p:ph type="title"/>
          </p:nvPr>
        </p:nvSpPr>
        <p:spPr>
          <a:xfrm>
            <a:off x="630936" y="639520"/>
            <a:ext cx="3429000" cy="1719072"/>
          </a:xfrm>
        </p:spPr>
        <p:txBody>
          <a:bodyPr anchor="b">
            <a:normAutofit/>
          </a:bodyPr>
          <a:lstStyle/>
          <a:p>
            <a:r>
              <a:rPr lang="pl-PL" sz="2800" dirty="0"/>
              <a:t>Zalety i Wady zasady </a:t>
            </a:r>
            <a:r>
              <a:rPr lang="pl-PL" sz="2800" dirty="0" err="1"/>
              <a:t>Pareto</a:t>
            </a:r>
            <a:r>
              <a:rPr lang="pl-PL" sz="2800" dirty="0"/>
              <a:t>	</a:t>
            </a:r>
          </a:p>
        </p:txBody>
      </p:sp>
      <p:sp>
        <p:nvSpPr>
          <p:cNvPr id="615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3B32773A-CBFF-CA38-BE86-087041AE5BB8}"/>
              </a:ext>
            </a:extLst>
          </p:cNvPr>
          <p:cNvSpPr>
            <a:spLocks noGrp="1"/>
          </p:cNvSpPr>
          <p:nvPr>
            <p:ph idx="1"/>
          </p:nvPr>
        </p:nvSpPr>
        <p:spPr>
          <a:xfrm>
            <a:off x="630936" y="2807208"/>
            <a:ext cx="3429000" cy="3410712"/>
          </a:xfrm>
        </p:spPr>
        <p:txBody>
          <a:bodyPr anchor="t">
            <a:normAutofit lnSpcReduction="10000"/>
          </a:bodyPr>
          <a:lstStyle/>
          <a:p>
            <a:pPr marL="0" indent="0">
              <a:buNone/>
            </a:pPr>
            <a:r>
              <a:rPr lang="pl-PL" sz="2200" dirty="0"/>
              <a:t>-Zalety:</a:t>
            </a:r>
          </a:p>
          <a:p>
            <a:pPr marL="0" indent="0">
              <a:buNone/>
            </a:pPr>
            <a:r>
              <a:rPr lang="pl-PL" sz="2200" dirty="0"/>
              <a:t>Określanie jasnych priorytetów </a:t>
            </a:r>
          </a:p>
          <a:p>
            <a:pPr marL="0" indent="0">
              <a:buNone/>
            </a:pPr>
            <a:r>
              <a:rPr lang="pl-PL" sz="2200" dirty="0"/>
              <a:t>Zwiększona produktywność</a:t>
            </a:r>
          </a:p>
          <a:p>
            <a:pPr marL="0" indent="0">
              <a:buNone/>
            </a:pPr>
            <a:r>
              <a:rPr lang="pl-PL" sz="2200" dirty="0"/>
              <a:t>Możliwość podzielenia pracy</a:t>
            </a:r>
          </a:p>
          <a:p>
            <a:pPr marL="0" indent="0">
              <a:buNone/>
            </a:pPr>
            <a:r>
              <a:rPr lang="pl-PL" sz="2200" dirty="0"/>
              <a:t>Zwiększona koncentracja</a:t>
            </a:r>
          </a:p>
          <a:p>
            <a:pPr marL="0" indent="0">
              <a:buNone/>
            </a:pPr>
            <a:r>
              <a:rPr lang="pl-PL" sz="2200" dirty="0"/>
              <a:t> -Wady:</a:t>
            </a:r>
          </a:p>
          <a:p>
            <a:pPr marL="0" indent="0">
              <a:buNone/>
            </a:pPr>
            <a:r>
              <a:rPr lang="pl-PL" sz="2200" dirty="0"/>
              <a:t>Problem ze znalezieniem równowagi</a:t>
            </a:r>
          </a:p>
        </p:txBody>
      </p:sp>
      <p:pic>
        <p:nvPicPr>
          <p:cNvPr id="6146" name="Picture 2" descr="Pareto Principle: 80/20 Rule For Productivity — To Maximize Results. | by  Louis Lobo | Medium">
            <a:extLst>
              <a:ext uri="{FF2B5EF4-FFF2-40B4-BE49-F238E27FC236}">
                <a16:creationId xmlns:a16="http://schemas.microsoft.com/office/drawing/2014/main" id="{5BF00A40-272B-C647-D569-4AFA40706E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684771"/>
            <a:ext cx="6903720" cy="548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118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A53405C-C445-99DF-D10B-87BC44D8D4CE}"/>
              </a:ext>
            </a:extLst>
          </p:cNvPr>
          <p:cNvSpPr>
            <a:spLocks noGrp="1"/>
          </p:cNvSpPr>
          <p:nvPr>
            <p:ph type="title"/>
          </p:nvPr>
        </p:nvSpPr>
        <p:spPr>
          <a:xfrm>
            <a:off x="6367461" y="728664"/>
            <a:ext cx="4984813" cy="3157080"/>
          </a:xfrm>
          <a:noFill/>
        </p:spPr>
        <p:txBody>
          <a:bodyPr vert="horz" lIns="91440" tIns="45720" rIns="91440" bIns="45720" rtlCol="0" anchor="b">
            <a:normAutofit/>
          </a:bodyPr>
          <a:lstStyle/>
          <a:p>
            <a:r>
              <a:rPr lang="en-US" sz="5200"/>
              <a:t>Pożeracze czasu</a:t>
            </a:r>
          </a:p>
        </p:txBody>
      </p:sp>
      <p:pic>
        <p:nvPicPr>
          <p:cNvPr id="1026" name="Picture 2" descr="Top 3 Time Wasters Eating Up Your Time Right Now">
            <a:extLst>
              <a:ext uri="{FF2B5EF4-FFF2-40B4-BE49-F238E27FC236}">
                <a16:creationId xmlns:a16="http://schemas.microsoft.com/office/drawing/2014/main" id="{46504ED1-D02F-BEAE-B2E8-3EB8A5E7B8E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3676" b="2"/>
          <a:stretch/>
        </p:blipFill>
        <p:spPr bwMode="auto">
          <a:xfrm>
            <a:off x="1" y="10"/>
            <a:ext cx="6005512"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7115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112</Words>
  <Application>Microsoft Macintosh PowerPoint</Application>
  <PresentationFormat>Panoramiczny</PresentationFormat>
  <Paragraphs>30</Paragraphs>
  <Slides>12</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12</vt:i4>
      </vt:variant>
    </vt:vector>
  </HeadingPairs>
  <TitlesOfParts>
    <vt:vector size="16" baseType="lpstr">
      <vt:lpstr>Arial</vt:lpstr>
      <vt:lpstr>Calibri</vt:lpstr>
      <vt:lpstr>Calibri Light</vt:lpstr>
      <vt:lpstr>Motyw pakietu Office</vt:lpstr>
      <vt:lpstr>Zarządzanie czasem</vt:lpstr>
      <vt:lpstr>Czym jest?</vt:lpstr>
      <vt:lpstr>Fazy zarządzania czasem</vt:lpstr>
      <vt:lpstr>Wyznaczanie celów metodą SMART</vt:lpstr>
      <vt:lpstr>Planowanie czasu za pomocą macierzy Eisenhower’a</vt:lpstr>
      <vt:lpstr>Co oznaczają poszczególne ćwiartki?</vt:lpstr>
      <vt:lpstr>Podejmowanie decyzji - Zasada Pareto (zasada 80/20)</vt:lpstr>
      <vt:lpstr>Zalety i Wady zasady Pareto </vt:lpstr>
      <vt:lpstr>Pożeracze czasu</vt:lpstr>
      <vt:lpstr>Internet</vt:lpstr>
      <vt:lpstr>Telefon</vt:lpstr>
      <vt:lpstr>Bałagan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Zarządzanie czasem</dc:title>
  <dc:creator>Jakub Bolek</dc:creator>
  <cp:lastModifiedBy>Jakub Bolek</cp:lastModifiedBy>
  <cp:revision>5</cp:revision>
  <dcterms:created xsi:type="dcterms:W3CDTF">2023-11-20T11:46:02Z</dcterms:created>
  <dcterms:modified xsi:type="dcterms:W3CDTF">2023-11-24T09:54:49Z</dcterms:modified>
</cp:coreProperties>
</file>