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58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7C0B-26F4-4604-A10F-0D1F85E80C79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2E9D-2244-4164-99CE-D3314C25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2E9D-2244-4164-99CE-D3314C258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2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955B-8004-424B-BA22-A0BBD749EF8E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127" y="466498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Entities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4631" y="888150"/>
            <a:ext cx="2294485" cy="1370916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World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1795053" y="1770447"/>
            <a:ext cx="907917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 Visualization info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3041517" y="873790"/>
            <a:ext cx="2590800" cy="3443358"/>
          </a:xfrm>
          <a:prstGeom prst="roundRect">
            <a:avLst>
              <a:gd name="adj" fmla="val 10596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Robot</a:t>
            </a:r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3203442" y="2087483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Current configuration</a:t>
            </a:r>
            <a:endParaRPr lang="en-US" sz="9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58660" y="1192948"/>
            <a:ext cx="991045" cy="415636"/>
            <a:chOff x="1225683" y="1828800"/>
            <a:chExt cx="991045" cy="415636"/>
          </a:xfrm>
        </p:grpSpPr>
        <p:sp>
          <p:nvSpPr>
            <p:cNvPr id="34" name="Rectangle 33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46117" y="1192948"/>
            <a:ext cx="991045" cy="415636"/>
            <a:chOff x="1225683" y="1828800"/>
            <a:chExt cx="991045" cy="415636"/>
          </a:xfrm>
        </p:grpSpPr>
        <p:sp>
          <p:nvSpPr>
            <p:cNvPr id="52" name="Rectangle 51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Rigid Object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8660" y="1734192"/>
            <a:ext cx="991045" cy="415636"/>
            <a:chOff x="1225683" y="1828800"/>
            <a:chExt cx="991045" cy="415636"/>
          </a:xfrm>
        </p:grpSpPr>
        <p:sp>
          <p:nvSpPr>
            <p:cNvPr id="56" name="Rectangle 55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Robot</a:t>
              </a:r>
              <a:endParaRPr lang="en-US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Environment</a:t>
              </a:r>
              <a:endParaRPr lang="en-US" sz="900" dirty="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3193917" y="121100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kinematics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4336917" y="121100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dynamics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3193917" y="295132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geometry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4336917" y="2087483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Current link transforms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3203442" y="2516585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Current velocity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3193917" y="380387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Link/driver names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4336917" y="2951322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Coll. detection structures</a:t>
            </a:r>
            <a:endParaRPr lang="en-US" sz="900" dirty="0"/>
          </a:p>
        </p:txBody>
      </p:sp>
      <p:sp>
        <p:nvSpPr>
          <p:cNvPr id="67" name="Rectangle 66"/>
          <p:cNvSpPr/>
          <p:nvPr/>
        </p:nvSpPr>
        <p:spPr>
          <a:xfrm>
            <a:off x="3193917" y="3366810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Joint semantics</a:t>
            </a:r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4336917" y="336680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Driver semantics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4336917" y="380387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Motor </a:t>
            </a:r>
            <a:r>
              <a:rPr lang="en-US" sz="900" dirty="0" err="1" smtClean="0"/>
              <a:t>sim</a:t>
            </a:r>
            <a:r>
              <a:rPr lang="en-US" sz="900" dirty="0" smtClean="0"/>
              <a:t> parameters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3200400" y="164057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Kinematic limits</a:t>
            </a:r>
            <a:endParaRPr lang="en-US" sz="900" dirty="0"/>
          </a:p>
        </p:txBody>
      </p:sp>
      <p:sp>
        <p:nvSpPr>
          <p:cNvPr id="71" name="Rounded Rectangle 70"/>
          <p:cNvSpPr/>
          <p:nvPr/>
        </p:nvSpPr>
        <p:spPr>
          <a:xfrm>
            <a:off x="594631" y="2397796"/>
            <a:ext cx="2294485" cy="738257"/>
          </a:xfrm>
          <a:prstGeom prst="roundRect">
            <a:avLst>
              <a:gd name="adj" fmla="val 2619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Environment</a:t>
            </a:r>
            <a:endParaRPr lang="en-US" sz="1050" dirty="0"/>
          </a:p>
        </p:txBody>
      </p:sp>
      <p:sp>
        <p:nvSpPr>
          <p:cNvPr id="72" name="Rectangle 71"/>
          <p:cNvSpPr/>
          <p:nvPr/>
        </p:nvSpPr>
        <p:spPr>
          <a:xfrm>
            <a:off x="722293" y="2686410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Geometry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1792829" y="2686410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Contact parameters</a:t>
            </a:r>
            <a:endParaRPr lang="en-US" sz="900" dirty="0"/>
          </a:p>
        </p:txBody>
      </p:sp>
      <p:sp>
        <p:nvSpPr>
          <p:cNvPr id="86" name="Rounded Rectangle 85"/>
          <p:cNvSpPr/>
          <p:nvPr/>
        </p:nvSpPr>
        <p:spPr>
          <a:xfrm>
            <a:off x="594631" y="3250348"/>
            <a:ext cx="2294485" cy="1089104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Rigid Object</a:t>
            </a:r>
            <a:endParaRPr lang="en-US" sz="1050" dirty="0"/>
          </a:p>
        </p:txBody>
      </p:sp>
      <p:sp>
        <p:nvSpPr>
          <p:cNvPr id="87" name="Rectangle 86"/>
          <p:cNvSpPr/>
          <p:nvPr/>
        </p:nvSpPr>
        <p:spPr>
          <a:xfrm>
            <a:off x="722293" y="3538962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Geometry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1792829" y="3538962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Contact parameters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1792828" y="3936148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Current pose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722293" y="3936148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dynamics</a:t>
            </a:r>
            <a:endParaRPr lang="en-US" sz="900" dirty="0"/>
          </a:p>
        </p:txBody>
      </p:sp>
      <p:sp>
        <p:nvSpPr>
          <p:cNvPr id="124" name="Rectangle 123"/>
          <p:cNvSpPr/>
          <p:nvPr/>
        </p:nvSpPr>
        <p:spPr>
          <a:xfrm>
            <a:off x="4336917" y="164057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Dynamic limits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7195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70048" y="875343"/>
            <a:ext cx="1307768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 smtClean="0"/>
              <a:t>Contact point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3228931" y="1163957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Position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3228931" y="1438750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Normal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228931" y="1719661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Friction </a:t>
            </a:r>
            <a:r>
              <a:rPr lang="en-US" sz="900" dirty="0" err="1" smtClean="0"/>
              <a:t>Coeff</a:t>
            </a:r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616528" y="907077"/>
            <a:ext cx="2266950" cy="2048575"/>
          </a:xfrm>
          <a:prstGeom prst="roundRect">
            <a:avLst>
              <a:gd name="adj" fmla="val 1369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 smtClean="0"/>
              <a:t>IK Goal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746836" y="1601278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Position type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791343" y="1607942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Rotation type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743594" y="1297024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Source link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1791344" y="1297024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Target link*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746836" y="1922810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Local / target position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746836" y="2328243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Pos</a:t>
            </a:r>
            <a:r>
              <a:rPr lang="en-US" sz="900" dirty="0" smtClean="0"/>
              <a:t> constraint directions*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791344" y="1922810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Local / target rotation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791344" y="2328243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Rot constraint directions*</a:t>
            </a:r>
            <a:endParaRPr lang="en-US" sz="900" dirty="0"/>
          </a:p>
        </p:txBody>
      </p:sp>
      <p:sp>
        <p:nvSpPr>
          <p:cNvPr id="15" name="Rounded Rectangle 14"/>
          <p:cNvSpPr/>
          <p:nvPr/>
        </p:nvSpPr>
        <p:spPr>
          <a:xfrm>
            <a:off x="4530659" y="853611"/>
            <a:ext cx="1295400" cy="1243087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 smtClean="0"/>
              <a:t>Hold</a:t>
            </a:r>
            <a:endParaRPr lang="en-US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48200" y="1142226"/>
            <a:ext cx="1063559" cy="396643"/>
            <a:chOff x="7280341" y="4403414"/>
            <a:chExt cx="1063559" cy="396643"/>
          </a:xfrm>
        </p:grpSpPr>
        <p:sp>
          <p:nvSpPr>
            <p:cNvPr id="17" name="Rectangle 16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675154" y="1610135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IK Goal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4532279" y="2183717"/>
            <a:ext cx="1295400" cy="771936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 smtClean="0"/>
              <a:t>Stance</a:t>
            </a:r>
            <a:endParaRPr lang="en-US" sz="105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49820" y="2438400"/>
            <a:ext cx="1063559" cy="396643"/>
            <a:chOff x="7280341" y="4403414"/>
            <a:chExt cx="1063559" cy="396643"/>
          </a:xfrm>
        </p:grpSpPr>
        <p:sp>
          <p:nvSpPr>
            <p:cNvPr id="23" name="Rectangle 22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Hold</a:t>
              </a:r>
              <a:endParaRPr lang="en-US" sz="9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4127" y="466498"/>
            <a:ext cx="197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Contact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1" y="2160235"/>
            <a:ext cx="1329815" cy="795417"/>
          </a:xfrm>
          <a:prstGeom prst="roundRect">
            <a:avLst>
              <a:gd name="adj" fmla="val 27323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Support polygon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171781" y="2498414"/>
            <a:ext cx="105363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Edges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6019800" y="879425"/>
            <a:ext cx="1295400" cy="1516864"/>
          </a:xfrm>
          <a:prstGeom prst="roundRect">
            <a:avLst>
              <a:gd name="adj" fmla="val 19163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Contact formation</a:t>
            </a:r>
            <a:endParaRPr lang="en-US" sz="1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135720" y="1140461"/>
            <a:ext cx="1063559" cy="396643"/>
            <a:chOff x="7280341" y="4403414"/>
            <a:chExt cx="1063559" cy="396643"/>
          </a:xfrm>
        </p:grpSpPr>
        <p:sp>
          <p:nvSpPr>
            <p:cNvPr id="34" name="Rectangle 33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Contact points</a:t>
              </a:r>
              <a:endParaRPr lang="en-US" sz="9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167536" y="1588600"/>
            <a:ext cx="1033364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Link indices</a:t>
            </a:r>
            <a:endParaRPr lang="en-US" sz="900" dirty="0"/>
          </a:p>
        </p:txBody>
      </p:sp>
      <p:sp>
        <p:nvSpPr>
          <p:cNvPr id="58" name="Rectangle 57"/>
          <p:cNvSpPr/>
          <p:nvPr/>
        </p:nvSpPr>
        <p:spPr>
          <a:xfrm>
            <a:off x="6167536" y="1961842"/>
            <a:ext cx="1033364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Target indices*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175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0327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Vector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540327" y="1221629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Matrix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Rigid Transform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660841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Translation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3660841" y="1452875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127" y="466498"/>
            <a:ext cx="175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</a:t>
            </a:r>
            <a:r>
              <a:rPr lang="en-US" dirty="0" smtClean="0"/>
              <a:t>Math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1200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3D Vector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1221629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 smtClean="0"/>
              <a:t>3D </a:t>
            </a:r>
            <a:r>
              <a:rPr lang="en-US" sz="1200" dirty="0" smtClean="0"/>
              <a:t>Matrix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062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53761" y="1981200"/>
            <a:ext cx="5970840" cy="15240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 smtClean="0"/>
              <a:t>AnyCollisionGeometry</a:t>
            </a:r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464127" y="466498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Geometry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05000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Triangle Mesh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2136841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Vertices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2136841" y="1452875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Faces</a:t>
            </a:r>
            <a:endParaRPr lang="en-US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3394364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Point Cloud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3626205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Points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3626205" y="1463614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Properties*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353761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3D Primitive</a:t>
            </a:r>
            <a:endParaRPr lang="en-US" sz="1050" dirty="0"/>
          </a:p>
        </p:txBody>
      </p:sp>
      <p:sp>
        <p:nvSpPr>
          <p:cNvPr id="21" name="Rounded Rectangle 20"/>
          <p:cNvSpPr/>
          <p:nvPr/>
        </p:nvSpPr>
        <p:spPr>
          <a:xfrm>
            <a:off x="464127" y="2362200"/>
            <a:ext cx="5628631" cy="762000"/>
          </a:xfrm>
          <a:prstGeom prst="roundRect">
            <a:avLst>
              <a:gd name="adj" fmla="val 18379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 smtClean="0"/>
              <a:t>AnyGeometry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616082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3D Primitive*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44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Triangle Mesh</a:t>
            </a:r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33560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Point cloud*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48038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Implicit </a:t>
            </a:r>
            <a:r>
              <a:rPr lang="en-US" sz="900" dirty="0"/>
              <a:t>surface on voxel </a:t>
            </a:r>
            <a:r>
              <a:rPr lang="en-US" sz="900" dirty="0" smtClean="0"/>
              <a:t>grid*</a:t>
            </a:r>
            <a:endParaRPr lang="en-US" sz="900" dirty="0"/>
          </a:p>
        </p:txBody>
      </p:sp>
      <p:sp>
        <p:nvSpPr>
          <p:cNvPr id="26" name="Rounded Rectangle 25"/>
          <p:cNvSpPr/>
          <p:nvPr/>
        </p:nvSpPr>
        <p:spPr>
          <a:xfrm>
            <a:off x="4953000" y="889468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Voxel grid</a:t>
            </a:r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5184841" y="1149289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 smtClean="0"/>
              <a:t>BBox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5184841" y="1438682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Values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2407697" y="3200400"/>
            <a:ext cx="1683327" cy="238602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Collision accelerators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425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86400" y="1133979"/>
            <a:ext cx="2667000" cy="2628904"/>
          </a:xfrm>
          <a:prstGeom prst="roundRect">
            <a:avLst>
              <a:gd name="adj" fmla="val 1180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Multipath</a:t>
            </a:r>
            <a:endParaRPr lang="en-US" sz="105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562600" y="1533481"/>
            <a:ext cx="2466975" cy="1575417"/>
            <a:chOff x="5562600" y="1656799"/>
            <a:chExt cx="2466975" cy="1326966"/>
          </a:xfrm>
        </p:grpSpPr>
        <p:sp>
          <p:nvSpPr>
            <p:cNvPr id="17" name="Rounded Rectangle 16"/>
            <p:cNvSpPr/>
            <p:nvPr/>
          </p:nvSpPr>
          <p:spPr>
            <a:xfrm>
              <a:off x="5562600" y="1656799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 smtClean="0"/>
                <a:t>Section</a:t>
              </a:r>
              <a:endParaRPr lang="en-US" sz="105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4988" y="1700882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 smtClean="0"/>
                <a:t>Section</a:t>
              </a:r>
              <a:endParaRPr lang="en-US" sz="105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667375" y="1744964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 smtClean="0"/>
                <a:t>Section</a:t>
              </a:r>
              <a:endParaRPr lang="en-US" sz="105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38200" y="1197098"/>
            <a:ext cx="1524000" cy="813185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Milestone path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1105250" y="1482298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Milestones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464127" y="466498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Paths and trajectories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67000" y="1197097"/>
            <a:ext cx="1524000" cy="813183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Spline path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2884365" y="1463795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Control points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3664042" y="2527873"/>
            <a:ext cx="1441358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Timed spline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3855916" y="2859086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Time-scaling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3855916" y="327818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Spline path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5743575" y="2306087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Times*</a:t>
            </a:r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6858000" y="1947162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Milestones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6858000" y="2308249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Velocities*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5743575" y="2682538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Holds*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6858000" y="3281428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Common holds*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5729288" y="3269743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Settings*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5753100" y="1947165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Settings*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57200" y="2499298"/>
            <a:ext cx="1447800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smtClean="0"/>
              <a:t>Piecewise linear</a:t>
            </a:r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629350" y="284273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Times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29350" y="3261837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Milestones</a:t>
            </a:r>
            <a:endParaRPr lang="en-US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2035394" y="2527873"/>
            <a:ext cx="1492551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 smtClean="0"/>
              <a:t>DynamicPath</a:t>
            </a:r>
            <a:endParaRPr lang="en-US" sz="1050" dirty="0"/>
          </a:p>
        </p:txBody>
      </p:sp>
      <p:sp>
        <p:nvSpPr>
          <p:cNvPr id="33" name="Rectangle 32"/>
          <p:cNvSpPr/>
          <p:nvPr/>
        </p:nvSpPr>
        <p:spPr>
          <a:xfrm>
            <a:off x="2263531" y="2859086"/>
            <a:ext cx="1066800" cy="57150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Timed, piecewise parabolic curves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7" y="873827"/>
            <a:ext cx="2077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Untimed paths (geometric paths)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7" y="2118623"/>
            <a:ext cx="1477969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/>
              <a:t>Timed paths (trajectories)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486400" y="8382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Both paths and trajectories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85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67200" y="3459403"/>
            <a:ext cx="2438399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4267200" y="989447"/>
            <a:ext cx="2438399" cy="1860356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" name="Rounded Rectangle 3"/>
          <p:cNvSpPr/>
          <p:nvPr/>
        </p:nvSpPr>
        <p:spPr>
          <a:xfrm>
            <a:off x="4838699" y="3001109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IK Solver</a:t>
            </a:r>
            <a:endParaRPr lang="en-US" sz="1050" dirty="0"/>
          </a:p>
        </p:txBody>
      </p:sp>
      <p:grpSp>
        <p:nvGrpSpPr>
          <p:cNvPr id="5" name="Group 4"/>
          <p:cNvGrpSpPr/>
          <p:nvPr/>
        </p:nvGrpSpPr>
        <p:grpSpPr>
          <a:xfrm>
            <a:off x="4346641" y="1119687"/>
            <a:ext cx="1063559" cy="396643"/>
            <a:chOff x="7280341" y="4403414"/>
            <a:chExt cx="1063559" cy="396643"/>
          </a:xfrm>
        </p:grpSpPr>
        <p:sp>
          <p:nvSpPr>
            <p:cNvPr id="6" name="Rectangle 5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IK goal</a:t>
              </a:r>
              <a:endParaRPr lang="en-US" sz="9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386362" y="2014163"/>
            <a:ext cx="1023838" cy="30042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C.O.M. goal*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386362" y="2396572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Joint limits*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5531427" y="2014163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Active DOFs*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5531427" y="1217582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Starting </a:t>
            </a:r>
            <a:r>
              <a:rPr lang="en-US" sz="900" dirty="0" err="1" smtClean="0"/>
              <a:t>config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4386362" y="1608103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Tolerance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5531427" y="1608103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Max iterations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4454658" y="3602278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Solved </a:t>
            </a:r>
            <a:r>
              <a:rPr lang="en-US" sz="900" dirty="0" err="1" smtClean="0"/>
              <a:t>config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5531427" y="3602278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Success?</a:t>
            </a:r>
            <a:endParaRPr lang="en-US" sz="900" dirty="0"/>
          </a:p>
        </p:txBody>
      </p:sp>
      <p:sp>
        <p:nvSpPr>
          <p:cNvPr id="17" name="Down Arrow 16"/>
          <p:cNvSpPr/>
          <p:nvPr/>
        </p:nvSpPr>
        <p:spPr>
          <a:xfrm>
            <a:off x="5410200" y="2849803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8" name="Down Arrow 17"/>
          <p:cNvSpPr/>
          <p:nvPr/>
        </p:nvSpPr>
        <p:spPr>
          <a:xfrm>
            <a:off x="5410200" y="330809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9" name="Rounded Rectangle 18"/>
          <p:cNvSpPr/>
          <p:nvPr/>
        </p:nvSpPr>
        <p:spPr>
          <a:xfrm>
            <a:off x="1263751" y="2568180"/>
            <a:ext cx="1315793" cy="353746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Forward Kinematics</a:t>
            </a:r>
            <a:endParaRPr lang="en-US" sz="1050" dirty="0"/>
          </a:p>
        </p:txBody>
      </p:sp>
      <p:sp>
        <p:nvSpPr>
          <p:cNvPr id="20" name="Rounded Rectangle 19"/>
          <p:cNvSpPr/>
          <p:nvPr/>
        </p:nvSpPr>
        <p:spPr>
          <a:xfrm>
            <a:off x="1238770" y="3096275"/>
            <a:ext cx="1369000" cy="10858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1" name="Down Arrow 20"/>
          <p:cNvSpPr/>
          <p:nvPr/>
        </p:nvSpPr>
        <p:spPr>
          <a:xfrm>
            <a:off x="1821951" y="2944969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1373572" y="3703255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World orientation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373571" y="3256890"/>
            <a:ext cx="1031955" cy="29767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World position</a:t>
            </a:r>
            <a:endParaRPr lang="en-US" sz="900" dirty="0"/>
          </a:p>
        </p:txBody>
      </p:sp>
      <p:sp>
        <p:nvSpPr>
          <p:cNvPr id="24" name="Rounded Rectangle 23"/>
          <p:cNvSpPr/>
          <p:nvPr/>
        </p:nvSpPr>
        <p:spPr>
          <a:xfrm>
            <a:off x="1236170" y="1017860"/>
            <a:ext cx="1371600" cy="1368477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1417297" y="1559159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index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417297" y="1170260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1417297" y="1948038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Local position</a:t>
            </a:r>
            <a:endParaRPr lang="en-US" sz="900" dirty="0"/>
          </a:p>
        </p:txBody>
      </p:sp>
      <p:sp>
        <p:nvSpPr>
          <p:cNvPr id="28" name="Down Arrow 27"/>
          <p:cNvSpPr/>
          <p:nvPr/>
        </p:nvSpPr>
        <p:spPr>
          <a:xfrm>
            <a:off x="1821951" y="2401075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2787751" y="2568180"/>
            <a:ext cx="1315793" cy="353746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 smtClean="0"/>
              <a:t>Jacobian</a:t>
            </a:r>
            <a:r>
              <a:rPr lang="en-US" sz="1050" dirty="0" smtClean="0"/>
              <a:t> calculator</a:t>
            </a:r>
            <a:endParaRPr lang="en-US" sz="1050" dirty="0"/>
          </a:p>
        </p:txBody>
      </p:sp>
      <p:sp>
        <p:nvSpPr>
          <p:cNvPr id="30" name="Rounded Rectangle 29"/>
          <p:cNvSpPr/>
          <p:nvPr/>
        </p:nvSpPr>
        <p:spPr>
          <a:xfrm>
            <a:off x="2762770" y="3096275"/>
            <a:ext cx="1369000" cy="60698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Down Arrow 30"/>
          <p:cNvSpPr/>
          <p:nvPr/>
        </p:nvSpPr>
        <p:spPr>
          <a:xfrm>
            <a:off x="3345951" y="2944969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897571" y="3256890"/>
            <a:ext cx="1031955" cy="29767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 smtClean="0"/>
              <a:t>Jacobian</a:t>
            </a:r>
            <a:r>
              <a:rPr lang="en-US" sz="900" dirty="0" smtClean="0"/>
              <a:t> matrix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2760170" y="1017860"/>
            <a:ext cx="1371600" cy="1368477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41297" y="1559159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Link index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2941297" y="1170260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2941297" y="1948038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Local position</a:t>
            </a:r>
            <a:endParaRPr lang="en-US" sz="900" dirty="0"/>
          </a:p>
        </p:txBody>
      </p:sp>
      <p:sp>
        <p:nvSpPr>
          <p:cNvPr id="37" name="Down Arrow 36"/>
          <p:cNvSpPr/>
          <p:nvPr/>
        </p:nvSpPr>
        <p:spPr>
          <a:xfrm>
            <a:off x="3345951" y="2401075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464127" y="466498"/>
            <a:ext cx="22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Kinematics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4242827" y="2973777"/>
            <a:ext cx="2509738" cy="10858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1" name="Rounded Rectangle 50"/>
          <p:cNvSpPr/>
          <p:nvPr/>
        </p:nvSpPr>
        <p:spPr>
          <a:xfrm>
            <a:off x="1236170" y="1024717"/>
            <a:ext cx="1371600" cy="1760122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2" name="Rectangle 51"/>
          <p:cNvSpPr/>
          <p:nvPr/>
        </p:nvSpPr>
        <p:spPr>
          <a:xfrm>
            <a:off x="1417297" y="1566016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Torques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417297" y="117711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417297" y="1954895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vector*</a:t>
            </a:r>
            <a:endParaRPr lang="en-US" sz="900" dirty="0"/>
          </a:p>
        </p:txBody>
      </p:sp>
      <p:sp>
        <p:nvSpPr>
          <p:cNvPr id="55" name="Rounded Rectangle 54"/>
          <p:cNvSpPr/>
          <p:nvPr/>
        </p:nvSpPr>
        <p:spPr>
          <a:xfrm>
            <a:off x="1236170" y="3494673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ounded Rectangle 55"/>
          <p:cNvSpPr/>
          <p:nvPr/>
        </p:nvSpPr>
        <p:spPr>
          <a:xfrm>
            <a:off x="1312369" y="2960726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Forward dynamics</a:t>
            </a:r>
            <a:endParaRPr lang="en-US" sz="1050" dirty="0"/>
          </a:p>
        </p:txBody>
      </p:sp>
      <p:sp>
        <p:nvSpPr>
          <p:cNvPr id="57" name="Down Arrow 56"/>
          <p:cNvSpPr/>
          <p:nvPr/>
        </p:nvSpPr>
        <p:spPr>
          <a:xfrm>
            <a:off x="1883870" y="277731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Down Arrow 57"/>
          <p:cNvSpPr/>
          <p:nvPr/>
        </p:nvSpPr>
        <p:spPr>
          <a:xfrm>
            <a:off x="1883870" y="334336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1390190" y="3637548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Accelerations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1417297" y="232066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External forces*</a:t>
            </a:r>
            <a:endParaRPr lang="en-US" sz="900" dirty="0"/>
          </a:p>
        </p:txBody>
      </p:sp>
      <p:sp>
        <p:nvSpPr>
          <p:cNvPr id="70" name="Rounded Rectangle 69"/>
          <p:cNvSpPr/>
          <p:nvPr/>
        </p:nvSpPr>
        <p:spPr>
          <a:xfrm>
            <a:off x="2760170" y="1024717"/>
            <a:ext cx="1371600" cy="1760122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1" name="Rectangle 70"/>
          <p:cNvSpPr/>
          <p:nvPr/>
        </p:nvSpPr>
        <p:spPr>
          <a:xfrm>
            <a:off x="2941297" y="1566016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Accelerations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2941297" y="117711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941297" y="1954895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vector*</a:t>
            </a:r>
            <a:endParaRPr lang="en-US" sz="900" dirty="0"/>
          </a:p>
        </p:txBody>
      </p:sp>
      <p:sp>
        <p:nvSpPr>
          <p:cNvPr id="74" name="Rounded Rectangle 73"/>
          <p:cNvSpPr/>
          <p:nvPr/>
        </p:nvSpPr>
        <p:spPr>
          <a:xfrm>
            <a:off x="2760170" y="3494673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5" name="Rounded Rectangle 74"/>
          <p:cNvSpPr/>
          <p:nvPr/>
        </p:nvSpPr>
        <p:spPr>
          <a:xfrm>
            <a:off x="2836369" y="2960726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Inverse dynamics</a:t>
            </a:r>
            <a:endParaRPr lang="en-US" sz="1050" dirty="0"/>
          </a:p>
        </p:txBody>
      </p:sp>
      <p:sp>
        <p:nvSpPr>
          <p:cNvPr id="76" name="Down Arrow 75"/>
          <p:cNvSpPr/>
          <p:nvPr/>
        </p:nvSpPr>
        <p:spPr>
          <a:xfrm>
            <a:off x="3407870" y="277731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7" name="Down Arrow 76"/>
          <p:cNvSpPr/>
          <p:nvPr/>
        </p:nvSpPr>
        <p:spPr>
          <a:xfrm>
            <a:off x="3407870" y="334336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8" name="Rectangle 77"/>
          <p:cNvSpPr/>
          <p:nvPr/>
        </p:nvSpPr>
        <p:spPr>
          <a:xfrm>
            <a:off x="2914190" y="3637548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Torques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2941297" y="232066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External forces*</a:t>
            </a:r>
            <a:endParaRPr lang="en-US" sz="900" dirty="0"/>
          </a:p>
        </p:txBody>
      </p:sp>
      <p:sp>
        <p:nvSpPr>
          <p:cNvPr id="80" name="Rounded Rectangle 79"/>
          <p:cNvSpPr/>
          <p:nvPr/>
        </p:nvSpPr>
        <p:spPr>
          <a:xfrm>
            <a:off x="4242827" y="1545027"/>
            <a:ext cx="2509738" cy="68580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4423954" y="169742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5538105" y="1694154"/>
            <a:ext cx="1057320" cy="32974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vector*</a:t>
            </a:r>
            <a:endParaRPr lang="en-US" sz="900" dirty="0"/>
          </a:p>
        </p:txBody>
      </p:sp>
      <p:sp>
        <p:nvSpPr>
          <p:cNvPr id="84" name="Rounded Rectangle 83"/>
          <p:cNvSpPr/>
          <p:nvPr/>
        </p:nvSpPr>
        <p:spPr>
          <a:xfrm>
            <a:off x="4888906" y="2407965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Dynamic equation</a:t>
            </a:r>
            <a:endParaRPr lang="en-US" sz="1050" dirty="0"/>
          </a:p>
        </p:txBody>
      </p:sp>
      <p:sp>
        <p:nvSpPr>
          <p:cNvPr id="85" name="Down Arrow 84"/>
          <p:cNvSpPr/>
          <p:nvPr/>
        </p:nvSpPr>
        <p:spPr>
          <a:xfrm>
            <a:off x="5460407" y="2224556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Down Arrow 85"/>
          <p:cNvSpPr/>
          <p:nvPr/>
        </p:nvSpPr>
        <p:spPr>
          <a:xfrm>
            <a:off x="5460407" y="2790606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8" name="Rectangle 87"/>
          <p:cNvSpPr/>
          <p:nvPr/>
        </p:nvSpPr>
        <p:spPr>
          <a:xfrm>
            <a:off x="4395183" y="313439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Mass matrix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4412612" y="3580758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 smtClean="0"/>
              <a:t>Coriolis</a:t>
            </a:r>
            <a:r>
              <a:rPr lang="en-US" sz="900" dirty="0" smtClean="0"/>
              <a:t> forces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5209" y="358075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torques</a:t>
            </a:r>
            <a:endParaRPr lang="en-US" sz="900" dirty="0"/>
          </a:p>
        </p:txBody>
      </p:sp>
      <p:sp>
        <p:nvSpPr>
          <p:cNvPr id="92" name="Rectangle 91"/>
          <p:cNvSpPr/>
          <p:nvPr/>
        </p:nvSpPr>
        <p:spPr>
          <a:xfrm>
            <a:off x="5569844" y="313439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Mass matrix inverse</a:t>
            </a:r>
            <a:endParaRPr 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127" y="466498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95800" y="1068066"/>
            <a:ext cx="1371600" cy="1400339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1524000" y="1079670"/>
            <a:ext cx="1371600" cy="1488969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676927" y="1604071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Contact formation</a:t>
            </a:r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020" y="1149841"/>
            <a:ext cx="1063559" cy="396643"/>
            <a:chOff x="7280341" y="4403414"/>
            <a:chExt cx="1063559" cy="396643"/>
          </a:xfrm>
        </p:grpSpPr>
        <p:sp>
          <p:nvSpPr>
            <p:cNvPr id="6" name="Rectangle 5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676927" y="121517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676927" y="197519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</a:t>
            </a:r>
            <a:endParaRPr lang="en-US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1600199" y="2719946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Equilibrium test</a:t>
            </a:r>
            <a:endParaRPr lang="en-US" sz="1050" dirty="0"/>
          </a:p>
        </p:txBody>
      </p:sp>
      <p:sp>
        <p:nvSpPr>
          <p:cNvPr id="13" name="Down Arrow 12"/>
          <p:cNvSpPr/>
          <p:nvPr/>
        </p:nvSpPr>
        <p:spPr>
          <a:xfrm>
            <a:off x="2171700" y="256864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4" name="Down Arrow 13"/>
          <p:cNvSpPr/>
          <p:nvPr/>
        </p:nvSpPr>
        <p:spPr>
          <a:xfrm>
            <a:off x="21717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722402" y="1662984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722402" y="2083067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COM position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780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COM stable?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44958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9" name="Rounded Rectangle 18"/>
          <p:cNvSpPr/>
          <p:nvPr/>
        </p:nvSpPr>
        <p:spPr>
          <a:xfrm>
            <a:off x="4571999" y="2644293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Force/Torque solver</a:t>
            </a:r>
            <a:endParaRPr lang="en-US" sz="1050" dirty="0"/>
          </a:p>
        </p:txBody>
      </p:sp>
      <p:sp>
        <p:nvSpPr>
          <p:cNvPr id="20" name="Down Arrow 19"/>
          <p:cNvSpPr/>
          <p:nvPr/>
        </p:nvSpPr>
        <p:spPr>
          <a:xfrm>
            <a:off x="5143500" y="246088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1" name="Down Arrow 20"/>
          <p:cNvSpPr/>
          <p:nvPr/>
        </p:nvSpPr>
        <p:spPr>
          <a:xfrm>
            <a:off x="51435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46498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Robot stable?</a:t>
            </a:r>
            <a:endParaRPr lang="en-US" sz="900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0" y="1500289"/>
            <a:ext cx="1371600" cy="10683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3202020" y="1643487"/>
            <a:ext cx="1063559" cy="396643"/>
            <a:chOff x="7280341" y="4403414"/>
            <a:chExt cx="1063559" cy="396643"/>
          </a:xfrm>
        </p:grpSpPr>
        <p:sp>
          <p:nvSpPr>
            <p:cNvPr id="25" name="Rectangle 24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/>
                <a:t>Contact point</a:t>
              </a:r>
              <a:endParaRPr lang="en-US" sz="900" dirty="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0480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3124199" y="2719946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Support polygon calculator</a:t>
            </a:r>
            <a:endParaRPr lang="en-US" sz="1050" dirty="0"/>
          </a:p>
        </p:txBody>
      </p:sp>
      <p:sp>
        <p:nvSpPr>
          <p:cNvPr id="30" name="Down Arrow 29"/>
          <p:cNvSpPr/>
          <p:nvPr/>
        </p:nvSpPr>
        <p:spPr>
          <a:xfrm>
            <a:off x="3695700" y="256864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Down Arrow 30"/>
          <p:cNvSpPr/>
          <p:nvPr/>
        </p:nvSpPr>
        <p:spPr>
          <a:xfrm>
            <a:off x="36957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3246402" y="2156630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Gravity vector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32020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Support polygon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127" y="466498"/>
            <a:ext cx="301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 : Contact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4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371</Words>
  <Application>Microsoft Office PowerPoint</Application>
  <PresentationFormat>On-screen Show (4:3)</PresentationFormat>
  <Paragraphs>182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hauser</dc:creator>
  <cp:lastModifiedBy>hauser</cp:lastModifiedBy>
  <cp:revision>32</cp:revision>
  <dcterms:created xsi:type="dcterms:W3CDTF">2013-10-16T17:56:35Z</dcterms:created>
  <dcterms:modified xsi:type="dcterms:W3CDTF">2013-10-29T02:27:20Z</dcterms:modified>
</cp:coreProperties>
</file>