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459" r:id="rId4"/>
    <p:sldId id="453" r:id="rId5"/>
    <p:sldId id="463" r:id="rId6"/>
    <p:sldId id="451" r:id="rId7"/>
    <p:sldId id="460" r:id="rId8"/>
    <p:sldId id="462" r:id="rId9"/>
    <p:sldId id="469" r:id="rId10"/>
    <p:sldId id="466" r:id="rId11"/>
    <p:sldId id="464" r:id="rId12"/>
    <p:sldId id="472" r:id="rId13"/>
    <p:sldId id="467" r:id="rId14"/>
    <p:sldId id="471" r:id="rId15"/>
    <p:sldId id="468" r:id="rId16"/>
    <p:sldId id="4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00" d="100"/>
          <a:sy n="100" d="100"/>
        </p:scale>
        <p:origin x="126" y="414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760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108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6CC0C28-F62B-4D78-9D46-1B795E90A426}" type="datetime1">
              <a:rPr lang="ko-KR" altLang="en-US"/>
              <a:pPr lvl="0">
                <a:defRPr/>
              </a:pPr>
              <a:t>2023-08-07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62EE6E8-6A56-4AA4-8B5B-9E260C01EA5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37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3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5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7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12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91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09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7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2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66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08997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 flipV="1">
            <a:off x="0" y="6786000"/>
            <a:ext cx="12191999" cy="72000"/>
            <a:chOff x="-87085" y="1510093"/>
            <a:chExt cx="12366170" cy="2626480"/>
          </a:xfrm>
        </p:grpSpPr>
        <p:sp>
          <p:nvSpPr>
            <p:cNvPr id="10" name="직사각형 9"/>
            <p:cNvSpPr/>
            <p:nvPr/>
          </p:nvSpPr>
          <p:spPr>
            <a:xfrm>
              <a:off x="-87085" y="1510093"/>
              <a:ext cx="3106056" cy="2626480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99620" y="1510093"/>
              <a:ext cx="3106056" cy="2626480"/>
            </a:xfrm>
            <a:prstGeom prst="rect">
              <a:avLst/>
            </a:prstGeom>
            <a:solidFill>
              <a:srgbClr val="8FBF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086325" y="1510093"/>
              <a:ext cx="3106056" cy="2626480"/>
            </a:xfrm>
            <a:prstGeom prst="rect">
              <a:avLst/>
            </a:prstGeom>
            <a:solidFill>
              <a:srgbClr val="02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173029" y="1510093"/>
              <a:ext cx="3106056" cy="2626480"/>
            </a:xfrm>
            <a:prstGeom prst="rect">
              <a:avLst/>
            </a:prstGeom>
            <a:solidFill>
              <a:srgbClr val="FF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4714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altLang="ko-KR" dirty="0"/>
              <a:t>Input your text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4714" y="112893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Input your text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3086-D9FB-42E3-B061-9FD35A322B0A}" type="datetimeFigureOut">
              <a:rPr lang="ko-KR" altLang="en-US" smtClean="0"/>
              <a:pPr/>
              <a:t>2023-08-04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4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api.slack.com/block-kit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그룹 998"/>
          <p:cNvGrpSpPr/>
          <p:nvPr/>
        </p:nvGrpSpPr>
        <p:grpSpPr>
          <a:xfrm flipV="1">
            <a:off x="2111829" y="3608532"/>
            <a:ext cx="7968343" cy="72000"/>
            <a:chOff x="-87085" y="1510093"/>
            <a:chExt cx="12366170" cy="2626480"/>
          </a:xfrm>
        </p:grpSpPr>
        <p:sp>
          <p:nvSpPr>
            <p:cNvPr id="1000" name="직사각형 999"/>
            <p:cNvSpPr/>
            <p:nvPr/>
          </p:nvSpPr>
          <p:spPr>
            <a:xfrm>
              <a:off x="-87085" y="1510093"/>
              <a:ext cx="3106056" cy="2626480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1" name="직사각형 1000"/>
            <p:cNvSpPr/>
            <p:nvPr/>
          </p:nvSpPr>
          <p:spPr>
            <a:xfrm>
              <a:off x="2999620" y="1510093"/>
              <a:ext cx="3106056" cy="2626480"/>
            </a:xfrm>
            <a:prstGeom prst="rect">
              <a:avLst/>
            </a:prstGeom>
            <a:solidFill>
              <a:srgbClr val="8FBF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2" name="직사각형 1001"/>
            <p:cNvSpPr/>
            <p:nvPr/>
          </p:nvSpPr>
          <p:spPr>
            <a:xfrm>
              <a:off x="6086325" y="1510093"/>
              <a:ext cx="3106056" cy="2626480"/>
            </a:xfrm>
            <a:prstGeom prst="rect">
              <a:avLst/>
            </a:prstGeom>
            <a:solidFill>
              <a:srgbClr val="02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3" name="직사각형 1002"/>
            <p:cNvSpPr/>
            <p:nvPr/>
          </p:nvSpPr>
          <p:spPr>
            <a:xfrm>
              <a:off x="9173029" y="1510093"/>
              <a:ext cx="3106056" cy="2626480"/>
            </a:xfrm>
            <a:prstGeom prst="rect">
              <a:avLst/>
            </a:prstGeom>
            <a:solidFill>
              <a:srgbClr val="FF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4" name="TextBox 1003"/>
          <p:cNvSpPr txBox="1"/>
          <p:nvPr/>
        </p:nvSpPr>
        <p:spPr>
          <a:xfrm>
            <a:off x="4242776" y="1169580"/>
            <a:ext cx="37064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ChatBot</a:t>
            </a:r>
            <a:endParaRPr lang="en-US" altLang="ko-KR" sz="7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7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08469" y="3811160"/>
            <a:ext cx="716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6"/>
                </a:solidFill>
              </a:rPr>
              <a:t>한주성</a:t>
            </a:r>
          </a:p>
        </p:txBody>
      </p:sp>
    </p:spTree>
    <p:extLst>
      <p:ext uri="{BB962C8B-B14F-4D97-AF65-F5344CB8AC3E}">
        <p14:creationId xmlns:p14="http://schemas.microsoft.com/office/powerpoint/2010/main" val="271407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Slack API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51249-ECD5-9AFF-394F-553517733B7D}"/>
              </a:ext>
            </a:extLst>
          </p:cNvPr>
          <p:cNvSpPr txBox="1"/>
          <p:nvPr/>
        </p:nvSpPr>
        <p:spPr>
          <a:xfrm>
            <a:off x="960967" y="932934"/>
            <a:ext cx="6206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https://api.slack.com/methods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60430F-553A-40DE-F887-B640BA9CB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2995"/>
            <a:ext cx="8177212" cy="4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8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bot.py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DA47B6C-AF9E-49D0-4D44-00495400E5B4}"/>
              </a:ext>
            </a:extLst>
          </p:cNvPr>
          <p:cNvSpPr/>
          <p:nvPr/>
        </p:nvSpPr>
        <p:spPr>
          <a:xfrm>
            <a:off x="838200" y="1989667"/>
            <a:ext cx="2020805" cy="9059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socket_mode_request_listeners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14B05D-CA9F-DCE7-EA76-D5CED6F6816B}"/>
              </a:ext>
            </a:extLst>
          </p:cNvPr>
          <p:cNvSpPr/>
          <p:nvPr/>
        </p:nvSpPr>
        <p:spPr>
          <a:xfrm>
            <a:off x="3421940" y="1949937"/>
            <a:ext cx="2020805" cy="5909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user_message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B4C3F26-3C5F-7A75-734C-B2F77679CCBA}"/>
              </a:ext>
            </a:extLst>
          </p:cNvPr>
          <p:cNvSpPr/>
          <p:nvPr/>
        </p:nvSpPr>
        <p:spPr>
          <a:xfrm>
            <a:off x="3574340" y="2102337"/>
            <a:ext cx="2020805" cy="5909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user_message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5C0C1F0-8CD9-A64F-C4BA-5D53DB4DB50E}"/>
              </a:ext>
            </a:extLst>
          </p:cNvPr>
          <p:cNvSpPr/>
          <p:nvPr/>
        </p:nvSpPr>
        <p:spPr>
          <a:xfrm>
            <a:off x="3802940" y="2290234"/>
            <a:ext cx="2020805" cy="5909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user_message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18BEEBB-4C08-69DC-0698-357568EE9D67}"/>
              </a:ext>
            </a:extLst>
          </p:cNvPr>
          <p:cNvSpPr/>
          <p:nvPr/>
        </p:nvSpPr>
        <p:spPr>
          <a:xfrm>
            <a:off x="3955340" y="2442634"/>
            <a:ext cx="2020805" cy="5909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user_message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68CE274-B432-00D0-755F-FD44C76386CE}"/>
              </a:ext>
            </a:extLst>
          </p:cNvPr>
          <p:cNvSpPr/>
          <p:nvPr/>
        </p:nvSpPr>
        <p:spPr>
          <a:xfrm>
            <a:off x="6771872" y="2147168"/>
            <a:ext cx="2020805" cy="5909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D1C440B-32B7-4C85-8676-E49A142DC513}"/>
              </a:ext>
            </a:extLst>
          </p:cNvPr>
          <p:cNvSpPr/>
          <p:nvPr/>
        </p:nvSpPr>
        <p:spPr>
          <a:xfrm>
            <a:off x="9303460" y="2147167"/>
            <a:ext cx="2020805" cy="5909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Bot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0233E5D-0C23-0E33-CA51-B7245C18529A}"/>
              </a:ext>
            </a:extLst>
          </p:cNvPr>
          <p:cNvSpPr/>
          <p:nvPr/>
        </p:nvSpPr>
        <p:spPr>
          <a:xfrm>
            <a:off x="9332995" y="3230900"/>
            <a:ext cx="2020805" cy="5909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CheckUserAuthentication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75E8066-EAE3-94B9-A860-0DB76E9A0D80}"/>
              </a:ext>
            </a:extLst>
          </p:cNvPr>
          <p:cNvSpPr/>
          <p:nvPr/>
        </p:nvSpPr>
        <p:spPr>
          <a:xfrm>
            <a:off x="9303459" y="4393517"/>
            <a:ext cx="2020805" cy="5909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task_run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5448F88-2593-A9EF-F538-8E048056E18A}"/>
              </a:ext>
            </a:extLst>
          </p:cNvPr>
          <p:cNvSpPr/>
          <p:nvPr/>
        </p:nvSpPr>
        <p:spPr>
          <a:xfrm>
            <a:off x="3115733" y="2147167"/>
            <a:ext cx="230007" cy="5909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9CD57FE-5822-144F-38FB-54E18F7BE707}"/>
              </a:ext>
            </a:extLst>
          </p:cNvPr>
          <p:cNvSpPr/>
          <p:nvPr/>
        </p:nvSpPr>
        <p:spPr>
          <a:xfrm>
            <a:off x="6316218" y="2173434"/>
            <a:ext cx="230007" cy="5909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2F44F90-A3AF-72D6-F7CB-0BF6650DF526}"/>
              </a:ext>
            </a:extLst>
          </p:cNvPr>
          <p:cNvSpPr/>
          <p:nvPr/>
        </p:nvSpPr>
        <p:spPr>
          <a:xfrm>
            <a:off x="8995103" y="2137071"/>
            <a:ext cx="230007" cy="5909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E952EF6-BB36-6C25-046D-5D415DB7593C}"/>
              </a:ext>
            </a:extLst>
          </p:cNvPr>
          <p:cNvSpPr/>
          <p:nvPr/>
        </p:nvSpPr>
        <p:spPr>
          <a:xfrm rot="5400000">
            <a:off x="10198857" y="2700703"/>
            <a:ext cx="230007" cy="5909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B88E1146-A719-9493-C04D-141BD5E914C2}"/>
              </a:ext>
            </a:extLst>
          </p:cNvPr>
          <p:cNvSpPr/>
          <p:nvPr/>
        </p:nvSpPr>
        <p:spPr>
          <a:xfrm rot="5400000">
            <a:off x="10228393" y="3812208"/>
            <a:ext cx="230007" cy="5909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93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EAF623-CCC4-0BD0-D68F-6EA99B2CFA2F}"/>
              </a:ext>
            </a:extLst>
          </p:cNvPr>
          <p:cNvSpPr/>
          <p:nvPr/>
        </p:nvSpPr>
        <p:spPr>
          <a:xfrm>
            <a:off x="6689346" y="999065"/>
            <a:ext cx="3995403" cy="47159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0ECCD6D-8DD1-D4AB-A806-6DCFB950EDE1}"/>
              </a:ext>
            </a:extLst>
          </p:cNvPr>
          <p:cNvSpPr/>
          <p:nvPr/>
        </p:nvSpPr>
        <p:spPr>
          <a:xfrm>
            <a:off x="4343115" y="999066"/>
            <a:ext cx="2327256" cy="47159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9CC158A-B202-77FD-68AD-5CB114C74820}"/>
              </a:ext>
            </a:extLst>
          </p:cNvPr>
          <p:cNvSpPr/>
          <p:nvPr/>
        </p:nvSpPr>
        <p:spPr>
          <a:xfrm>
            <a:off x="745860" y="1041421"/>
            <a:ext cx="2327256" cy="47159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Workflow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원통형 8">
            <a:extLst>
              <a:ext uri="{FF2B5EF4-FFF2-40B4-BE49-F238E27FC236}">
                <a16:creationId xmlns:a16="http://schemas.microsoft.com/office/drawing/2014/main" id="{E4D6DBB7-D84F-73B7-E57E-9B85B6280F68}"/>
              </a:ext>
            </a:extLst>
          </p:cNvPr>
          <p:cNvSpPr/>
          <p:nvPr/>
        </p:nvSpPr>
        <p:spPr>
          <a:xfrm>
            <a:off x="7785344" y="4741333"/>
            <a:ext cx="660400" cy="7112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Write DB</a:t>
            </a:r>
            <a:endParaRPr lang="ko-KR" altLang="en-US" sz="600" dirty="0"/>
          </a:p>
        </p:txBody>
      </p:sp>
      <p:sp>
        <p:nvSpPr>
          <p:cNvPr id="11" name="두루마리 모양: 세로로 말림 10">
            <a:extLst>
              <a:ext uri="{FF2B5EF4-FFF2-40B4-BE49-F238E27FC236}">
                <a16:creationId xmlns:a16="http://schemas.microsoft.com/office/drawing/2014/main" id="{B3A6A2B6-6274-BEAE-0F52-290F7F3EDF42}"/>
              </a:ext>
            </a:extLst>
          </p:cNvPr>
          <p:cNvSpPr/>
          <p:nvPr/>
        </p:nvSpPr>
        <p:spPr>
          <a:xfrm>
            <a:off x="6001320" y="3684734"/>
            <a:ext cx="584200" cy="590932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Post API</a:t>
            </a:r>
            <a:endParaRPr lang="ko-KR" altLang="en-US" sz="600" dirty="0"/>
          </a:p>
        </p:txBody>
      </p:sp>
      <p:sp>
        <p:nvSpPr>
          <p:cNvPr id="14" name="두루마리 모양: 세로로 말림 13">
            <a:extLst>
              <a:ext uri="{FF2B5EF4-FFF2-40B4-BE49-F238E27FC236}">
                <a16:creationId xmlns:a16="http://schemas.microsoft.com/office/drawing/2014/main" id="{5D8E84D5-C47F-5DF7-AEFE-DD3516D6F8D6}"/>
              </a:ext>
            </a:extLst>
          </p:cNvPr>
          <p:cNvSpPr/>
          <p:nvPr/>
        </p:nvSpPr>
        <p:spPr>
          <a:xfrm>
            <a:off x="1679738" y="4150401"/>
            <a:ext cx="584200" cy="590932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User</a:t>
            </a:r>
            <a:r>
              <a:rPr lang="ko-KR" altLang="en-US" sz="600" dirty="0"/>
              <a:t> </a:t>
            </a:r>
            <a:r>
              <a:rPr lang="en-US" altLang="ko-KR" sz="600" dirty="0"/>
              <a:t>input</a:t>
            </a:r>
            <a:endParaRPr lang="ko-KR" altLang="en-US" sz="600" dirty="0">
              <a:solidFill>
                <a:schemeClr val="dk1"/>
              </a:solidFill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C17357F-8BBB-CAAC-5BFE-DB70590A949C}"/>
              </a:ext>
            </a:extLst>
          </p:cNvPr>
          <p:cNvCxnSpPr>
            <a:endCxn id="13" idx="2"/>
          </p:cNvCxnSpPr>
          <p:nvPr/>
        </p:nvCxnSpPr>
        <p:spPr>
          <a:xfrm flipV="1">
            <a:off x="2263938" y="3183466"/>
            <a:ext cx="2971190" cy="12624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01A99CA7-CE83-AAD8-074A-A22F0E2170DB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329299" y="2831169"/>
            <a:ext cx="964121" cy="8535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두루마리 모양: 세로로 말림 29">
            <a:extLst>
              <a:ext uri="{FF2B5EF4-FFF2-40B4-BE49-F238E27FC236}">
                <a16:creationId xmlns:a16="http://schemas.microsoft.com/office/drawing/2014/main" id="{AA1FCC7E-8DA1-493E-07E1-2BEF5880DE8F}"/>
              </a:ext>
            </a:extLst>
          </p:cNvPr>
          <p:cNvSpPr/>
          <p:nvPr/>
        </p:nvSpPr>
        <p:spPr>
          <a:xfrm>
            <a:off x="8311051" y="2432638"/>
            <a:ext cx="584200" cy="590932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Run Task</a:t>
            </a:r>
            <a:endParaRPr lang="ko-KR" altLang="en-US" sz="600" dirty="0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90EA008A-8689-8F34-3E0B-A095135EB612}"/>
              </a:ext>
            </a:extLst>
          </p:cNvPr>
          <p:cNvCxnSpPr>
            <a:cxnSpLocks/>
          </p:cNvCxnSpPr>
          <p:nvPr/>
        </p:nvCxnSpPr>
        <p:spPr>
          <a:xfrm flipV="1">
            <a:off x="8416718" y="3032801"/>
            <a:ext cx="157407" cy="20733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두루마리 모양: 세로로 말림 35">
            <a:extLst>
              <a:ext uri="{FF2B5EF4-FFF2-40B4-BE49-F238E27FC236}">
                <a16:creationId xmlns:a16="http://schemas.microsoft.com/office/drawing/2014/main" id="{679801B8-9A75-39E9-19A6-C0CF1A32CD9B}"/>
              </a:ext>
            </a:extLst>
          </p:cNvPr>
          <p:cNvSpPr/>
          <p:nvPr/>
        </p:nvSpPr>
        <p:spPr>
          <a:xfrm>
            <a:off x="9456615" y="2441869"/>
            <a:ext cx="584200" cy="590932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Save</a:t>
            </a:r>
          </a:p>
          <a:p>
            <a:pPr algn="ctr"/>
            <a:r>
              <a:rPr lang="en-US" altLang="ko-KR" sz="600" dirty="0"/>
              <a:t>result</a:t>
            </a:r>
            <a:endParaRPr lang="ko-KR" altLang="en-US" sz="600" dirty="0"/>
          </a:p>
        </p:txBody>
      </p: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DDF79B79-8FED-A87A-13C1-67A64CA98C8C}"/>
              </a:ext>
            </a:extLst>
          </p:cNvPr>
          <p:cNvCxnSpPr>
            <a:cxnSpLocks/>
            <a:stCxn id="36" idx="0"/>
          </p:cNvCxnSpPr>
          <p:nvPr/>
        </p:nvCxnSpPr>
        <p:spPr>
          <a:xfrm rot="16200000" flipV="1">
            <a:off x="8215733" y="908887"/>
            <a:ext cx="970785" cy="20951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두루마리 모양: 세로로 말림 42">
            <a:extLst>
              <a:ext uri="{FF2B5EF4-FFF2-40B4-BE49-F238E27FC236}">
                <a16:creationId xmlns:a16="http://schemas.microsoft.com/office/drawing/2014/main" id="{C103CAB0-1954-2A4D-A754-80DFDE154AAD}"/>
              </a:ext>
            </a:extLst>
          </p:cNvPr>
          <p:cNvSpPr/>
          <p:nvPr/>
        </p:nvSpPr>
        <p:spPr>
          <a:xfrm>
            <a:off x="7050360" y="1143330"/>
            <a:ext cx="584200" cy="590932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err="1"/>
              <a:t>Sned</a:t>
            </a:r>
            <a:endParaRPr lang="en-US" altLang="ko-KR" sz="600" dirty="0"/>
          </a:p>
          <a:p>
            <a:pPr algn="ctr"/>
            <a:r>
              <a:rPr lang="en-US" altLang="ko-KR" sz="600" dirty="0"/>
              <a:t>front</a:t>
            </a:r>
            <a:endParaRPr lang="ko-KR" altLang="en-US" sz="600" dirty="0"/>
          </a:p>
        </p:txBody>
      </p:sp>
      <p:sp>
        <p:nvSpPr>
          <p:cNvPr id="13" name="두루마리 모양: 세로로 말림 12">
            <a:extLst>
              <a:ext uri="{FF2B5EF4-FFF2-40B4-BE49-F238E27FC236}">
                <a16:creationId xmlns:a16="http://schemas.microsoft.com/office/drawing/2014/main" id="{DDF8FF92-94F9-79D7-9BBD-1C9F47F65AF3}"/>
              </a:ext>
            </a:extLst>
          </p:cNvPr>
          <p:cNvSpPr/>
          <p:nvPr/>
        </p:nvSpPr>
        <p:spPr>
          <a:xfrm>
            <a:off x="4943028" y="2592534"/>
            <a:ext cx="584200" cy="590932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Check command</a:t>
            </a:r>
            <a:endParaRPr lang="ko-KR" altLang="en-US" sz="600" dirty="0"/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6BF3AEDA-BF47-A087-F8F5-6A144B800A21}"/>
              </a:ext>
            </a:extLst>
          </p:cNvPr>
          <p:cNvCxnSpPr>
            <a:cxnSpLocks/>
            <a:stCxn id="43" idx="2"/>
            <a:endCxn id="52" idx="0"/>
          </p:cNvCxnSpPr>
          <p:nvPr/>
        </p:nvCxnSpPr>
        <p:spPr>
          <a:xfrm rot="5400000">
            <a:off x="4246599" y="-560159"/>
            <a:ext cx="801441" cy="53902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두루마리 모양: 세로로 말림 51">
            <a:extLst>
              <a:ext uri="{FF2B5EF4-FFF2-40B4-BE49-F238E27FC236}">
                <a16:creationId xmlns:a16="http://schemas.microsoft.com/office/drawing/2014/main" id="{DCE34E47-B6BA-DCF8-7E08-2F093F0A113D}"/>
              </a:ext>
            </a:extLst>
          </p:cNvPr>
          <p:cNvSpPr/>
          <p:nvPr/>
        </p:nvSpPr>
        <p:spPr>
          <a:xfrm>
            <a:off x="1660078" y="2535703"/>
            <a:ext cx="584200" cy="590932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Display</a:t>
            </a:r>
            <a:endParaRPr lang="ko-KR" altLang="en-US" sz="600" dirty="0"/>
          </a:p>
        </p:txBody>
      </p:sp>
      <p:sp>
        <p:nvSpPr>
          <p:cNvPr id="90" name="두루마리 모양: 세로로 말림 89">
            <a:extLst>
              <a:ext uri="{FF2B5EF4-FFF2-40B4-BE49-F238E27FC236}">
                <a16:creationId xmlns:a16="http://schemas.microsoft.com/office/drawing/2014/main" id="{2D8FBFE8-4695-FB48-D8F0-31E71D25A956}"/>
              </a:ext>
            </a:extLst>
          </p:cNvPr>
          <p:cNvSpPr/>
          <p:nvPr/>
        </p:nvSpPr>
        <p:spPr>
          <a:xfrm>
            <a:off x="7586936" y="3684734"/>
            <a:ext cx="584200" cy="590932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Task API</a:t>
            </a:r>
            <a:endParaRPr lang="ko-KR" altLang="en-US" sz="600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1793392-1283-A0C9-7AF5-D1B9DE56F6C8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>
            <a:off x="8822226" y="2728104"/>
            <a:ext cx="707414" cy="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0211574-6DEB-8014-6832-3278516029A5}"/>
              </a:ext>
            </a:extLst>
          </p:cNvPr>
          <p:cNvCxnSpPr>
            <a:stCxn id="11" idx="3"/>
            <a:endCxn id="90" idx="1"/>
          </p:cNvCxnSpPr>
          <p:nvPr/>
        </p:nvCxnSpPr>
        <p:spPr>
          <a:xfrm>
            <a:off x="6512495" y="3980200"/>
            <a:ext cx="1147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3422696-3D4B-942B-A06E-A988BCB7491C}"/>
              </a:ext>
            </a:extLst>
          </p:cNvPr>
          <p:cNvCxnSpPr>
            <a:cxnSpLocks/>
            <a:stCxn id="90" idx="2"/>
            <a:endCxn id="9" idx="1"/>
          </p:cNvCxnSpPr>
          <p:nvPr/>
        </p:nvCxnSpPr>
        <p:spPr>
          <a:xfrm>
            <a:off x="7879036" y="4275666"/>
            <a:ext cx="236508" cy="46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1132567B-526F-3A14-827E-DC1E3E8B8D93}"/>
              </a:ext>
            </a:extLst>
          </p:cNvPr>
          <p:cNvCxnSpPr>
            <a:stCxn id="36" idx="2"/>
            <a:endCxn id="9" idx="4"/>
          </p:cNvCxnSpPr>
          <p:nvPr/>
        </p:nvCxnSpPr>
        <p:spPr>
          <a:xfrm flipH="1">
            <a:off x="8445744" y="3032801"/>
            <a:ext cx="1302971" cy="206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>
            <a:extLst>
              <a:ext uri="{FF2B5EF4-FFF2-40B4-BE49-F238E27FC236}">
                <a16:creationId xmlns:a16="http://schemas.microsoft.com/office/drawing/2014/main" id="{32F646C9-187A-07BD-F4ED-D44644EEF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15" y="5088112"/>
            <a:ext cx="520992" cy="626885"/>
          </a:xfrm>
          <a:prstGeom prst="rect">
            <a:avLst/>
          </a:prstGeom>
        </p:spPr>
      </p:pic>
      <p:sp>
        <p:nvSpPr>
          <p:cNvPr id="116" name="두루마리 모양: 세로로 말림 115">
            <a:extLst>
              <a:ext uri="{FF2B5EF4-FFF2-40B4-BE49-F238E27FC236}">
                <a16:creationId xmlns:a16="http://schemas.microsoft.com/office/drawing/2014/main" id="{6A17A6FF-F655-EE41-B356-CCDD27DAA6FE}"/>
              </a:ext>
            </a:extLst>
          </p:cNvPr>
          <p:cNvSpPr/>
          <p:nvPr/>
        </p:nvSpPr>
        <p:spPr>
          <a:xfrm>
            <a:off x="6902136" y="2245401"/>
            <a:ext cx="584200" cy="590932"/>
          </a:xfrm>
          <a:prstGeom prst="verticalScroll">
            <a:avLst/>
          </a:prstGeom>
          <a:solidFill>
            <a:srgbClr val="FACDC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Access API</a:t>
            </a:r>
            <a:endParaRPr lang="ko-KR" altLang="en-US" sz="600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94EF15FC-2FD4-FEB6-ED77-966F171F9F6F}"/>
              </a:ext>
            </a:extLst>
          </p:cNvPr>
          <p:cNvCxnSpPr>
            <a:cxnSpLocks/>
            <a:endCxn id="116" idx="1"/>
          </p:cNvCxnSpPr>
          <p:nvPr/>
        </p:nvCxnSpPr>
        <p:spPr>
          <a:xfrm flipV="1">
            <a:off x="5427133" y="2540867"/>
            <a:ext cx="1548028" cy="18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4CED654-5A4D-A962-6219-C013E0E5CA27}"/>
              </a:ext>
            </a:extLst>
          </p:cNvPr>
          <p:cNvCxnSpPr>
            <a:stCxn id="116" idx="2"/>
          </p:cNvCxnSpPr>
          <p:nvPr/>
        </p:nvCxnSpPr>
        <p:spPr>
          <a:xfrm>
            <a:off x="7194236" y="2836333"/>
            <a:ext cx="591108" cy="225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75FFFBE-D98D-E77B-CFF9-B9E575F2E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149" y="5290257"/>
            <a:ext cx="380012" cy="4670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57B9B7-25B9-4797-D98C-AF10736CE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890" y="3100164"/>
            <a:ext cx="457200" cy="485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86ADA97-EB0A-C74D-412F-47BD1BB46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247" y="5269031"/>
            <a:ext cx="431293" cy="4374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D2AAD1F-31B3-182C-37F5-0D2080F8B6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5182" y="5396277"/>
            <a:ext cx="1199632" cy="2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45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Table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7ADA3C-2EC0-0AC1-5975-945646A0C7E8}"/>
              </a:ext>
            </a:extLst>
          </p:cNvPr>
          <p:cNvSpPr txBox="1"/>
          <p:nvPr/>
        </p:nvSpPr>
        <p:spPr>
          <a:xfrm>
            <a:off x="838200" y="858915"/>
            <a:ext cx="9278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Task_Data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access_id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bot_message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user_message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task_status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131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18685"/>
            <a:ext cx="10515600" cy="108952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7ADA3C-2EC0-0AC1-5975-945646A0C7E8}"/>
              </a:ext>
            </a:extLst>
          </p:cNvPr>
          <p:cNvSpPr txBox="1"/>
          <p:nvPr/>
        </p:nvSpPr>
        <p:spPr>
          <a:xfrm>
            <a:off x="838200" y="875849"/>
            <a:ext cx="92780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Bot </a:t>
            </a:r>
            <a:r>
              <a:rPr lang="ko-KR" altLang="en-US" dirty="0" err="1"/>
              <a:t>연결시</a:t>
            </a:r>
            <a:r>
              <a:rPr lang="ko-KR" altLang="en-US" dirty="0"/>
              <a:t> </a:t>
            </a:r>
            <a:r>
              <a:rPr lang="en-US" altLang="ko-KR" dirty="0" err="1"/>
              <a:t>access_id</a:t>
            </a:r>
            <a:r>
              <a:rPr lang="en-US" altLang="ko-KR" dirty="0"/>
              <a:t> </a:t>
            </a:r>
            <a:r>
              <a:rPr lang="ko-KR" altLang="en-US" dirty="0"/>
              <a:t>기록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user_message</a:t>
            </a:r>
            <a:r>
              <a:rPr lang="en-US" altLang="ko-KR" dirty="0"/>
              <a:t> </a:t>
            </a:r>
            <a:r>
              <a:rPr lang="ko-KR" altLang="en-US" dirty="0"/>
              <a:t>컬럼 업데이트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Virustotal</a:t>
            </a:r>
            <a:r>
              <a:rPr lang="en-US" altLang="ko-KR" dirty="0"/>
              <a:t> </a:t>
            </a:r>
            <a:r>
              <a:rPr lang="ko-KR" altLang="en-US" dirty="0"/>
              <a:t>질의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결과 표현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api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task_get</a:t>
            </a:r>
            <a:endParaRPr lang="en-US" altLang="ko-KR" dirty="0"/>
          </a:p>
          <a:p>
            <a:r>
              <a:rPr lang="en-US" altLang="ko-KR" dirty="0" err="1"/>
              <a:t>task_create</a:t>
            </a:r>
            <a:endParaRPr lang="en-US" altLang="ko-KR" dirty="0"/>
          </a:p>
          <a:p>
            <a:r>
              <a:rPr lang="en-US" altLang="ko-KR" dirty="0" err="1"/>
              <a:t>task_update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slack send message function</a:t>
            </a:r>
          </a:p>
          <a:p>
            <a:endParaRPr lang="en-US" altLang="ko-KR" dirty="0"/>
          </a:p>
          <a:p>
            <a:r>
              <a:rPr lang="en-US" altLang="ko-KR" b="1" dirty="0"/>
              <a:t>bot</a:t>
            </a:r>
          </a:p>
          <a:p>
            <a:r>
              <a:rPr lang="en-US" altLang="ko-KR" dirty="0" err="1"/>
              <a:t>api</a:t>
            </a:r>
            <a:r>
              <a:rPr lang="en-US" altLang="ko-KR" dirty="0"/>
              <a:t> sync</a:t>
            </a:r>
          </a:p>
        </p:txBody>
      </p:sp>
    </p:spTree>
    <p:extLst>
      <p:ext uri="{BB962C8B-B14F-4D97-AF65-F5344CB8AC3E}">
        <p14:creationId xmlns:p14="http://schemas.microsoft.com/office/powerpoint/2010/main" val="844247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HomeWork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7ADA3C-2EC0-0AC1-5975-945646A0C7E8}"/>
              </a:ext>
            </a:extLst>
          </p:cNvPr>
          <p:cNvSpPr txBox="1"/>
          <p:nvPr/>
        </p:nvSpPr>
        <p:spPr>
          <a:xfrm>
            <a:off x="1071837" y="2141109"/>
            <a:ext cx="9440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자기 소개</a:t>
            </a:r>
            <a:r>
              <a:rPr lang="en-US" altLang="ko-KR" b="1" dirty="0"/>
              <a:t>, 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CTI Command Task </a:t>
            </a:r>
          </a:p>
          <a:p>
            <a:r>
              <a:rPr lang="ko-KR" altLang="en-US" dirty="0"/>
              <a:t>생성 후</a:t>
            </a:r>
            <a:r>
              <a:rPr lang="en-US" altLang="ko-KR" dirty="0"/>
              <a:t>, Slack </a:t>
            </a:r>
            <a:r>
              <a:rPr lang="ko-KR" altLang="en-US" dirty="0"/>
              <a:t>화면 표시까지 구현하세요</a:t>
            </a:r>
            <a:r>
              <a:rPr lang="en-US" altLang="ko-KR" dirty="0"/>
              <a:t>~</a:t>
            </a:r>
          </a:p>
          <a:p>
            <a:r>
              <a:rPr lang="en-US" altLang="ko-KR" dirty="0"/>
              <a:t>- </a:t>
            </a:r>
            <a:r>
              <a:rPr lang="ko-KR" altLang="en-US" dirty="0">
                <a:solidFill>
                  <a:srgbClr val="FF0000"/>
                </a:solidFill>
              </a:rPr>
              <a:t>작업 진행은 개발중인 프로젝트의 </a:t>
            </a:r>
            <a:r>
              <a:rPr lang="en-US" altLang="ko-KR" dirty="0">
                <a:solidFill>
                  <a:srgbClr val="FF0000"/>
                </a:solidFill>
              </a:rPr>
              <a:t>bot.py, </a:t>
            </a:r>
            <a:r>
              <a:rPr lang="en-US" altLang="ko-KR" dirty="0" err="1">
                <a:solidFill>
                  <a:srgbClr val="FF0000"/>
                </a:solidFill>
              </a:rPr>
              <a:t>fastapi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를 활용해야 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>
                <a:hlinkClick r:id="rId2"/>
              </a:rPr>
              <a:t>https://api.slack.com/block-kit</a:t>
            </a:r>
            <a:r>
              <a:rPr lang="en-US" altLang="ko-KR" dirty="0"/>
              <a:t> </a:t>
            </a:r>
            <a:r>
              <a:rPr lang="ko-KR" altLang="en-US" dirty="0"/>
              <a:t>참고  </a:t>
            </a:r>
            <a:endParaRPr lang="en-US" altLang="ko-KR" dirty="0"/>
          </a:p>
          <a:p>
            <a:r>
              <a:rPr lang="ko-KR" altLang="en-US" dirty="0"/>
              <a:t>메일 본문에 실행 결과 스크린 샷 및 </a:t>
            </a:r>
            <a:r>
              <a:rPr lang="en-US" altLang="ko-KR" dirty="0"/>
              <a:t>bot.py, api.py</a:t>
            </a:r>
            <a:r>
              <a:rPr lang="ko-KR" altLang="en-US" dirty="0"/>
              <a:t> </a:t>
            </a:r>
            <a:r>
              <a:rPr lang="en-US" altLang="ko-KR" dirty="0"/>
              <a:t>task.py </a:t>
            </a:r>
            <a:r>
              <a:rPr lang="ko-KR" altLang="en-US" dirty="0"/>
              <a:t>첨부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291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0C73C6D4-ED1E-DF0E-A50C-4E7A94C89CE3}"/>
              </a:ext>
            </a:extLst>
          </p:cNvPr>
          <p:cNvSpPr txBox="1">
            <a:spLocks/>
          </p:cNvSpPr>
          <p:nvPr/>
        </p:nvSpPr>
        <p:spPr>
          <a:xfrm>
            <a:off x="541610" y="1431010"/>
            <a:ext cx="8360652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Docker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1 – ci/cd with docker, filesystem, operation, 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dockerfile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FontTx/>
              <a:buAutoNum type="arabicPeriod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Docker 2 – docker compose, docker swarm, 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github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action, 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sqlalchemy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Bot 1 - bot, create app</a:t>
            </a: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Bot 2 – Response, AI 1</a:t>
            </a: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FontTx/>
              <a:buAutoNum type="arabicPeriod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Bot 3 – Response, AI 2, Summary</a:t>
            </a: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18685"/>
            <a:ext cx="10515600" cy="108952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Reactive and Proactive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Chatbot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13F9C-3080-5FD9-805A-0FFA4388946D}"/>
              </a:ext>
            </a:extLst>
          </p:cNvPr>
          <p:cNvSpPr txBox="1"/>
          <p:nvPr/>
        </p:nvSpPr>
        <p:spPr>
          <a:xfrm>
            <a:off x="838199" y="1118773"/>
            <a:ext cx="10515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자동화 시스템으로</a:t>
            </a:r>
            <a:r>
              <a:rPr lang="en-US" altLang="ko-KR" dirty="0"/>
              <a:t>, </a:t>
            </a:r>
            <a:r>
              <a:rPr lang="ko-KR" altLang="en-US" dirty="0"/>
              <a:t>답변을 제공하거나</a:t>
            </a:r>
            <a:r>
              <a:rPr lang="en-US" altLang="ko-KR" dirty="0"/>
              <a:t>, </a:t>
            </a:r>
            <a:r>
              <a:rPr lang="ko-KR" altLang="en-US" dirty="0"/>
              <a:t>거래를 수행하고</a:t>
            </a:r>
            <a:r>
              <a:rPr lang="en-US" altLang="ko-KR" dirty="0"/>
              <a:t>, </a:t>
            </a:r>
            <a:r>
              <a:rPr lang="ko-KR" altLang="en-US" dirty="0"/>
              <a:t>대기 시간을 줄이고</a:t>
            </a:r>
            <a:r>
              <a:rPr lang="en-US" altLang="ko-KR" dirty="0"/>
              <a:t>, </a:t>
            </a:r>
            <a:r>
              <a:rPr lang="ko-KR" altLang="en-US" dirty="0"/>
              <a:t>고객 만족도를 높이는 데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C6B182-AB78-5928-8D15-824E56896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892" y="2101453"/>
            <a:ext cx="3433056" cy="36924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EA75BC6-AFA3-27B7-35D2-A76E1723B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017" y="2101453"/>
            <a:ext cx="2762250" cy="3448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46BD9B-2F5B-B723-34F0-11B193291B72}"/>
              </a:ext>
            </a:extLst>
          </p:cNvPr>
          <p:cNvSpPr txBox="1"/>
          <p:nvPr/>
        </p:nvSpPr>
        <p:spPr>
          <a:xfrm>
            <a:off x="1471765" y="5639582"/>
            <a:ext cx="3252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사용자의 </a:t>
            </a:r>
            <a:r>
              <a:rPr lang="ko-KR" altLang="en-US" dirty="0" err="1"/>
              <a:t>요청시</a:t>
            </a:r>
            <a:r>
              <a:rPr lang="ko-KR" altLang="en-US" dirty="0"/>
              <a:t> 진행</a:t>
            </a:r>
            <a:endParaRPr lang="en-US" altLang="ko-KR" dirty="0"/>
          </a:p>
          <a:p>
            <a:pPr algn="ctr"/>
            <a:r>
              <a:rPr lang="en-US" altLang="ko-KR" dirty="0"/>
              <a:t>(1</a:t>
            </a:r>
            <a:r>
              <a:rPr lang="ko-KR" altLang="en-US" dirty="0"/>
              <a:t>세대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97F8A3-2B5C-2BD5-05C5-A01DF075DBB6}"/>
              </a:ext>
            </a:extLst>
          </p:cNvPr>
          <p:cNvSpPr txBox="1"/>
          <p:nvPr/>
        </p:nvSpPr>
        <p:spPr>
          <a:xfrm>
            <a:off x="7127419" y="5639582"/>
            <a:ext cx="3252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사용자에게 응답을 요청함</a:t>
            </a:r>
            <a:endParaRPr lang="en-US" altLang="ko-KR" dirty="0"/>
          </a:p>
          <a:p>
            <a:pPr algn="ctr"/>
            <a:r>
              <a:rPr lang="en-US" altLang="ko-KR" dirty="0"/>
              <a:t>(2</a:t>
            </a:r>
            <a:r>
              <a:rPr lang="ko-KR" altLang="en-US" dirty="0"/>
              <a:t>세대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18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Slack?!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D4F7A-1DE2-F116-E25E-D761C17F45A8}"/>
              </a:ext>
            </a:extLst>
          </p:cNvPr>
          <p:cNvSpPr txBox="1"/>
          <p:nvPr/>
        </p:nvSpPr>
        <p:spPr>
          <a:xfrm>
            <a:off x="617441" y="1056825"/>
            <a:ext cx="109699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모든 대화와 지식을 위한 검색 가능한 로그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"(Searchable Log of All Conversation and Knowledge)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준말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dirty="0"/>
              <a:t>대다수의 빅테크 기업에서 사용하고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하위 스레드 대화하기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비공개</a:t>
            </a:r>
            <a:r>
              <a:rPr lang="en-US" altLang="ko-KR" dirty="0"/>
              <a:t>/</a:t>
            </a:r>
            <a:r>
              <a:rPr lang="ko-KR" altLang="en-US" dirty="0"/>
              <a:t>공개 채널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검색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D6E5EA-3D6A-3374-2ADC-9752C008F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833" y="2732063"/>
            <a:ext cx="48291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7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Slack APP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ED9D4-B9A6-F3DF-7F7D-FDF5FF095950}"/>
              </a:ext>
            </a:extLst>
          </p:cNvPr>
          <p:cNvSpPr txBox="1"/>
          <p:nvPr/>
        </p:nvSpPr>
        <p:spPr>
          <a:xfrm>
            <a:off x="756745" y="1364103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Slack</a:t>
            </a:r>
            <a:r>
              <a:rPr lang="ko-KR" altLang="en-US" dirty="0"/>
              <a:t>에서 </a:t>
            </a:r>
            <a:r>
              <a:rPr lang="en-US" altLang="ko-KR" dirty="0"/>
              <a:t>Webhook </a:t>
            </a:r>
            <a:r>
              <a:rPr lang="ko-KR" altLang="en-US" dirty="0"/>
              <a:t>혹은 </a:t>
            </a:r>
            <a:r>
              <a:rPr lang="en-US" altLang="ko-KR" dirty="0"/>
              <a:t>API</a:t>
            </a:r>
            <a:r>
              <a:rPr lang="ko-KR" altLang="en-US" dirty="0"/>
              <a:t>등으로 연결하여 </a:t>
            </a:r>
            <a:r>
              <a:rPr lang="en-US" altLang="ko-KR" dirty="0"/>
              <a:t>Slack</a:t>
            </a:r>
            <a:r>
              <a:rPr lang="ko-KR" altLang="en-US" dirty="0"/>
              <a:t>과 상호 동작하도록 구성한 </a:t>
            </a:r>
            <a:r>
              <a:rPr lang="en-US" altLang="ko-KR" dirty="0"/>
              <a:t>Application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F7767B-6BE4-1CC1-39C6-487CDC723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2192337"/>
            <a:ext cx="72771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1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Slack App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6F955-D561-C501-4253-261EE2421C97}"/>
              </a:ext>
            </a:extLst>
          </p:cNvPr>
          <p:cNvSpPr txBox="1"/>
          <p:nvPr/>
        </p:nvSpPr>
        <p:spPr>
          <a:xfrm>
            <a:off x="1494366" y="1233560"/>
            <a:ext cx="9203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App </a:t>
            </a:r>
            <a:r>
              <a:rPr lang="ko-KR" altLang="en-US" b="1" dirty="0"/>
              <a:t>생성 진행하기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https://api.slack.com/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871029-9C8C-90E1-FEB3-77F83947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865" y="2661011"/>
            <a:ext cx="6104467" cy="28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8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Framework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67AB18-77E6-6728-D02A-D7A2C81F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102379"/>
            <a:ext cx="100774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72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Today Work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3B5AC6-6CEA-0914-089D-EA20CEE39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102379"/>
            <a:ext cx="10077450" cy="36861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725CC30-C3BA-03BD-92F2-49A24268CC34}"/>
              </a:ext>
            </a:extLst>
          </p:cNvPr>
          <p:cNvSpPr/>
          <p:nvPr/>
        </p:nvSpPr>
        <p:spPr>
          <a:xfrm>
            <a:off x="3149600" y="2717800"/>
            <a:ext cx="5257800" cy="2150533"/>
          </a:xfrm>
          <a:prstGeom prst="rect">
            <a:avLst/>
          </a:prstGeom>
          <a:noFill/>
          <a:ln w="57150">
            <a:solidFill>
              <a:srgbClr val="F250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34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Slack App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6F955-D561-C501-4253-261EE2421C97}"/>
              </a:ext>
            </a:extLst>
          </p:cNvPr>
          <p:cNvSpPr txBox="1"/>
          <p:nvPr/>
        </p:nvSpPr>
        <p:spPr>
          <a:xfrm>
            <a:off x="1494366" y="1233560"/>
            <a:ext cx="9203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App </a:t>
            </a:r>
            <a:r>
              <a:rPr lang="ko-KR" altLang="en-US" b="1" dirty="0"/>
              <a:t>생성 진행하기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https://api.slack.com/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871029-9C8C-90E1-FEB3-77F83947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865" y="2661011"/>
            <a:ext cx="6104467" cy="28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0441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226</ep:Words>
  <ep:PresentationFormat>와이드스크린</ep:PresentationFormat>
  <ep:Paragraphs>83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슬라이드 1</vt:lpstr>
      <vt:lpstr>Agenda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2014-03-08T13:52:00.000</dcterms:created>
  <dc:creator>Yubin Cha</dc:creator>
  <cp:lastModifiedBy>wkd58</cp:lastModifiedBy>
  <dcterms:modified xsi:type="dcterms:W3CDTF">2023-08-06T16:12:02.111</dcterms:modified>
  <cp:revision>400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