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0"/>
  </p:notesMasterIdLst>
  <p:sldIdLst>
    <p:sldId id="257" r:id="rId2"/>
    <p:sldId id="527" r:id="rId3"/>
    <p:sldId id="528" r:id="rId4"/>
    <p:sldId id="529" r:id="rId5"/>
    <p:sldId id="530" r:id="rId6"/>
    <p:sldId id="531" r:id="rId7"/>
    <p:sldId id="532" r:id="rId8"/>
    <p:sldId id="533" r:id="rId9"/>
    <p:sldId id="534" r:id="rId10"/>
    <p:sldId id="535" r:id="rId11"/>
    <p:sldId id="536" r:id="rId12"/>
    <p:sldId id="537" r:id="rId13"/>
    <p:sldId id="539" r:id="rId14"/>
    <p:sldId id="547" r:id="rId15"/>
    <p:sldId id="541" r:id="rId16"/>
    <p:sldId id="542" r:id="rId17"/>
    <p:sldId id="543" r:id="rId18"/>
    <p:sldId id="544" r:id="rId19"/>
    <p:sldId id="545" r:id="rId20"/>
    <p:sldId id="546" r:id="rId21"/>
    <p:sldId id="548" r:id="rId22"/>
    <p:sldId id="550" r:id="rId23"/>
    <p:sldId id="551" r:id="rId24"/>
    <p:sldId id="552" r:id="rId25"/>
    <p:sldId id="553" r:id="rId26"/>
    <p:sldId id="555" r:id="rId27"/>
    <p:sldId id="557" r:id="rId28"/>
    <p:sldId id="561" r:id="rId29"/>
    <p:sldId id="562" r:id="rId30"/>
    <p:sldId id="563" r:id="rId31"/>
    <p:sldId id="564" r:id="rId32"/>
    <p:sldId id="569" r:id="rId33"/>
    <p:sldId id="565" r:id="rId34"/>
    <p:sldId id="570" r:id="rId35"/>
    <p:sldId id="572" r:id="rId36"/>
    <p:sldId id="575" r:id="rId37"/>
    <p:sldId id="574" r:id="rId38"/>
    <p:sldId id="576" r:id="rId39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FDF"/>
    <a:srgbClr val="CCFFCC"/>
    <a:srgbClr val="FFFFE7"/>
    <a:srgbClr val="0099FF"/>
    <a:srgbClr val="FF3300"/>
    <a:srgbClr val="FFDEBD"/>
    <a:srgbClr val="3333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9" autoAdjust="0"/>
    <p:restoredTop sz="95140" autoAdjust="0"/>
  </p:normalViewPr>
  <p:slideViewPr>
    <p:cSldViewPr snapToGrid="0">
      <p:cViewPr varScale="1">
        <p:scale>
          <a:sx n="84" d="100"/>
          <a:sy n="84" d="100"/>
        </p:scale>
        <p:origin x="-134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2DFF8E5-13A7-4891-B185-AA4972779A7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23030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l-PL" smtClean="0"/>
          </a:p>
        </p:txBody>
      </p:sp>
      <p:sp>
        <p:nvSpPr>
          <p:cNvPr id="43012" name="Symbol zastępczy numeru slajd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DC14A7-2896-4F0F-A330-CFBCAB7B3656}" type="slidenum">
              <a:rPr lang="pl-PL" smtClean="0"/>
              <a:pPr/>
              <a:t>22</a:t>
            </a:fld>
            <a:endParaRPr lang="pl-P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l-PL" smtClean="0"/>
          </a:p>
        </p:txBody>
      </p:sp>
      <p:sp>
        <p:nvSpPr>
          <p:cNvPr id="44036" name="Symbol zastępczy numeru slajd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F0111-04C1-4757-BC45-11AAF5C6542F}" type="slidenum">
              <a:rPr lang="pl-PL" smtClean="0"/>
              <a:pPr/>
              <a:t>34</a:t>
            </a:fld>
            <a:endParaRPr lang="pl-PL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l-PL" smtClean="0"/>
          </a:p>
        </p:txBody>
      </p:sp>
      <p:sp>
        <p:nvSpPr>
          <p:cNvPr id="45060" name="Symbol zastępczy numeru slajd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777372-BD84-4991-BDA5-6916366877DD}" type="slidenum">
              <a:rPr lang="pl-PL" smtClean="0"/>
              <a:pPr/>
              <a:t>36</a:t>
            </a:fld>
            <a:endParaRPr lang="pl-P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3213100"/>
            <a:ext cx="6408738" cy="1296988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5373688"/>
            <a:ext cx="6400800" cy="57626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l-PL"/>
              <a:t>Kliknij, aby edytować styl wzorca podtytułu</a:t>
            </a:r>
          </a:p>
        </p:txBody>
      </p:sp>
    </p:spTree>
  </p:cSld>
  <p:clrMapOvr>
    <a:masterClrMapping/>
  </p:clrMapOvr>
  <p:transition spd="med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E756D-C2A3-4ED1-9F77-A910EFB2767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4975" y="188913"/>
            <a:ext cx="2108200" cy="590391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175375" cy="590391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6D629-D536-41E1-AF20-728266DFD87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ytuł i diagram lub schemat organizacyj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iektu SmartArt 2"/>
          <p:cNvSpPr>
            <a:spLocks noGrp="1"/>
          </p:cNvSpPr>
          <p:nvPr>
            <p:ph type="dgm" idx="1"/>
          </p:nvPr>
        </p:nvSpPr>
        <p:spPr>
          <a:xfrm>
            <a:off x="457200" y="1125538"/>
            <a:ext cx="8435975" cy="4967287"/>
          </a:xfrm>
        </p:spPr>
        <p:txBody>
          <a:bodyPr/>
          <a:lstStyle/>
          <a:p>
            <a:pPr lvl="0"/>
            <a:endParaRPr lang="pl-PL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919ED-A13B-400E-BA3F-5C6225B0ABC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ytuł, tekst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63E36-7EA2-4951-A16A-BE83FBB8C0A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ytuł, tekst i 2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4751388" y="1125538"/>
            <a:ext cx="4141787" cy="240665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4751388" y="3684588"/>
            <a:ext cx="4141787" cy="240823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1BDBA-4649-41C4-8A61-E99FBDED7F1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02A53-4D29-4ED4-8869-6470976F0BF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2F801-3BA8-4EC5-A377-9784F5B1D3C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276C2-0641-4653-97A2-57A4E97CCED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A9E8C-75F3-4BB4-9347-42D54895B92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0D4E8-44E3-4627-A546-25471F6093D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CA85C-F150-4C10-B5EA-D56723ED064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BD64D-F4FD-464F-A7EF-DC858777A91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96BB2-2B67-4BCE-BC2F-941763C2EC0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88913"/>
            <a:ext cx="6840538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435975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35150" y="6308725"/>
            <a:ext cx="55435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i="1">
                <a:latin typeface="+mn-lt"/>
              </a:defRPr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08725"/>
            <a:ext cx="585787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89B1C072-7CE3-4A90-B65D-B98E2C9D51A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</p:sldLayoutIdLst>
  <p:transition spd="med">
    <p:split orient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3.emf"/><Relationship Id="rId4" Type="http://schemas.openxmlformats.org/officeDocument/2006/relationships/oleObject" Target="../embeddings/Microsoft_Word_97_-_2003_Document9.doc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4.emf"/><Relationship Id="rId4" Type="http://schemas.openxmlformats.org/officeDocument/2006/relationships/oleObject" Target="../embeddings/Microsoft_Word_97_-_2003_Document10.doc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5.emf"/><Relationship Id="rId4" Type="http://schemas.openxmlformats.org/officeDocument/2006/relationships/oleObject" Target="../embeddings/Microsoft_Word_97_-_2003_Document11.doc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6.emf"/><Relationship Id="rId4" Type="http://schemas.openxmlformats.org/officeDocument/2006/relationships/oleObject" Target="../embeddings/Microsoft_Word_97_-_2003_Document12.doc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7.emf"/><Relationship Id="rId4" Type="http://schemas.openxmlformats.org/officeDocument/2006/relationships/oleObject" Target="../embeddings/Microsoft_Word_97_-_2003_Document13.doc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8.emf"/><Relationship Id="rId4" Type="http://schemas.openxmlformats.org/officeDocument/2006/relationships/oleObject" Target="../embeddings/Microsoft_Word_97_-_2003_Document14.doc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9.emf"/><Relationship Id="rId4" Type="http://schemas.openxmlformats.org/officeDocument/2006/relationships/oleObject" Target="../embeddings/Microsoft_Word_97_-_2003_Document15.doc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0.emf"/><Relationship Id="rId4" Type="http://schemas.openxmlformats.org/officeDocument/2006/relationships/oleObject" Target="../embeddings/Microsoft_Word_97_-_2003_Document16.doc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1.emf"/><Relationship Id="rId4" Type="http://schemas.openxmlformats.org/officeDocument/2006/relationships/oleObject" Target="../embeddings/Microsoft_Word_97_-_2003_Document17.doc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2.emf"/><Relationship Id="rId4" Type="http://schemas.openxmlformats.org/officeDocument/2006/relationships/oleObject" Target="../embeddings/Microsoft_Word_97_-_2003_Document18.doc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Microsoft_Word_97_-_2003_Document1.doc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3.emf"/><Relationship Id="rId4" Type="http://schemas.openxmlformats.org/officeDocument/2006/relationships/oleObject" Target="../embeddings/Microsoft_Word_97_-_2003_Document19.doc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1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5.emf"/><Relationship Id="rId5" Type="http://schemas.openxmlformats.org/officeDocument/2006/relationships/package" Target="../embeddings/Microsoft_Word_Document2.docx"/><Relationship Id="rId4" Type="http://schemas.openxmlformats.org/officeDocument/2006/relationships/oleObject" Target="../embeddings/oleObject2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3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4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5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6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7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8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9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Microsoft_Word_97_-_2003_Document2.doc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10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11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12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13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7.emf"/><Relationship Id="rId5" Type="http://schemas.openxmlformats.org/officeDocument/2006/relationships/package" Target="../embeddings/Microsoft_Word_Document14.docx"/><Relationship Id="rId4" Type="http://schemas.openxmlformats.org/officeDocument/2006/relationships/oleObject" Target="../embeddings/oleObject3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15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9.emf"/><Relationship Id="rId5" Type="http://schemas.openxmlformats.org/officeDocument/2006/relationships/package" Target="../embeddings/Microsoft_Word_Document16.docx"/><Relationship Id="rId4" Type="http://schemas.openxmlformats.org/officeDocument/2006/relationships/oleObject" Target="../embeddings/oleObject35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17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18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Microsoft_Word_97_-_2003_Document3.doc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Microsoft_Word_97_-_2003_Document4.doc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emf"/><Relationship Id="rId4" Type="http://schemas.openxmlformats.org/officeDocument/2006/relationships/oleObject" Target="../embeddings/Microsoft_Word_97_-_2003_Document5.doc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emf"/><Relationship Id="rId4" Type="http://schemas.openxmlformats.org/officeDocument/2006/relationships/oleObject" Target="../embeddings/Microsoft_Word_97_-_2003_Document6.doc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emf"/><Relationship Id="rId4" Type="http://schemas.openxmlformats.org/officeDocument/2006/relationships/oleObject" Target="../embeddings/Microsoft_Word_97_-_2003_Document7.doc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2.emf"/><Relationship Id="rId4" Type="http://schemas.openxmlformats.org/officeDocument/2006/relationships/oleObject" Target="../embeddings/Microsoft_Word_97_-_2003_Document8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l-PL" dirty="0" smtClean="0"/>
              <a:t>Statystyczna analiza danych </a:t>
            </a:r>
            <a:br>
              <a:rPr lang="pl-PL" dirty="0" smtClean="0"/>
            </a:br>
            <a:r>
              <a:rPr lang="pl-PL" dirty="0" smtClean="0"/>
              <a:t>SAD2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l-PL" dirty="0" smtClean="0"/>
              <a:t>Wykład </a:t>
            </a:r>
            <a:r>
              <a:rPr lang="pl-PL" dirty="0" smtClean="0"/>
              <a:t>12</a:t>
            </a:r>
            <a:endParaRPr lang="pl-PL" dirty="0" smtClean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7680325" cy="1374775"/>
          </a:xfrm>
        </p:spPr>
        <p:txBody>
          <a:bodyPr/>
          <a:lstStyle/>
          <a:p>
            <a:pPr>
              <a:defRPr/>
            </a:pP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Test o różnicy wartości średnich dwóch  rozkładów normalnych  (nieznane równe wariancje)</a:t>
            </a:r>
            <a:endParaRPr lang="pl-P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21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BC0BA51-2834-49BC-A3E7-CA3143EA9EE4}" type="slidenum">
              <a:rPr lang="pl-PL" smtClean="0"/>
              <a:pPr/>
              <a:t>10</a:t>
            </a:fld>
            <a:endParaRPr lang="pl-PL" smtClean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87338" y="839788"/>
          <a:ext cx="8712200" cy="577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Document" r:id="rId4" imgW="8845158" imgH="5873246" progId="Word.Document.8">
                  <p:embed/>
                </p:oleObj>
              </mc:Choice>
              <mc:Fallback>
                <p:oleObj name="Document" r:id="rId4" imgW="8845158" imgH="587324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839788"/>
                        <a:ext cx="8712200" cy="577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7669213" cy="1289050"/>
          </a:xfrm>
        </p:spPr>
        <p:txBody>
          <a:bodyPr/>
          <a:lstStyle/>
          <a:p>
            <a:pPr>
              <a:defRPr/>
            </a:pP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Test o różnicy wartości średnich dwóch  rozkładów normalnych  (nieznane równe wariancje)</a:t>
            </a:r>
            <a:endParaRPr lang="pl-P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5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404EAA5-1751-445A-8599-0A03ABC86DC5}" type="slidenum">
              <a:rPr lang="pl-PL" smtClean="0"/>
              <a:pPr/>
              <a:t>11</a:t>
            </a:fld>
            <a:endParaRPr lang="pl-PL" smtClean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74638" y="1096963"/>
          <a:ext cx="8712200" cy="5404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Document" r:id="rId4" imgW="8842638" imgH="5608653" progId="Word.Document.8">
                  <p:embed/>
                </p:oleObj>
              </mc:Choice>
              <mc:Fallback>
                <p:oleObj name="Document" r:id="rId4" imgW="8842638" imgH="560865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8" y="1096963"/>
                        <a:ext cx="8712200" cy="5404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7680325" cy="1427162"/>
          </a:xfrm>
        </p:spPr>
        <p:txBody>
          <a:bodyPr/>
          <a:lstStyle/>
          <a:p>
            <a:pPr>
              <a:defRPr/>
            </a:pP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Test o różnicy wartości średnich dwóch  rozkładów normalnych  (nieznane równe wariancje)</a:t>
            </a:r>
            <a:endParaRPr lang="pl-P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26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F85E44F-2104-421D-9BA1-F55FEE2AD2C9}" type="slidenum">
              <a:rPr lang="pl-PL" smtClean="0"/>
              <a:pPr/>
              <a:t>12</a:t>
            </a:fld>
            <a:endParaRPr lang="pl-PL" smtClean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417513" y="1031875"/>
          <a:ext cx="8596312" cy="637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Document" r:id="rId4" imgW="8718793" imgH="6454991" progId="Word.Document.8">
                  <p:embed/>
                </p:oleObj>
              </mc:Choice>
              <mc:Fallback>
                <p:oleObj name="Document" r:id="rId4" imgW="8718793" imgH="645499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1031875"/>
                        <a:ext cx="8596312" cy="637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7605713" cy="981075"/>
          </a:xfrm>
        </p:spPr>
        <p:txBody>
          <a:bodyPr/>
          <a:lstStyle/>
          <a:p>
            <a:pPr>
              <a:defRPr/>
            </a:pPr>
            <a:r>
              <a:rPr lang="pl-PL" sz="2800" dirty="0" smtClean="0">
                <a:latin typeface="Arial" pitchFamily="34" charset="0"/>
                <a:cs typeface="Arial" pitchFamily="34" charset="0"/>
              </a:rPr>
              <a:t>Test o różnicy wartości średnich </a:t>
            </a:r>
            <a:br>
              <a:rPr lang="pl-PL" sz="2800" dirty="0" smtClean="0">
                <a:latin typeface="Arial" pitchFamily="34" charset="0"/>
                <a:cs typeface="Arial" pitchFamily="34" charset="0"/>
              </a:rPr>
            </a:br>
            <a:r>
              <a:rPr lang="pl-PL" sz="2800" dirty="0" smtClean="0">
                <a:latin typeface="Arial" pitchFamily="34" charset="0"/>
                <a:cs typeface="Arial" pitchFamily="34" charset="0"/>
              </a:rPr>
              <a:t>rozkładów brzegowych (dane „sparowane”)</a:t>
            </a:r>
            <a:r>
              <a:rPr lang="pl-PL" sz="2000" dirty="0" smtClean="0"/>
              <a:t/>
            </a:r>
            <a:br>
              <a:rPr lang="pl-PL" sz="2000" dirty="0" smtClean="0"/>
            </a:br>
            <a:endParaRPr lang="pl-P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3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F5DACAC-2B02-4E3F-8FCE-8383FF108C89}" type="slidenum">
              <a:rPr lang="pl-PL" smtClean="0"/>
              <a:pPr/>
              <a:t>13</a:t>
            </a:fld>
            <a:endParaRPr lang="pl-PL" smtClean="0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431800" y="1123950"/>
          <a:ext cx="8529638" cy="575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Document" r:id="rId4" imgW="8764515" imgH="5926165" progId="Word.Document.8">
                  <p:embed/>
                </p:oleObj>
              </mc:Choice>
              <mc:Fallback>
                <p:oleObj name="Document" r:id="rId4" imgW="8764515" imgH="592616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123950"/>
                        <a:ext cx="8529638" cy="575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1331912"/>
          </a:xfrm>
        </p:spPr>
        <p:txBody>
          <a:bodyPr/>
          <a:lstStyle/>
          <a:p>
            <a:pPr>
              <a:defRPr/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Test o różnicy wartości średnich </a:t>
            </a:r>
            <a:br>
              <a:rPr lang="pl-PL" dirty="0" smtClean="0">
                <a:latin typeface="Arial" pitchFamily="34" charset="0"/>
                <a:cs typeface="Arial" pitchFamily="34" charset="0"/>
              </a:rPr>
            </a:br>
            <a:r>
              <a:rPr lang="pl-PL" dirty="0" smtClean="0">
                <a:latin typeface="Arial" pitchFamily="34" charset="0"/>
                <a:cs typeface="Arial" pitchFamily="34" charset="0"/>
              </a:rPr>
              <a:t>rozkładów brzegowych</a:t>
            </a:r>
            <a:endParaRPr lang="pl-PL" dirty="0"/>
          </a:p>
        </p:txBody>
      </p:sp>
      <p:sp>
        <p:nvSpPr>
          <p:cNvPr id="13317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2454DA8-51BB-405A-B9C3-83A105080199}" type="slidenum">
              <a:rPr lang="pl-PL" smtClean="0"/>
              <a:pPr/>
              <a:t>14</a:t>
            </a:fld>
            <a:endParaRPr lang="pl-PL" smtClean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85738" y="61913"/>
          <a:ext cx="8758237" cy="6160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Document" r:id="rId4" imgW="8764515" imgH="6807062" progId="Word.Document.8">
                  <p:embed/>
                </p:oleObj>
              </mc:Choice>
              <mc:Fallback>
                <p:oleObj name="Document" r:id="rId4" imgW="8764515" imgH="680706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8" y="61913"/>
                        <a:ext cx="8758237" cy="61604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96975" y="131763"/>
            <a:ext cx="7626350" cy="1016000"/>
          </a:xfrm>
        </p:spPr>
        <p:txBody>
          <a:bodyPr/>
          <a:lstStyle/>
          <a:p>
            <a:pPr>
              <a:defRPr/>
            </a:pPr>
            <a:r>
              <a:rPr lang="pl-PL" sz="2400" smtClean="0">
                <a:latin typeface="Arial" charset="0"/>
                <a:cs typeface="Arial" charset="0"/>
              </a:rPr>
              <a:t>Test o różnicy wartości średnich dla danych „sparowanych”</a:t>
            </a:r>
          </a:p>
        </p:txBody>
      </p:sp>
      <p:sp>
        <p:nvSpPr>
          <p:cNvPr id="14341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2A6056-FD75-4CEE-92AB-C5B330AED893}" type="slidenum">
              <a:rPr lang="pl-PL" smtClean="0"/>
              <a:pPr/>
              <a:t>15</a:t>
            </a:fld>
            <a:endParaRPr lang="pl-PL" smtClean="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345688" y="692150"/>
          <a:ext cx="8968175" cy="5864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Document" r:id="rId4" imgW="8551387" imgH="6362113" progId="Word.Document.8">
                  <p:embed/>
                </p:oleObj>
              </mc:Choice>
              <mc:Fallback>
                <p:oleObj name="Document" r:id="rId4" imgW="8551387" imgH="636211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88" y="692150"/>
                        <a:ext cx="8968175" cy="5864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31875" y="188913"/>
            <a:ext cx="7772400" cy="633412"/>
          </a:xfrm>
        </p:spPr>
        <p:txBody>
          <a:bodyPr/>
          <a:lstStyle/>
          <a:p>
            <a:pPr>
              <a:defRPr/>
            </a:pPr>
            <a:r>
              <a:rPr lang="pl-PL" sz="2400" dirty="0" smtClean="0">
                <a:latin typeface="Arial" pitchFamily="34" charset="0"/>
                <a:cs typeface="Arial" pitchFamily="34" charset="0"/>
              </a:rPr>
              <a:t>Test o różnicy wartości średnich dla danych „sparowanych”</a:t>
            </a:r>
            <a:endParaRPr lang="pl-P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5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8CF3E3E-CCC7-41CC-8ED2-D3659E50C7CA}" type="slidenum">
              <a:rPr lang="pl-PL" smtClean="0"/>
              <a:pPr/>
              <a:t>16</a:t>
            </a:fld>
            <a:endParaRPr lang="pl-PL" smtClean="0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560349" y="1033618"/>
          <a:ext cx="8331200" cy="5545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Document" r:id="rId4" imgW="8335379" imgH="6075201" progId="Word.Document.8">
                  <p:embed/>
                </p:oleObj>
              </mc:Choice>
              <mc:Fallback>
                <p:oleObj name="Document" r:id="rId4" imgW="8335379" imgH="607520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49" y="1033618"/>
                        <a:ext cx="8331200" cy="5545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7585075" cy="633412"/>
          </a:xfrm>
        </p:spPr>
        <p:txBody>
          <a:bodyPr/>
          <a:lstStyle/>
          <a:p>
            <a:pPr>
              <a:defRPr/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Test dla proporcji (wskaźnika struktury)</a:t>
            </a:r>
            <a:endParaRPr lang="pl-P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12AE348-DF53-4A70-AE5D-53403FD9E6A6}" type="slidenum">
              <a:rPr lang="pl-PL" smtClean="0"/>
              <a:pPr/>
              <a:t>17</a:t>
            </a:fld>
            <a:endParaRPr lang="pl-PL" smtClean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482600" y="787400"/>
          <a:ext cx="8426450" cy="580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Document" r:id="rId4" imgW="8534827" imgH="6206957" progId="Word.Document.8">
                  <p:embed/>
                </p:oleObj>
              </mc:Choice>
              <mc:Fallback>
                <p:oleObj name="Document" r:id="rId4" imgW="8534827" imgH="620695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787400"/>
                        <a:ext cx="8426450" cy="580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Test dla proporcji</a:t>
            </a:r>
            <a:endParaRPr lang="pl-PL" dirty="0"/>
          </a:p>
        </p:txBody>
      </p:sp>
      <p:sp>
        <p:nvSpPr>
          <p:cNvPr id="17413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2E6CED-6300-4FEF-A0FD-E9126B6733B0}" type="slidenum">
              <a:rPr lang="pl-PL" smtClean="0"/>
              <a:pPr/>
              <a:t>18</a:t>
            </a:fld>
            <a:endParaRPr lang="pl-PL" smtClean="0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509588" y="601663"/>
          <a:ext cx="8439150" cy="595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Document" r:id="rId4" imgW="8558947" imgH="6035602" progId="Word.Document.8">
                  <p:embed/>
                </p:oleObj>
              </mc:Choice>
              <mc:Fallback>
                <p:oleObj name="Document" r:id="rId4" imgW="8558947" imgH="603560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601663"/>
                        <a:ext cx="8439150" cy="595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Test dla proporcji </a:t>
            </a:r>
            <a:endParaRPr lang="pl-PL" dirty="0"/>
          </a:p>
        </p:txBody>
      </p:sp>
      <p:sp>
        <p:nvSpPr>
          <p:cNvPr id="18437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5908822-D4D7-4716-A147-B3AB40693D25}" type="slidenum">
              <a:rPr lang="pl-PL" smtClean="0"/>
              <a:pPr/>
              <a:t>19</a:t>
            </a:fld>
            <a:endParaRPr lang="pl-PL" smtClean="0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301083" y="415925"/>
          <a:ext cx="8831805" cy="6140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Document" r:id="rId4" imgW="8697192" imgH="6164119" progId="Word.Document.8">
                  <p:embed/>
                </p:oleObj>
              </mc:Choice>
              <mc:Fallback>
                <p:oleObj name="Document" r:id="rId4" imgW="8697192" imgH="616411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083" y="415925"/>
                        <a:ext cx="8831805" cy="6140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1438275"/>
          </a:xfrm>
        </p:spPr>
        <p:txBody>
          <a:bodyPr/>
          <a:lstStyle/>
          <a:p>
            <a:pPr>
              <a:defRPr/>
            </a:pPr>
            <a:r>
              <a:rPr lang="pl-PL" sz="20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sz="2000" b="1" dirty="0" smtClean="0">
                <a:latin typeface="Arial" pitchFamily="34" charset="0"/>
                <a:cs typeface="Arial" pitchFamily="34" charset="0"/>
              </a:rPr>
            </a:br>
            <a:r>
              <a:rPr lang="pl-PL" sz="2800" b="1" dirty="0" smtClean="0">
                <a:latin typeface="Arial" pitchFamily="34" charset="0"/>
                <a:cs typeface="Arial" pitchFamily="34" charset="0"/>
              </a:rPr>
              <a:t>Testy o różnicy wartości średnich dwóch  rozkładów normalnych </a:t>
            </a:r>
            <a:br>
              <a:rPr lang="pl-PL" sz="2800" b="1" dirty="0" smtClean="0">
                <a:latin typeface="Arial" pitchFamily="34" charset="0"/>
                <a:cs typeface="Arial" pitchFamily="34" charset="0"/>
              </a:rPr>
            </a:br>
            <a:r>
              <a:rPr lang="pl-PL" sz="2800" b="1" dirty="0" smtClean="0">
                <a:latin typeface="Arial" pitchFamily="34" charset="0"/>
                <a:cs typeface="Arial" pitchFamily="34" charset="0"/>
              </a:rPr>
              <a:t>(znane wariancje) </a:t>
            </a:r>
            <a:r>
              <a:rPr lang="pl-PL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sz="2800" dirty="0" smtClean="0">
                <a:latin typeface="Arial" pitchFamily="34" charset="0"/>
                <a:cs typeface="Arial" pitchFamily="34" charset="0"/>
              </a:rPr>
            </a:b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4BBDFBC-93A9-4200-9947-B5A36E1BE453}" type="slidenum">
              <a:rPr lang="pl-PL" smtClean="0"/>
              <a:pPr/>
              <a:t>2</a:t>
            </a:fld>
            <a:endParaRPr lang="pl-PL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00038" y="1071563"/>
          <a:ext cx="8582025" cy="578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4" imgW="9205156" imgH="6204541" progId="Word.Document.8">
                  <p:embed/>
                </p:oleObj>
              </mc:Choice>
              <mc:Fallback>
                <p:oleObj name="Document" r:id="rId4" imgW="9205156" imgH="620454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1071563"/>
                        <a:ext cx="8582025" cy="578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Test dla proporcji </a:t>
            </a:r>
            <a:endParaRPr lang="pl-PL" dirty="0"/>
          </a:p>
        </p:txBody>
      </p:sp>
      <p:sp>
        <p:nvSpPr>
          <p:cNvPr id="19461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CCF11C-D287-4E28-B58B-085224BDA826}" type="slidenum">
              <a:rPr lang="pl-PL" smtClean="0"/>
              <a:pPr/>
              <a:t>20</a:t>
            </a:fld>
            <a:endParaRPr lang="pl-PL" smtClean="0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569913" y="606425"/>
          <a:ext cx="8372475" cy="553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Document" r:id="rId4" imgW="8382181" imgH="5615853" progId="Word.Document.8">
                  <p:embed/>
                </p:oleObj>
              </mc:Choice>
              <mc:Fallback>
                <p:oleObj name="Document" r:id="rId4" imgW="8382181" imgH="561585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606425"/>
                        <a:ext cx="8372475" cy="553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7573963" cy="633412"/>
          </a:xfrm>
        </p:spPr>
        <p:txBody>
          <a:bodyPr/>
          <a:lstStyle/>
          <a:p>
            <a:pPr>
              <a:defRPr/>
            </a:pPr>
            <a:r>
              <a:rPr lang="pl-PL" sz="2800" dirty="0" smtClean="0">
                <a:latin typeface="Arial" pitchFamily="34" charset="0"/>
                <a:cs typeface="Arial" pitchFamily="34" charset="0"/>
              </a:rPr>
              <a:t>Test o różnicy proporcji  dwóch populacji</a:t>
            </a: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D4810B3-0EC9-4DA5-B778-BC73EA930299}" type="slidenum">
              <a:rPr lang="pl-PL" smtClean="0"/>
              <a:pPr/>
              <a:t>21</a:t>
            </a:fld>
            <a:endParaRPr lang="pl-PL" smtClean="0"/>
          </a:p>
        </p:txBody>
      </p:sp>
      <p:graphicFrame>
        <p:nvGraphicFramePr>
          <p:cNvPr id="20482" name="Object 5"/>
          <p:cNvGraphicFramePr>
            <a:graphicFrameLocks noChangeAspect="1"/>
          </p:cNvGraphicFramePr>
          <p:nvPr/>
        </p:nvGraphicFramePr>
        <p:xfrm>
          <a:off x="747713" y="1293813"/>
          <a:ext cx="8277225" cy="543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Dokument" r:id="rId4" imgW="8278137" imgH="5733570" progId="Word.Document.12">
                  <p:embed/>
                </p:oleObj>
              </mc:Choice>
              <mc:Fallback>
                <p:oleObj name="Dokument" r:id="rId4" imgW="8278137" imgH="5733570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1293813"/>
                        <a:ext cx="8277225" cy="543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>
                <a:latin typeface="Arial" pitchFamily="34" charset="0"/>
                <a:cs typeface="Arial" pitchFamily="34" charset="0"/>
              </a:rPr>
              <a:t>Test o różnicy proporcji  dwóch populacji</a:t>
            </a:r>
            <a:endParaRPr lang="pl-PL" sz="2800" dirty="0"/>
          </a:p>
        </p:txBody>
      </p:sp>
      <p:sp>
        <p:nvSpPr>
          <p:cNvPr id="2150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AE903C5-1758-4D5A-BF91-7A46779FD5F7}" type="slidenum">
              <a:rPr lang="pl-PL" smtClean="0"/>
              <a:pPr/>
              <a:t>22</a:t>
            </a:fld>
            <a:endParaRPr lang="pl-PL" smtClean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901700" y="1408113"/>
          <a:ext cx="7908925" cy="4758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Dokument" r:id="rId5" imgW="7924965" imgH="5202224" progId="Word.Document.12">
                  <p:embed/>
                </p:oleObj>
              </mc:Choice>
              <mc:Fallback>
                <p:oleObj name="Dokument" r:id="rId5" imgW="7924965" imgH="5202224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1408113"/>
                        <a:ext cx="7908925" cy="47585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>
                <a:latin typeface="Arial" pitchFamily="34" charset="0"/>
                <a:cs typeface="Arial" pitchFamily="34" charset="0"/>
              </a:rPr>
              <a:t>Test o różnicy proporcji  dwóch populacji</a:t>
            </a:r>
            <a:endParaRPr lang="pl-PL" sz="2800" dirty="0"/>
          </a:p>
        </p:txBody>
      </p:sp>
      <p:sp>
        <p:nvSpPr>
          <p:cNvPr id="22533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60FA3B5-849C-4153-907C-712AB5E1662C}" type="slidenum">
              <a:rPr lang="pl-PL" smtClean="0"/>
              <a:pPr/>
              <a:t>23</a:t>
            </a:fld>
            <a:endParaRPr lang="pl-PL" smtClean="0"/>
          </a:p>
        </p:txBody>
      </p:sp>
      <p:graphicFrame>
        <p:nvGraphicFramePr>
          <p:cNvPr id="22530" name="Object 3"/>
          <p:cNvGraphicFramePr>
            <a:graphicFrameLocks noChangeAspect="1"/>
          </p:cNvGraphicFramePr>
          <p:nvPr/>
        </p:nvGraphicFramePr>
        <p:xfrm>
          <a:off x="679450" y="1273175"/>
          <a:ext cx="8032750" cy="484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Dokument" r:id="rId4" imgW="8155733" imgH="4925031" progId="Word.Document.12">
                  <p:embed/>
                </p:oleObj>
              </mc:Choice>
              <mc:Fallback>
                <p:oleObj name="Dokument" r:id="rId4" imgW="8155733" imgH="4925031" progId="Word.Documen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1273175"/>
                        <a:ext cx="8032750" cy="484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 </a:t>
            </a:r>
            <a:r>
              <a:rPr lang="pl-PL" sz="2800" dirty="0" smtClean="0">
                <a:latin typeface="Arial" pitchFamily="34" charset="0"/>
                <a:cs typeface="Arial" pitchFamily="34" charset="0"/>
              </a:rPr>
              <a:t>Test o różnicy proporcji  dwóch populacji</a:t>
            </a:r>
            <a:r>
              <a:rPr lang="pl-PL" sz="2800" dirty="0" smtClean="0"/>
              <a:t> </a:t>
            </a:r>
            <a:endParaRPr lang="pl-PL" sz="2800" dirty="0"/>
          </a:p>
        </p:txBody>
      </p:sp>
      <p:sp>
        <p:nvSpPr>
          <p:cNvPr id="23556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A8C0FBB-8C6C-45C0-902D-462885E4C3F0}" type="slidenum">
              <a:rPr lang="pl-PL" smtClean="0"/>
              <a:pPr/>
              <a:t>24</a:t>
            </a:fld>
            <a:endParaRPr lang="pl-PL" smtClean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542925" y="1371600"/>
          <a:ext cx="8107363" cy="478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Dokument" r:id="rId4" imgW="8225575" imgH="4860953" progId="Word.Document.12">
                  <p:embed/>
                </p:oleObj>
              </mc:Choice>
              <mc:Fallback>
                <p:oleObj name="Dokument" r:id="rId4" imgW="8225575" imgH="4860953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1371600"/>
                        <a:ext cx="8107363" cy="478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>
                <a:latin typeface="Arial" pitchFamily="34" charset="0"/>
                <a:cs typeface="Arial" pitchFamily="34" charset="0"/>
              </a:rPr>
              <a:t>Test o różnicy proporcji  dwóch populacji</a:t>
            </a:r>
            <a:endParaRPr lang="pl-PL" sz="2800" dirty="0"/>
          </a:p>
        </p:txBody>
      </p:sp>
      <p:sp>
        <p:nvSpPr>
          <p:cNvPr id="24580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0D77982-D7E2-4C24-BD22-1532AFF65818}" type="slidenum">
              <a:rPr lang="pl-PL" smtClean="0"/>
              <a:pPr/>
              <a:t>25</a:t>
            </a:fld>
            <a:endParaRPr lang="pl-PL" smtClean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803275" y="1457325"/>
          <a:ext cx="7981950" cy="467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Dokument" r:id="rId4" imgW="8003807" imgH="4687797" progId="Word.Document.12">
                  <p:embed/>
                </p:oleObj>
              </mc:Choice>
              <mc:Fallback>
                <p:oleObj name="Dokument" r:id="rId4" imgW="8003807" imgH="4687797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1457325"/>
                        <a:ext cx="7981950" cy="467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zgodności chi-kwadrat</a:t>
            </a:r>
            <a:endParaRPr lang="pl-PL" sz="2800" dirty="0"/>
          </a:p>
        </p:txBody>
      </p:sp>
      <p:sp>
        <p:nvSpPr>
          <p:cNvPr id="25605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6C65A28-0297-4532-9BBD-C8BB8D501929}" type="slidenum">
              <a:rPr lang="pl-PL" smtClean="0"/>
              <a:pPr/>
              <a:t>26</a:t>
            </a:fld>
            <a:endParaRPr lang="pl-PL" smtClean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455226" y="735979"/>
          <a:ext cx="8183562" cy="5731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Dokument" r:id="rId4" imgW="8317379" imgH="5837247" progId="Word.Document.12">
                  <p:embed/>
                </p:oleObj>
              </mc:Choice>
              <mc:Fallback>
                <p:oleObj name="Dokument" r:id="rId4" imgW="8317379" imgH="5837247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26" y="735979"/>
                        <a:ext cx="8183562" cy="57317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zgodności chi-kwadrat</a:t>
            </a:r>
            <a:endParaRPr lang="pl-PL" sz="2800" dirty="0"/>
          </a:p>
        </p:txBody>
      </p:sp>
      <p:sp>
        <p:nvSpPr>
          <p:cNvPr id="2662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3F65FA-6253-46B0-8E3B-B9FFAF39D2CF}" type="slidenum">
              <a:rPr lang="pl-PL" smtClean="0"/>
              <a:pPr/>
              <a:t>27</a:t>
            </a:fld>
            <a:endParaRPr lang="pl-PL" smtClean="0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367991" y="1025913"/>
          <a:ext cx="8382310" cy="549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Dokument" r:id="rId4" imgW="8091291" imgH="5297261" progId="Word.Document.12">
                  <p:embed/>
                </p:oleObj>
              </mc:Choice>
              <mc:Fallback>
                <p:oleObj name="Dokument" r:id="rId4" imgW="8091291" imgH="5297261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91" y="1025913"/>
                        <a:ext cx="8382310" cy="549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zgodności chi-kwadrat </a:t>
            </a:r>
            <a:endParaRPr lang="pl-PL" sz="2800" dirty="0"/>
          </a:p>
        </p:txBody>
      </p:sp>
      <p:sp>
        <p:nvSpPr>
          <p:cNvPr id="27652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3A6812-F455-4B05-9239-8E6EFCC79ABA}" type="slidenum">
              <a:rPr lang="pl-PL" smtClean="0"/>
              <a:pPr/>
              <a:t>28</a:t>
            </a:fld>
            <a:endParaRPr lang="pl-PL" smtClean="0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546100" y="1176338"/>
          <a:ext cx="8502650" cy="636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Dokument" r:id="rId4" imgW="8318099" imgH="6234317" progId="Word.Document.12">
                  <p:embed/>
                </p:oleObj>
              </mc:Choice>
              <mc:Fallback>
                <p:oleObj name="Dokument" r:id="rId4" imgW="8318099" imgH="6234317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1176338"/>
                        <a:ext cx="8502650" cy="6364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Test zgodności chi-kwadrat  </a:t>
            </a:r>
            <a:endParaRPr lang="pl-PL" dirty="0"/>
          </a:p>
        </p:txBody>
      </p:sp>
      <p:sp>
        <p:nvSpPr>
          <p:cNvPr id="28676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A99BAD-BBC9-47EC-BCC9-92D3868121B0}" type="slidenum">
              <a:rPr lang="pl-PL" smtClean="0"/>
              <a:pPr/>
              <a:t>29</a:t>
            </a:fld>
            <a:endParaRPr lang="pl-PL" smtClean="0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1006475" y="1365250"/>
          <a:ext cx="7339013" cy="473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Dokument" r:id="rId4" imgW="7558831" imgH="4873552" progId="Word.Document.12">
                  <p:embed/>
                </p:oleObj>
              </mc:Choice>
              <mc:Fallback>
                <p:oleObj name="Dokument" r:id="rId4" imgW="7558831" imgH="4873552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1365250"/>
                        <a:ext cx="7339013" cy="473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76338" y="136525"/>
            <a:ext cx="6840537" cy="1671638"/>
          </a:xfrm>
        </p:spPr>
        <p:txBody>
          <a:bodyPr/>
          <a:lstStyle/>
          <a:p>
            <a:pPr>
              <a:defRPr/>
            </a:pPr>
            <a:r>
              <a:rPr lang="pl-PL" sz="2800" b="1" dirty="0" smtClean="0">
                <a:latin typeface="Arial" pitchFamily="34" charset="0"/>
                <a:cs typeface="Arial" pitchFamily="34" charset="0"/>
              </a:rPr>
              <a:t>Testy o różnicy wartości średnich dwóch  rozkładów normalnych </a:t>
            </a:r>
            <a:br>
              <a:rPr lang="pl-PL" sz="2800" b="1" dirty="0" smtClean="0">
                <a:latin typeface="Arial" pitchFamily="34" charset="0"/>
                <a:cs typeface="Arial" pitchFamily="34" charset="0"/>
              </a:rPr>
            </a:br>
            <a:r>
              <a:rPr lang="pl-PL" sz="2800" b="1" dirty="0" smtClean="0">
                <a:latin typeface="Arial" pitchFamily="34" charset="0"/>
                <a:cs typeface="Arial" pitchFamily="34" charset="0"/>
              </a:rPr>
              <a:t>(znane wariancje) 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sz="2400" dirty="0" smtClean="0">
                <a:latin typeface="Arial" pitchFamily="34" charset="0"/>
                <a:cs typeface="Arial" pitchFamily="34" charset="0"/>
              </a:rPr>
            </a:b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7E3F21D-6D4C-4A7E-91B7-80BF6AB91410}" type="slidenum">
              <a:rPr lang="pl-PL" smtClean="0"/>
              <a:pPr/>
              <a:t>3</a:t>
            </a:fld>
            <a:endParaRPr lang="pl-PL" smtClean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22288" y="1214438"/>
          <a:ext cx="8412162" cy="540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ocument" r:id="rId4" imgW="8538427" imgH="5476177" progId="Word.Document.8">
                  <p:embed/>
                </p:oleObj>
              </mc:Choice>
              <mc:Fallback>
                <p:oleObj name="Document" r:id="rId4" imgW="8538427" imgH="547617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1214438"/>
                        <a:ext cx="8412162" cy="540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zgodności chi-kwadrat </a:t>
            </a:r>
            <a:endParaRPr lang="pl-PL" sz="2800" dirty="0"/>
          </a:p>
        </p:txBody>
      </p:sp>
      <p:sp>
        <p:nvSpPr>
          <p:cNvPr id="29700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D735BB8-271B-4F5A-9BD0-E8DD996F0CD5}" type="slidenum">
              <a:rPr lang="pl-PL" smtClean="0"/>
              <a:pPr/>
              <a:t>30</a:t>
            </a:fld>
            <a:endParaRPr lang="pl-PL" smtClean="0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665163" y="1398588"/>
          <a:ext cx="8062912" cy="523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Dokument" r:id="rId4" imgW="8279937" imgH="5385099" progId="Word.Document.12">
                  <p:embed/>
                </p:oleObj>
              </mc:Choice>
              <mc:Fallback>
                <p:oleObj name="Dokument" r:id="rId4" imgW="8279937" imgH="5385099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1398588"/>
                        <a:ext cx="8062912" cy="5237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zgodności chi-kwadrat </a:t>
            </a:r>
            <a:endParaRPr lang="pl-PL" sz="2800" dirty="0"/>
          </a:p>
        </p:txBody>
      </p:sp>
      <p:sp>
        <p:nvSpPr>
          <p:cNvPr id="30724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2375ADE-11F0-48E7-AD66-B56091675E5D}" type="slidenum">
              <a:rPr lang="pl-PL" smtClean="0"/>
              <a:pPr/>
              <a:t>31</a:t>
            </a:fld>
            <a:endParaRPr lang="pl-PL" smtClean="0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914400" y="1543050"/>
          <a:ext cx="7646988" cy="450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Dokument" r:id="rId4" imgW="7770879" imgH="4576560" progId="Word.Document.12">
                  <p:embed/>
                </p:oleObj>
              </mc:Choice>
              <mc:Fallback>
                <p:oleObj name="Dokument" r:id="rId4" imgW="7770879" imgH="4576560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43050"/>
                        <a:ext cx="7646988" cy="450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Test niezależności cech </a:t>
            </a:r>
            <a:endParaRPr lang="pl-PL" dirty="0"/>
          </a:p>
        </p:txBody>
      </p:sp>
      <p:sp>
        <p:nvSpPr>
          <p:cNvPr id="3174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602D27-5B15-4893-83B2-85C6FCDCA524}" type="slidenum">
              <a:rPr lang="pl-PL" smtClean="0"/>
              <a:pPr/>
              <a:t>32</a:t>
            </a:fld>
            <a:endParaRPr lang="pl-PL" smtClean="0"/>
          </a:p>
        </p:txBody>
      </p:sp>
      <p:graphicFrame>
        <p:nvGraphicFramePr>
          <p:cNvPr id="31746" name="Object 1"/>
          <p:cNvGraphicFramePr>
            <a:graphicFrameLocks noChangeAspect="1"/>
          </p:cNvGraphicFramePr>
          <p:nvPr/>
        </p:nvGraphicFramePr>
        <p:xfrm>
          <a:off x="877888" y="1296988"/>
          <a:ext cx="7723187" cy="484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Dokument" r:id="rId4" imgW="7743518" imgH="4860953" progId="Word.Document.12">
                  <p:embed/>
                </p:oleObj>
              </mc:Choice>
              <mc:Fallback>
                <p:oleObj name="Dokument" r:id="rId4" imgW="7743518" imgH="4860953" progId="Word.Documen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1296988"/>
                        <a:ext cx="7723187" cy="484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niezależności cech </a:t>
            </a:r>
            <a:endParaRPr lang="pl-PL" sz="2800" dirty="0"/>
          </a:p>
        </p:txBody>
      </p:sp>
      <p:sp>
        <p:nvSpPr>
          <p:cNvPr id="32773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44F11DE-FBC9-472D-B11F-462D4433B480}" type="slidenum">
              <a:rPr lang="pl-PL" smtClean="0"/>
              <a:pPr/>
              <a:t>33</a:t>
            </a:fld>
            <a:endParaRPr lang="pl-PL" smtClean="0"/>
          </a:p>
        </p:txBody>
      </p:sp>
      <p:graphicFrame>
        <p:nvGraphicFramePr>
          <p:cNvPr id="32770" name="Object 3"/>
          <p:cNvGraphicFramePr>
            <a:graphicFrameLocks noChangeAspect="1"/>
          </p:cNvGraphicFramePr>
          <p:nvPr/>
        </p:nvGraphicFramePr>
        <p:xfrm>
          <a:off x="819150" y="1152525"/>
          <a:ext cx="7921625" cy="529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Dokument" r:id="rId4" imgW="8047729" imgH="5378259" progId="Word.Document.12">
                  <p:embed/>
                </p:oleObj>
              </mc:Choice>
              <mc:Fallback>
                <p:oleObj name="Dokument" r:id="rId4" imgW="8047729" imgH="5378259" progId="Word.Documen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1152525"/>
                        <a:ext cx="7921625" cy="529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Test niezależności cech </a:t>
            </a:r>
            <a:endParaRPr lang="pl-PL" dirty="0"/>
          </a:p>
        </p:txBody>
      </p:sp>
      <p:sp>
        <p:nvSpPr>
          <p:cNvPr id="33796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465FC6A-82DB-4A2C-BEFE-E1604D5F8EEF}" type="slidenum">
              <a:rPr lang="pl-PL" smtClean="0"/>
              <a:pPr/>
              <a:t>34</a:t>
            </a:fld>
            <a:endParaRPr lang="pl-PL" smtClean="0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679450" y="936625"/>
          <a:ext cx="8464550" cy="558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Dokument" r:id="rId5" imgW="8702953" imgH="5530535" progId="Word.Document.12">
                  <p:embed/>
                </p:oleObj>
              </mc:Choice>
              <mc:Fallback>
                <p:oleObj name="Dokument" r:id="rId5" imgW="8702953" imgH="5530535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936625"/>
                        <a:ext cx="8464550" cy="558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Test niezależności cech </a:t>
            </a:r>
            <a:endParaRPr lang="pl-PL" dirty="0"/>
          </a:p>
        </p:txBody>
      </p:sp>
      <p:sp>
        <p:nvSpPr>
          <p:cNvPr id="34820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1FF04E0-8036-4739-93DF-DFB380E6D678}" type="slidenum">
              <a:rPr lang="pl-PL" smtClean="0"/>
              <a:pPr/>
              <a:t>35</a:t>
            </a:fld>
            <a:endParaRPr lang="pl-PL" smtClean="0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542925" y="852488"/>
          <a:ext cx="8539163" cy="666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Dokument" r:id="rId4" imgW="8778555" imgH="6844861" progId="Word.Document.12">
                  <p:embed/>
                </p:oleObj>
              </mc:Choice>
              <mc:Fallback>
                <p:oleObj name="Dokument" r:id="rId4" imgW="8778555" imgH="6844861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852488"/>
                        <a:ext cx="8539163" cy="666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niezależności cech </a:t>
            </a:r>
            <a:endParaRPr lang="pl-PL" sz="2800" dirty="0"/>
          </a:p>
        </p:txBody>
      </p:sp>
      <p:sp>
        <p:nvSpPr>
          <p:cNvPr id="35845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3642672-C7D3-4B99-8B98-887803DAE2FC}" type="slidenum">
              <a:rPr lang="pl-PL" smtClean="0"/>
              <a:pPr/>
              <a:t>36</a:t>
            </a:fld>
            <a:endParaRPr lang="pl-PL" smtClean="0"/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879475" y="1139825"/>
          <a:ext cx="7885113" cy="818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Dokument" r:id="rId5" imgW="7719397" imgH="8011950" progId="Word.Document.12">
                  <p:embed/>
                </p:oleObj>
              </mc:Choice>
              <mc:Fallback>
                <p:oleObj name="Dokument" r:id="rId5" imgW="7719397" imgH="8011950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1139825"/>
                        <a:ext cx="7885113" cy="818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Test niezależności cech </a:t>
            </a:r>
            <a:endParaRPr lang="pl-PL" dirty="0"/>
          </a:p>
        </p:txBody>
      </p:sp>
      <p:sp>
        <p:nvSpPr>
          <p:cNvPr id="3686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3258674-3AD8-48F3-BA97-B1A995187917}" type="slidenum">
              <a:rPr lang="pl-PL" smtClean="0"/>
              <a:pPr/>
              <a:t>37</a:t>
            </a:fld>
            <a:endParaRPr lang="pl-PL" smtClean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866775" y="1148576"/>
          <a:ext cx="7932738" cy="5408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Dokument" r:id="rId4" imgW="8148533" imgH="5438738" progId="Word.Document.12">
                  <p:embed/>
                </p:oleObj>
              </mc:Choice>
              <mc:Fallback>
                <p:oleObj name="Dokument" r:id="rId4" imgW="8148533" imgH="5438738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1148576"/>
                        <a:ext cx="7932738" cy="54083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niezależności cech </a:t>
            </a:r>
            <a:endParaRPr lang="pl-PL" sz="2800" dirty="0"/>
          </a:p>
        </p:txBody>
      </p:sp>
      <p:sp>
        <p:nvSpPr>
          <p:cNvPr id="37892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D3F77D5-1F70-4FA1-9C26-3EB6C8CD8FB0}" type="slidenum">
              <a:rPr lang="pl-PL" smtClean="0"/>
              <a:pPr/>
              <a:t>38</a:t>
            </a:fld>
            <a:endParaRPr lang="pl-PL" smtClean="0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819150" y="855663"/>
          <a:ext cx="7993063" cy="573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Dokument" r:id="rId4" imgW="7639474" imgH="5480856" progId="Word.Document.12">
                  <p:embed/>
                </p:oleObj>
              </mc:Choice>
              <mc:Fallback>
                <p:oleObj name="Dokument" r:id="rId4" imgW="7639474" imgH="5480856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855663"/>
                        <a:ext cx="7993063" cy="573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2149475"/>
          </a:xfrm>
        </p:spPr>
        <p:txBody>
          <a:bodyPr/>
          <a:lstStyle/>
          <a:p>
            <a:pPr>
              <a:defRPr/>
            </a:pPr>
            <a:r>
              <a:rPr lang="pl-PL" sz="2800" b="1" dirty="0" smtClean="0">
                <a:latin typeface="Arial" pitchFamily="34" charset="0"/>
                <a:cs typeface="Arial" pitchFamily="34" charset="0"/>
              </a:rPr>
              <a:t>Testy o różnicy wartości średnich dwóch  rozkładów normalnych </a:t>
            </a:r>
            <a:br>
              <a:rPr lang="pl-PL" sz="2800" b="1" dirty="0" smtClean="0">
                <a:latin typeface="Arial" pitchFamily="34" charset="0"/>
                <a:cs typeface="Arial" pitchFamily="34" charset="0"/>
              </a:rPr>
            </a:br>
            <a:r>
              <a:rPr lang="pl-PL" sz="2800" b="1" dirty="0" smtClean="0">
                <a:latin typeface="Arial" pitchFamily="34" charset="0"/>
                <a:cs typeface="Arial" pitchFamily="34" charset="0"/>
              </a:rPr>
              <a:t>(znane wariancje) 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sz="2400" dirty="0" smtClean="0">
                <a:latin typeface="Arial" pitchFamily="34" charset="0"/>
                <a:cs typeface="Arial" pitchFamily="34" charset="0"/>
              </a:rPr>
            </a:b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7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5FBAEBF-2CB1-4429-9F50-B32D0299BC70}" type="slidenum">
              <a:rPr lang="pl-PL" smtClean="0"/>
              <a:pPr/>
              <a:t>4</a:t>
            </a:fld>
            <a:endParaRPr lang="pl-PL" smtClean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61975" y="1516063"/>
          <a:ext cx="8189913" cy="524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Document" r:id="rId4" imgW="8424303" imgH="5397339" progId="Word.Document.8">
                  <p:embed/>
                </p:oleObj>
              </mc:Choice>
              <mc:Fallback>
                <p:oleObj name="Document" r:id="rId4" imgW="8424303" imgH="539733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1516063"/>
                        <a:ext cx="8189913" cy="524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1458912"/>
          </a:xfrm>
        </p:spPr>
        <p:txBody>
          <a:bodyPr/>
          <a:lstStyle/>
          <a:p>
            <a:pPr>
              <a:defRPr/>
            </a:pP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Testy o różnicy wartości średnich dwóch  rozkładów normalnych </a:t>
            </a:r>
            <a:br>
              <a:rPr lang="pl-PL" sz="2400" b="1" dirty="0" smtClean="0">
                <a:latin typeface="Arial" pitchFamily="34" charset="0"/>
                <a:cs typeface="Arial" pitchFamily="34" charset="0"/>
              </a:rPr>
            </a:b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(znane wariancje)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sz="2000" dirty="0" smtClean="0">
                <a:latin typeface="Arial" pitchFamily="34" charset="0"/>
                <a:cs typeface="Arial" pitchFamily="34" charset="0"/>
              </a:rPr>
            </a:br>
            <a:endParaRPr lang="pl-P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01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B131D91-B317-42B9-B39F-7A283C07F8D5}" type="slidenum">
              <a:rPr lang="pl-PL" smtClean="0"/>
              <a:pPr/>
              <a:t>5</a:t>
            </a:fld>
            <a:endParaRPr lang="pl-PL" smtClean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627063" y="992188"/>
          <a:ext cx="8439150" cy="648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Document" r:id="rId4" imgW="8562187" imgH="6561188" progId="Word.Document.8">
                  <p:embed/>
                </p:oleObj>
              </mc:Choice>
              <mc:Fallback>
                <p:oleObj name="Document" r:id="rId4" imgW="8562187" imgH="656118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992188"/>
                        <a:ext cx="8439150" cy="648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1320800"/>
          </a:xfrm>
        </p:spPr>
        <p:txBody>
          <a:bodyPr/>
          <a:lstStyle/>
          <a:p>
            <a:pPr>
              <a:defRPr/>
            </a:pP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Testy o różnicy wartości średnich dwóch  rozkładów normalnych </a:t>
            </a:r>
            <a:br>
              <a:rPr lang="pl-PL" sz="2400" b="1" dirty="0" smtClean="0">
                <a:latin typeface="Arial" pitchFamily="34" charset="0"/>
                <a:cs typeface="Arial" pitchFamily="34" charset="0"/>
              </a:rPr>
            </a:b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(znane wariancje)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sz="2000" dirty="0" smtClean="0">
                <a:latin typeface="Arial" pitchFamily="34" charset="0"/>
                <a:cs typeface="Arial" pitchFamily="34" charset="0"/>
              </a:rPr>
            </a:br>
            <a:endParaRPr lang="pl-P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5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D9202E-5377-4EF0-80DE-2434789C3DD9}" type="slidenum">
              <a:rPr lang="pl-PL" smtClean="0"/>
              <a:pPr/>
              <a:t>6</a:t>
            </a:fld>
            <a:endParaRPr lang="pl-PL" smtClean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534988" y="1071563"/>
          <a:ext cx="8216900" cy="609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Document" r:id="rId4" imgW="8322779" imgH="6177798" progId="Word.Document.8">
                  <p:embed/>
                </p:oleObj>
              </mc:Choice>
              <mc:Fallback>
                <p:oleObj name="Document" r:id="rId4" imgW="8322779" imgH="617779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1071563"/>
                        <a:ext cx="8216900" cy="609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84263" y="188913"/>
            <a:ext cx="7623175" cy="1277937"/>
          </a:xfrm>
        </p:spPr>
        <p:txBody>
          <a:bodyPr/>
          <a:lstStyle/>
          <a:p>
            <a:pPr>
              <a:defRPr/>
            </a:pPr>
            <a:r>
              <a:rPr lang="pl-PL" sz="1800" dirty="0" smtClean="0"/>
              <a:t/>
            </a:r>
            <a:br>
              <a:rPr lang="pl-PL" sz="1800" dirty="0" smtClean="0"/>
            </a:br>
            <a:r>
              <a:rPr lang="pl-PL" sz="1800" dirty="0" smtClean="0"/>
              <a:t/>
            </a:r>
            <a:br>
              <a:rPr lang="pl-PL" sz="1800" dirty="0" smtClean="0"/>
            </a:b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Test o różnicy wartości średnich dwóch  rozkładów normalnych  (nieznane równe wariancje)</a:t>
            </a:r>
            <a:r>
              <a:rPr lang="pl-PL" sz="1800" dirty="0" smtClean="0"/>
              <a:t/>
            </a:r>
            <a:br>
              <a:rPr lang="pl-PL" sz="1800" dirty="0" smtClean="0"/>
            </a:br>
            <a:r>
              <a:rPr lang="pl-PL" sz="1800" b="1" dirty="0" smtClean="0"/>
              <a:t> </a:t>
            </a:r>
            <a:r>
              <a:rPr lang="pl-PL" sz="2000" dirty="0" smtClean="0"/>
              <a:t/>
            </a:r>
            <a:br>
              <a:rPr lang="pl-PL" sz="2000" dirty="0" smtClean="0"/>
            </a:br>
            <a:endParaRPr lang="pl-P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87F103-D02F-4EF3-81E4-505F5EE3ACB7}" type="slidenum">
              <a:rPr lang="pl-PL" smtClean="0"/>
              <a:pPr/>
              <a:t>7</a:t>
            </a:fld>
            <a:endParaRPr lang="pl-PL" smtClean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417513" y="1123950"/>
          <a:ext cx="8609012" cy="566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Document" r:id="rId4" imgW="8852718" imgH="5830767" progId="Word.Document.8">
                  <p:embed/>
                </p:oleObj>
              </mc:Choice>
              <mc:Fallback>
                <p:oleObj name="Document" r:id="rId4" imgW="8852718" imgH="583076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1123950"/>
                        <a:ext cx="8609012" cy="566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ymbol zastępczy numeru slajdu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CD53DA8-35E8-4C8E-90D3-103B5EE0B495}" type="slidenum">
              <a:rPr lang="pl-PL" smtClean="0"/>
              <a:pPr/>
              <a:t>8</a:t>
            </a:fld>
            <a:endParaRPr lang="pl-PL" smtClean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92113" y="-169863"/>
          <a:ext cx="8647112" cy="679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Document" r:id="rId4" imgW="8759475" imgH="6878340" progId="Word.Document.8">
                  <p:embed/>
                </p:oleObj>
              </mc:Choice>
              <mc:Fallback>
                <p:oleObj name="Document" r:id="rId4" imgW="8759475" imgH="687834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-169863"/>
                        <a:ext cx="8647112" cy="679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63625" y="188913"/>
            <a:ext cx="7643813" cy="1182687"/>
          </a:xfrm>
        </p:spPr>
        <p:txBody>
          <a:bodyPr/>
          <a:lstStyle/>
          <a:p>
            <a:pPr>
              <a:defRPr/>
            </a:pP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Test o różnicy wartości średnich dwóch  rozkładów normalnych  (nieznane równe wariancje)</a:t>
            </a:r>
            <a:endParaRPr lang="pl-P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97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2EC8E08-3F26-4A81-9388-1EB28785CD15}" type="slidenum">
              <a:rPr lang="pl-PL" smtClean="0"/>
              <a:pPr/>
              <a:t>9</a:t>
            </a:fld>
            <a:endParaRPr lang="pl-PL" smtClean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87338" y="809625"/>
          <a:ext cx="8712200" cy="580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Document" r:id="rId4" imgW="8845158" imgH="5873246" progId="Word.Document.8">
                  <p:embed/>
                </p:oleObj>
              </mc:Choice>
              <mc:Fallback>
                <p:oleObj name="Document" r:id="rId4" imgW="8845158" imgH="587324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809625"/>
                        <a:ext cx="8712200" cy="580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JWSTK1">
  <a:themeElements>
    <a:clrScheme name="PJWSTK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JWSTK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JWSTK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245</Words>
  <Application>Microsoft Office PowerPoint</Application>
  <PresentationFormat>Pokaz na ekranie (4:3)</PresentationFormat>
  <Paragraphs>78</Paragraphs>
  <Slides>38</Slides>
  <Notes>3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2</vt:i4>
      </vt:variant>
      <vt:variant>
        <vt:lpstr>Tytuły slajdów</vt:lpstr>
      </vt:variant>
      <vt:variant>
        <vt:i4>38</vt:i4>
      </vt:variant>
    </vt:vector>
  </HeadingPairs>
  <TitlesOfParts>
    <vt:vector size="41" baseType="lpstr">
      <vt:lpstr>PJWSTK1</vt:lpstr>
      <vt:lpstr>Document</vt:lpstr>
      <vt:lpstr>Dokument</vt:lpstr>
      <vt:lpstr>Statystyczna analiza danych  SAD2</vt:lpstr>
      <vt:lpstr> Testy o różnicy wartości średnich dwóch  rozkładów normalnych  (znane wariancje)  </vt:lpstr>
      <vt:lpstr>Testy o różnicy wartości średnich dwóch  rozkładów normalnych  (znane wariancje)  </vt:lpstr>
      <vt:lpstr>Testy o różnicy wartości średnich dwóch  rozkładów normalnych  (znane wariancje)  </vt:lpstr>
      <vt:lpstr>Testy o różnicy wartości średnich dwóch  rozkładów normalnych  (znane wariancje)  </vt:lpstr>
      <vt:lpstr>Testy o różnicy wartości średnich dwóch  rozkładów normalnych  (znane wariancje)  </vt:lpstr>
      <vt:lpstr>  Test o różnicy wartości średnich dwóch  rozkładów normalnych  (nieznane równe wariancje)   </vt:lpstr>
      <vt:lpstr>Prezentacja programu PowerPoint</vt:lpstr>
      <vt:lpstr>Test o różnicy wartości średnich dwóch  rozkładów normalnych  (nieznane równe wariancje)</vt:lpstr>
      <vt:lpstr>Test o różnicy wartości średnich dwóch  rozkładów normalnych  (nieznane równe wariancje)</vt:lpstr>
      <vt:lpstr>Test o różnicy wartości średnich dwóch  rozkładów normalnych  (nieznane równe wariancje)</vt:lpstr>
      <vt:lpstr>Test o różnicy wartości średnich dwóch  rozkładów normalnych  (nieznane równe wariancje)</vt:lpstr>
      <vt:lpstr>Test o różnicy wartości średnich  rozkładów brzegowych (dane „sparowane”) </vt:lpstr>
      <vt:lpstr>Test o różnicy wartości średnich  rozkładów brzegowych</vt:lpstr>
      <vt:lpstr>Test o różnicy wartości średnich dla danych „sparowanych”</vt:lpstr>
      <vt:lpstr>Test o różnicy wartości średnich dla danych „sparowanych”</vt:lpstr>
      <vt:lpstr>Test dla proporcji (wskaźnika struktury)</vt:lpstr>
      <vt:lpstr>Test dla proporcji</vt:lpstr>
      <vt:lpstr>Test dla proporcji </vt:lpstr>
      <vt:lpstr>Test dla proporcji </vt:lpstr>
      <vt:lpstr>Test o różnicy proporcji  dwóch populacji</vt:lpstr>
      <vt:lpstr>Test o różnicy proporcji  dwóch populacji</vt:lpstr>
      <vt:lpstr>Test o różnicy proporcji  dwóch populacji</vt:lpstr>
      <vt:lpstr> Test o różnicy proporcji  dwóch populacji </vt:lpstr>
      <vt:lpstr>Test o różnicy proporcji  dwóch populacji</vt:lpstr>
      <vt:lpstr>Test zgodności chi-kwadrat</vt:lpstr>
      <vt:lpstr>Test zgodności chi-kwadrat</vt:lpstr>
      <vt:lpstr>Test zgodności chi-kwadrat </vt:lpstr>
      <vt:lpstr>Test zgodności chi-kwadrat  </vt:lpstr>
      <vt:lpstr>Test zgodności chi-kwadrat </vt:lpstr>
      <vt:lpstr>Test zgodności chi-kwadrat </vt:lpstr>
      <vt:lpstr>Test niezależności cech </vt:lpstr>
      <vt:lpstr>Test niezależności cech </vt:lpstr>
      <vt:lpstr>Test niezależności cech </vt:lpstr>
      <vt:lpstr>Test niezależności cech </vt:lpstr>
      <vt:lpstr>Test niezależności cech </vt:lpstr>
      <vt:lpstr>Test niezależności cech </vt:lpstr>
      <vt:lpstr>Test niezależności cech </vt:lpstr>
    </vt:vector>
  </TitlesOfParts>
  <Company>yyy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Statystyczna analiza danych w praktyce</dc:title>
  <dc:creator>xxx</dc:creator>
  <cp:lastModifiedBy>Elżbieta Ferenstein</cp:lastModifiedBy>
  <cp:revision>216</cp:revision>
  <dcterms:created xsi:type="dcterms:W3CDTF">2009-09-24T13:26:04Z</dcterms:created>
  <dcterms:modified xsi:type="dcterms:W3CDTF">2016-06-09T14:24:57Z</dcterms:modified>
</cp:coreProperties>
</file>