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343" r:id="rId2"/>
    <p:sldId id="344" r:id="rId3"/>
    <p:sldId id="346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271" r:id="rId12"/>
    <p:sldId id="272" r:id="rId13"/>
    <p:sldId id="358" r:id="rId14"/>
    <p:sldId id="274" r:id="rId15"/>
    <p:sldId id="275" r:id="rId16"/>
    <p:sldId id="360" r:id="rId17"/>
    <p:sldId id="276" r:id="rId18"/>
    <p:sldId id="322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25" r:id="rId30"/>
    <p:sldId id="289" r:id="rId31"/>
    <p:sldId id="290" r:id="rId32"/>
    <p:sldId id="326" r:id="rId33"/>
    <p:sldId id="328" r:id="rId34"/>
    <p:sldId id="329" r:id="rId35"/>
    <p:sldId id="330" r:id="rId36"/>
    <p:sldId id="304" r:id="rId37"/>
    <p:sldId id="331" r:id="rId38"/>
    <p:sldId id="332" r:id="rId39"/>
    <p:sldId id="333" r:id="rId40"/>
    <p:sldId id="334" r:id="rId41"/>
    <p:sldId id="335" r:id="rId42"/>
    <p:sldId id="336" r:id="rId43"/>
    <p:sldId id="339" r:id="rId44"/>
    <p:sldId id="341" r:id="rId45"/>
    <p:sldId id="338" r:id="rId46"/>
    <p:sldId id="361" r:id="rId47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2" autoAdjust="0"/>
  </p:normalViewPr>
  <p:slideViewPr>
    <p:cSldViewPr snapToGrid="0">
      <p:cViewPr varScale="1">
        <p:scale>
          <a:sx n="74" d="100"/>
          <a:sy n="7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BCFB2E2-59E0-4C22-A22C-058C24AFC7D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8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046360887"/>
      </p:ext>
    </p:extLst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030E-DDDB-465E-90AE-733A0D95638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2566700"/>
      </p:ext>
    </p:extLst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D6BA5-F2F0-44C8-841C-8BA59D4322C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12250"/>
      </p:ext>
    </p:extLst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83045-0AAA-47B9-A41F-103C06F626F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436998"/>
      </p:ext>
    </p:extLst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1BD5-688F-4359-8F2B-EAF3AF23161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517441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1DD2-7EE3-4DE9-B7F8-133847107A7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227369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3F0DC-2E70-4BD6-A4BB-C138B024837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348123"/>
      </p:ext>
    </p:extLst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95EB2-1C9E-43A4-BF02-1A80B0CDBB0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2734194"/>
      </p:ext>
    </p:extLst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BF80-C35C-499A-AE8A-757D839A124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537837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41-DD53-473B-89A0-6C3077CB5C1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9492380"/>
      </p:ext>
    </p:extLst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2C2CE-CA46-4F8A-8BB6-DBB85775D54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217310"/>
      </p:ext>
    </p:extLst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0B42F-60F5-4E70-AF3B-D7B8A0DBCF3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042684"/>
      </p:ext>
    </p:extLst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C859D-EBC5-45F6-9AD7-9D555E1B446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132866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0A849E-4F33-45C1-9344-2636A7334C0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SAD-2018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Wykład 2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73E324-D482-448C-BBA6-CA541630E529}" type="slidenum">
              <a:rPr lang="pl-PL" smtClean="0"/>
              <a:pPr>
                <a:defRPr/>
              </a:pPr>
              <a:t>10</a:t>
            </a:fld>
            <a:endParaRPr 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12788" y="1655763"/>
          <a:ext cx="8066087" cy="46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kument" r:id="rId3" imgW="8153385" imgH="4743633" progId="Word.Document.8">
                  <p:embed/>
                </p:oleObj>
              </mc:Choice>
              <mc:Fallback>
                <p:oleObj name="Dokument" r:id="rId3" imgW="8153385" imgH="47436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655763"/>
                        <a:ext cx="8066087" cy="469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514850" y="6465888"/>
          <a:ext cx="59737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kument" r:id="rId5" imgW="5972760" imgH="350640" progId="Word.Document.8">
                  <p:embed/>
                </p:oleObj>
              </mc:Choice>
              <mc:Fallback>
                <p:oleObj name="Dokument" r:id="rId5" imgW="5972760" imgH="3506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6465888"/>
                        <a:ext cx="59737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30A274-467C-49D3-8E61-638D54C9A09F}" type="slidenum">
              <a:rPr lang="pl-PL" smtClean="0"/>
              <a:pPr>
                <a:defRPr/>
              </a:pPr>
              <a:t>11</a:t>
            </a:fld>
            <a:endParaRPr lang="pl-PL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09613" y="1516063"/>
          <a:ext cx="8037512" cy="604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8491985" imgH="6388033" progId="Word.Document.8">
                  <p:embed/>
                </p:oleObj>
              </mc:Choice>
              <mc:Fallback>
                <p:oleObj name="Document" r:id="rId3" imgW="8491985" imgH="63880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516063"/>
                        <a:ext cx="8037512" cy="604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35063" y="195263"/>
            <a:ext cx="77771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  <a:p>
            <a:pPr algn="ctr">
              <a:defRPr/>
            </a:pPr>
            <a:endParaRPr lang="pl-PL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4C3DDD-14B0-4656-9A9D-849AD8596BF1}" type="slidenum">
              <a:rPr lang="pl-PL" smtClean="0"/>
              <a:pPr>
                <a:defRPr/>
              </a:pPr>
              <a:t>12</a:t>
            </a:fld>
            <a:endParaRPr lang="pl-PL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87400" y="1554163"/>
          <a:ext cx="8015288" cy="499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kument" r:id="rId3" imgW="8189781" imgH="5100665" progId="Word.Document.8">
                  <p:embed/>
                </p:oleObj>
              </mc:Choice>
              <mc:Fallback>
                <p:oleObj name="Dokument" r:id="rId3" imgW="8189781" imgH="51006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554163"/>
                        <a:ext cx="8015288" cy="499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  <a:p>
            <a:pPr algn="ctr">
              <a:defRPr/>
            </a:pPr>
            <a:endParaRPr lang="pl-PL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3875B7-5E54-4D9E-B701-F2BD0941CB35}" type="slidenum">
              <a:rPr lang="pl-PL" smtClean="0"/>
              <a:pPr>
                <a:defRPr/>
              </a:pPr>
              <a:t>13</a:t>
            </a:fld>
            <a:endParaRPr 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60438" y="1409700"/>
          <a:ext cx="8108950" cy="584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kument" r:id="rId3" imgW="8290680" imgH="5965532" progId="Word.Document.8">
                  <p:embed/>
                </p:oleObj>
              </mc:Choice>
              <mc:Fallback>
                <p:oleObj name="Dokument" r:id="rId3" imgW="8290680" imgH="5965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409700"/>
                        <a:ext cx="8108950" cy="584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39E1B0-DBA1-4B65-A747-2B2B40BC9D8B}" type="slidenum">
              <a:rPr lang="pl-PL" smtClean="0"/>
              <a:pPr>
                <a:defRPr/>
              </a:pPr>
              <a:t>14</a:t>
            </a:fld>
            <a:endParaRPr lang="pl-PL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46125" y="733425"/>
          <a:ext cx="8132763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8256537" imgH="5714850" progId="Word.Document.8">
                  <p:embed/>
                </p:oleObj>
              </mc:Choice>
              <mc:Fallback>
                <p:oleObj name="Document" r:id="rId3" imgW="8256537" imgH="57148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733425"/>
                        <a:ext cx="8132763" cy="561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8D0670-FA4D-4563-9540-026116EB9F87}" type="slidenum">
              <a:rPr lang="pl-PL" smtClean="0"/>
              <a:pPr>
                <a:defRPr/>
              </a:pPr>
              <a:t>15</a:t>
            </a:fld>
            <a:endParaRPr 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839788" y="1362075"/>
          <a:ext cx="8229600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kument" r:id="rId3" imgW="8329598" imgH="5654569" progId="Word.Document.8">
                  <p:embed/>
                </p:oleObj>
              </mc:Choice>
              <mc:Fallback>
                <p:oleObj name="Dokument" r:id="rId3" imgW="8329598" imgH="56545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362075"/>
                        <a:ext cx="8229600" cy="558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A686D-4647-4EE5-B75B-B5258BCA5B58}" type="slidenum">
              <a:rPr lang="pl-PL" smtClean="0"/>
              <a:pPr>
                <a:defRPr/>
              </a:pPr>
              <a:t>16</a:t>
            </a:fld>
            <a:endParaRPr lang="pl-PL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60438" y="1409700"/>
          <a:ext cx="8108950" cy="584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kument" r:id="rId3" imgW="8290680" imgH="5965532" progId="Word.Document.8">
                  <p:embed/>
                </p:oleObj>
              </mc:Choice>
              <mc:Fallback>
                <p:oleObj name="Dokument" r:id="rId3" imgW="8290680" imgH="5965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409700"/>
                        <a:ext cx="8108950" cy="584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81662B-999A-4151-B9E6-0FA9D905719D}" type="slidenum">
              <a:rPr lang="pl-PL" smtClean="0"/>
              <a:pPr>
                <a:defRPr/>
              </a:pPr>
              <a:t>17</a:t>
            </a:fld>
            <a:endParaRPr lang="pl-PL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27038" y="1130300"/>
          <a:ext cx="8408987" cy="781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kument" r:id="rId3" imgW="8595180" imgH="7979597" progId="Word.Document.8">
                  <p:embed/>
                </p:oleObj>
              </mc:Choice>
              <mc:Fallback>
                <p:oleObj name="Dokument" r:id="rId3" imgW="8595180" imgH="79795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130300"/>
                        <a:ext cx="8408987" cy="781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87FD80-4D2F-4433-8408-61961569F822}" type="slidenum">
              <a:rPr lang="pl-PL" smtClean="0"/>
              <a:pPr>
                <a:defRPr/>
              </a:pPr>
              <a:t>18</a:t>
            </a:fld>
            <a:endParaRPr lang="pl-PL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17563" y="588963"/>
          <a:ext cx="7893050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8021448" imgH="5760569" progId="Word.Document.8">
                  <p:embed/>
                </p:oleObj>
              </mc:Choice>
              <mc:Fallback>
                <p:oleObj name="Document" r:id="rId3" imgW="8021448" imgH="57605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88963"/>
                        <a:ext cx="7893050" cy="566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5EA577-A67F-43BB-BCA4-E7755604029D}" type="slidenum">
              <a:rPr lang="pl-PL" smtClean="0"/>
              <a:pPr>
                <a:defRPr/>
              </a:pPr>
              <a:t>19</a:t>
            </a:fld>
            <a:endParaRPr lang="pl-PL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79450" y="1046163"/>
          <a:ext cx="8191500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kument" r:id="rId3" imgW="8205636" imgH="6057669" progId="Word.Document.8">
                  <p:embed/>
                </p:oleObj>
              </mc:Choice>
              <mc:Fallback>
                <p:oleObj name="Dokument" r:id="rId3" imgW="8205636" imgH="60576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046163"/>
                        <a:ext cx="8191500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3213100"/>
            <a:ext cx="6335713" cy="1296988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smtClean="0"/>
              <a:t>Elementy rachunku prawdopodobieństwa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445125"/>
            <a:ext cx="6335713" cy="431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l-PL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(MODELE PROBABILISTYCZNE)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96A697-74B7-4159-A859-B874A0A64ACD}" type="slidenum">
              <a:rPr lang="pl-PL" smtClean="0"/>
              <a:pPr>
                <a:defRPr/>
              </a:pPr>
              <a:t>20</a:t>
            </a:fld>
            <a:endParaRPr lang="pl-PL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00113" y="1201738"/>
          <a:ext cx="7720012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kument" r:id="rId3" imgW="8145818" imgH="5959414" progId="Word.Document.8">
                  <p:embed/>
                </p:oleObj>
              </mc:Choice>
              <mc:Fallback>
                <p:oleObj name="Dokument" r:id="rId3" imgW="8145818" imgH="59594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01738"/>
                        <a:ext cx="7720012" cy="565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AC39E8-66E1-4F99-BBC1-9C6ACBEF74F1}" type="slidenum">
              <a:rPr lang="pl-PL" smtClean="0"/>
              <a:pPr>
                <a:defRPr/>
              </a:pPr>
              <a:t>21</a:t>
            </a:fld>
            <a:endParaRPr 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58838" y="1333500"/>
          <a:ext cx="766445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kument" r:id="rId3" imgW="8076629" imgH="5814729" progId="Word.Document.8">
                  <p:embed/>
                </p:oleObj>
              </mc:Choice>
              <mc:Fallback>
                <p:oleObj name="Dokument" r:id="rId3" imgW="8076629" imgH="58147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333500"/>
                        <a:ext cx="7664450" cy="552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278B77-A92E-49FE-A58E-F7DB78940832}" type="slidenum">
              <a:rPr lang="pl-PL" smtClean="0"/>
              <a:pPr>
                <a:defRPr/>
              </a:pPr>
              <a:t>22</a:t>
            </a:fld>
            <a:endParaRPr 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47725" y="1041400"/>
          <a:ext cx="7580313" cy="581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kument" r:id="rId3" imgW="7909425" imgH="6057669" progId="Word.Document.8">
                  <p:embed/>
                </p:oleObj>
              </mc:Choice>
              <mc:Fallback>
                <p:oleObj name="Dokument" r:id="rId3" imgW="7909425" imgH="60576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041400"/>
                        <a:ext cx="7580313" cy="581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C694CB-214A-4234-97E8-B1EBE585111C}" type="slidenum">
              <a:rPr lang="pl-PL" smtClean="0"/>
              <a:pPr>
                <a:defRPr/>
              </a:pPr>
              <a:t>23</a:t>
            </a:fld>
            <a:endParaRPr 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58825" y="1192213"/>
          <a:ext cx="8239125" cy="566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kument" r:id="rId3" imgW="8258248" imgH="5675084" progId="Word.Document.8">
                  <p:embed/>
                </p:oleObj>
              </mc:Choice>
              <mc:Fallback>
                <p:oleObj name="Dokument" r:id="rId3" imgW="8258248" imgH="56750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192213"/>
                        <a:ext cx="8239125" cy="566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2A2E9B-A9B3-4EBF-9C3C-6A9F0260FC88}" type="slidenum">
              <a:rPr lang="pl-PL" smtClean="0"/>
              <a:pPr>
                <a:defRPr/>
              </a:pPr>
              <a:t>24</a:t>
            </a:fld>
            <a:endParaRPr lang="pl-PL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14313"/>
            <a:ext cx="7772400" cy="846137"/>
          </a:xfrm>
        </p:spPr>
        <p:txBody>
          <a:bodyPr/>
          <a:lstStyle/>
          <a:p>
            <a:pPr eaLnBrk="1" hangingPunct="1">
              <a:defRPr/>
            </a:pPr>
            <a:r>
              <a:rPr lang="pl-PL" sz="1800" b="1" dirty="0" smtClean="0">
                <a:solidFill>
                  <a:srgbClr val="0000FF"/>
                </a:solidFill>
                <a:latin typeface="Arial" charset="0"/>
              </a:rPr>
              <a:t/>
            </a:r>
            <a:br>
              <a:rPr lang="pl-PL" sz="1800" b="1" dirty="0" smtClean="0">
                <a:solidFill>
                  <a:srgbClr val="0000FF"/>
                </a:solidFill>
                <a:latin typeface="Arial" charset="0"/>
              </a:rPr>
            </a:br>
            <a:r>
              <a:rPr lang="pl-PL" sz="2000" b="1" dirty="0" smtClean="0">
                <a:solidFill>
                  <a:srgbClr val="0000FF"/>
                </a:solidFill>
                <a:latin typeface="Arial" charset="0"/>
              </a:rPr>
              <a:t/>
            </a:r>
            <a:br>
              <a:rPr lang="pl-PL" sz="2000" b="1" dirty="0" smtClean="0">
                <a:solidFill>
                  <a:srgbClr val="0000FF"/>
                </a:solidFill>
                <a:latin typeface="Arial" charset="0"/>
              </a:rPr>
            </a:br>
            <a:endParaRPr lang="pl-PL" b="1" dirty="0" smtClean="0">
              <a:solidFill>
                <a:srgbClr val="0000FF"/>
              </a:solidFill>
              <a:latin typeface="Arial" charset="0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709613" y="1431925"/>
          <a:ext cx="8242300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3" imgW="8270577" imgH="5220223" progId="Word.Document.8">
                  <p:embed/>
                </p:oleObj>
              </mc:Choice>
              <mc:Fallback>
                <p:oleObj name="Document" r:id="rId3" imgW="8270577" imgH="522022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431925"/>
                        <a:ext cx="8242300" cy="519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135063" y="195263"/>
            <a:ext cx="77771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Prawdopodobieństwo warunkowe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90DD55-D515-4300-9FBF-2FC5F460A170}" type="slidenum">
              <a:rPr lang="pl-PL" smtClean="0"/>
              <a:pPr>
                <a:defRPr/>
              </a:pPr>
              <a:t>25</a:t>
            </a:fld>
            <a:endParaRPr 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62025" y="1273175"/>
          <a:ext cx="7343775" cy="508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kument" r:id="rId3" imgW="7432676" imgH="5144934" progId="Word.Document.8">
                  <p:embed/>
                </p:oleObj>
              </mc:Choice>
              <mc:Fallback>
                <p:oleObj name="Dokument" r:id="rId3" imgW="7432676" imgH="51449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273175"/>
                        <a:ext cx="7343775" cy="508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7CF12E-A2F3-4016-9C74-D7FD7EBE2773}" type="slidenum">
              <a:rPr lang="pl-PL" smtClean="0"/>
              <a:pPr>
                <a:defRPr/>
              </a:pPr>
              <a:t>26</a:t>
            </a:fld>
            <a:endParaRPr 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39800" y="1038225"/>
          <a:ext cx="7824788" cy="562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kument" r:id="rId3" imgW="7915551" imgH="5692719" progId="Word.Document.8">
                  <p:embed/>
                </p:oleObj>
              </mc:Choice>
              <mc:Fallback>
                <p:oleObj name="Dokument" r:id="rId3" imgW="7915551" imgH="56927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038225"/>
                        <a:ext cx="7824788" cy="562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1E2A0D-06CE-47A9-85BF-923EE4A0A1C0}" type="slidenum">
              <a:rPr lang="pl-PL" smtClean="0"/>
              <a:pPr>
                <a:defRPr/>
              </a:pPr>
              <a:t>27</a:t>
            </a:fld>
            <a:endParaRPr lang="pl-PL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98500" y="1147763"/>
          <a:ext cx="7889875" cy="511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kument" r:id="rId3" imgW="8227978" imgH="5323810" progId="Word.Document.8">
                  <p:embed/>
                </p:oleObj>
              </mc:Choice>
              <mc:Fallback>
                <p:oleObj name="Dokument" r:id="rId3" imgW="8227978" imgH="53238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147763"/>
                        <a:ext cx="7889875" cy="511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09D8D6-39BF-4BB6-AB7F-0D27A53761EF}" type="slidenum">
              <a:rPr lang="pl-PL" smtClean="0"/>
              <a:pPr>
                <a:defRPr/>
              </a:pPr>
              <a:t>28</a:t>
            </a:fld>
            <a:endParaRPr lang="pl-PL" smtClean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838200" y="1376363"/>
          <a:ext cx="7947025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kument" r:id="rId3" imgW="8379688" imgH="5463096" progId="Word.Document.8">
                  <p:embed/>
                </p:oleObj>
              </mc:Choice>
              <mc:Fallback>
                <p:oleObj name="Dokument" r:id="rId3" imgW="8379688" imgH="546309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6363"/>
                        <a:ext cx="7947025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271463"/>
            <a:ext cx="7629525" cy="777875"/>
          </a:xfrm>
        </p:spPr>
        <p:txBody>
          <a:bodyPr/>
          <a:lstStyle/>
          <a:p>
            <a:pPr>
              <a:defRPr/>
            </a:pPr>
            <a:r>
              <a:rPr lang="pl-PL" sz="2800" dirty="0" smtClean="0"/>
              <a:t>Reguła wielokrotnego warunkowania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28677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D91A0D-71A2-4F8C-AA18-3A0F44FF40BB}" type="slidenum">
              <a:rPr lang="pl-PL" smtClean="0"/>
              <a:pPr>
                <a:defRPr/>
              </a:pPr>
              <a:t>29</a:t>
            </a:fld>
            <a:endParaRPr lang="pl-PL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27100" y="1287463"/>
          <a:ext cx="8024813" cy="512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kument" r:id="rId3" imgW="8046289" imgH="5139585" progId="Word.Document.12">
                  <p:embed/>
                </p:oleObj>
              </mc:Choice>
              <mc:Fallback>
                <p:oleObj name="Dokument" r:id="rId3" imgW="8046289" imgH="5139585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287463"/>
                        <a:ext cx="8024813" cy="512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06E6E5-1304-49C2-B654-D75CF7319878}" type="slidenum">
              <a:rPr lang="pl-PL" smtClean="0"/>
              <a:pPr>
                <a:defRPr/>
              </a:pPr>
              <a:t>3</a:t>
            </a:fld>
            <a:endParaRPr lang="pl-PL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561263" cy="633412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smtClean="0"/>
              <a:t>Elementy rachunku prawdopodobieństwa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628775"/>
            <a:ext cx="8421687" cy="4679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b="1" u="sng" smtClean="0"/>
              <a:t>Definicja 1</a:t>
            </a:r>
          </a:p>
          <a:p>
            <a:pPr eaLnBrk="1" hangingPunct="1">
              <a:buFontTx/>
              <a:buNone/>
            </a:pPr>
            <a:endParaRPr lang="pl-PL" altLang="pl-PL" b="1" u="sng" smtClean="0"/>
          </a:p>
          <a:p>
            <a:pPr eaLnBrk="1" hangingPunct="1">
              <a:buFontTx/>
              <a:buNone/>
            </a:pPr>
            <a:r>
              <a:rPr lang="pl-PL" altLang="pl-PL" b="1" smtClean="0"/>
              <a:t>Doświadczenie losowe:</a:t>
            </a:r>
            <a:endParaRPr lang="pl-PL" altLang="pl-PL" smtClean="0"/>
          </a:p>
          <a:p>
            <a:pPr eaLnBrk="1" hangingPunct="1">
              <a:spcBef>
                <a:spcPct val="50000"/>
              </a:spcBef>
            </a:pPr>
            <a:r>
              <a:rPr lang="pl-PL" altLang="pl-PL" smtClean="0"/>
              <a:t>może być powtarzane w tych samych warunkach,</a:t>
            </a:r>
          </a:p>
          <a:p>
            <a:pPr eaLnBrk="1" hangingPunct="1">
              <a:spcBef>
                <a:spcPct val="50000"/>
              </a:spcBef>
            </a:pPr>
            <a:r>
              <a:rPr lang="pl-PL" altLang="pl-PL" smtClean="0"/>
              <a:t>wynik nie jest znany przed wykonaniem doświadczenia,</a:t>
            </a:r>
          </a:p>
          <a:p>
            <a:pPr eaLnBrk="1" hangingPunct="1">
              <a:spcBef>
                <a:spcPct val="50000"/>
              </a:spcBef>
            </a:pPr>
            <a:r>
              <a:rPr lang="pl-PL" altLang="pl-PL" smtClean="0"/>
              <a:t>znany jest zbiór wszystkich możliwych wyników </a:t>
            </a:r>
            <a:br>
              <a:rPr lang="pl-PL" altLang="pl-PL" smtClean="0"/>
            </a:br>
            <a:r>
              <a:rPr lang="pl-PL" altLang="pl-PL" smtClean="0"/>
              <a:t>- opisany przed przeprowadzeniem doświadczenia.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53AC53-737D-4674-9C1C-7FD0EADBAD78}" type="slidenum">
              <a:rPr lang="pl-PL" smtClean="0"/>
              <a:pPr>
                <a:defRPr/>
              </a:pPr>
              <a:t>30</a:t>
            </a:fld>
            <a:endParaRPr 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03288" y="1208088"/>
          <a:ext cx="7805737" cy="586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kument" r:id="rId3" imgW="7897173" imgH="5930621" progId="Word.Document.8">
                  <p:embed/>
                </p:oleObj>
              </mc:Choice>
              <mc:Fallback>
                <p:oleObj name="Dokument" r:id="rId3" imgW="7897173" imgH="59306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208088"/>
                        <a:ext cx="7805737" cy="586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322E7C-1FFE-4ED8-92E8-B018D51D5843}" type="slidenum">
              <a:rPr lang="pl-PL" smtClean="0"/>
              <a:pPr>
                <a:defRPr/>
              </a:pPr>
              <a:t>31</a:t>
            </a:fld>
            <a:endParaRPr 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98488" y="1077913"/>
          <a:ext cx="7969250" cy="531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3" imgW="8420771" imgH="5609528" progId="Word.Document.8">
                  <p:embed/>
                </p:oleObj>
              </mc:Choice>
              <mc:Fallback>
                <p:oleObj name="Document" r:id="rId3" imgW="8420771" imgH="56095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077913"/>
                        <a:ext cx="7969250" cy="531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Zdarzenia niezależne </a:t>
            </a:r>
            <a:endParaRPr lang="pl-PL" dirty="0"/>
          </a:p>
        </p:txBody>
      </p:sp>
      <p:sp>
        <p:nvSpPr>
          <p:cNvPr id="29701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9DE009-E6C0-4535-AD82-C2C049A75BFB}" type="slidenum">
              <a:rPr lang="pl-PL" smtClean="0"/>
              <a:pPr>
                <a:defRPr/>
              </a:pPr>
              <a:t>32</a:t>
            </a:fld>
            <a:endParaRPr 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82638" y="1325563"/>
          <a:ext cx="7964487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kument" r:id="rId3" imgW="7964926" imgH="4870312" progId="Word.Document.12">
                  <p:embed/>
                </p:oleObj>
              </mc:Choice>
              <mc:Fallback>
                <p:oleObj name="Dokument" r:id="rId3" imgW="7964926" imgH="4870312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325563"/>
                        <a:ext cx="7964487" cy="48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Zdarzenia niezależne </a:t>
            </a:r>
            <a:endParaRPr lang="pl-PL" dirty="0"/>
          </a:p>
        </p:txBody>
      </p:sp>
      <p:sp>
        <p:nvSpPr>
          <p:cNvPr id="30725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9E17F3-1D96-4ADD-9EF1-0265B40FECCA}" type="slidenum">
              <a:rPr lang="pl-PL" smtClean="0"/>
              <a:pPr>
                <a:defRPr/>
              </a:pPr>
              <a:t>33</a:t>
            </a:fld>
            <a:endParaRPr 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69938" y="1227138"/>
          <a:ext cx="8181975" cy="528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kument" r:id="rId3" imgW="8208295" imgH="5296901" progId="Word.Document.12">
                  <p:embed/>
                </p:oleObj>
              </mc:Choice>
              <mc:Fallback>
                <p:oleObj name="Dokument" r:id="rId3" imgW="8208295" imgH="529690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227138"/>
                        <a:ext cx="8181975" cy="528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Zdarzenia niezależne parami</a:t>
            </a:r>
            <a:endParaRPr lang="pl-PL" dirty="0"/>
          </a:p>
        </p:txBody>
      </p:sp>
      <p:sp>
        <p:nvSpPr>
          <p:cNvPr id="32773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4F36A8-6832-4B50-9606-3EB89F5E6F05}" type="slidenum">
              <a:rPr lang="pl-PL" smtClean="0"/>
              <a:pPr>
                <a:defRPr/>
              </a:pPr>
              <a:t>34</a:t>
            </a:fld>
            <a:endParaRPr 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88963" y="1155700"/>
          <a:ext cx="8542337" cy="522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kument" r:id="rId3" imgW="8543467" imgH="5249023" progId="Word.Document.12">
                  <p:embed/>
                </p:oleObj>
              </mc:Choice>
              <mc:Fallback>
                <p:oleObj name="Dokument" r:id="rId3" imgW="8543467" imgH="5249023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155700"/>
                        <a:ext cx="8542337" cy="522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Zdarzenia niezależne parami</a:t>
            </a:r>
            <a:endParaRPr lang="pl-PL" dirty="0"/>
          </a:p>
        </p:txBody>
      </p:sp>
      <p:sp>
        <p:nvSpPr>
          <p:cNvPr id="33797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8DB93-5B4D-4125-BCF3-C5CDB2459C68}" type="slidenum">
              <a:rPr lang="pl-PL" smtClean="0"/>
              <a:pPr>
                <a:defRPr/>
              </a:pPr>
              <a:t>35</a:t>
            </a:fld>
            <a:endParaRPr 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55650" y="971550"/>
          <a:ext cx="8242300" cy="58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3" imgW="8464984" imgH="6041002" progId="Word.Document.8">
                  <p:embed/>
                </p:oleObj>
              </mc:Choice>
              <mc:Fallback>
                <p:oleObj name="Document" r:id="rId3" imgW="8464984" imgH="60410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71550"/>
                        <a:ext cx="8242300" cy="588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88975" y="730250"/>
          <a:ext cx="8167688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Document" r:id="rId3" imgW="8197494" imgH="3363752" progId="Word.Document.8">
                  <p:embed/>
                </p:oleObj>
              </mc:Choice>
              <mc:Fallback>
                <p:oleObj name="Document" r:id="rId3" imgW="8197494" imgH="33637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730250"/>
                        <a:ext cx="8167688" cy="336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71538" y="3932238"/>
          <a:ext cx="80248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5" imgW="8035489" imgH="2836726" progId="Word.Document.8">
                  <p:embed/>
                </p:oleObj>
              </mc:Choice>
              <mc:Fallback>
                <p:oleObj name="Document" r:id="rId5" imgW="8035489" imgH="283672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932238"/>
                        <a:ext cx="8024812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9AF5D-59F4-4015-B359-36E1F313638B}" type="slidenum">
              <a:rPr lang="pl-PL" smtClean="0"/>
              <a:pPr>
                <a:defRPr/>
              </a:pPr>
              <a:t>36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Niezależność układu zdarzeń </a:t>
            </a:r>
            <a:endParaRPr lang="pl-PL" sz="2800" dirty="0"/>
          </a:p>
        </p:txBody>
      </p:sp>
      <p:sp>
        <p:nvSpPr>
          <p:cNvPr id="35845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CE2107-7401-4A47-AC4E-1E676E6FBD6C}" type="slidenum">
              <a:rPr lang="pl-PL" smtClean="0"/>
              <a:pPr>
                <a:defRPr/>
              </a:pPr>
              <a:t>37</a:t>
            </a:fld>
            <a:endParaRPr lang="pl-PL" smtClean="0"/>
          </a:p>
        </p:txBody>
      </p:sp>
      <p:graphicFrame>
        <p:nvGraphicFramePr>
          <p:cNvPr id="30722" name="Object 1024"/>
          <p:cNvGraphicFramePr>
            <a:graphicFrameLocks noChangeAspect="1"/>
          </p:cNvGraphicFramePr>
          <p:nvPr/>
        </p:nvGraphicFramePr>
        <p:xfrm>
          <a:off x="577850" y="962025"/>
          <a:ext cx="8253413" cy="579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3" imgW="8608269" imgH="6049642" progId="Word.Document.8">
                  <p:embed/>
                </p:oleObj>
              </mc:Choice>
              <mc:Fallback>
                <p:oleObj name="Document" r:id="rId3" imgW="8608269" imgH="6049642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962025"/>
                        <a:ext cx="8253413" cy="579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Niezależność układu zdarzeń </a:t>
            </a:r>
            <a:endParaRPr lang="pl-PL" sz="2800" dirty="0"/>
          </a:p>
        </p:txBody>
      </p:sp>
      <p:sp>
        <p:nvSpPr>
          <p:cNvPr id="36869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85C9A-D1F2-41A5-906D-67DDA4833F52}" type="slidenum">
              <a:rPr lang="pl-PL" smtClean="0"/>
              <a:pPr>
                <a:defRPr/>
              </a:pPr>
              <a:t>38</a:t>
            </a:fld>
            <a:endParaRPr lang="pl-PL" smtClean="0"/>
          </a:p>
        </p:txBody>
      </p:sp>
      <p:graphicFrame>
        <p:nvGraphicFramePr>
          <p:cNvPr id="31746" name="Object 1024"/>
          <p:cNvGraphicFramePr>
            <a:graphicFrameLocks noChangeAspect="1"/>
          </p:cNvGraphicFramePr>
          <p:nvPr/>
        </p:nvGraphicFramePr>
        <p:xfrm>
          <a:off x="649288" y="1117600"/>
          <a:ext cx="7977187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3" imgW="8085600" imgH="6057031" progId="Word.Document.8">
                  <p:embed/>
                </p:oleObj>
              </mc:Choice>
              <mc:Fallback>
                <p:oleObj name="Document" r:id="rId3" imgW="8085600" imgH="6057031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117600"/>
                        <a:ext cx="7977187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Zupełny układ zdarzeń </a:t>
            </a:r>
            <a:endParaRPr lang="pl-PL" sz="2800" dirty="0"/>
          </a:p>
        </p:txBody>
      </p:sp>
      <p:sp>
        <p:nvSpPr>
          <p:cNvPr id="37893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C27E38-620A-4177-A86A-272638F30774}" type="slidenum">
              <a:rPr lang="pl-PL" smtClean="0"/>
              <a:pPr>
                <a:defRPr/>
              </a:pPr>
              <a:t>39</a:t>
            </a:fld>
            <a:endParaRPr lang="pl-PL" smtClean="0"/>
          </a:p>
        </p:txBody>
      </p:sp>
      <p:graphicFrame>
        <p:nvGraphicFramePr>
          <p:cNvPr id="32770" name="Object 1024"/>
          <p:cNvGraphicFramePr>
            <a:graphicFrameLocks noChangeAspect="1"/>
          </p:cNvGraphicFramePr>
          <p:nvPr/>
        </p:nvGraphicFramePr>
        <p:xfrm>
          <a:off x="835025" y="847725"/>
          <a:ext cx="7766050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3" imgW="7766199" imgH="4457763" progId="Word.Document.8">
                  <p:embed/>
                </p:oleObj>
              </mc:Choice>
              <mc:Fallback>
                <p:oleObj name="Document" r:id="rId3" imgW="7766199" imgH="4457763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847725"/>
                        <a:ext cx="7766050" cy="445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1ED276-ED5D-4488-A96B-7CB494383A40}" type="slidenum">
              <a:rPr lang="pl-PL" smtClean="0"/>
              <a:pPr>
                <a:defRPr/>
              </a:pPr>
              <a:t>4</a:t>
            </a:fld>
            <a:endParaRPr lang="pl-PL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05725" cy="863600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smtClean="0"/>
              <a:t>Elementy rachunku prawdopodobieństwa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64500" cy="4392612"/>
          </a:xfrm>
        </p:spPr>
        <p:txBody>
          <a:bodyPr/>
          <a:lstStyle/>
          <a:p>
            <a:pPr marL="539750" indent="-363538" eaLnBrk="1" hangingPunct="1">
              <a:spcBef>
                <a:spcPct val="50000"/>
              </a:spcBef>
              <a:buFontTx/>
              <a:buNone/>
            </a:pPr>
            <a:r>
              <a:rPr lang="pl-PL" altLang="pl-PL" b="1" u="sng" smtClean="0"/>
              <a:t>Przykłady:</a:t>
            </a:r>
            <a:endParaRPr lang="pl-PL" altLang="pl-PL" b="1" smtClean="0"/>
          </a:p>
          <a:p>
            <a:pPr marL="539750" indent="-363538" eaLnBrk="1" hangingPunct="1">
              <a:spcBef>
                <a:spcPct val="50000"/>
              </a:spcBef>
              <a:buFontTx/>
              <a:buNone/>
            </a:pPr>
            <a:r>
              <a:rPr lang="pl-PL" altLang="pl-PL" b="1" smtClean="0"/>
              <a:t>    Doświadczenie                          Wyniki </a:t>
            </a:r>
            <a:endParaRPr lang="pl-PL" altLang="pl-PL" smtClean="0"/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podanie lekarstwa 			{leczy, nie leczy}               </a:t>
            </a:r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czas życia elementu </a:t>
            </a:r>
            <a:r>
              <a:rPr lang="pl-PL" altLang="pl-PL" sz="1600" smtClean="0"/>
              <a:t>(np. procesora)</a:t>
            </a:r>
            <a:r>
              <a:rPr lang="pl-PL" altLang="pl-PL" smtClean="0"/>
              <a:t> </a:t>
            </a:r>
            <a:r>
              <a:rPr lang="pl-PL" altLang="pl-PL" sz="2000" smtClean="0"/>
              <a:t>	</a:t>
            </a:r>
            <a:r>
              <a:rPr lang="pl-PL" altLang="pl-PL" smtClean="0">
                <a:latin typeface="Times New Roman" pitchFamily="18" charset="0"/>
              </a:rPr>
              <a:t>[0,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)</a:t>
            </a:r>
            <a:r>
              <a:rPr lang="pl-PL" altLang="pl-PL" smtClean="0">
                <a:latin typeface="Times New Roman" pitchFamily="18" charset="0"/>
              </a:rPr>
              <a:t>	</a:t>
            </a:r>
            <a:r>
              <a:rPr lang="pl-PL" altLang="pl-PL" sz="2000" smtClean="0"/>
              <a:t>	                                                   </a:t>
            </a:r>
            <a:endParaRPr lang="pl-PL" altLang="pl-PL" smtClean="0"/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czas naprawy elementu 			</a:t>
            </a:r>
            <a:r>
              <a:rPr lang="pl-PL" altLang="pl-PL" smtClean="0">
                <a:latin typeface="Times New Roman" pitchFamily="18" charset="0"/>
              </a:rPr>
              <a:t>[0,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)</a:t>
            </a:r>
            <a:endParaRPr lang="pl-PL" altLang="pl-PL" sz="2000" smtClean="0"/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liczba błędów w aplikacji                    	{0,1,2,...}</a:t>
            </a:r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liczba orłów w 100 rzutach monetą	{0,1,2,...,100}</a:t>
            </a:r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liczba samochodów na autostradzie                                                         w godzinach szczytu                        	{0,1,2,...}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Prawdopodobieństwo całkowite </a:t>
            </a:r>
            <a:endParaRPr lang="pl-PL" sz="2800" dirty="0"/>
          </a:p>
        </p:txBody>
      </p:sp>
      <p:sp>
        <p:nvSpPr>
          <p:cNvPr id="38917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FF169-93F4-4726-9D06-D6D382109B10}" type="slidenum">
              <a:rPr lang="pl-PL" smtClean="0"/>
              <a:pPr>
                <a:defRPr/>
              </a:pPr>
              <a:t>40</a:t>
            </a:fld>
            <a:endParaRPr lang="pl-PL" smtClean="0"/>
          </a:p>
        </p:txBody>
      </p:sp>
      <p:graphicFrame>
        <p:nvGraphicFramePr>
          <p:cNvPr id="33794" name="Object 1024"/>
          <p:cNvGraphicFramePr>
            <a:graphicFrameLocks noChangeAspect="1"/>
          </p:cNvGraphicFramePr>
          <p:nvPr/>
        </p:nvGraphicFramePr>
        <p:xfrm>
          <a:off x="528638" y="769938"/>
          <a:ext cx="7845425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3" imgW="8288218" imgH="6492430" progId="Word.Document.8">
                  <p:embed/>
                </p:oleObj>
              </mc:Choice>
              <mc:Fallback>
                <p:oleObj name="Document" r:id="rId3" imgW="8288218" imgH="649243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769938"/>
                        <a:ext cx="7845425" cy="593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Twierdzenie </a:t>
            </a:r>
            <a:r>
              <a:rPr lang="pl-PL" dirty="0" err="1" smtClean="0"/>
              <a:t>Bayesa</a:t>
            </a:r>
            <a:endParaRPr lang="pl-PL" dirty="0"/>
          </a:p>
        </p:txBody>
      </p:sp>
      <p:sp>
        <p:nvSpPr>
          <p:cNvPr id="39941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441375-CC21-410D-B694-F416A68EF141}" type="slidenum">
              <a:rPr lang="pl-PL" smtClean="0"/>
              <a:pPr>
                <a:defRPr/>
              </a:pPr>
              <a:t>41</a:t>
            </a:fld>
            <a:endParaRPr lang="pl-PL" smtClean="0"/>
          </a:p>
        </p:txBody>
      </p:sp>
      <p:graphicFrame>
        <p:nvGraphicFramePr>
          <p:cNvPr id="34818" name="Object 1024"/>
          <p:cNvGraphicFramePr>
            <a:graphicFrameLocks noChangeAspect="1"/>
          </p:cNvGraphicFramePr>
          <p:nvPr/>
        </p:nvGraphicFramePr>
        <p:xfrm>
          <a:off x="722313" y="1395413"/>
          <a:ext cx="80010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3" imgW="8125132" imgH="5473657" progId="Word.Document.8">
                  <p:embed/>
                </p:oleObj>
              </mc:Choice>
              <mc:Fallback>
                <p:oleObj name="Document" r:id="rId3" imgW="8125132" imgH="5473657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395413"/>
                        <a:ext cx="8001000" cy="539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Reguła </a:t>
            </a:r>
            <a:r>
              <a:rPr lang="pl-PL" dirty="0" err="1" smtClean="0"/>
              <a:t>Bayesa</a:t>
            </a:r>
            <a:endParaRPr lang="pl-PL" dirty="0"/>
          </a:p>
        </p:txBody>
      </p:sp>
      <p:sp>
        <p:nvSpPr>
          <p:cNvPr id="40965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279970-9F96-4205-9615-A414693F3CD4}" type="slidenum">
              <a:rPr lang="pl-PL" smtClean="0"/>
              <a:pPr>
                <a:defRPr/>
              </a:pPr>
              <a:t>42</a:t>
            </a:fld>
            <a:endParaRPr lang="pl-PL" smtClean="0"/>
          </a:p>
        </p:txBody>
      </p:sp>
      <p:graphicFrame>
        <p:nvGraphicFramePr>
          <p:cNvPr id="35842" name="Object 1024"/>
          <p:cNvGraphicFramePr>
            <a:graphicFrameLocks noChangeAspect="1"/>
          </p:cNvGraphicFramePr>
          <p:nvPr/>
        </p:nvGraphicFramePr>
        <p:xfrm>
          <a:off x="722313" y="1119188"/>
          <a:ext cx="8061325" cy="546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3" imgW="8190654" imgH="5543855" progId="Word.Document.8">
                  <p:embed/>
                </p:oleObj>
              </mc:Choice>
              <mc:Fallback>
                <p:oleObj name="Document" r:id="rId3" imgW="8190654" imgH="5543855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119188"/>
                        <a:ext cx="8061325" cy="546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Reguła </a:t>
            </a:r>
            <a:r>
              <a:rPr lang="pl-PL" sz="2800" dirty="0" err="1" smtClean="0"/>
              <a:t>Bayesa</a:t>
            </a:r>
            <a:endParaRPr lang="pl-PL" sz="2800" dirty="0"/>
          </a:p>
        </p:txBody>
      </p:sp>
      <p:sp>
        <p:nvSpPr>
          <p:cNvPr id="41989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B2557C-6265-4715-8FEC-6F1C5B432FDA}" type="slidenum">
              <a:rPr lang="pl-PL" smtClean="0"/>
              <a:pPr>
                <a:defRPr/>
              </a:pPr>
              <a:t>43</a:t>
            </a:fld>
            <a:endParaRPr lang="pl-PL" smtClean="0"/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685800" y="1295400"/>
          <a:ext cx="8266113" cy="477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kument" r:id="rId3" imgW="8266617" imgH="4774195" progId="Word.Document.12">
                  <p:embed/>
                </p:oleObj>
              </mc:Choice>
              <mc:Fallback>
                <p:oleObj name="Dokument" r:id="rId3" imgW="8266617" imgH="477419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8266113" cy="477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Reguła </a:t>
            </a:r>
            <a:r>
              <a:rPr lang="pl-PL" sz="2800" dirty="0" err="1" smtClean="0"/>
              <a:t>Baeysa</a:t>
            </a:r>
            <a:endParaRPr lang="pl-PL" sz="2800" dirty="0"/>
          </a:p>
        </p:txBody>
      </p:sp>
      <p:sp>
        <p:nvSpPr>
          <p:cNvPr id="43013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849B48-3366-4814-A7A6-D9A4F5C410B7}" type="slidenum">
              <a:rPr lang="pl-PL" smtClean="0"/>
              <a:pPr>
                <a:defRPr/>
              </a:pPr>
              <a:t>44</a:t>
            </a:fld>
            <a:endParaRPr 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649288" y="1395413"/>
          <a:ext cx="8337550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kument" r:id="rId3" imgW="8667311" imgH="4749716" progId="Word.Document.12">
                  <p:embed/>
                </p:oleObj>
              </mc:Choice>
              <mc:Fallback>
                <p:oleObj name="Dokument" r:id="rId3" imgW="8667311" imgH="4749716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395413"/>
                        <a:ext cx="8337550" cy="474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Reguła </a:t>
            </a:r>
            <a:r>
              <a:rPr lang="pl-PL" sz="2800" dirty="0" err="1" smtClean="0"/>
              <a:t>Bayesa</a:t>
            </a:r>
            <a:endParaRPr lang="pl-PL" sz="2800" dirty="0"/>
          </a:p>
        </p:txBody>
      </p:sp>
      <p:sp>
        <p:nvSpPr>
          <p:cNvPr id="44037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2F66B1-636C-4FAF-8429-5A18EFB7F396}" type="slidenum">
              <a:rPr lang="pl-PL" smtClean="0"/>
              <a:pPr>
                <a:defRPr/>
              </a:pPr>
              <a:t>45</a:t>
            </a:fld>
            <a:endParaRPr lang="pl-PL" smtClean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27075" y="993775"/>
          <a:ext cx="814705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3" imgW="8151773" imgH="5571934" progId="Word.Document.8">
                  <p:embed/>
                </p:oleObj>
              </mc:Choice>
              <mc:Fallback>
                <p:oleObj name="Document" r:id="rId3" imgW="8151773" imgH="55719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993775"/>
                        <a:ext cx="8147050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0713"/>
            <a:ext cx="7561262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556638-D55F-4649-9FE5-50F3BDAF2887}" type="slidenum">
              <a:rPr lang="pl-PL" smtClean="0"/>
              <a:pPr>
                <a:defRPr/>
              </a:pPr>
              <a:t>46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ECAE2E-1F61-490A-A16A-D6D37A2DFA3F}" type="slidenum">
              <a:rPr lang="pl-PL" smtClean="0"/>
              <a:pPr>
                <a:defRPr/>
              </a:pPr>
              <a:t>5</a:t>
            </a:fld>
            <a:endParaRPr lang="pl-PL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435975" cy="4537075"/>
          </a:xfrm>
        </p:spPr>
        <p:txBody>
          <a:bodyPr/>
          <a:lstStyle/>
          <a:p>
            <a:pPr marL="454025" eaLnBrk="1" hangingPunct="1">
              <a:lnSpc>
                <a:spcPct val="90000"/>
              </a:lnSpc>
              <a:buFontTx/>
              <a:buNone/>
            </a:pPr>
            <a:r>
              <a:rPr lang="pl-PL" altLang="pl-PL" b="1" u="sng" smtClean="0"/>
              <a:t>Definicja 2</a:t>
            </a:r>
            <a:endParaRPr lang="pl-PL" altLang="pl-PL" b="1" smtClean="0"/>
          </a:p>
          <a:p>
            <a:pPr marL="454025" eaLnBrk="1" hangingPunct="1">
              <a:lnSpc>
                <a:spcPct val="90000"/>
              </a:lnSpc>
              <a:spcBef>
                <a:spcPct val="50000"/>
              </a:spcBef>
            </a:pPr>
            <a:r>
              <a:rPr lang="pl-PL" altLang="pl-PL" sz="2000" b="1" smtClean="0"/>
              <a:t>Przestrzenią zdarzeń elementarnych</a:t>
            </a:r>
            <a:r>
              <a:rPr lang="pl-PL" altLang="pl-PL" sz="2000" smtClean="0"/>
              <a:t> (przestrzenią próbkową) nazywamy zbiór wszystkich możliwych wyników doświadczenia losowego i oznaczamy symbolem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i="1" smtClean="0">
                <a:latin typeface="Times New Roman" pitchFamily="18" charset="0"/>
              </a:rPr>
              <a:t>. </a:t>
            </a:r>
            <a:r>
              <a:rPr lang="pl-PL" altLang="pl-PL" sz="2000" b="1" smtClean="0"/>
              <a:t> </a:t>
            </a:r>
          </a:p>
          <a:p>
            <a:pPr marL="454025" eaLnBrk="1" hangingPunct="1">
              <a:lnSpc>
                <a:spcPct val="90000"/>
              </a:lnSpc>
              <a:spcBef>
                <a:spcPct val="50000"/>
              </a:spcBef>
            </a:pPr>
            <a:r>
              <a:rPr lang="pl-PL" altLang="pl-PL" sz="2000" b="1" smtClean="0"/>
              <a:t>Zdarzeniem elementarnym </a:t>
            </a:r>
            <a:r>
              <a:rPr lang="pl-PL" altLang="pl-PL" sz="2000" smtClean="0"/>
              <a:t>nazywamy każdy element przestrzeni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/>
              <a:t> (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pl-PL" altLang="pl-PL" i="1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pl-PL" altLang="pl-PL" sz="2000" smtClean="0"/>
              <a:t>);</a:t>
            </a:r>
            <a:r>
              <a:rPr lang="pl-PL" altLang="pl-PL" i="1" smtClean="0">
                <a:latin typeface="Times New Roman" pitchFamily="18" charset="0"/>
              </a:rPr>
              <a:t> s</a:t>
            </a:r>
            <a:r>
              <a:rPr lang="pl-PL" altLang="pl-PL" sz="2000" i="1" smtClean="0"/>
              <a:t> </a:t>
            </a:r>
            <a:r>
              <a:rPr lang="pl-PL" altLang="pl-PL" sz="2000" smtClean="0"/>
              <a:t>- niepodzielny (pojedynczy) wynik doświadczenia losowego. </a:t>
            </a:r>
            <a:endParaRPr lang="pl-PL" altLang="pl-PL" sz="2000" b="1" smtClean="0"/>
          </a:p>
          <a:p>
            <a:pPr marL="454025" eaLnBrk="1" hangingPunct="1">
              <a:lnSpc>
                <a:spcPct val="90000"/>
              </a:lnSpc>
              <a:spcBef>
                <a:spcPct val="50000"/>
              </a:spcBef>
            </a:pPr>
            <a:r>
              <a:rPr lang="pl-PL" altLang="pl-PL" sz="2000" b="1" smtClean="0"/>
              <a:t>Zdarzenie to </a:t>
            </a:r>
            <a:r>
              <a:rPr lang="pl-PL" altLang="pl-PL" sz="2000" smtClean="0"/>
              <a:t>podzbiór przestrzeni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/>
              <a:t> (</a:t>
            </a: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pl-PL" altLang="pl-PL" smtClean="0">
                <a:latin typeface="Times New Roman" pitchFamily="18" charset="0"/>
              </a:rPr>
              <a:t>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/>
              <a:t> , </a:t>
            </a:r>
            <a:r>
              <a:rPr lang="pl-PL" altLang="pl-PL" i="1" smtClean="0">
                <a:latin typeface="Times New Roman" pitchFamily="18" charset="0"/>
              </a:rPr>
              <a:t>B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pl-PL" altLang="pl-PL" smtClean="0">
                <a:latin typeface="Times New Roman" pitchFamily="18" charset="0"/>
              </a:rPr>
              <a:t>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/>
              <a:t> ).</a:t>
            </a:r>
            <a:endParaRPr lang="pl-PL" altLang="pl-PL" sz="2000" b="1" smtClean="0"/>
          </a:p>
          <a:p>
            <a:pPr marL="454025" eaLnBrk="1" hangingPunct="1">
              <a:lnSpc>
                <a:spcPct val="90000"/>
              </a:lnSpc>
              <a:spcBef>
                <a:spcPct val="50000"/>
              </a:spcBef>
            </a:pPr>
            <a:r>
              <a:rPr lang="pl-PL" altLang="pl-PL" sz="2000" b="1" smtClean="0"/>
              <a:t>Zdarzenie </a:t>
            </a: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z="2000" b="1" smtClean="0"/>
              <a:t>zaszło</a:t>
            </a:r>
            <a:r>
              <a:rPr lang="pl-PL" altLang="pl-PL" sz="2000" smtClean="0"/>
              <a:t>,</a:t>
            </a:r>
            <a:r>
              <a:rPr lang="pl-PL" altLang="pl-PL" sz="2000" b="1" smtClean="0"/>
              <a:t> </a:t>
            </a:r>
            <a:r>
              <a:rPr lang="pl-PL" altLang="pl-PL" sz="2000" smtClean="0"/>
              <a:t>gdy wynik doświadczenia losowego  (zdarzenie elementarne) jest elementem zbioru 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smtClean="0"/>
              <a:t>.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308100" y="188913"/>
            <a:ext cx="75612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27CD7F-8938-4CD6-B786-77CB227FDF8C}" type="slidenum">
              <a:rPr lang="pl-PL" smtClean="0"/>
              <a:pPr>
                <a:defRPr/>
              </a:pPr>
              <a:t>6</a:t>
            </a:fld>
            <a:endParaRPr 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52500" y="1217613"/>
          <a:ext cx="8015288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kument" r:id="rId3" imgW="8117350" imgH="5378517" progId="Word.Document.8">
                  <p:embed/>
                </p:oleObj>
              </mc:Choice>
              <mc:Fallback>
                <p:oleObj name="Dokument" r:id="rId3" imgW="8117350" imgH="53785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217613"/>
                        <a:ext cx="8015288" cy="531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08100" y="188913"/>
            <a:ext cx="75612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780BA3-427B-4E61-990A-AAD4153C58F6}" type="slidenum">
              <a:rPr lang="pl-PL" smtClean="0"/>
              <a:pPr>
                <a:defRPr/>
              </a:pPr>
              <a:t>7</a:t>
            </a:fld>
            <a:endParaRPr lang="pl-PL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00088" y="1325563"/>
          <a:ext cx="8042275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kument" r:id="rId3" imgW="8569955" imgH="5613179" progId="Word.Document.8">
                  <p:embed/>
                </p:oleObj>
              </mc:Choice>
              <mc:Fallback>
                <p:oleObj name="Dokument" r:id="rId3" imgW="8569955" imgH="56131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325563"/>
                        <a:ext cx="8042275" cy="527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308100" y="188913"/>
            <a:ext cx="75612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086592-48D5-41BC-A90A-456A62485C3A}" type="slidenum">
              <a:rPr lang="pl-PL" smtClean="0"/>
              <a:pPr>
                <a:defRPr/>
              </a:pPr>
              <a:t>8</a:t>
            </a:fld>
            <a:endParaRPr lang="pl-PL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11300"/>
            <a:ext cx="81676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pl-PL" altLang="pl-PL" smtClean="0"/>
              <a:t>Zdarzenia utożsamiamy ze zbiorami stąd:</a:t>
            </a:r>
            <a:r>
              <a:rPr lang="pl-PL" altLang="pl-PL" sz="2000" smtClean="0"/>
              <a:t>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pl-PL" altLang="pl-PL" sz="2000" b="1" smtClean="0"/>
              <a:t>rachunek zdarzeń </a:t>
            </a:r>
            <a:r>
              <a:rPr lang="pl-PL" altLang="pl-PL" sz="2000" smtClean="0"/>
              <a:t>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</a:t>
            </a:r>
            <a:r>
              <a:rPr lang="pl-PL" altLang="pl-PL" sz="2000" b="1" smtClean="0"/>
              <a:t>rachunek zbiorów.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l-PL" altLang="pl-PL" sz="1000" b="1" u="sng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000" b="1" u="sng" smtClean="0"/>
              <a:t>Definicja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altLang="pl-PL" sz="2000" b="1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b="1" smtClean="0"/>
              <a:t>Zdarzenie przeciwne  do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i="1" smtClean="0">
                <a:latin typeface="Times New Roman" pitchFamily="18" charset="0"/>
              </a:rPr>
              <a:t> </a:t>
            </a:r>
            <a:r>
              <a:rPr lang="pl-PL" altLang="pl-PL" sz="2000" smtClean="0">
                <a:latin typeface="Times New Roman" pitchFamily="18" charset="0"/>
              </a:rPr>
              <a:t> </a:t>
            </a:r>
            <a:r>
              <a:rPr lang="pl-PL" altLang="pl-PL" sz="2000" smtClean="0"/>
              <a:t>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 dopełnienie  zbioru </a:t>
            </a:r>
            <a:r>
              <a:rPr lang="pl-PL" altLang="pl-PL" i="1" smtClean="0">
                <a:latin typeface="Times New Roman" pitchFamily="18" charset="0"/>
              </a:rPr>
              <a:t> A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i="1" smtClean="0">
                <a:latin typeface="Times New Roman" pitchFamily="18" charset="0"/>
              </a:rPr>
              <a:t>A’</a:t>
            </a:r>
            <a:r>
              <a:rPr lang="pl-PL" altLang="pl-PL" sz="2000" smtClean="0"/>
              <a:t> = </a:t>
            </a:r>
            <a:r>
              <a:rPr lang="pl-PL" altLang="pl-PL" i="1" smtClean="0">
                <a:latin typeface="Times New Roman" pitchFamily="18" charset="0"/>
              </a:rPr>
              <a:t>S - A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000" b="1" smtClean="0"/>
              <a:t>Iloczyn zdarzeń 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 </a:t>
            </a:r>
            <a:r>
              <a:rPr lang="pl-PL" altLang="pl-PL" i="1" smtClean="0">
                <a:latin typeface="Times New Roman" pitchFamily="18" charset="0"/>
              </a:rPr>
              <a:t>B</a:t>
            </a:r>
            <a:r>
              <a:rPr lang="pl-PL" altLang="pl-PL" sz="2000" smtClean="0"/>
              <a:t> 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 iloczyn zbiorów </a:t>
            </a:r>
            <a:r>
              <a:rPr lang="pl-PL" altLang="pl-PL" sz="2000" b="1" smtClean="0"/>
              <a:t> </a:t>
            </a:r>
            <a:r>
              <a:rPr lang="pl-PL" altLang="pl-PL" sz="2000" i="1" smtClean="0"/>
              <a:t>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i="1" smtClean="0"/>
              <a:t> </a:t>
            </a:r>
            <a:r>
              <a:rPr lang="pl-PL" altLang="pl-PL" sz="2000" smtClean="0"/>
              <a:t>i </a:t>
            </a:r>
            <a:r>
              <a:rPr lang="pl-PL" altLang="pl-PL" i="1" smtClean="0">
                <a:latin typeface="Times New Roman" pitchFamily="18" charset="0"/>
              </a:rPr>
              <a:t>B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</a:t>
            </a:r>
            <a:r>
              <a:rPr lang="pl-PL" altLang="pl-PL" i="1" smtClean="0">
                <a:latin typeface="Times New Roman" pitchFamily="18" charset="0"/>
              </a:rPr>
              <a:t> B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000" b="1" smtClean="0"/>
              <a:t>Suma zdarzeń</a:t>
            </a:r>
            <a:r>
              <a:rPr lang="pl-PL" altLang="pl-PL" sz="2000" smtClean="0"/>
              <a:t>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 </a:t>
            </a:r>
            <a:r>
              <a:rPr lang="pl-PL" altLang="pl-PL" i="1" smtClean="0">
                <a:latin typeface="Times New Roman" pitchFamily="18" charset="0"/>
              </a:rPr>
              <a:t>B</a:t>
            </a:r>
            <a:r>
              <a:rPr lang="pl-PL" altLang="pl-PL" sz="2000" smtClean="0"/>
              <a:t> 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 suma</a:t>
            </a:r>
            <a:r>
              <a:rPr lang="pl-PL" altLang="pl-PL" sz="2000" b="1" smtClean="0"/>
              <a:t> </a:t>
            </a:r>
            <a:r>
              <a:rPr lang="pl-PL" altLang="pl-PL" sz="2000" smtClean="0"/>
              <a:t>zbiorów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 </a:t>
            </a:r>
            <a:r>
              <a:rPr lang="pl-PL" altLang="pl-PL" i="1" smtClean="0">
                <a:latin typeface="Times New Roman" pitchFamily="18" charset="0"/>
              </a:rPr>
              <a:t>B</a:t>
            </a:r>
            <a:r>
              <a:rPr lang="pl-PL" altLang="pl-PL" sz="2000" smtClean="0"/>
              <a:t>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pl-PL" altLang="pl-PL" i="1" smtClean="0">
                <a:latin typeface="Times New Roman" pitchFamily="18" charset="0"/>
              </a:rPr>
              <a:t> B</a:t>
            </a:r>
            <a:endParaRPr lang="pl-PL" altLang="pl-PL" sz="20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b="1" smtClean="0"/>
              <a:t>Różnica zdarzeń</a:t>
            </a:r>
            <a:r>
              <a:rPr lang="pl-PL" altLang="pl-PL" sz="2000" smtClean="0"/>
              <a:t>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</a:t>
            </a:r>
            <a:r>
              <a:rPr lang="pl-PL" altLang="pl-PL" sz="2000" i="1" smtClean="0">
                <a:latin typeface="Times New Roman" pitchFamily="18" charset="0"/>
              </a:rPr>
              <a:t> </a:t>
            </a:r>
            <a:r>
              <a:rPr lang="pl-PL" altLang="pl-PL" i="1" smtClean="0">
                <a:latin typeface="Times New Roman" pitchFamily="18" charset="0"/>
              </a:rPr>
              <a:t>B</a:t>
            </a:r>
            <a:r>
              <a:rPr lang="pl-PL" altLang="pl-PL" sz="2000" i="1" smtClean="0"/>
              <a:t>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 różnica zbiorów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</a:t>
            </a:r>
            <a:r>
              <a:rPr lang="pl-PL" altLang="pl-PL" i="1" smtClean="0">
                <a:latin typeface="Times New Roman" pitchFamily="18" charset="0"/>
              </a:rPr>
              <a:t> B</a:t>
            </a:r>
            <a:r>
              <a:rPr lang="pl-PL" altLang="pl-PL" sz="2000" smtClean="0"/>
              <a:t>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pl-PL" altLang="pl-PL" i="1" smtClean="0">
                <a:latin typeface="Times New Roman" pitchFamily="18" charset="0"/>
              </a:rPr>
              <a:t> B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18447" name="Rectangle 15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677150" cy="633412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smtClean="0"/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62187-4DE3-44D6-82A2-B2C1F7BFFC42}" type="slidenum">
              <a:rPr lang="pl-PL" smtClean="0"/>
              <a:pPr>
                <a:defRPr/>
              </a:pPr>
              <a:t>9</a:t>
            </a:fld>
            <a:endParaRPr lang="pl-PL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719263"/>
            <a:ext cx="8435975" cy="4967287"/>
          </a:xfrm>
        </p:spPr>
        <p:txBody>
          <a:bodyPr/>
          <a:lstStyle/>
          <a:p>
            <a:pPr eaLnBrk="1" hangingPunct="1"/>
            <a:r>
              <a:rPr lang="pl-PL" altLang="pl-PL" smtClean="0"/>
              <a:t>Zdarzenia </a:t>
            </a:r>
            <a:r>
              <a:rPr lang="pl-PL" altLang="pl-PL" sz="2800" i="1" smtClean="0">
                <a:latin typeface="Times New Roman" pitchFamily="18" charset="0"/>
              </a:rPr>
              <a:t>A </a:t>
            </a:r>
            <a:r>
              <a:rPr lang="pl-PL" altLang="pl-PL" smtClean="0"/>
              <a:t>i </a:t>
            </a:r>
            <a:r>
              <a:rPr lang="pl-PL" altLang="pl-PL" sz="2800" i="1" smtClean="0">
                <a:latin typeface="Times New Roman" pitchFamily="18" charset="0"/>
              </a:rPr>
              <a:t>B</a:t>
            </a:r>
            <a:r>
              <a:rPr lang="pl-PL" altLang="pl-PL" smtClean="0"/>
              <a:t> </a:t>
            </a:r>
            <a:r>
              <a:rPr lang="pl-PL" altLang="pl-PL" b="1" smtClean="0"/>
              <a:t>wzajemnie się wykluczają, </a:t>
            </a:r>
            <a:r>
              <a:rPr lang="pl-PL" altLang="pl-PL" smtClean="0"/>
              <a:t> </a:t>
            </a:r>
            <a:br>
              <a:rPr lang="pl-PL" altLang="pl-PL" smtClean="0"/>
            </a:br>
            <a:r>
              <a:rPr lang="pl-PL" altLang="pl-PL" smtClean="0"/>
              <a:t>jeśli </a:t>
            </a:r>
            <a:r>
              <a:rPr lang="pl-PL" altLang="pl-PL" sz="2800" i="1" smtClean="0">
                <a:latin typeface="Times New Roman" pitchFamily="18" charset="0"/>
              </a:rPr>
              <a:t>A </a:t>
            </a:r>
            <a:r>
              <a:rPr lang="pl-PL" altLang="pl-PL" sz="2800" smtClean="0">
                <a:latin typeface="Times New Roman" pitchFamily="18" charset="0"/>
                <a:sym typeface="Symbol" pitchFamily="18" charset="2"/>
              </a:rPr>
              <a:t></a:t>
            </a:r>
            <a:r>
              <a:rPr lang="pl-PL" altLang="pl-PL" sz="2800" i="1" smtClean="0">
                <a:latin typeface="Times New Roman" pitchFamily="18" charset="0"/>
              </a:rPr>
              <a:t> B = </a:t>
            </a:r>
            <a:r>
              <a:rPr lang="pl-PL" altLang="pl-PL" sz="2800" smtClean="0">
                <a:latin typeface="Times New Roman" pitchFamily="18" charset="0"/>
                <a:sym typeface="Symbol" pitchFamily="18" charset="2"/>
              </a:rPr>
              <a:t>,</a:t>
            </a:r>
            <a:r>
              <a:rPr lang="pl-PL" altLang="pl-PL" smtClean="0"/>
              <a:t> gdzie </a:t>
            </a:r>
            <a:r>
              <a:rPr lang="pl-PL" altLang="pl-PL" sz="2800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pl-PL" altLang="pl-PL" smtClean="0"/>
              <a:t> jest zbiorem pustym. </a:t>
            </a:r>
          </a:p>
          <a:p>
            <a:pPr eaLnBrk="1" hangingPunct="1">
              <a:buFontTx/>
              <a:buNone/>
            </a:pPr>
            <a:endParaRPr lang="pl-PL" altLang="pl-PL" b="1" smtClean="0"/>
          </a:p>
          <a:p>
            <a:pPr eaLnBrk="1" hangingPunct="1"/>
            <a:r>
              <a:rPr lang="pl-PL" altLang="pl-PL" b="1" smtClean="0"/>
              <a:t>Zajście zdarzenia  </a:t>
            </a:r>
            <a:r>
              <a:rPr lang="pl-PL" altLang="pl-PL" i="1" smtClean="0"/>
              <a:t>A</a:t>
            </a:r>
            <a:r>
              <a:rPr lang="pl-PL" altLang="pl-PL" b="1" i="1" smtClean="0"/>
              <a:t> </a:t>
            </a:r>
            <a:r>
              <a:rPr lang="pl-PL" altLang="pl-PL" b="1" smtClean="0"/>
              <a:t> pociąga za sobą zajście zdarzenia</a:t>
            </a:r>
            <a:r>
              <a:rPr lang="pl-PL" altLang="pl-PL" smtClean="0"/>
              <a:t> </a:t>
            </a:r>
            <a:r>
              <a:rPr lang="pl-PL" altLang="pl-PL" i="1" smtClean="0"/>
              <a:t>B</a:t>
            </a:r>
            <a:r>
              <a:rPr lang="pl-PL" altLang="pl-PL" smtClean="0"/>
              <a:t>,  jeśli </a:t>
            </a:r>
            <a:r>
              <a:rPr lang="pl-PL" altLang="pl-PL" sz="2800" i="1" smtClean="0">
                <a:latin typeface="Times New Roman" pitchFamily="18" charset="0"/>
              </a:rPr>
              <a:t>A </a:t>
            </a:r>
            <a:r>
              <a:rPr lang="pl-PL" altLang="pl-PL" sz="2800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pl-PL" altLang="pl-PL" sz="2800" i="1" smtClean="0">
                <a:latin typeface="Times New Roman" pitchFamily="18" charset="0"/>
              </a:rPr>
              <a:t> B</a:t>
            </a:r>
            <a:r>
              <a:rPr lang="pl-PL" altLang="pl-PL" smtClean="0"/>
              <a:t> </a:t>
            </a:r>
          </a:p>
          <a:p>
            <a:pPr eaLnBrk="1" hangingPunct="1">
              <a:buFontTx/>
              <a:buNone/>
            </a:pPr>
            <a:r>
              <a:rPr lang="pl-PL" altLang="pl-PL" smtClean="0"/>
              <a:t>                                .</a:t>
            </a:r>
            <a:endParaRPr lang="pl-PL" altLang="pl-PL" b="1" smtClean="0"/>
          </a:p>
          <a:p>
            <a:pPr eaLnBrk="1" hangingPunct="1"/>
            <a:r>
              <a:rPr lang="pl-PL" altLang="pl-PL" b="1" smtClean="0"/>
              <a:t>Diagramy Venna - </a:t>
            </a:r>
            <a:r>
              <a:rPr lang="pl-PL" altLang="pl-PL" smtClean="0"/>
              <a:t>ilustracja działań na zdarzeniach.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08100" y="177800"/>
            <a:ext cx="75612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328</Words>
  <Application>Microsoft Office PowerPoint</Application>
  <PresentationFormat>Pokaz na ekranie (4:3)</PresentationFormat>
  <Paragraphs>117</Paragraphs>
  <Slides>46</Slides>
  <Notes>0</Notes>
  <HiddenSlides>1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46</vt:i4>
      </vt:variant>
    </vt:vector>
  </HeadingPairs>
  <TitlesOfParts>
    <vt:vector size="49" baseType="lpstr">
      <vt:lpstr>PJWSTK1</vt:lpstr>
      <vt:lpstr>Dokument</vt:lpstr>
      <vt:lpstr>Document</vt:lpstr>
      <vt:lpstr>Statystyczna analiza danych  SAD-2018</vt:lpstr>
      <vt:lpstr>Elementy rachunku prawdopodobieństwa</vt:lpstr>
      <vt:lpstr>Elementy rachunku prawdopodobieństwa</vt:lpstr>
      <vt:lpstr>Elementy rachunku prawdopodobieństwa</vt:lpstr>
      <vt:lpstr>Prezentacja programu PowerPoint</vt:lpstr>
      <vt:lpstr>Prezentacja programu PowerPoint</vt:lpstr>
      <vt:lpstr>Prezentacja programu PowerPoint</vt:lpstr>
      <vt:lpstr>Elementy rachunku prawdopodobieństwa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  </vt:lpstr>
      <vt:lpstr>Prezentacja programu PowerPoint</vt:lpstr>
      <vt:lpstr>Prezentacja programu PowerPoint</vt:lpstr>
      <vt:lpstr>Prezentacja programu PowerPoint</vt:lpstr>
      <vt:lpstr>Prezentacja programu PowerPoint</vt:lpstr>
      <vt:lpstr>Reguła wielokrotnego warunkowania </vt:lpstr>
      <vt:lpstr>Prezentacja programu PowerPoint</vt:lpstr>
      <vt:lpstr>Prezentacja programu PowerPoint</vt:lpstr>
      <vt:lpstr>Zdarzenia niezależne </vt:lpstr>
      <vt:lpstr>Zdarzenia niezależne </vt:lpstr>
      <vt:lpstr>Zdarzenia niezależne parami</vt:lpstr>
      <vt:lpstr>Zdarzenia niezależne parami</vt:lpstr>
      <vt:lpstr>Prezentacja programu PowerPoint</vt:lpstr>
      <vt:lpstr>Niezależność układu zdarzeń </vt:lpstr>
      <vt:lpstr>Niezależność układu zdarzeń </vt:lpstr>
      <vt:lpstr>Zupełny układ zdarzeń </vt:lpstr>
      <vt:lpstr>Prawdopodobieństwo całkowite </vt:lpstr>
      <vt:lpstr>Twierdzenie Bayesa</vt:lpstr>
      <vt:lpstr>Reguła Bayesa</vt:lpstr>
      <vt:lpstr>Reguła Bayesa</vt:lpstr>
      <vt:lpstr>Reguła Baeysa</vt:lpstr>
      <vt:lpstr>Reguła Bayesa</vt:lpstr>
      <vt:lpstr>Prezentacja programu PowerPoint</vt:lpstr>
    </vt:vector>
  </TitlesOfParts>
  <Company>yyy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Jerzy Klamka</cp:lastModifiedBy>
  <cp:revision>79</cp:revision>
  <dcterms:created xsi:type="dcterms:W3CDTF">2009-09-25T10:31:46Z</dcterms:created>
  <dcterms:modified xsi:type="dcterms:W3CDTF">2018-09-30T21:32:37Z</dcterms:modified>
</cp:coreProperties>
</file>