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59" r:id="rId2"/>
    <p:sldMasterId id="2147483874" r:id="rId3"/>
    <p:sldMasterId id="2147483886" r:id="rId4"/>
    <p:sldMasterId id="2147484120" r:id="rId5"/>
    <p:sldMasterId id="2147484135" r:id="rId6"/>
    <p:sldMasterId id="2147484150" r:id="rId7"/>
  </p:sldMasterIdLst>
  <p:notesMasterIdLst>
    <p:notesMasterId r:id="rId38"/>
  </p:notesMasterIdLst>
  <p:sldIdLst>
    <p:sldId id="491" r:id="rId8"/>
    <p:sldId id="470" r:id="rId9"/>
    <p:sldId id="471" r:id="rId10"/>
    <p:sldId id="472" r:id="rId11"/>
    <p:sldId id="473" r:id="rId12"/>
    <p:sldId id="500" r:id="rId13"/>
    <p:sldId id="501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3" r:id="rId23"/>
    <p:sldId id="484" r:id="rId24"/>
    <p:sldId id="494" r:id="rId25"/>
    <p:sldId id="485" r:id="rId26"/>
    <p:sldId id="486" r:id="rId27"/>
    <p:sldId id="487" r:id="rId28"/>
    <p:sldId id="496" r:id="rId29"/>
    <p:sldId id="497" r:id="rId30"/>
    <p:sldId id="495" r:id="rId31"/>
    <p:sldId id="488" r:id="rId32"/>
    <p:sldId id="489" r:id="rId33"/>
    <p:sldId id="490" r:id="rId34"/>
    <p:sldId id="492" r:id="rId35"/>
    <p:sldId id="493" r:id="rId36"/>
    <p:sldId id="502" r:id="rId37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FDF"/>
    <a:srgbClr val="CCFFCC"/>
    <a:srgbClr val="FFFFE7"/>
    <a:srgbClr val="0099FF"/>
    <a:srgbClr val="FF3300"/>
    <a:srgbClr val="FFDEBD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9" autoAdjust="0"/>
    <p:restoredTop sz="96632" autoAdjust="0"/>
  </p:normalViewPr>
  <p:slideViewPr>
    <p:cSldViewPr snapToGrid="0">
      <p:cViewPr>
        <p:scale>
          <a:sx n="84" d="100"/>
          <a:sy n="84" d="100"/>
        </p:scale>
        <p:origin x="-1349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11020"/>
    </p:cViewPr>
  </p:sorterViewPr>
  <p:notesViewPr>
    <p:cSldViewPr snapToGrid="0">
      <p:cViewPr varScale="1">
        <p:scale>
          <a:sx n="65" d="100"/>
          <a:sy n="65" d="100"/>
        </p:scale>
        <p:origin x="-2622" y="-114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986CF4D-45B1-4D89-8BCA-F21FCA085C7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1602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 smtClean="0"/>
          </a:p>
        </p:txBody>
      </p:sp>
      <p:sp>
        <p:nvSpPr>
          <p:cNvPr id="55300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D0374B-A7AB-4549-833F-9013EF169984}" type="slidenum">
              <a:rPr lang="pl-PL" altLang="pl-PL" smtClean="0"/>
              <a:pPr eaLnBrk="1" hangingPunct="1">
                <a:spcBef>
                  <a:spcPct val="0"/>
                </a:spcBef>
              </a:pPr>
              <a:t>2</a:t>
            </a:fld>
            <a:endParaRPr lang="pl-PL" alt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826497465"/>
      </p:ext>
    </p:extLst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4BD7B-69E6-47B5-9A52-8FB5EB345D0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3892710"/>
      </p:ext>
    </p:extLst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AE6D-604D-4669-9EF6-1DBB6031EA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488656"/>
      </p:ext>
    </p:extLst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2AD58-8F57-41AE-A522-F080B853A3C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003750"/>
      </p:ext>
    </p:extLst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1BD46-B9C5-4337-8F48-5BD1976F248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155745"/>
      </p:ext>
    </p:extLst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1D96B-61F2-47A2-8B69-23F6FC10D9D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4501813"/>
      </p:ext>
    </p:extLst>
  </p:cSld>
  <p:clrMapOvr>
    <a:masterClrMapping/>
  </p:clrMapOvr>
  <p:transition spd="med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556997648"/>
      </p:ext>
    </p:extLst>
  </p:cSld>
  <p:clrMapOvr>
    <a:masterClrMapping/>
  </p:clrMapOvr>
  <p:transition spd="med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D3763-6F36-4DD4-A037-8BE23C9FFF9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404019"/>
      </p:ext>
    </p:extLst>
  </p:cSld>
  <p:clrMapOvr>
    <a:masterClrMapping/>
  </p:clrMapOvr>
  <p:transition spd="med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BA916-05EE-4D1E-95C4-BFECE3FFC74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318887"/>
      </p:ext>
    </p:extLst>
  </p:cSld>
  <p:clrMapOvr>
    <a:masterClrMapping/>
  </p:clrMapOvr>
  <p:transition spd="med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734D-E76B-4B81-AF0A-3B21CB78E1B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287847"/>
      </p:ext>
    </p:extLst>
  </p:cSld>
  <p:clrMapOvr>
    <a:masterClrMapping/>
  </p:clrMapOvr>
  <p:transition spd="med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92370-B505-4F69-9887-D0140B4CFAE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8784133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64F8E-069F-4B9E-8E9B-F103A1CB47D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325403"/>
      </p:ext>
    </p:extLst>
  </p:cSld>
  <p:clrMapOvr>
    <a:masterClrMapping/>
  </p:clrMapOvr>
  <p:transition spd="med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E2340-2F68-45AF-B7C7-514374F5552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355057"/>
      </p:ext>
    </p:extLst>
  </p:cSld>
  <p:clrMapOvr>
    <a:masterClrMapping/>
  </p:clrMapOvr>
  <p:transition spd="med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0D020-70F8-40DC-9D93-7C7F6522424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227740"/>
      </p:ext>
    </p:extLst>
  </p:cSld>
  <p:clrMapOvr>
    <a:masterClrMapping/>
  </p:clrMapOvr>
  <p:transition spd="med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1D6D1-48ED-4CAD-A431-08272128331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298824"/>
      </p:ext>
    </p:extLst>
  </p:cSld>
  <p:clrMapOvr>
    <a:masterClrMapping/>
  </p:clrMapOvr>
  <p:transition spd="med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6DB5D-2CA5-46DD-8CC6-A704A6FB0EB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1901286"/>
      </p:ext>
    </p:extLst>
  </p:cSld>
  <p:clrMapOvr>
    <a:masterClrMapping/>
  </p:clrMapOvr>
  <p:transition spd="med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F120-88B4-42A1-976B-A4B95C8C413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840285"/>
      </p:ext>
    </p:extLst>
  </p:cSld>
  <p:clrMapOvr>
    <a:masterClrMapping/>
  </p:clrMapOvr>
  <p:transition spd="med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5DBBE-D50B-4752-8E4D-1830C4CEA25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62438"/>
      </p:ext>
    </p:extLst>
  </p:cSld>
  <p:clrMapOvr>
    <a:masterClrMapping/>
  </p:clrMapOvr>
  <p:transition spd="med"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FA423-3043-4EC9-97DD-C27B17E189E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1096696"/>
      </p:ext>
    </p:extLst>
  </p:cSld>
  <p:clrMapOvr>
    <a:masterClrMapping/>
  </p:clrMapOvr>
  <p:transition spd="med"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EF412-1BCE-4337-977C-94CFD44B21F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330671"/>
      </p:ext>
    </p:extLst>
  </p:cSld>
  <p:clrMapOvr>
    <a:masterClrMapping/>
  </p:clrMapOvr>
  <p:transition spd="med"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935C-F5CB-4174-B677-22087A29820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6648799"/>
      </p:ext>
    </p:extLst>
  </p:cSld>
  <p:clrMapOvr>
    <a:masterClrMapping/>
  </p:clrMapOvr>
  <p:transition spd="med"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016937765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0ABCA-076A-480D-ACC2-BAF22D37950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9344167"/>
      </p:ext>
    </p:extLst>
  </p:cSld>
  <p:clrMapOvr>
    <a:masterClrMapping/>
  </p:clrMapOvr>
  <p:transition spd="med">
    <p:split orient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E9F04EB-FC65-4408-B00A-54DADE25A66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587418"/>
      </p:ext>
    </p:extLst>
  </p:cSld>
  <p:clrMapOvr>
    <a:masterClrMapping/>
  </p:clrMapOvr>
  <p:transition spd="med"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1F960D2-E9ED-4028-9363-7CA0E0BB92A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3029653"/>
      </p:ext>
    </p:extLst>
  </p:cSld>
  <p:clrMapOvr>
    <a:masterClrMapping/>
  </p:clrMapOvr>
  <p:transition spd="med"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9067E1A-39BF-4E5E-BEB3-EEFA1504CB6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107549"/>
      </p:ext>
    </p:extLst>
  </p:cSld>
  <p:clrMapOvr>
    <a:masterClrMapping/>
  </p:clrMapOvr>
  <p:transition spd="med"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692B7C-8000-4200-B48E-4EF111571EA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0928324"/>
      </p:ext>
    </p:extLst>
  </p:cSld>
  <p:clrMapOvr>
    <a:masterClrMapping/>
  </p:clrMapOvr>
  <p:transition spd="med"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D637E98-18BB-4BB8-AB21-383595F5804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7607317"/>
      </p:ext>
    </p:extLst>
  </p:cSld>
  <p:clrMapOvr>
    <a:masterClrMapping/>
  </p:clrMapOvr>
  <p:transition spd="med"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4848010-5268-45F7-ACEA-E7D5A4B85F3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014054"/>
      </p:ext>
    </p:extLst>
  </p:cSld>
  <p:clrMapOvr>
    <a:masterClrMapping/>
  </p:clrMapOvr>
  <p:transition spd="med">
    <p:split orient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88796A-DAAD-41CD-B965-CA419E4BFAD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6613926"/>
      </p:ext>
    </p:extLst>
  </p:cSld>
  <p:clrMapOvr>
    <a:masterClrMapping/>
  </p:clrMapOvr>
  <p:transition spd="med">
    <p:split orient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DA9FE9A-A7BA-497A-81C2-1DED2CF5CBF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68777"/>
      </p:ext>
    </p:extLst>
  </p:cSld>
  <p:clrMapOvr>
    <a:masterClrMapping/>
  </p:clrMapOvr>
  <p:transition spd="med">
    <p:split orient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26ACC46-A68C-49BC-82C0-AC072DBAF9E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01373"/>
      </p:ext>
    </p:extLst>
  </p:cSld>
  <p:clrMapOvr>
    <a:masterClrMapping/>
  </p:clrMapOvr>
  <p:transition spd="med">
    <p:split orient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0FB6373-732B-4667-9FDD-5D1C7E8692F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968281"/>
      </p:ext>
    </p:extLst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D179E-8E0B-4819-A43B-E6B007CC4B8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0001784"/>
      </p:ext>
    </p:extLst>
  </p:cSld>
  <p:clrMapOvr>
    <a:masterClrMapping/>
  </p:clrMapOvr>
  <p:transition spd="med">
    <p:split orient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2615653357"/>
      </p:ext>
    </p:extLst>
  </p:cSld>
  <p:clrMapOvr>
    <a:masterClrMapping/>
  </p:clrMapOvr>
  <p:transition spd="med">
    <p:split orient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EE22E72-AE0E-42FB-B60E-879D7B22C10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943317"/>
      </p:ext>
    </p:extLst>
  </p:cSld>
  <p:clrMapOvr>
    <a:masterClrMapping/>
  </p:clrMapOvr>
  <p:transition spd="med">
    <p:split orient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AE3AFB-15B9-479A-9E9A-4B9D45E9E0A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553846"/>
      </p:ext>
    </p:extLst>
  </p:cSld>
  <p:clrMapOvr>
    <a:masterClrMapping/>
  </p:clrMapOvr>
  <p:transition spd="med">
    <p:split orient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94D46B6-7A9C-4958-A02F-20268E4DE01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646598"/>
      </p:ext>
    </p:extLst>
  </p:cSld>
  <p:clrMapOvr>
    <a:masterClrMapping/>
  </p:clrMapOvr>
  <p:transition spd="med">
    <p:split orient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1D516C1-ACB0-4C90-B8B9-A1C9C135110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686585"/>
      </p:ext>
    </p:extLst>
  </p:cSld>
  <p:clrMapOvr>
    <a:masterClrMapping/>
  </p:clrMapOvr>
  <p:transition spd="med">
    <p:split orient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77E2256-CCC5-4F0E-AF73-D7D0BF308D7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676347"/>
      </p:ext>
    </p:extLst>
  </p:cSld>
  <p:clrMapOvr>
    <a:masterClrMapping/>
  </p:clrMapOvr>
  <p:transition spd="med">
    <p:split orient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13DEC3B-1AA3-4D05-BED1-1BE83582156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6540313"/>
      </p:ext>
    </p:extLst>
  </p:cSld>
  <p:clrMapOvr>
    <a:masterClrMapping/>
  </p:clrMapOvr>
  <p:transition spd="med">
    <p:split orient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722A353-D72B-453A-B6F2-D5286DF7C6B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4347735"/>
      </p:ext>
    </p:extLst>
  </p:cSld>
  <p:clrMapOvr>
    <a:masterClrMapping/>
  </p:clrMapOvr>
  <p:transition spd="med">
    <p:split orient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E2B0A7-C077-4150-A128-2A40AD526C2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4271631"/>
      </p:ext>
    </p:extLst>
  </p:cSld>
  <p:clrMapOvr>
    <a:masterClrMapping/>
  </p:clrMapOvr>
  <p:transition spd="med">
    <p:split orient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A440F40-154C-4759-962E-4DDC7B8F442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883542"/>
      </p:ext>
    </p:extLst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4259-981C-4226-9DF1-2A37A8D6EFB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3474970"/>
      </p:ext>
    </p:extLst>
  </p:cSld>
  <p:clrMapOvr>
    <a:masterClrMapping/>
  </p:clrMapOvr>
  <p:transition spd="med">
    <p:split orient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7986AE0-E228-41EA-BD4D-843D9FAFAA7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042078"/>
      </p:ext>
    </p:extLst>
  </p:cSld>
  <p:clrMapOvr>
    <a:masterClrMapping/>
  </p:clrMapOvr>
  <p:transition spd="med">
    <p:split orient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723326454"/>
      </p:ext>
    </p:extLst>
  </p:cSld>
  <p:clrMapOvr>
    <a:masterClrMapping/>
  </p:clrMapOvr>
  <p:transition spd="med">
    <p:split orient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339B0-FC84-469F-A679-FEA78E8D239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15522"/>
      </p:ext>
    </p:extLst>
  </p:cSld>
  <p:clrMapOvr>
    <a:masterClrMapping/>
  </p:clrMapOvr>
  <p:transition spd="med">
    <p:split orient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AD1C-F65C-41B0-904B-C9F941FE2E73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73710"/>
      </p:ext>
    </p:extLst>
  </p:cSld>
  <p:clrMapOvr>
    <a:masterClrMapping/>
  </p:clrMapOvr>
  <p:transition spd="med">
    <p:split orient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C192-F914-4FC6-915C-10FADE0F0DE0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74679"/>
      </p:ext>
    </p:extLst>
  </p:cSld>
  <p:clrMapOvr>
    <a:masterClrMapping/>
  </p:clrMapOvr>
  <p:transition spd="med">
    <p:split orient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BEF6-D32E-4FC0-B16D-85C6CE6F76C5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28278"/>
      </p:ext>
    </p:extLst>
  </p:cSld>
  <p:clrMapOvr>
    <a:masterClrMapping/>
  </p:clrMapOvr>
  <p:transition spd="med">
    <p:split orient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A222A-B287-48F6-824C-188A134978F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79082"/>
      </p:ext>
    </p:extLst>
  </p:cSld>
  <p:clrMapOvr>
    <a:masterClrMapping/>
  </p:clrMapOvr>
  <p:transition spd="med">
    <p:split orient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ED6D2-9DFC-4AF9-A06B-1B0098D92F7B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27743"/>
      </p:ext>
    </p:extLst>
  </p:cSld>
  <p:clrMapOvr>
    <a:masterClrMapping/>
  </p:clrMapOvr>
  <p:transition spd="med">
    <p:split orient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0B024-10B8-413D-9B34-CCD3AEFCFF87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93910"/>
      </p:ext>
    </p:extLst>
  </p:cSld>
  <p:clrMapOvr>
    <a:masterClrMapping/>
  </p:clrMapOvr>
  <p:transition spd="med">
    <p:split orient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A323-4A24-4E9F-BCA7-A3C79CE4D85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11842"/>
      </p:ext>
    </p:extLst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8FA0C-2DF6-487F-93CA-2E1CA495363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023217"/>
      </p:ext>
    </p:extLst>
  </p:cSld>
  <p:clrMapOvr>
    <a:masterClrMapping/>
  </p:clrMapOvr>
  <p:transition spd="med">
    <p:split orient="vert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2953-5378-4D40-89EA-859D24427ABA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65451"/>
      </p:ext>
    </p:extLst>
  </p:cSld>
  <p:clrMapOvr>
    <a:masterClrMapping/>
  </p:clrMapOvr>
  <p:transition spd="med">
    <p:split orient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ADF82-B6FF-4D85-A7C0-D738CF31E77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4185"/>
      </p:ext>
    </p:extLst>
  </p:cSld>
  <p:clrMapOvr>
    <a:masterClrMapping/>
  </p:clrMapOvr>
  <p:transition spd="med">
    <p:split orient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D920-D65F-491A-95BD-516128502BEF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599"/>
      </p:ext>
    </p:extLst>
  </p:cSld>
  <p:clrMapOvr>
    <a:masterClrMapping/>
  </p:clrMapOvr>
  <p:transition spd="med">
    <p:split orient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54F9-367A-4E88-8546-23DCABA4BE6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77800"/>
      </p:ext>
    </p:extLst>
  </p:cSld>
  <p:clrMapOvr>
    <a:masterClrMapping/>
  </p:clrMapOvr>
  <p:transition spd="med">
    <p:split orient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9C5DE-7113-4A5A-A078-5D760FB12B3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76619"/>
      </p:ext>
    </p:extLst>
  </p:cSld>
  <p:clrMapOvr>
    <a:masterClrMapping/>
  </p:clrMapOvr>
  <p:transition spd="med">
    <p:split orient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403467325"/>
      </p:ext>
    </p:extLst>
  </p:cSld>
  <p:clrMapOvr>
    <a:masterClrMapping/>
  </p:clrMapOvr>
  <p:transition spd="med">
    <p:split orient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339B0-FC84-469F-A679-FEA78E8D239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83989"/>
      </p:ext>
    </p:extLst>
  </p:cSld>
  <p:clrMapOvr>
    <a:masterClrMapping/>
  </p:clrMapOvr>
  <p:transition spd="med">
    <p:split orient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AD1C-F65C-41B0-904B-C9F941FE2E73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92033"/>
      </p:ext>
    </p:extLst>
  </p:cSld>
  <p:clrMapOvr>
    <a:masterClrMapping/>
  </p:clrMapOvr>
  <p:transition spd="med">
    <p:split orient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C192-F914-4FC6-915C-10FADE0F0DE0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42174"/>
      </p:ext>
    </p:extLst>
  </p:cSld>
  <p:clrMapOvr>
    <a:masterClrMapping/>
  </p:clrMapOvr>
  <p:transition spd="med">
    <p:split orient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BEF6-D32E-4FC0-B16D-85C6CE6F76C5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36549"/>
      </p:ext>
    </p:extLst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0FA87-6B0F-46B6-95B1-948D4E5190C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618171"/>
      </p:ext>
    </p:extLst>
  </p:cSld>
  <p:clrMapOvr>
    <a:masterClrMapping/>
  </p:clrMapOvr>
  <p:transition spd="med">
    <p:split orient="vert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A222A-B287-48F6-824C-188A134978F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55680"/>
      </p:ext>
    </p:extLst>
  </p:cSld>
  <p:clrMapOvr>
    <a:masterClrMapping/>
  </p:clrMapOvr>
  <p:transition spd="med">
    <p:split orient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ED6D2-9DFC-4AF9-A06B-1B0098D92F7B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11313"/>
      </p:ext>
    </p:extLst>
  </p:cSld>
  <p:clrMapOvr>
    <a:masterClrMapping/>
  </p:clrMapOvr>
  <p:transition spd="med">
    <p:split orient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0B024-10B8-413D-9B34-CCD3AEFCFF87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17141"/>
      </p:ext>
    </p:extLst>
  </p:cSld>
  <p:clrMapOvr>
    <a:masterClrMapping/>
  </p:clrMapOvr>
  <p:transition spd="med">
    <p:split orient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A323-4A24-4E9F-BCA7-A3C79CE4D85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00910"/>
      </p:ext>
    </p:extLst>
  </p:cSld>
  <p:clrMapOvr>
    <a:masterClrMapping/>
  </p:clrMapOvr>
  <p:transition spd="med">
    <p:split orient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2953-5378-4D40-89EA-859D24427ABA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99607"/>
      </p:ext>
    </p:extLst>
  </p:cSld>
  <p:clrMapOvr>
    <a:masterClrMapping/>
  </p:clrMapOvr>
  <p:transition spd="med">
    <p:split orient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ADF82-B6FF-4D85-A7C0-D738CF31E77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2263"/>
      </p:ext>
    </p:extLst>
  </p:cSld>
  <p:clrMapOvr>
    <a:masterClrMapping/>
  </p:clrMapOvr>
  <p:transition spd="med">
    <p:split orient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D920-D65F-491A-95BD-516128502BEF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77156"/>
      </p:ext>
    </p:extLst>
  </p:cSld>
  <p:clrMapOvr>
    <a:masterClrMapping/>
  </p:clrMapOvr>
  <p:transition spd="med">
    <p:split orient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54F9-367A-4E88-8546-23DCABA4BE6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98437"/>
      </p:ext>
    </p:extLst>
  </p:cSld>
  <p:clrMapOvr>
    <a:masterClrMapping/>
  </p:clrMapOvr>
  <p:transition spd="med">
    <p:split orient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9C5DE-7113-4A5A-A078-5D760FB12B3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20395"/>
      </p:ext>
    </p:extLst>
  </p:cSld>
  <p:clrMapOvr>
    <a:masterClrMapping/>
  </p:clrMapOvr>
  <p:transition spd="med">
    <p:split orient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577177332"/>
      </p:ext>
    </p:extLst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B118-D0F2-41E4-B907-F5CD8C6765D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2944158"/>
      </p:ext>
    </p:extLst>
  </p:cSld>
  <p:clrMapOvr>
    <a:masterClrMapping/>
  </p:clrMapOvr>
  <p:transition spd="med">
    <p:split orient="vert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339B0-FC84-469F-A679-FEA78E8D239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81583"/>
      </p:ext>
    </p:extLst>
  </p:cSld>
  <p:clrMapOvr>
    <a:masterClrMapping/>
  </p:clrMapOvr>
  <p:transition spd="med">
    <p:split orient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AD1C-F65C-41B0-904B-C9F941FE2E73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27752"/>
      </p:ext>
    </p:extLst>
  </p:cSld>
  <p:clrMapOvr>
    <a:masterClrMapping/>
  </p:clrMapOvr>
  <p:transition spd="med">
    <p:split orient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C192-F914-4FC6-915C-10FADE0F0DE0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35572"/>
      </p:ext>
    </p:extLst>
  </p:cSld>
  <p:clrMapOvr>
    <a:masterClrMapping/>
  </p:clrMapOvr>
  <p:transition spd="med">
    <p:split orient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BEF6-D32E-4FC0-B16D-85C6CE6F76C5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55060"/>
      </p:ext>
    </p:extLst>
  </p:cSld>
  <p:clrMapOvr>
    <a:masterClrMapping/>
  </p:clrMapOvr>
  <p:transition spd="med">
    <p:split orient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A222A-B287-48F6-824C-188A134978F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88210"/>
      </p:ext>
    </p:extLst>
  </p:cSld>
  <p:clrMapOvr>
    <a:masterClrMapping/>
  </p:clrMapOvr>
  <p:transition spd="med">
    <p:split orient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ED6D2-9DFC-4AF9-A06B-1B0098D92F7B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24373"/>
      </p:ext>
    </p:extLst>
  </p:cSld>
  <p:clrMapOvr>
    <a:masterClrMapping/>
  </p:clrMapOvr>
  <p:transition spd="med">
    <p:split orient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0B024-10B8-413D-9B34-CCD3AEFCFF87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66497"/>
      </p:ext>
    </p:extLst>
  </p:cSld>
  <p:clrMapOvr>
    <a:masterClrMapping/>
  </p:clrMapOvr>
  <p:transition spd="med">
    <p:split orient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A323-4A24-4E9F-BCA7-A3C79CE4D85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34722"/>
      </p:ext>
    </p:extLst>
  </p:cSld>
  <p:clrMapOvr>
    <a:masterClrMapping/>
  </p:clrMapOvr>
  <p:transition spd="med">
    <p:split orient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2953-5378-4D40-89EA-859D24427ABA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59998"/>
      </p:ext>
    </p:extLst>
  </p:cSld>
  <p:clrMapOvr>
    <a:masterClrMapping/>
  </p:clrMapOvr>
  <p:transition spd="med">
    <p:split orient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ADF82-B6FF-4D85-A7C0-D738CF31E77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66631"/>
      </p:ext>
    </p:extLst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ACA3C-59A9-4061-BFAA-77B9CC5D6D8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6425779"/>
      </p:ext>
    </p:extLst>
  </p:cSld>
  <p:clrMapOvr>
    <a:masterClrMapping/>
  </p:clrMapOvr>
  <p:transition spd="med">
    <p:split orient="vert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D920-D65F-491A-95BD-516128502BEF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66402"/>
      </p:ext>
    </p:extLst>
  </p:cSld>
  <p:clrMapOvr>
    <a:masterClrMapping/>
  </p:clrMapOvr>
  <p:transition spd="med">
    <p:split orient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54F9-367A-4E88-8546-23DCABA4BE6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4313"/>
      </p:ext>
    </p:extLst>
  </p:cSld>
  <p:clrMapOvr>
    <a:masterClrMapping/>
  </p:clrMapOvr>
  <p:transition spd="med">
    <p:split orient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9C5DE-7113-4A5A-A078-5D760FB12B3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62831"/>
      </p:ext>
    </p:extLst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700E2C5E-F89A-40D5-9A43-9716BA44A51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i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F8FCF0C3-D8F6-4295-8379-964605FE71E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</p:sldLayoutIdLst>
  <p:transition spd="med">
    <p:split orient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ABDD8F-9031-424F-96CD-E821455E145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BD4DE9-86A0-4270-B882-AC8FE1A188E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0A94B4A-B6BD-4204-9D04-481898AD762E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0A94B4A-B6BD-4204-9D04-481898AD762E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0A94B4A-B6BD-4204-9D04-481898AD762E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7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8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9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Document10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Document11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12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Document13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14.doc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Document15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Document1.doc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16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17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8.doc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9.doc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Word_97_-_2003_Document20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Document21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Document22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3.doc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.png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4.doc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.png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2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3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4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5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6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SAD-2018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Wykład 7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686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7DDBAF-4453-4FF5-8DBA-35D7EA12A905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566738" y="1104900"/>
          <a:ext cx="7974012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cument" r:id="rId4" imgW="8085364" imgH="5848943" progId="Word.Document.8">
                  <p:embed/>
                </p:oleObj>
              </mc:Choice>
              <mc:Fallback>
                <p:oleObj name="Document" r:id="rId4" imgW="8085364" imgH="5848943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104900"/>
                        <a:ext cx="7974012" cy="575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789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3AC91-7B0E-482A-A48B-8ED132DFD893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730250" y="730250"/>
          <a:ext cx="7943850" cy="563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4" imgW="7936485" imgH="6165919" progId="Word.Document.8">
                  <p:embed/>
                </p:oleObj>
              </mc:Choice>
              <mc:Fallback>
                <p:oleObj name="Document" r:id="rId4" imgW="7936485" imgH="6165919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730250"/>
                        <a:ext cx="7943850" cy="563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 dirty="0"/>
          </a:p>
        </p:txBody>
      </p:sp>
      <p:sp>
        <p:nvSpPr>
          <p:cNvPr id="3891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7EA2C9-B652-43B3-A66F-E1E7188D5902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668338" y="628650"/>
          <a:ext cx="8308975" cy="595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4" imgW="8332859" imgH="6634266" progId="Word.Document.8">
                  <p:embed/>
                </p:oleObj>
              </mc:Choice>
              <mc:Fallback>
                <p:oleObj name="Document" r:id="rId4" imgW="8332859" imgH="6634266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628650"/>
                        <a:ext cx="8308975" cy="595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993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C6C1F4-B6EB-4271-9B2D-96B215BB50A8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754063" y="725488"/>
          <a:ext cx="8085137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4" imgW="8168333" imgH="5878286" progId="Word.Document.8">
                  <p:embed/>
                </p:oleObj>
              </mc:Choice>
              <mc:Fallback>
                <p:oleObj name="Document" r:id="rId4" imgW="8168333" imgH="5878286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725488"/>
                        <a:ext cx="8085137" cy="581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Prawo wielkich liczb</a:t>
            </a:r>
            <a:endParaRPr lang="pl-PL" dirty="0"/>
          </a:p>
        </p:txBody>
      </p:sp>
      <p:sp>
        <p:nvSpPr>
          <p:cNvPr id="4096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A8B441-1954-4B3C-9A62-FB2FFBD0A032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652463" y="668338"/>
          <a:ext cx="8288337" cy="590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Document" r:id="rId4" imgW="8377141" imgH="5978363" progId="Word.Document.8">
                  <p:embed/>
                </p:oleObj>
              </mc:Choice>
              <mc:Fallback>
                <p:oleObj name="Document" r:id="rId4" imgW="8377141" imgH="5978363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668338"/>
                        <a:ext cx="8288337" cy="590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Centralne twierdzenie graniczne </a:t>
            </a:r>
            <a:endParaRPr lang="pl-PL" dirty="0"/>
          </a:p>
        </p:txBody>
      </p:sp>
      <p:sp>
        <p:nvSpPr>
          <p:cNvPr id="4198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873906-2070-4800-86B0-26336942B9EC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709613" y="688975"/>
          <a:ext cx="8085137" cy="595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Document" r:id="rId4" imgW="8110011" imgH="6826861" progId="Word.Document.8">
                  <p:embed/>
                </p:oleObj>
              </mc:Choice>
              <mc:Fallback>
                <p:oleObj name="Document" r:id="rId4" imgW="8110011" imgH="6826861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688975"/>
                        <a:ext cx="8085137" cy="595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301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0D3F07-AD0F-4C26-8227-7C9BAA5764D5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730250" y="709613"/>
          <a:ext cx="8207375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4" imgW="8209735" imgH="5897366" progId="Word.Document.8">
                  <p:embed/>
                </p:oleObj>
              </mc:Choice>
              <mc:Fallback>
                <p:oleObj name="Document" r:id="rId4" imgW="8209735" imgH="5897366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709613"/>
                        <a:ext cx="8207375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403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B130E2-65D2-460D-A851-021BFFBCFB0D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668338" y="682625"/>
          <a:ext cx="8229600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Document" r:id="rId4" imgW="8314318" imgH="5898349" progId="Word.Document.8">
                  <p:embed/>
                </p:oleObj>
              </mc:Choice>
              <mc:Fallback>
                <p:oleObj name="Document" r:id="rId4" imgW="8314318" imgH="5898349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682625"/>
                        <a:ext cx="8229600" cy="581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Poprawka ciągłości</a:t>
            </a:r>
            <a:endParaRPr lang="pl-PL" dirty="0"/>
          </a:p>
        </p:txBody>
      </p:sp>
      <p:sp>
        <p:nvSpPr>
          <p:cNvPr id="45059" name="Symbol zastępczy numeru slajdu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4E25F7-9740-4342-B694-FDD48939C563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pl-PL" altLang="pl-PL" sz="1000" smtClean="0">
              <a:latin typeface="Arial" charset="0"/>
            </a:endParaRPr>
          </a:p>
        </p:txBody>
      </p:sp>
      <p:sp>
        <p:nvSpPr>
          <p:cNvPr id="45060" name="Prostokąt 3"/>
          <p:cNvSpPr>
            <a:spLocks noChangeArrowheads="1"/>
          </p:cNvSpPr>
          <p:nvPr/>
        </p:nvSpPr>
        <p:spPr bwMode="auto">
          <a:xfrm>
            <a:off x="452438" y="1098550"/>
            <a:ext cx="84328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>
                <a:latin typeface="Arial" charset="0"/>
              </a:rPr>
              <a:t>Ponieważ zmienna losowa o rozkładzie dwumianowym jest typu dyskretnego o nośniku będącym podzbiorem zbioru liczb całkowitych,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i="1">
                <a:latin typeface="Arial" charset="0"/>
              </a:rPr>
              <a:t>                P(X ≤ x) = P(X &lt; x + 1)  </a:t>
            </a:r>
            <a:r>
              <a:rPr lang="pl-PL" altLang="pl-PL">
                <a:latin typeface="Arial" charset="0"/>
              </a:rPr>
              <a:t>dla </a:t>
            </a:r>
            <a:r>
              <a:rPr lang="pl-PL" altLang="pl-PL" i="1">
                <a:latin typeface="Arial" charset="0"/>
              </a:rPr>
              <a:t>x </a:t>
            </a:r>
            <a:r>
              <a:rPr lang="pl-PL" altLang="pl-PL" i="1">
                <a:latin typeface="Arial" charset="0"/>
                <a:sym typeface="Symbol" pitchFamily="18" charset="2"/>
              </a:rPr>
              <a:t></a:t>
            </a:r>
            <a:r>
              <a:rPr lang="pl-PL" altLang="pl-PL" i="1">
                <a:latin typeface="Arial" charset="0"/>
              </a:rPr>
              <a:t> {0, 1, 2, ...n}.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>
                <a:latin typeface="Arial" charset="0"/>
              </a:rPr>
              <a:t>Jeżeli </a:t>
            </a:r>
            <a:r>
              <a:rPr lang="pl-PL" altLang="pl-PL" i="1">
                <a:latin typeface="Arial" charset="0"/>
              </a:rPr>
              <a:t>np </a:t>
            </a:r>
            <a:r>
              <a:rPr lang="pl-PL" altLang="pl-PL">
                <a:latin typeface="Arial" charset="0"/>
              </a:rPr>
              <a:t>oraz</a:t>
            </a:r>
            <a:r>
              <a:rPr lang="pl-PL" altLang="pl-PL" i="1">
                <a:latin typeface="Arial" charset="0"/>
              </a:rPr>
              <a:t> n(1 − p) </a:t>
            </a:r>
            <a:r>
              <a:rPr lang="pl-PL" altLang="pl-PL">
                <a:latin typeface="Arial" charset="0"/>
              </a:rPr>
              <a:t>są duże (zwykle wystarczy ­ 5),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>
                <a:latin typeface="Arial" charset="0"/>
              </a:rPr>
              <a:t>Prawdopodobieństwo </a:t>
            </a:r>
            <a:r>
              <a:rPr lang="pl-PL" altLang="pl-PL" i="1">
                <a:latin typeface="Arial" charset="0"/>
              </a:rPr>
              <a:t>P(X ≤ x) </a:t>
            </a:r>
            <a:r>
              <a:rPr lang="pl-PL" altLang="pl-PL">
                <a:latin typeface="Arial" charset="0"/>
              </a:rPr>
              <a:t>jest dobrze przybliżane prze</a:t>
            </a:r>
            <a:r>
              <a:rPr lang="pl-PL" altLang="pl-PL" i="1">
                <a:latin typeface="Arial" charset="0"/>
              </a:rPr>
              <a:t>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000" i="1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i="1">
                <a:latin typeface="Arial" charset="0"/>
              </a:rPr>
              <a:t>                           P(Y ≤ x + 1/2)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000" i="1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>
                <a:latin typeface="Arial" charset="0"/>
              </a:rPr>
              <a:t>gdzie </a:t>
            </a:r>
            <a:r>
              <a:rPr lang="pl-PL" altLang="pl-PL" i="1">
                <a:latin typeface="Arial" charset="0"/>
              </a:rPr>
              <a:t>Y </a:t>
            </a:r>
            <a:r>
              <a:rPr lang="pl-PL" altLang="pl-PL">
                <a:latin typeface="Arial" charset="0"/>
              </a:rPr>
              <a:t>ma rozkład normalny o wartości oczekiwanej </a:t>
            </a:r>
            <a:r>
              <a:rPr lang="pl-PL" altLang="pl-PL" i="1">
                <a:latin typeface="Arial" charset="0"/>
              </a:rPr>
              <a:t>np </a:t>
            </a:r>
            <a:r>
              <a:rPr lang="pl-PL" altLang="pl-PL">
                <a:latin typeface="Arial" charset="0"/>
              </a:rPr>
              <a:t>i wariancji</a:t>
            </a:r>
            <a:r>
              <a:rPr lang="pl-PL" altLang="pl-PL" i="1">
                <a:latin typeface="Arial" charset="0"/>
              </a:rPr>
              <a:t> np(1-p).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>
                <a:latin typeface="Arial" charset="0"/>
              </a:rPr>
              <a:t>Dodanie 1</a:t>
            </a:r>
            <a:r>
              <a:rPr lang="pl-PL" altLang="pl-PL" i="1">
                <a:latin typeface="Arial" charset="0"/>
              </a:rPr>
              <a:t>/2 do </a:t>
            </a:r>
            <a:r>
              <a:rPr lang="pl-PL" altLang="pl-PL">
                <a:latin typeface="Arial" charset="0"/>
              </a:rPr>
              <a:t>wartości </a:t>
            </a:r>
            <a:r>
              <a:rPr lang="pl-PL" altLang="pl-PL" i="1">
                <a:latin typeface="Arial" charset="0"/>
              </a:rPr>
              <a:t>x </a:t>
            </a:r>
            <a:r>
              <a:rPr lang="pl-PL" altLang="pl-PL">
                <a:latin typeface="Arial" charset="0"/>
              </a:rPr>
              <a:t>nazywamy </a:t>
            </a:r>
            <a:r>
              <a:rPr lang="pl-PL" altLang="pl-PL" b="1">
                <a:latin typeface="Arial" charset="0"/>
              </a:rPr>
              <a:t>korektą (poprawką)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b="1">
                <a:latin typeface="Arial" charset="0"/>
              </a:rPr>
              <a:t>ciągłości. </a:t>
            </a:r>
            <a:r>
              <a:rPr lang="pl-PL" altLang="pl-PL">
                <a:latin typeface="Arial" charset="0"/>
              </a:rPr>
              <a:t>Korekta (poprawka) ciągłości poprawia przybliżenie normalne i powinna być stosowana dla </a:t>
            </a:r>
            <a:r>
              <a:rPr lang="pl-PL" altLang="pl-PL" i="1">
                <a:latin typeface="Arial" charset="0"/>
              </a:rPr>
              <a:t>n ≤ 100.</a:t>
            </a:r>
            <a:endParaRPr lang="pl-PL" altLang="pl-PL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608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3C4A0E-1F2D-40D1-B7E5-19B94F2B5C43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769938" y="725488"/>
          <a:ext cx="8040687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Document" r:id="rId4" imgW="8128372" imgH="5878286" progId="Word.Document.8">
                  <p:embed/>
                </p:oleObj>
              </mc:Choice>
              <mc:Fallback>
                <p:oleObj name="Document" r:id="rId4" imgW="8128372" imgH="5878286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725488"/>
                        <a:ext cx="8040687" cy="581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Ciągi zmiennych losowych</a:t>
            </a:r>
            <a:endParaRPr lang="pl-PL" dirty="0"/>
          </a:p>
        </p:txBody>
      </p:sp>
      <p:sp>
        <p:nvSpPr>
          <p:cNvPr id="3072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D3B12C-60CF-447E-85BE-0C059F44DD67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431800" y="739775"/>
          <a:ext cx="8197850" cy="579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5" imgW="8173562" imgH="5790162" progId="Word.Document.8">
                  <p:embed/>
                </p:oleObj>
              </mc:Choice>
              <mc:Fallback>
                <p:oleObj name="Document" r:id="rId5" imgW="8173562" imgH="5790162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739775"/>
                        <a:ext cx="8197850" cy="579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710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0B2252-7F39-47AC-8ADF-C84311667C3D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688975" y="688975"/>
          <a:ext cx="8288338" cy="597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Document" r:id="rId4" imgW="8307298" imgH="6367873" progId="Word.Document.8">
                  <p:embed/>
                </p:oleObj>
              </mc:Choice>
              <mc:Fallback>
                <p:oleObj name="Document" r:id="rId4" imgW="8307298" imgH="6367873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688975"/>
                        <a:ext cx="8288338" cy="597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813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3E1AE6-0F54-4C5C-97BC-15A723EC32C5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627063" y="595313"/>
          <a:ext cx="7972425" cy="569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Document" r:id="rId4" imgW="8357517" imgH="5979489" progId="Word.Document.8">
                  <p:embed/>
                </p:oleObj>
              </mc:Choice>
              <mc:Fallback>
                <p:oleObj name="Document" r:id="rId4" imgW="8357517" imgH="5979489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595313"/>
                        <a:ext cx="7972425" cy="569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49" y="188913"/>
            <a:ext cx="7708195" cy="633412"/>
          </a:xfrm>
        </p:spPr>
        <p:txBody>
          <a:bodyPr/>
          <a:lstStyle/>
          <a:p>
            <a:pPr algn="l">
              <a:defRPr/>
            </a:pPr>
            <a:r>
              <a:rPr lang="pl-PL" dirty="0" smtClean="0"/>
              <a:t>Rozkład Poissona –zastosowanie </a:t>
            </a:r>
            <a:r>
              <a:rPr lang="pl-PL" sz="2800" dirty="0" smtClean="0"/>
              <a:t>CTG</a:t>
            </a:r>
            <a:endParaRPr lang="pl-PL" sz="2800" dirty="0"/>
          </a:p>
        </p:txBody>
      </p:sp>
      <p:sp>
        <p:nvSpPr>
          <p:cNvPr id="4710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6A00FA-90EA-47C8-9829-6CDC2020DC6C}" type="slidenum">
              <a:rPr lang="pl-PL" altLang="pl-PL" smtClean="0">
                <a:solidFill>
                  <a:srgbClr val="000000"/>
                </a:solidFill>
              </a:rPr>
              <a:pPr eaLnBrk="1" hangingPunct="1"/>
              <a:t>22</a:t>
            </a:fld>
            <a:endParaRPr lang="pl-PL" altLang="pl-PL" smtClean="0">
              <a:solidFill>
                <a:srgbClr val="000000"/>
              </a:solidFill>
            </a:endParaRPr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617612"/>
              </p:ext>
            </p:extLst>
          </p:nvPr>
        </p:nvGraphicFramePr>
        <p:xfrm>
          <a:off x="773113" y="796925"/>
          <a:ext cx="8183562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Document" r:id="rId3" imgW="8312424" imgH="5566693" progId="Word.Document.8">
                  <p:embed/>
                </p:oleObj>
              </mc:Choice>
              <mc:Fallback>
                <p:oleObj name="Document" r:id="rId3" imgW="8312424" imgH="5566693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796925"/>
                        <a:ext cx="8183562" cy="547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2311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Rozkład Poissona </a:t>
            </a:r>
            <a:endParaRPr lang="pl-PL" dirty="0"/>
          </a:p>
        </p:txBody>
      </p:sp>
      <p:sp>
        <p:nvSpPr>
          <p:cNvPr id="5222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DF61482-44CC-49A3-BE0D-516FB86F88CF}" type="slidenum">
              <a:rPr lang="pl-PL" altLang="pl-PL" smtClean="0">
                <a:solidFill>
                  <a:srgbClr val="000000"/>
                </a:solidFill>
              </a:rPr>
              <a:pPr eaLnBrk="1" hangingPunct="1"/>
              <a:t>23</a:t>
            </a:fld>
            <a:endParaRPr lang="pl-PL" altLang="pl-PL" smtClean="0">
              <a:solidFill>
                <a:srgbClr val="000000"/>
              </a:solidFill>
            </a:endParaRPr>
          </a:p>
        </p:txBody>
      </p:sp>
      <p:pic>
        <p:nvPicPr>
          <p:cNvPr id="52228" name="Picture 3" descr="C:\windows\Pulpit\Poisson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555750"/>
            <a:ext cx="7802562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00010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95306" cy="633412"/>
          </a:xfrm>
        </p:spPr>
        <p:txBody>
          <a:bodyPr/>
          <a:lstStyle/>
          <a:p>
            <a:pPr>
              <a:defRPr/>
            </a:pPr>
            <a:r>
              <a:rPr lang="pl-PL" sz="2800" dirty="0" smtClean="0"/>
              <a:t>Rozkład Poissona – zastosowanie </a:t>
            </a:r>
            <a:r>
              <a:rPr lang="pl-PL" sz="2800" dirty="0"/>
              <a:t>C</a:t>
            </a:r>
            <a:r>
              <a:rPr lang="pl-PL" sz="2800" dirty="0" smtClean="0"/>
              <a:t>TG </a:t>
            </a:r>
            <a:endParaRPr lang="pl-PL" sz="2800" dirty="0"/>
          </a:p>
        </p:txBody>
      </p:sp>
      <p:sp>
        <p:nvSpPr>
          <p:cNvPr id="4608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8CF836-F42A-4558-B451-5D73AA894D67}" type="slidenum">
              <a:rPr lang="pl-PL" altLang="pl-PL" smtClean="0">
                <a:solidFill>
                  <a:srgbClr val="000000"/>
                </a:solidFill>
              </a:rPr>
              <a:pPr eaLnBrk="1" hangingPunct="1"/>
              <a:t>24</a:t>
            </a:fld>
            <a:endParaRPr lang="pl-PL" altLang="pl-PL" smtClean="0">
              <a:solidFill>
                <a:srgbClr val="000000"/>
              </a:solidFill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749300" y="1095375"/>
          <a:ext cx="8167688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Document" r:id="rId3" imgW="8169053" imgH="5695771" progId="Word.Document.8">
                  <p:embed/>
                </p:oleObj>
              </mc:Choice>
              <mc:Fallback>
                <p:oleObj name="Document" r:id="rId3" imgW="8169053" imgH="5695771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95375"/>
                        <a:ext cx="8167688" cy="534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96406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Rozkład częstości </a:t>
            </a:r>
            <a:endParaRPr lang="pl-PL" dirty="0"/>
          </a:p>
        </p:txBody>
      </p:sp>
      <p:sp>
        <p:nvSpPr>
          <p:cNvPr id="4915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0AF3BC-5DB2-4080-81A1-5720BA38DCCC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21500"/>
              </p:ext>
            </p:extLst>
          </p:nvPr>
        </p:nvGraphicFramePr>
        <p:xfrm>
          <a:off x="666750" y="733425"/>
          <a:ext cx="8150225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ocument" r:id="rId4" imgW="8153684" imgH="5973081" progId="Word.Document.8">
                  <p:embed/>
                </p:oleObj>
              </mc:Choice>
              <mc:Fallback>
                <p:oleObj name="Document" r:id="rId4" imgW="8153684" imgH="5973081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733425"/>
                        <a:ext cx="8150225" cy="594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017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F3C445-4189-4D0B-9AA3-988D242B9A68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725488" y="711200"/>
          <a:ext cx="8156575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Document" r:id="rId4" imgW="8250056" imgH="5876846" progId="Word.Document.8">
                  <p:embed/>
                </p:oleObj>
              </mc:Choice>
              <mc:Fallback>
                <p:oleObj name="Document" r:id="rId4" imgW="8250056" imgH="5876846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711200"/>
                        <a:ext cx="8156575" cy="581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120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1BB716-1017-4404-A1AD-49CCAB9A711A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/>
        </p:nvGraphicFramePr>
        <p:xfrm>
          <a:off x="682625" y="682625"/>
          <a:ext cx="8142288" cy="57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Document" r:id="rId4" imgW="8230616" imgH="5819608" progId="Word.Document.8">
                  <p:embed/>
                </p:oleObj>
              </mc:Choice>
              <mc:Fallback>
                <p:oleObj name="Document" r:id="rId4" imgW="8230616" imgH="5819608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682625"/>
                        <a:ext cx="8142288" cy="576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523875" y="1530350"/>
          <a:ext cx="8228013" cy="503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Dokument" r:id="rId3" imgW="9244179" imgH="5411628" progId="Word.Document.8">
                  <p:embed/>
                </p:oleObj>
              </mc:Choice>
              <mc:Fallback>
                <p:oleObj name="Dokument" r:id="rId3" imgW="9244179" imgH="5411628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530350"/>
                        <a:ext cx="8228013" cy="503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235075" y="296863"/>
            <a:ext cx="7545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pitchFamily="34" charset="0"/>
              </a:rPr>
              <a:t>Estymacja punktowa </a:t>
            </a:r>
          </a:p>
        </p:txBody>
      </p:sp>
      <p:sp>
        <p:nvSpPr>
          <p:cNvPr id="52229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C548C7-B7E5-4A76-9F40-A62965783CCB}" type="slidenum">
              <a:rPr lang="pl-PL" altLang="pl-PL" sz="1000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pl-PL" altLang="pl-PL" sz="10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534988" y="1349375"/>
          <a:ext cx="7967662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Dokument" r:id="rId3" imgW="7898614" imgH="4875000" progId="Word.Document.8">
                  <p:embed/>
                </p:oleObj>
              </mc:Choice>
              <mc:Fallback>
                <p:oleObj name="Dokument" r:id="rId3" imgW="7898614" imgH="4875000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349375"/>
                        <a:ext cx="7967662" cy="515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35075" y="296863"/>
            <a:ext cx="7545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pitchFamily="34" charset="0"/>
              </a:rPr>
              <a:t>Estymacja punktowa </a:t>
            </a:r>
          </a:p>
        </p:txBody>
      </p:sp>
      <p:sp>
        <p:nvSpPr>
          <p:cNvPr id="53252" name="Symbol zastępczy numeru slajdu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05E210-8C33-4F8A-AC62-C08B7F8F6A9F}" type="slidenum">
              <a:rPr lang="pl-PL" altLang="pl-PL" sz="1000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pl-PL" altLang="pl-PL" sz="10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174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FC8ADF-16B7-4250-8BBB-DFE490B17737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790575" y="688975"/>
          <a:ext cx="8167688" cy="583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4" imgW="7899764" imgH="5835447" progId="Word.Document.8">
                  <p:embed/>
                </p:oleObj>
              </mc:Choice>
              <mc:Fallback>
                <p:oleObj name="Document" r:id="rId4" imgW="7899764" imgH="5835447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688975"/>
                        <a:ext cx="8167688" cy="583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Niech </a:t>
            </a:r>
            <a:r>
              <a:rPr lang="pl-PL" i="1" dirty="0" smtClean="0"/>
              <a:t>X</a:t>
            </a:r>
            <a:r>
              <a:rPr lang="pl-PL" baseline="-25000" dirty="0" smtClean="0"/>
              <a:t>1</a:t>
            </a:r>
            <a:r>
              <a:rPr lang="pl-PL" i="1" dirty="0" smtClean="0"/>
              <a:t>,X</a:t>
            </a:r>
            <a:r>
              <a:rPr lang="pl-PL" baseline="-25000" dirty="0" smtClean="0"/>
              <a:t>2</a:t>
            </a:r>
            <a:r>
              <a:rPr lang="pl-PL" i="1" dirty="0" smtClean="0"/>
              <a:t>, . . .X</a:t>
            </a:r>
            <a:r>
              <a:rPr lang="pl-PL" baseline="-25000" dirty="0" smtClean="0"/>
              <a:t>144</a:t>
            </a:r>
            <a:r>
              <a:rPr lang="pl-PL" dirty="0" smtClean="0"/>
              <a:t> będą niezależnymi zmiennymi losowymi o tym samym rozkładzie prawdopodobieństwa z gęstością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Korzystając z CTG oszacować prawdopodobieństwo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3DEC3B-1AA3-4D05-BED1-1BE83582156E}" type="slidenum">
              <a:rPr lang="pl-PL" smtClean="0"/>
              <a:pPr>
                <a:defRPr/>
              </a:pPr>
              <a:t>30</a:t>
            </a:fld>
            <a:endParaRPr lang="pl-PL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5189" y="2546717"/>
            <a:ext cx="3878555" cy="1027756"/>
          </a:xfrm>
          <a:prstGeom prst="rect">
            <a:avLst/>
          </a:prstGeom>
          <a:noFill/>
        </p:spPr>
      </p:pic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6384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61903" y="4243269"/>
            <a:ext cx="3094792" cy="10488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277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A87C1C-8770-4CD3-86C0-2D16B9931572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147638" y="655638"/>
          <a:ext cx="8464550" cy="570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9068726" imgH="6122720" progId="Word.Document.8">
                  <p:embed/>
                </p:oleObj>
              </mc:Choice>
              <mc:Fallback>
                <p:oleObj name="Document" r:id="rId4" imgW="9068726" imgH="6122720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655638"/>
                        <a:ext cx="8464550" cy="570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379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52A96E-2F51-4C09-8E19-9EEF6A6A13D3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357188" y="642938"/>
          <a:ext cx="8493125" cy="595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4" imgW="8236736" imgH="5978363" progId="Word.Document.8">
                  <p:embed/>
                </p:oleObj>
              </mc:Choice>
              <mc:Fallback>
                <p:oleObj name="Document" r:id="rId4" imgW="8236736" imgH="5978363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642938"/>
                        <a:ext cx="8493125" cy="595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40FA87-6B0F-46B6-95B1-948D4E5190CD}" type="slidenum">
              <a:rPr lang="pl-PL" smtClean="0"/>
              <a:pPr>
                <a:defRPr/>
              </a:pPr>
              <a:t>6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49045"/>
              </p:ext>
            </p:extLst>
          </p:nvPr>
        </p:nvGraphicFramePr>
        <p:xfrm>
          <a:off x="552450" y="1106488"/>
          <a:ext cx="8004175" cy="53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Dokument" r:id="rId3" imgW="8049658" imgH="5378797" progId="Word.Document.12">
                  <p:embed/>
                </p:oleObj>
              </mc:Choice>
              <mc:Fallback>
                <p:oleObj name="Dokument" r:id="rId3" imgW="8049658" imgH="537879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106488"/>
                        <a:ext cx="8004175" cy="535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31676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40FA87-6B0F-46B6-95B1-948D4E5190CD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17551"/>
              </p:ext>
            </p:extLst>
          </p:nvPr>
        </p:nvGraphicFramePr>
        <p:xfrm>
          <a:off x="541338" y="1004888"/>
          <a:ext cx="8196262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Dokument" r:id="rId3" imgW="8240793" imgH="4500508" progId="Word.Document.12">
                  <p:embed/>
                </p:oleObj>
              </mc:Choice>
              <mc:Fallback>
                <p:oleObj name="Dokument" r:id="rId3" imgW="8240793" imgH="450050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004888"/>
                        <a:ext cx="8196262" cy="447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24631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Podstawy wnioskowania statystycznego</a:t>
            </a:r>
            <a:endParaRPr lang="pl-PL" dirty="0"/>
          </a:p>
        </p:txBody>
      </p:sp>
      <p:sp>
        <p:nvSpPr>
          <p:cNvPr id="3481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4D34EC-4AAB-496C-B292-F63A70C4A08A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682625" y="682625"/>
          <a:ext cx="8199438" cy="603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4" imgW="8292718" imgH="6108231" progId="Word.Document.8">
                  <p:embed/>
                </p:oleObj>
              </mc:Choice>
              <mc:Fallback>
                <p:oleObj name="Document" r:id="rId4" imgW="8292718" imgH="6108231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682625"/>
                        <a:ext cx="8199438" cy="603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584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0A503B-6081-4CB5-85E2-05681415E40A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442913" y="671513"/>
          <a:ext cx="8615362" cy="597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4" imgW="8753008" imgH="6031394" progId="Word.Document.8">
                  <p:embed/>
                </p:oleObj>
              </mc:Choice>
              <mc:Fallback>
                <p:oleObj name="Document" r:id="rId4" imgW="8753008" imgH="6031394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671513"/>
                        <a:ext cx="8615362" cy="597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208</Words>
  <Application>Microsoft Office PowerPoint</Application>
  <PresentationFormat>Pokaz na ekranie (4:3)</PresentationFormat>
  <Paragraphs>62</Paragraphs>
  <Slides>30</Slides>
  <Notes>1</Notes>
  <HiddenSlides>0</HiddenSlides>
  <MMClips>0</MMClips>
  <ScaleCrop>false</ScaleCrop>
  <HeadingPairs>
    <vt:vector size="6" baseType="variant">
      <vt:variant>
        <vt:lpstr>Motyw</vt:lpstr>
      </vt:variant>
      <vt:variant>
        <vt:i4>7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30</vt:i4>
      </vt:variant>
    </vt:vector>
  </HeadingPairs>
  <TitlesOfParts>
    <vt:vector size="39" baseType="lpstr">
      <vt:lpstr>PJWSTK1</vt:lpstr>
      <vt:lpstr>1_PJWSTK1</vt:lpstr>
      <vt:lpstr>2_PJWSTK1</vt:lpstr>
      <vt:lpstr>3_PJWSTK1</vt:lpstr>
      <vt:lpstr>4_PJWSTK1</vt:lpstr>
      <vt:lpstr>5_PJWSTK1</vt:lpstr>
      <vt:lpstr>6_PJWSTK1</vt:lpstr>
      <vt:lpstr>Document</vt:lpstr>
      <vt:lpstr>Dokument</vt:lpstr>
      <vt:lpstr>Statystyczna analiza danych  SAD-2018</vt:lpstr>
      <vt:lpstr>Ciągi zmiennych losowych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Podstawy wnioskowania statystycznego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Prawo wielkich liczb</vt:lpstr>
      <vt:lpstr>Centralne twierdzenie graniczne </vt:lpstr>
      <vt:lpstr>Prezentacja programu PowerPoint</vt:lpstr>
      <vt:lpstr>Prezentacja programu PowerPoint</vt:lpstr>
      <vt:lpstr>Poprawka ciągłości</vt:lpstr>
      <vt:lpstr>Prezentacja programu PowerPoint</vt:lpstr>
      <vt:lpstr>Prezentacja programu PowerPoint</vt:lpstr>
      <vt:lpstr>Prezentacja programu PowerPoint</vt:lpstr>
      <vt:lpstr>Rozkład Poissona –zastosowanie CTG</vt:lpstr>
      <vt:lpstr>Rozkład Poissona </vt:lpstr>
      <vt:lpstr>Rozkład Poissona – zastosowanie CTG </vt:lpstr>
      <vt:lpstr>Rozkład częstości </vt:lpstr>
      <vt:lpstr>Prezentacja programu PowerPoint</vt:lpstr>
      <vt:lpstr>Prezentacja programu PowerPoint</vt:lpstr>
      <vt:lpstr>Prezentacja programu PowerPoint</vt:lpstr>
      <vt:lpstr>Prezentacja programu PowerPoint</vt:lpstr>
      <vt:lpstr>Przykład</vt:lpstr>
    </vt:vector>
  </TitlesOfParts>
  <Company>yyy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Elżbieta Ferenstein</cp:lastModifiedBy>
  <cp:revision>177</cp:revision>
  <dcterms:created xsi:type="dcterms:W3CDTF">2009-09-24T13:26:04Z</dcterms:created>
  <dcterms:modified xsi:type="dcterms:W3CDTF">2018-11-21T11:22:18Z</dcterms:modified>
</cp:coreProperties>
</file>