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7" r:id="rId2"/>
    <p:sldId id="435" r:id="rId3"/>
    <p:sldId id="457" r:id="rId4"/>
    <p:sldId id="460" r:id="rId5"/>
    <p:sldId id="461" r:id="rId6"/>
    <p:sldId id="470" r:id="rId7"/>
    <p:sldId id="471" r:id="rId8"/>
    <p:sldId id="472" r:id="rId9"/>
    <p:sldId id="459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62" r:id="rId19"/>
    <p:sldId id="463" r:id="rId20"/>
    <p:sldId id="465" r:id="rId21"/>
    <p:sldId id="466" r:id="rId22"/>
    <p:sldId id="467" r:id="rId23"/>
    <p:sldId id="468" r:id="rId24"/>
    <p:sldId id="444" r:id="rId25"/>
    <p:sldId id="445" r:id="rId26"/>
    <p:sldId id="446" r:id="rId27"/>
    <p:sldId id="454" r:id="rId28"/>
    <p:sldId id="469" r:id="rId29"/>
    <p:sldId id="455" r:id="rId30"/>
    <p:sldId id="456" r:id="rId31"/>
    <p:sldId id="447" r:id="rId32"/>
    <p:sldId id="448" r:id="rId33"/>
    <p:sldId id="449" r:id="rId34"/>
    <p:sldId id="453" r:id="rId35"/>
    <p:sldId id="450" r:id="rId36"/>
    <p:sldId id="451" r:id="rId37"/>
    <p:sldId id="452" r:id="rId38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6627" autoAdjust="0"/>
  </p:normalViewPr>
  <p:slideViewPr>
    <p:cSldViewPr snapToGrid="0">
      <p:cViewPr varScale="1">
        <p:scale>
          <a:sx n="73" d="100"/>
          <a:sy n="7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E633610-A1E7-4D44-BEAC-944937C3A97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639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38AA3-9D2F-495D-B4C0-E0C64DE40AC2}" type="slidenum">
              <a:rPr lang="pl-PL" altLang="pl-PL" smtClean="0"/>
              <a:pPr/>
              <a:t>20</a:t>
            </a:fld>
            <a:endParaRPr lang="pl-PL" altLang="pl-PL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alt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altLang="pl-PL" smtClean="0"/>
          </a:p>
        </p:txBody>
      </p:sp>
      <p:sp>
        <p:nvSpPr>
          <p:cNvPr id="3994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547F7-658D-4BAD-B92B-0E608B5CC65C}" type="slidenum">
              <a:rPr lang="pl-PL" altLang="pl-PL" smtClean="0"/>
              <a:pPr/>
              <a:t>28</a:t>
            </a:fld>
            <a:endParaRPr lang="pl-PL" alt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altLang="pl-PL" smtClean="0"/>
          </a:p>
        </p:txBody>
      </p:sp>
      <p:sp>
        <p:nvSpPr>
          <p:cNvPr id="4096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BFD6C-57E9-415E-A9A2-DBA0EFA29AEC}" type="slidenum">
              <a:rPr lang="pl-PL" altLang="pl-PL" smtClean="0"/>
              <a:pPr/>
              <a:t>29</a:t>
            </a:fld>
            <a:endParaRPr lang="pl-PL" alt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B286E-002B-48B9-9E58-C0B2DA1D37A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C27-83C0-4F3C-9705-992A72E020A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348E1-B3AD-493C-A755-1FB77D2D17E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F71A3-F803-4956-A9AA-B2EA3692A44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77295-7C87-4304-A221-A0D7CB13AD8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B8CC7-C6B4-45F0-ADF0-DBC96E33EE0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4CEA5-C21A-4E7F-AED8-18BE300F566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E850-F154-413A-8521-83E22E6951E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C863A-B224-4EC1-9F7A-BFEAA2378FB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E394-5D00-444D-9728-B38100B7406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677D5-6A6B-40AE-B9C8-8CBB0E12AA3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7C2B9-9C38-4E9E-BE9E-2FF82128FAE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CA03C-4762-4D3F-A12A-E1E4C13AE58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i="1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71A6B0BF-1B73-41DE-AC80-4745EF928F3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Excel_97-2003_Worksheet16.xls"/><Relationship Id="rId5" Type="http://schemas.openxmlformats.org/officeDocument/2006/relationships/image" Target="../media/image22.wmf"/><Relationship Id="rId4" Type="http://schemas.openxmlformats.org/officeDocument/2006/relationships/oleObject" Target="../embeddings/Microsoft_Word_97_-_2003_Document15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</a:t>
            </a:r>
            <a:br>
              <a:rPr lang="pl-PL" dirty="0" smtClean="0"/>
            </a:br>
            <a:r>
              <a:rPr lang="pl-PL" dirty="0" smtClean="0"/>
              <a:t>SAD-2019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Wykład 4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Dystrybuanta </a:t>
            </a:r>
            <a:endParaRPr lang="pl-PL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68350" y="773113"/>
          <a:ext cx="8256588" cy="586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8370301" imgH="5915005" progId="Word.Document.8">
                  <p:embed/>
                </p:oleObj>
              </mc:Choice>
              <mc:Fallback>
                <p:oleObj name="Document" r:id="rId3" imgW="8370301" imgH="59150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773113"/>
                        <a:ext cx="8256588" cy="586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15963" y="768350"/>
          <a:ext cx="7964487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8301538" imgH="5969004" progId="Word.Document.8">
                  <p:embed/>
                </p:oleObj>
              </mc:Choice>
              <mc:Fallback>
                <p:oleObj name="Document" r:id="rId3" imgW="8301538" imgH="59690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768350"/>
                        <a:ext cx="7964487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90575" y="850900"/>
          <a:ext cx="808513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8102091" imgH="5716290" progId="Word.Document.8">
                  <p:embed/>
                </p:oleObj>
              </mc:Choice>
              <mc:Fallback>
                <p:oleObj name="Document" r:id="rId3" imgW="8102091" imgH="57162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850900"/>
                        <a:ext cx="8085138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Gęstość prawdopodobieństwa</a:t>
            </a:r>
            <a:endParaRPr lang="pl-PL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95338" y="768350"/>
          <a:ext cx="8043862" cy="535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8156813" imgH="5432618" progId="Word.Document.8">
                  <p:embed/>
                </p:oleObj>
              </mc:Choice>
              <mc:Fallback>
                <p:oleObj name="Document" r:id="rId3" imgW="8156813" imgH="54326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768350"/>
                        <a:ext cx="8043862" cy="535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Charakterystyki liczbowe zmiennych losowych</a:t>
            </a:r>
            <a:endParaRPr lang="pl-PL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8350" y="582613"/>
          <a:ext cx="7845425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955566" imgH="5633132" progId="Word.Document.8">
                  <p:embed/>
                </p:oleObj>
              </mc:Choice>
              <mc:Fallback>
                <p:oleObj name="Document" r:id="rId3" imgW="7955566" imgH="56331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82613"/>
                        <a:ext cx="7845425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Wartość średnia zmiennej losowej</a:t>
            </a:r>
            <a:endParaRPr lang="pl-PL" sz="2800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31863" y="688975"/>
          <a:ext cx="8045450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8238176" imgH="5495616" progId="Word.Document.8">
                  <p:embed/>
                </p:oleObj>
              </mc:Choice>
              <mc:Fallback>
                <p:oleObj name="Document" r:id="rId3" imgW="8238176" imgH="54956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688975"/>
                        <a:ext cx="8045450" cy="537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55650" y="436563"/>
          <a:ext cx="8256588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8479385" imgH="6335474" progId="Word.Document.8">
                  <p:embed/>
                </p:oleObj>
              </mc:Choice>
              <mc:Fallback>
                <p:oleObj name="Document" r:id="rId3" imgW="8479385" imgH="63354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6563"/>
                        <a:ext cx="8256588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5088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/>
              <a:t>Własności wartości średniej i wariancji </a:t>
            </a:r>
            <a:endParaRPr lang="pl-PL" sz="2800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66788" y="1006475"/>
          <a:ext cx="7924800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7701037" imgH="5267022" progId="Word.Document.8">
                  <p:embed/>
                </p:oleObj>
              </mc:Choice>
              <mc:Fallback>
                <p:oleObj name="Document" r:id="rId3" imgW="7701037" imgH="52670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006475"/>
                        <a:ext cx="7924800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err="1" smtClean="0"/>
              <a:t>Kwantyle</a:t>
            </a:r>
            <a:r>
              <a:rPr lang="pl-PL" sz="2800" dirty="0" smtClean="0"/>
              <a:t> zmiennej losowej </a:t>
            </a:r>
            <a:endParaRPr lang="pl-PL" sz="2800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49275" y="549275"/>
          <a:ext cx="8412163" cy="606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8419622" imgH="6138559" progId="Word.Document.8">
                  <p:embed/>
                </p:oleObj>
              </mc:Choice>
              <mc:Fallback>
                <p:oleObj name="Document" r:id="rId3" imgW="8419622" imgH="61385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49275"/>
                        <a:ext cx="8412163" cy="606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err="1" smtClean="0"/>
              <a:t>Kwantyle</a:t>
            </a:r>
            <a:r>
              <a:rPr lang="pl-PL" sz="2800" dirty="0" smtClean="0"/>
              <a:t> zmiennej losowej </a:t>
            </a:r>
            <a:endParaRPr lang="pl-PL" sz="2800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116013" y="2193925"/>
          <a:ext cx="7056437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Wykres" r:id="rId3" imgW="8848710" imgH="5676990" progId="Excel.Chart.8">
                  <p:embed/>
                </p:oleObj>
              </mc:Choice>
              <mc:Fallback>
                <p:oleObj name="Wykres" r:id="rId3" imgW="8848710" imgH="567699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93925"/>
                        <a:ext cx="7056437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Ciągłe zmienne losowe </a:t>
            </a:r>
            <a:endParaRPr lang="pl-P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92150" y="989013"/>
          <a:ext cx="788352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999487" imgH="5654372" progId="Word.Document.8">
                  <p:embed/>
                </p:oleObj>
              </mc:Choice>
              <mc:Fallback>
                <p:oleObj name="Document" r:id="rId3" imgW="7999487" imgH="56543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989013"/>
                        <a:ext cx="7883525" cy="557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800" y="304800"/>
          <a:ext cx="8267700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kument" r:id="rId4" imgW="8278368" imgH="4419600" progId="Word.Document.8">
                  <p:embed/>
                </p:oleObj>
              </mc:Choice>
              <mc:Fallback>
                <p:oleObj name="Dokument" r:id="rId4" imgW="8278368" imgH="4419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267700" cy="441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3"/>
          <p:cNvSpPr txBox="1">
            <a:spLocks noChangeArrowheads="1"/>
          </p:cNvSpPr>
          <p:nvPr/>
        </p:nvSpPr>
        <p:spPr bwMode="auto">
          <a:xfrm>
            <a:off x="304800" y="6059488"/>
            <a:ext cx="86598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l-PL" altLang="pl-PL" b="1">
                <a:solidFill>
                  <a:schemeClr val="bg1"/>
                </a:solidFill>
              </a:rPr>
              <a:t>Pole zacieniowane = 0,84.  Zatem kwantyl rzędu 0,84 = 1.</a:t>
            </a:r>
            <a:endParaRPr lang="pl-PL" altLang="pl-PL" sz="2000">
              <a:latin typeface="Times New Roman" pitchFamily="18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116013" y="2193925"/>
          <a:ext cx="7056437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Wykres" r:id="rId6" imgW="8848710" imgH="5676990" progId="Excel.Chart.8">
                  <p:embed/>
                </p:oleObj>
              </mc:Choice>
              <mc:Fallback>
                <p:oleObj name="Wykres" r:id="rId6" imgW="8848710" imgH="567699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93925"/>
                        <a:ext cx="7056437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3"/>
          <p:cNvSpPr txBox="1">
            <a:spLocks noChangeArrowheads="1"/>
          </p:cNvSpPr>
          <p:nvPr/>
        </p:nvSpPr>
        <p:spPr bwMode="auto">
          <a:xfrm>
            <a:off x="3924300" y="4005263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altLang="pl-PL" b="1">
                <a:solidFill>
                  <a:schemeClr val="bg1"/>
                </a:solidFill>
              </a:rPr>
              <a:t>0,84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3677D5-6A6B-40AE-B9C8-8CBB0E12AA33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Parametry gęstości </a:t>
            </a:r>
            <a:endParaRPr lang="pl-PL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50875" y="1768475"/>
          <a:ext cx="8320088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8222335" imgH="4847993" progId="Word.Document.8">
                  <p:embed/>
                </p:oleObj>
              </mc:Choice>
              <mc:Fallback>
                <p:oleObj name="Document" r:id="rId3" imgW="8222335" imgH="484799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768475"/>
                        <a:ext cx="8320088" cy="484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21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Mediana </a:t>
            </a:r>
            <a:endParaRPr lang="pl-PL" sz="28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57200" y="519113"/>
          <a:ext cx="8216900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3" imgW="8229176" imgH="6044962" progId="Word.Document.8">
                  <p:embed/>
                </p:oleObj>
              </mc:Choice>
              <mc:Fallback>
                <p:oleObj name="Document" r:id="rId3" imgW="8229176" imgH="60449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9113"/>
                        <a:ext cx="8216900" cy="602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22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08000" y="1951038"/>
          <a:ext cx="8564563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8574068" imgH="4743236" progId="Word.Document.8">
                  <p:embed/>
                </p:oleObj>
              </mc:Choice>
              <mc:Fallback>
                <p:oleObj name="Document" r:id="rId3" imgW="8574068" imgH="47432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951038"/>
                        <a:ext cx="8564563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23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00063" y="388938"/>
          <a:ext cx="8472487" cy="646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8521866" imgH="6489550" progId="Word.Document.8">
                  <p:embed/>
                </p:oleObj>
              </mc:Choice>
              <mc:Fallback>
                <p:oleObj name="Document" r:id="rId3" imgW="8521866" imgH="64895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88938"/>
                        <a:ext cx="8472487" cy="646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24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Ciągłe zmienne losowe</a:t>
            </a:r>
            <a:endParaRPr lang="pl-PL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28663" y="755650"/>
          <a:ext cx="8110537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8217655" imgH="5776769" progId="Word.Document.8">
                  <p:embed/>
                </p:oleObj>
              </mc:Choice>
              <mc:Fallback>
                <p:oleObj name="Document" r:id="rId3" imgW="8217655" imgH="57767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755650"/>
                        <a:ext cx="8110537" cy="569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25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Własności zmiennej losowej o rozkładzie normalnym </a:t>
            </a:r>
            <a:endParaRPr lang="pl-PL" sz="2800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92150" y="754063"/>
          <a:ext cx="8204200" cy="56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8324579" imgH="5697211" progId="Word.Document.8">
                  <p:embed/>
                </p:oleObj>
              </mc:Choice>
              <mc:Fallback>
                <p:oleObj name="Document" r:id="rId3" imgW="8324579" imgH="56972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754063"/>
                        <a:ext cx="8204200" cy="561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26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Standardowa gęstość normalna </a:t>
            </a:r>
            <a:endParaRPr lang="pl-PL" dirty="0"/>
          </a:p>
        </p:txBody>
      </p:sp>
      <p:pic>
        <p:nvPicPr>
          <p:cNvPr id="34819" name="Picture 4" descr="n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1555750"/>
            <a:ext cx="7802562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27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Wykresy gęstości normalnych </a:t>
            </a:r>
            <a:endParaRPr lang="pl-PL" sz="2800" dirty="0"/>
          </a:p>
        </p:txBody>
      </p:sp>
      <p:pic>
        <p:nvPicPr>
          <p:cNvPr id="35843" name="Picture 2" descr="NOR(2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538" y="1555750"/>
            <a:ext cx="8126412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28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Wykresy gęstości normalnych </a:t>
            </a:r>
            <a:endParaRPr lang="pl-PL" sz="2800" dirty="0"/>
          </a:p>
        </p:txBody>
      </p:sp>
      <p:pic>
        <p:nvPicPr>
          <p:cNvPr id="36867" name="Picture 2" descr="n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798513"/>
            <a:ext cx="8893175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29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Gęstości </a:t>
            </a:r>
            <a:endParaRPr lang="pl-PL" dirty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728663" y="692150"/>
          <a:ext cx="8402637" cy="586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8412132" imgH="5876254" progId="Word.Document.8">
                  <p:embed/>
                </p:oleObj>
              </mc:Choice>
              <mc:Fallback>
                <p:oleObj name="Document" r:id="rId3" imgW="8412132" imgH="5876254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692150"/>
                        <a:ext cx="8402637" cy="586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Własności rozkładu normalnego </a:t>
            </a:r>
            <a:endParaRPr lang="pl-PL" sz="2800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57225" y="1125538"/>
          <a:ext cx="7924800" cy="573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8127652" imgH="5888726" progId="Word.Document.8">
                  <p:embed/>
                </p:oleObj>
              </mc:Choice>
              <mc:Fallback>
                <p:oleObj name="Document" r:id="rId3" imgW="8127652" imgH="58887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125538"/>
                        <a:ext cx="7924800" cy="573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30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Własności normalnych zmiennych losowych </a:t>
            </a:r>
            <a:endParaRPr lang="pl-PL" sz="28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0263" y="830263"/>
          <a:ext cx="8026400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763679" imgH="5551415" progId="Word.Document.8">
                  <p:embed/>
                </p:oleObj>
              </mc:Choice>
              <mc:Fallback>
                <p:oleObj name="Document" r:id="rId3" imgW="7763679" imgH="55514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830263"/>
                        <a:ext cx="8026400" cy="555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31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</a:t>
            </a:r>
            <a:endParaRPr lang="pl-PL" sz="2800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15963" y="755650"/>
          <a:ext cx="7858125" cy="56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962046" imgH="5694331" progId="Word.Document.8">
                  <p:embed/>
                </p:oleObj>
              </mc:Choice>
              <mc:Fallback>
                <p:oleObj name="Document" r:id="rId3" imgW="7962046" imgH="56943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755650"/>
                        <a:ext cx="7858125" cy="56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32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</a:t>
            </a:r>
            <a:endParaRPr lang="pl-PL" sz="28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68350" y="795338"/>
          <a:ext cx="768667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7900844" imgH="6446711" progId="Word.Document.8">
                  <p:embed/>
                </p:oleObj>
              </mc:Choice>
              <mc:Fallback>
                <p:oleObj name="Document" r:id="rId3" imgW="7900844" imgH="64467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795338"/>
                        <a:ext cx="768667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33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Rozkład wykładniczy </a:t>
            </a:r>
            <a:endParaRPr lang="pl-PL" sz="2800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66738" y="749300"/>
          <a:ext cx="8532812" cy="581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3" imgW="8571548" imgH="5816368" progId="Word.Document.8">
                  <p:embed/>
                </p:oleObj>
              </mc:Choice>
              <mc:Fallback>
                <p:oleObj name="Document" r:id="rId3" imgW="8571548" imgH="58163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749300"/>
                        <a:ext cx="8532812" cy="581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34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</a:t>
            </a:r>
            <a:endParaRPr lang="pl-PL" sz="2800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90563" y="744538"/>
          <a:ext cx="8007350" cy="59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8068610" imgH="6016522" progId="Word.Document.8">
                  <p:embed/>
                </p:oleObj>
              </mc:Choice>
              <mc:Fallback>
                <p:oleObj name="Document" r:id="rId3" imgW="8068610" imgH="60165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744538"/>
                        <a:ext cx="8007350" cy="597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35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</a:t>
            </a:r>
            <a:endParaRPr lang="pl-PL" sz="2800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44538" y="935038"/>
          <a:ext cx="8154987" cy="494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8187414" imgH="5405978" progId="Word.Document.8">
                  <p:embed/>
                </p:oleObj>
              </mc:Choice>
              <mc:Fallback>
                <p:oleObj name="Document" r:id="rId3" imgW="8187414" imgH="5405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935038"/>
                        <a:ext cx="8154987" cy="494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36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Rozrzut zmiennej losowej </a:t>
            </a:r>
            <a:endParaRPr lang="pl-PL" sz="2800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69938" y="811213"/>
          <a:ext cx="8147050" cy="559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3" imgW="8175894" imgH="5592454" progId="Word.Document.8">
                  <p:embed/>
                </p:oleObj>
              </mc:Choice>
              <mc:Fallback>
                <p:oleObj name="Document" r:id="rId3" imgW="8175894" imgH="55924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811213"/>
                        <a:ext cx="8147050" cy="559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37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82600" y="1190625"/>
          <a:ext cx="8040688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8237456" imgH="4811634" progId="Word.Document.8">
                  <p:embed/>
                </p:oleObj>
              </mc:Choice>
              <mc:Fallback>
                <p:oleObj name="Document" r:id="rId3" imgW="8237456" imgH="48116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190625"/>
                        <a:ext cx="8040688" cy="469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4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50863" y="831850"/>
          <a:ext cx="8335962" cy="602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8573348" imgH="6197598" progId="Word.Document.8">
                  <p:embed/>
                </p:oleObj>
              </mc:Choice>
              <mc:Fallback>
                <p:oleObj name="Document" r:id="rId3" imgW="8573348" imgH="61975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831850"/>
                        <a:ext cx="8335962" cy="602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EE394-5D00-444D-9728-B38100B74062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ist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9" y="1182688"/>
            <a:ext cx="7802562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3677D5-6A6B-40AE-B9C8-8CBB0E12AA33}" type="slidenum">
              <a:rPr lang="pl-PL" smtClean="0"/>
              <a:pPr>
                <a:defRPr/>
              </a:pPr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1574542"/>
      </p:ext>
    </p:extLst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kla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9" y="894556"/>
            <a:ext cx="8666162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3677D5-6A6B-40AE-B9C8-8CBB0E12AA33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9318"/>
      </p:ext>
    </p:extLst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10000,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019969"/>
            <a:ext cx="8518525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3677D5-6A6B-40AE-B9C8-8CBB0E12AA33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524498"/>
      </p:ext>
    </p:extLst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4988" y="1857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smtClean="0"/>
              <a:t>Funkcja gęstości rozkładu</a:t>
            </a:r>
            <a:br>
              <a:rPr lang="pl-PL" smtClean="0"/>
            </a:br>
            <a:endParaRPr lang="pl-PL" smtClean="0"/>
          </a:p>
        </p:txBody>
      </p:sp>
      <p:sp>
        <p:nvSpPr>
          <p:cNvPr id="33795" name="AutoShape 3"/>
          <p:cNvSpPr>
            <a:spLocks noChangeAspect="1" noChangeArrowheads="1" noTextEdit="1"/>
          </p:cNvSpPr>
          <p:nvPr/>
        </p:nvSpPr>
        <p:spPr bwMode="auto">
          <a:xfrm>
            <a:off x="4662488" y="639763"/>
            <a:ext cx="601662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766888" y="1695450"/>
            <a:ext cx="5541962" cy="4691063"/>
            <a:chOff x="1203" y="1061"/>
            <a:chExt cx="3491" cy="2955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3485" y="2943"/>
              <a:ext cx="120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1" hangingPunct="1"/>
              <a:r>
                <a:rPr lang="pl-PL" altLang="pl-PL" sz="1600">
                  <a:solidFill>
                    <a:srgbClr val="000000"/>
                  </a:solidFill>
                </a:rPr>
                <a:t>100 000 pomiarów</a:t>
              </a:r>
            </a:p>
            <a:p>
              <a:pPr algn="r" eaLnBrk="1" hangingPunct="1"/>
              <a:r>
                <a:rPr lang="pl-PL" altLang="pl-PL" sz="1600">
                  <a:solidFill>
                    <a:srgbClr val="000000"/>
                  </a:solidFill>
                </a:rPr>
                <a:t>70 przedziałów</a:t>
              </a:r>
              <a:endParaRPr lang="pl-PL" altLang="pl-PL" sz="1600"/>
            </a:p>
          </p:txBody>
        </p:sp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>
              <a:off x="1203" y="1061"/>
              <a:ext cx="3356" cy="2955"/>
              <a:chOff x="557" y="1145"/>
              <a:chExt cx="3356" cy="2955"/>
            </a:xfrm>
          </p:grpSpPr>
          <p:sp>
            <p:nvSpPr>
              <p:cNvPr id="33799" name="Line 7"/>
              <p:cNvSpPr>
                <a:spLocks noChangeShapeType="1"/>
              </p:cNvSpPr>
              <p:nvPr/>
            </p:nvSpPr>
            <p:spPr bwMode="auto">
              <a:xfrm>
                <a:off x="871" y="3881"/>
                <a:ext cx="29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0" name="Line 8"/>
              <p:cNvSpPr>
                <a:spLocks noChangeShapeType="1"/>
              </p:cNvSpPr>
              <p:nvPr/>
            </p:nvSpPr>
            <p:spPr bwMode="auto">
              <a:xfrm>
                <a:off x="871" y="3881"/>
                <a:ext cx="1" cy="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1" name="Line 9"/>
              <p:cNvSpPr>
                <a:spLocks noChangeShapeType="1"/>
              </p:cNvSpPr>
              <p:nvPr/>
            </p:nvSpPr>
            <p:spPr bwMode="auto">
              <a:xfrm>
                <a:off x="1290" y="3881"/>
                <a:ext cx="1" cy="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2" name="Line 10"/>
              <p:cNvSpPr>
                <a:spLocks noChangeShapeType="1"/>
              </p:cNvSpPr>
              <p:nvPr/>
            </p:nvSpPr>
            <p:spPr bwMode="auto">
              <a:xfrm>
                <a:off x="1703" y="3881"/>
                <a:ext cx="1" cy="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3" name="Line 11"/>
              <p:cNvSpPr>
                <a:spLocks noChangeShapeType="1"/>
              </p:cNvSpPr>
              <p:nvPr/>
            </p:nvSpPr>
            <p:spPr bwMode="auto">
              <a:xfrm>
                <a:off x="2123" y="3881"/>
                <a:ext cx="1" cy="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4" name="Line 12"/>
              <p:cNvSpPr>
                <a:spLocks noChangeShapeType="1"/>
              </p:cNvSpPr>
              <p:nvPr/>
            </p:nvSpPr>
            <p:spPr bwMode="auto">
              <a:xfrm>
                <a:off x="2536" y="3881"/>
                <a:ext cx="1" cy="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5" name="Line 13"/>
              <p:cNvSpPr>
                <a:spLocks noChangeShapeType="1"/>
              </p:cNvSpPr>
              <p:nvPr/>
            </p:nvSpPr>
            <p:spPr bwMode="auto">
              <a:xfrm>
                <a:off x="2955" y="3881"/>
                <a:ext cx="1" cy="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6" name="Line 14"/>
              <p:cNvSpPr>
                <a:spLocks noChangeShapeType="1"/>
              </p:cNvSpPr>
              <p:nvPr/>
            </p:nvSpPr>
            <p:spPr bwMode="auto">
              <a:xfrm>
                <a:off x="3369" y="3881"/>
                <a:ext cx="1" cy="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7" name="Line 15"/>
              <p:cNvSpPr>
                <a:spLocks noChangeShapeType="1"/>
              </p:cNvSpPr>
              <p:nvPr/>
            </p:nvSpPr>
            <p:spPr bwMode="auto">
              <a:xfrm>
                <a:off x="3788" y="3881"/>
                <a:ext cx="1" cy="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8" name="Rectangle 16"/>
              <p:cNvSpPr>
                <a:spLocks noChangeArrowheads="1"/>
              </p:cNvSpPr>
              <p:nvPr/>
            </p:nvSpPr>
            <p:spPr bwMode="auto">
              <a:xfrm>
                <a:off x="823" y="3994"/>
                <a:ext cx="4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0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09" name="Rectangle 17"/>
              <p:cNvSpPr>
                <a:spLocks noChangeArrowheads="1"/>
              </p:cNvSpPr>
              <p:nvPr/>
            </p:nvSpPr>
            <p:spPr bwMode="auto">
              <a:xfrm>
                <a:off x="1242" y="3994"/>
                <a:ext cx="4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2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10" name="Rectangle 18"/>
              <p:cNvSpPr>
                <a:spLocks noChangeArrowheads="1"/>
              </p:cNvSpPr>
              <p:nvPr/>
            </p:nvSpPr>
            <p:spPr bwMode="auto">
              <a:xfrm>
                <a:off x="1655" y="3994"/>
                <a:ext cx="4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4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11" name="Rectangle 19"/>
              <p:cNvSpPr>
                <a:spLocks noChangeArrowheads="1"/>
              </p:cNvSpPr>
              <p:nvPr/>
            </p:nvSpPr>
            <p:spPr bwMode="auto">
              <a:xfrm>
                <a:off x="2075" y="3994"/>
                <a:ext cx="4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6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12" name="Rectangle 20"/>
              <p:cNvSpPr>
                <a:spLocks noChangeArrowheads="1"/>
              </p:cNvSpPr>
              <p:nvPr/>
            </p:nvSpPr>
            <p:spPr bwMode="auto">
              <a:xfrm>
                <a:off x="2488" y="3994"/>
                <a:ext cx="4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8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13" name="Rectangle 21"/>
              <p:cNvSpPr>
                <a:spLocks noChangeArrowheads="1"/>
              </p:cNvSpPr>
              <p:nvPr/>
            </p:nvSpPr>
            <p:spPr bwMode="auto">
              <a:xfrm>
                <a:off x="2882" y="3994"/>
                <a:ext cx="9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10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14" name="Rectangle 22"/>
              <p:cNvSpPr>
                <a:spLocks noChangeArrowheads="1"/>
              </p:cNvSpPr>
              <p:nvPr/>
            </p:nvSpPr>
            <p:spPr bwMode="auto">
              <a:xfrm>
                <a:off x="3296" y="3994"/>
                <a:ext cx="9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12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15" name="Rectangle 23"/>
              <p:cNvSpPr>
                <a:spLocks noChangeArrowheads="1"/>
              </p:cNvSpPr>
              <p:nvPr/>
            </p:nvSpPr>
            <p:spPr bwMode="auto">
              <a:xfrm>
                <a:off x="3715" y="3994"/>
                <a:ext cx="9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14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16" name="Line 24"/>
              <p:cNvSpPr>
                <a:spLocks noChangeShapeType="1"/>
              </p:cNvSpPr>
              <p:nvPr/>
            </p:nvSpPr>
            <p:spPr bwMode="auto">
              <a:xfrm flipV="1">
                <a:off x="752" y="1672"/>
                <a:ext cx="1" cy="2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7" name="Line 25"/>
              <p:cNvSpPr>
                <a:spLocks noChangeShapeType="1"/>
              </p:cNvSpPr>
              <p:nvPr/>
            </p:nvSpPr>
            <p:spPr bwMode="auto">
              <a:xfrm flipH="1">
                <a:off x="701" y="3774"/>
                <a:ext cx="5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8" name="Line 26"/>
              <p:cNvSpPr>
                <a:spLocks noChangeShapeType="1"/>
              </p:cNvSpPr>
              <p:nvPr/>
            </p:nvSpPr>
            <p:spPr bwMode="auto">
              <a:xfrm flipH="1">
                <a:off x="701" y="3071"/>
                <a:ext cx="5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9" name="Line 27"/>
              <p:cNvSpPr>
                <a:spLocks noChangeShapeType="1"/>
              </p:cNvSpPr>
              <p:nvPr/>
            </p:nvSpPr>
            <p:spPr bwMode="auto">
              <a:xfrm flipH="1">
                <a:off x="701" y="2374"/>
                <a:ext cx="5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20" name="Line 28"/>
              <p:cNvSpPr>
                <a:spLocks noChangeShapeType="1"/>
              </p:cNvSpPr>
              <p:nvPr/>
            </p:nvSpPr>
            <p:spPr bwMode="auto">
              <a:xfrm flipH="1">
                <a:off x="701" y="1672"/>
                <a:ext cx="5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21" name="Rectangle 29"/>
              <p:cNvSpPr>
                <a:spLocks noChangeArrowheads="1"/>
              </p:cNvSpPr>
              <p:nvPr/>
            </p:nvSpPr>
            <p:spPr bwMode="auto">
              <a:xfrm rot="-5400000">
                <a:off x="524" y="3749"/>
                <a:ext cx="171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0.00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22" name="Rectangle 30"/>
              <p:cNvSpPr>
                <a:spLocks noChangeArrowheads="1"/>
              </p:cNvSpPr>
              <p:nvPr/>
            </p:nvSpPr>
            <p:spPr bwMode="auto">
              <a:xfrm rot="-5400000">
                <a:off x="524" y="3046"/>
                <a:ext cx="171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0.05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23" name="Rectangle 31"/>
              <p:cNvSpPr>
                <a:spLocks noChangeArrowheads="1"/>
              </p:cNvSpPr>
              <p:nvPr/>
            </p:nvSpPr>
            <p:spPr bwMode="auto">
              <a:xfrm rot="-5400000">
                <a:off x="524" y="2349"/>
                <a:ext cx="171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0.10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24" name="Rectangle 32"/>
              <p:cNvSpPr>
                <a:spLocks noChangeArrowheads="1"/>
              </p:cNvSpPr>
              <p:nvPr/>
            </p:nvSpPr>
            <p:spPr bwMode="auto">
              <a:xfrm rot="-5400000">
                <a:off x="526" y="1647"/>
                <a:ext cx="171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pl-PL" altLang="pl-PL" sz="1100">
                    <a:solidFill>
                      <a:srgbClr val="000000"/>
                    </a:solidFill>
                  </a:rPr>
                  <a:t>0.15</a:t>
                </a:r>
                <a:endParaRPr lang="pl-PL" altLang="pl-PL">
                  <a:latin typeface="Times New Roman" pitchFamily="18" charset="0"/>
                </a:endParaRPr>
              </a:p>
            </p:txBody>
          </p:sp>
          <p:sp>
            <p:nvSpPr>
              <p:cNvPr id="33825" name="Rectangle 33"/>
              <p:cNvSpPr>
                <a:spLocks noChangeArrowheads="1"/>
              </p:cNvSpPr>
              <p:nvPr/>
            </p:nvSpPr>
            <p:spPr bwMode="auto">
              <a:xfrm>
                <a:off x="871" y="3434"/>
                <a:ext cx="39" cy="34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26" name="Rectangle 34"/>
              <p:cNvSpPr>
                <a:spLocks noChangeArrowheads="1"/>
              </p:cNvSpPr>
              <p:nvPr/>
            </p:nvSpPr>
            <p:spPr bwMode="auto">
              <a:xfrm>
                <a:off x="871" y="3434"/>
                <a:ext cx="39" cy="3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27" name="Rectangle 35"/>
              <p:cNvSpPr>
                <a:spLocks noChangeArrowheads="1"/>
              </p:cNvSpPr>
              <p:nvPr/>
            </p:nvSpPr>
            <p:spPr bwMode="auto">
              <a:xfrm>
                <a:off x="910" y="2867"/>
                <a:ext cx="46" cy="90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28" name="Rectangle 36"/>
              <p:cNvSpPr>
                <a:spLocks noChangeArrowheads="1"/>
              </p:cNvSpPr>
              <p:nvPr/>
            </p:nvSpPr>
            <p:spPr bwMode="auto">
              <a:xfrm>
                <a:off x="910" y="2867"/>
                <a:ext cx="46" cy="90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29" name="Rectangle 37"/>
              <p:cNvSpPr>
                <a:spLocks noChangeArrowheads="1"/>
              </p:cNvSpPr>
              <p:nvPr/>
            </p:nvSpPr>
            <p:spPr bwMode="auto">
              <a:xfrm>
                <a:off x="956" y="2476"/>
                <a:ext cx="39" cy="129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0" name="Rectangle 38"/>
              <p:cNvSpPr>
                <a:spLocks noChangeArrowheads="1"/>
              </p:cNvSpPr>
              <p:nvPr/>
            </p:nvSpPr>
            <p:spPr bwMode="auto">
              <a:xfrm>
                <a:off x="956" y="2476"/>
                <a:ext cx="39" cy="129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1" name="Rectangle 39"/>
              <p:cNvSpPr>
                <a:spLocks noChangeArrowheads="1"/>
              </p:cNvSpPr>
              <p:nvPr/>
            </p:nvSpPr>
            <p:spPr bwMode="auto">
              <a:xfrm>
                <a:off x="995" y="2046"/>
                <a:ext cx="40" cy="172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2" name="Rectangle 40"/>
              <p:cNvSpPr>
                <a:spLocks noChangeArrowheads="1"/>
              </p:cNvSpPr>
              <p:nvPr/>
            </p:nvSpPr>
            <p:spPr bwMode="auto">
              <a:xfrm>
                <a:off x="995" y="2046"/>
                <a:ext cx="40" cy="17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3" name="Rectangle 41"/>
              <p:cNvSpPr>
                <a:spLocks noChangeArrowheads="1"/>
              </p:cNvSpPr>
              <p:nvPr/>
            </p:nvSpPr>
            <p:spPr bwMode="auto">
              <a:xfrm>
                <a:off x="1035" y="1797"/>
                <a:ext cx="45" cy="197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4" name="Rectangle 42"/>
              <p:cNvSpPr>
                <a:spLocks noChangeArrowheads="1"/>
              </p:cNvSpPr>
              <p:nvPr/>
            </p:nvSpPr>
            <p:spPr bwMode="auto">
              <a:xfrm>
                <a:off x="1035" y="1797"/>
                <a:ext cx="45" cy="197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5" name="Rectangle 43"/>
              <p:cNvSpPr>
                <a:spLocks noChangeArrowheads="1"/>
              </p:cNvSpPr>
              <p:nvPr/>
            </p:nvSpPr>
            <p:spPr bwMode="auto">
              <a:xfrm>
                <a:off x="1080" y="1468"/>
                <a:ext cx="40" cy="230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6" name="Rectangle 44"/>
              <p:cNvSpPr>
                <a:spLocks noChangeArrowheads="1"/>
              </p:cNvSpPr>
              <p:nvPr/>
            </p:nvSpPr>
            <p:spPr bwMode="auto">
              <a:xfrm>
                <a:off x="1080" y="1468"/>
                <a:ext cx="40" cy="230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7" name="Rectangle 45"/>
              <p:cNvSpPr>
                <a:spLocks noChangeArrowheads="1"/>
              </p:cNvSpPr>
              <p:nvPr/>
            </p:nvSpPr>
            <p:spPr bwMode="auto">
              <a:xfrm>
                <a:off x="1120" y="1406"/>
                <a:ext cx="39" cy="236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8" name="Rectangle 46"/>
              <p:cNvSpPr>
                <a:spLocks noChangeArrowheads="1"/>
              </p:cNvSpPr>
              <p:nvPr/>
            </p:nvSpPr>
            <p:spPr bwMode="auto">
              <a:xfrm>
                <a:off x="1120" y="1406"/>
                <a:ext cx="39" cy="23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39" name="Rectangle 47"/>
              <p:cNvSpPr>
                <a:spLocks noChangeArrowheads="1"/>
              </p:cNvSpPr>
              <p:nvPr/>
            </p:nvSpPr>
            <p:spPr bwMode="auto">
              <a:xfrm>
                <a:off x="1159" y="1258"/>
                <a:ext cx="46" cy="251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0" name="Rectangle 48"/>
              <p:cNvSpPr>
                <a:spLocks noChangeArrowheads="1"/>
              </p:cNvSpPr>
              <p:nvPr/>
            </p:nvSpPr>
            <p:spPr bwMode="auto">
              <a:xfrm>
                <a:off x="1159" y="1258"/>
                <a:ext cx="46" cy="251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1" name="Rectangle 49"/>
              <p:cNvSpPr>
                <a:spLocks noChangeArrowheads="1"/>
              </p:cNvSpPr>
              <p:nvPr/>
            </p:nvSpPr>
            <p:spPr bwMode="auto">
              <a:xfrm>
                <a:off x="1205" y="1219"/>
                <a:ext cx="39" cy="255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2" name="Rectangle 50"/>
              <p:cNvSpPr>
                <a:spLocks noChangeArrowheads="1"/>
              </p:cNvSpPr>
              <p:nvPr/>
            </p:nvSpPr>
            <p:spPr bwMode="auto">
              <a:xfrm>
                <a:off x="1205" y="1219"/>
                <a:ext cx="39" cy="255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3" name="Rectangle 51"/>
              <p:cNvSpPr>
                <a:spLocks noChangeArrowheads="1"/>
              </p:cNvSpPr>
              <p:nvPr/>
            </p:nvSpPr>
            <p:spPr bwMode="auto">
              <a:xfrm>
                <a:off x="1244" y="1258"/>
                <a:ext cx="46" cy="251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4" name="Rectangle 52"/>
              <p:cNvSpPr>
                <a:spLocks noChangeArrowheads="1"/>
              </p:cNvSpPr>
              <p:nvPr/>
            </p:nvSpPr>
            <p:spPr bwMode="auto">
              <a:xfrm>
                <a:off x="1244" y="1258"/>
                <a:ext cx="46" cy="251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5" name="Rectangle 53"/>
              <p:cNvSpPr>
                <a:spLocks noChangeArrowheads="1"/>
              </p:cNvSpPr>
              <p:nvPr/>
            </p:nvSpPr>
            <p:spPr bwMode="auto">
              <a:xfrm>
                <a:off x="1290" y="1185"/>
                <a:ext cx="39" cy="2589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6" name="Rectangle 54"/>
              <p:cNvSpPr>
                <a:spLocks noChangeArrowheads="1"/>
              </p:cNvSpPr>
              <p:nvPr/>
            </p:nvSpPr>
            <p:spPr bwMode="auto">
              <a:xfrm>
                <a:off x="1290" y="1185"/>
                <a:ext cx="39" cy="258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7" name="Rectangle 55"/>
              <p:cNvSpPr>
                <a:spLocks noChangeArrowheads="1"/>
              </p:cNvSpPr>
              <p:nvPr/>
            </p:nvSpPr>
            <p:spPr bwMode="auto">
              <a:xfrm>
                <a:off x="1329" y="1145"/>
                <a:ext cx="40" cy="2629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8" name="Rectangle 56"/>
              <p:cNvSpPr>
                <a:spLocks noChangeArrowheads="1"/>
              </p:cNvSpPr>
              <p:nvPr/>
            </p:nvSpPr>
            <p:spPr bwMode="auto">
              <a:xfrm>
                <a:off x="1329" y="1145"/>
                <a:ext cx="40" cy="262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49" name="Rectangle 57"/>
              <p:cNvSpPr>
                <a:spLocks noChangeArrowheads="1"/>
              </p:cNvSpPr>
              <p:nvPr/>
            </p:nvSpPr>
            <p:spPr bwMode="auto">
              <a:xfrm>
                <a:off x="1369" y="1196"/>
                <a:ext cx="45" cy="257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0" name="Rectangle 58"/>
              <p:cNvSpPr>
                <a:spLocks noChangeArrowheads="1"/>
              </p:cNvSpPr>
              <p:nvPr/>
            </p:nvSpPr>
            <p:spPr bwMode="auto">
              <a:xfrm>
                <a:off x="1369" y="1196"/>
                <a:ext cx="45" cy="257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1" name="Rectangle 59"/>
              <p:cNvSpPr>
                <a:spLocks noChangeArrowheads="1"/>
              </p:cNvSpPr>
              <p:nvPr/>
            </p:nvSpPr>
            <p:spPr bwMode="auto">
              <a:xfrm>
                <a:off x="1414" y="1304"/>
                <a:ext cx="40" cy="247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2" name="Rectangle 60"/>
              <p:cNvSpPr>
                <a:spLocks noChangeArrowheads="1"/>
              </p:cNvSpPr>
              <p:nvPr/>
            </p:nvSpPr>
            <p:spPr bwMode="auto">
              <a:xfrm>
                <a:off x="1414" y="1304"/>
                <a:ext cx="40" cy="247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3" name="Rectangle 61"/>
              <p:cNvSpPr>
                <a:spLocks noChangeArrowheads="1"/>
              </p:cNvSpPr>
              <p:nvPr/>
            </p:nvSpPr>
            <p:spPr bwMode="auto">
              <a:xfrm>
                <a:off x="1454" y="1377"/>
                <a:ext cx="40" cy="239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4" name="Rectangle 62"/>
              <p:cNvSpPr>
                <a:spLocks noChangeArrowheads="1"/>
              </p:cNvSpPr>
              <p:nvPr/>
            </p:nvSpPr>
            <p:spPr bwMode="auto">
              <a:xfrm>
                <a:off x="1454" y="1377"/>
                <a:ext cx="40" cy="239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5" name="Rectangle 63"/>
              <p:cNvSpPr>
                <a:spLocks noChangeArrowheads="1"/>
              </p:cNvSpPr>
              <p:nvPr/>
            </p:nvSpPr>
            <p:spPr bwMode="auto">
              <a:xfrm>
                <a:off x="1494" y="1434"/>
                <a:ext cx="45" cy="234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6" name="Rectangle 64"/>
              <p:cNvSpPr>
                <a:spLocks noChangeArrowheads="1"/>
              </p:cNvSpPr>
              <p:nvPr/>
            </p:nvSpPr>
            <p:spPr bwMode="auto">
              <a:xfrm>
                <a:off x="1494" y="1434"/>
                <a:ext cx="45" cy="23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7" name="Rectangle 65"/>
              <p:cNvSpPr>
                <a:spLocks noChangeArrowheads="1"/>
              </p:cNvSpPr>
              <p:nvPr/>
            </p:nvSpPr>
            <p:spPr bwMode="auto">
              <a:xfrm>
                <a:off x="1539" y="1536"/>
                <a:ext cx="40" cy="223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8" name="Rectangle 66"/>
              <p:cNvSpPr>
                <a:spLocks noChangeArrowheads="1"/>
              </p:cNvSpPr>
              <p:nvPr/>
            </p:nvSpPr>
            <p:spPr bwMode="auto">
              <a:xfrm>
                <a:off x="1539" y="1536"/>
                <a:ext cx="40" cy="223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59" name="Rectangle 67"/>
              <p:cNvSpPr>
                <a:spLocks noChangeArrowheads="1"/>
              </p:cNvSpPr>
              <p:nvPr/>
            </p:nvSpPr>
            <p:spPr bwMode="auto">
              <a:xfrm>
                <a:off x="1579" y="1683"/>
                <a:ext cx="39" cy="2091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0" name="Rectangle 68"/>
              <p:cNvSpPr>
                <a:spLocks noChangeArrowheads="1"/>
              </p:cNvSpPr>
              <p:nvPr/>
            </p:nvSpPr>
            <p:spPr bwMode="auto">
              <a:xfrm>
                <a:off x="1579" y="1683"/>
                <a:ext cx="39" cy="209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1" name="Rectangle 69"/>
              <p:cNvSpPr>
                <a:spLocks noChangeArrowheads="1"/>
              </p:cNvSpPr>
              <p:nvPr/>
            </p:nvSpPr>
            <p:spPr bwMode="auto">
              <a:xfrm>
                <a:off x="1618" y="1740"/>
                <a:ext cx="46" cy="203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2" name="Rectangle 70"/>
              <p:cNvSpPr>
                <a:spLocks noChangeArrowheads="1"/>
              </p:cNvSpPr>
              <p:nvPr/>
            </p:nvSpPr>
            <p:spPr bwMode="auto">
              <a:xfrm>
                <a:off x="1618" y="1740"/>
                <a:ext cx="46" cy="203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3" name="Rectangle 71"/>
              <p:cNvSpPr>
                <a:spLocks noChangeArrowheads="1"/>
              </p:cNvSpPr>
              <p:nvPr/>
            </p:nvSpPr>
            <p:spPr bwMode="auto">
              <a:xfrm>
                <a:off x="1664" y="1831"/>
                <a:ext cx="39" cy="1943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4" name="Rectangle 72"/>
              <p:cNvSpPr>
                <a:spLocks noChangeArrowheads="1"/>
              </p:cNvSpPr>
              <p:nvPr/>
            </p:nvSpPr>
            <p:spPr bwMode="auto">
              <a:xfrm>
                <a:off x="1664" y="1831"/>
                <a:ext cx="39" cy="194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5" name="Rectangle 73"/>
              <p:cNvSpPr>
                <a:spLocks noChangeArrowheads="1"/>
              </p:cNvSpPr>
              <p:nvPr/>
            </p:nvSpPr>
            <p:spPr bwMode="auto">
              <a:xfrm>
                <a:off x="1703" y="1933"/>
                <a:ext cx="40" cy="1841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6" name="Rectangle 74"/>
              <p:cNvSpPr>
                <a:spLocks noChangeArrowheads="1"/>
              </p:cNvSpPr>
              <p:nvPr/>
            </p:nvSpPr>
            <p:spPr bwMode="auto">
              <a:xfrm>
                <a:off x="1703" y="1933"/>
                <a:ext cx="40" cy="184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7" name="Rectangle 75"/>
              <p:cNvSpPr>
                <a:spLocks noChangeArrowheads="1"/>
              </p:cNvSpPr>
              <p:nvPr/>
            </p:nvSpPr>
            <p:spPr bwMode="auto">
              <a:xfrm>
                <a:off x="1743" y="2029"/>
                <a:ext cx="45" cy="174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8" name="Rectangle 76"/>
              <p:cNvSpPr>
                <a:spLocks noChangeArrowheads="1"/>
              </p:cNvSpPr>
              <p:nvPr/>
            </p:nvSpPr>
            <p:spPr bwMode="auto">
              <a:xfrm>
                <a:off x="1743" y="2029"/>
                <a:ext cx="45" cy="174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69" name="Rectangle 77"/>
              <p:cNvSpPr>
                <a:spLocks noChangeArrowheads="1"/>
              </p:cNvSpPr>
              <p:nvPr/>
            </p:nvSpPr>
            <p:spPr bwMode="auto">
              <a:xfrm>
                <a:off x="1788" y="2085"/>
                <a:ext cx="40" cy="1689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0" name="Rectangle 78"/>
              <p:cNvSpPr>
                <a:spLocks noChangeArrowheads="1"/>
              </p:cNvSpPr>
              <p:nvPr/>
            </p:nvSpPr>
            <p:spPr bwMode="auto">
              <a:xfrm>
                <a:off x="1788" y="2085"/>
                <a:ext cx="40" cy="168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1" name="Rectangle 79"/>
              <p:cNvSpPr>
                <a:spLocks noChangeArrowheads="1"/>
              </p:cNvSpPr>
              <p:nvPr/>
            </p:nvSpPr>
            <p:spPr bwMode="auto">
              <a:xfrm>
                <a:off x="1828" y="2199"/>
                <a:ext cx="45" cy="157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2" name="Rectangle 80"/>
              <p:cNvSpPr>
                <a:spLocks noChangeArrowheads="1"/>
              </p:cNvSpPr>
              <p:nvPr/>
            </p:nvSpPr>
            <p:spPr bwMode="auto">
              <a:xfrm>
                <a:off x="1828" y="2199"/>
                <a:ext cx="45" cy="157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3" name="Rectangle 81"/>
              <p:cNvSpPr>
                <a:spLocks noChangeArrowheads="1"/>
              </p:cNvSpPr>
              <p:nvPr/>
            </p:nvSpPr>
            <p:spPr bwMode="auto">
              <a:xfrm>
                <a:off x="1873" y="2329"/>
                <a:ext cx="40" cy="144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4" name="Rectangle 82"/>
              <p:cNvSpPr>
                <a:spLocks noChangeArrowheads="1"/>
              </p:cNvSpPr>
              <p:nvPr/>
            </p:nvSpPr>
            <p:spPr bwMode="auto">
              <a:xfrm>
                <a:off x="1873" y="2329"/>
                <a:ext cx="40" cy="144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5" name="Rectangle 83"/>
              <p:cNvSpPr>
                <a:spLocks noChangeArrowheads="1"/>
              </p:cNvSpPr>
              <p:nvPr/>
            </p:nvSpPr>
            <p:spPr bwMode="auto">
              <a:xfrm>
                <a:off x="1913" y="2352"/>
                <a:ext cx="40" cy="142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6" name="Rectangle 84"/>
              <p:cNvSpPr>
                <a:spLocks noChangeArrowheads="1"/>
              </p:cNvSpPr>
              <p:nvPr/>
            </p:nvSpPr>
            <p:spPr bwMode="auto">
              <a:xfrm>
                <a:off x="1913" y="2352"/>
                <a:ext cx="40" cy="142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7" name="Rectangle 85"/>
              <p:cNvSpPr>
                <a:spLocks noChangeArrowheads="1"/>
              </p:cNvSpPr>
              <p:nvPr/>
            </p:nvSpPr>
            <p:spPr bwMode="auto">
              <a:xfrm>
                <a:off x="1953" y="2527"/>
                <a:ext cx="45" cy="124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8" name="Rectangle 86"/>
              <p:cNvSpPr>
                <a:spLocks noChangeArrowheads="1"/>
              </p:cNvSpPr>
              <p:nvPr/>
            </p:nvSpPr>
            <p:spPr bwMode="auto">
              <a:xfrm>
                <a:off x="1953" y="2527"/>
                <a:ext cx="45" cy="12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79" name="Rectangle 87"/>
              <p:cNvSpPr>
                <a:spLocks noChangeArrowheads="1"/>
              </p:cNvSpPr>
              <p:nvPr/>
            </p:nvSpPr>
            <p:spPr bwMode="auto">
              <a:xfrm>
                <a:off x="1998" y="2590"/>
                <a:ext cx="40" cy="118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0" name="Rectangle 88"/>
              <p:cNvSpPr>
                <a:spLocks noChangeArrowheads="1"/>
              </p:cNvSpPr>
              <p:nvPr/>
            </p:nvSpPr>
            <p:spPr bwMode="auto">
              <a:xfrm>
                <a:off x="1998" y="2590"/>
                <a:ext cx="40" cy="11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1" name="Rectangle 89"/>
              <p:cNvSpPr>
                <a:spLocks noChangeArrowheads="1"/>
              </p:cNvSpPr>
              <p:nvPr/>
            </p:nvSpPr>
            <p:spPr bwMode="auto">
              <a:xfrm>
                <a:off x="2038" y="2658"/>
                <a:ext cx="39" cy="111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2" name="Rectangle 90"/>
              <p:cNvSpPr>
                <a:spLocks noChangeArrowheads="1"/>
              </p:cNvSpPr>
              <p:nvPr/>
            </p:nvSpPr>
            <p:spPr bwMode="auto">
              <a:xfrm>
                <a:off x="2038" y="2658"/>
                <a:ext cx="39" cy="111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3" name="Rectangle 91"/>
              <p:cNvSpPr>
                <a:spLocks noChangeArrowheads="1"/>
              </p:cNvSpPr>
              <p:nvPr/>
            </p:nvSpPr>
            <p:spPr bwMode="auto">
              <a:xfrm>
                <a:off x="2077" y="2714"/>
                <a:ext cx="46" cy="106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4" name="Rectangle 92"/>
              <p:cNvSpPr>
                <a:spLocks noChangeArrowheads="1"/>
              </p:cNvSpPr>
              <p:nvPr/>
            </p:nvSpPr>
            <p:spPr bwMode="auto">
              <a:xfrm>
                <a:off x="2077" y="2714"/>
                <a:ext cx="46" cy="106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5" name="Rectangle 93"/>
              <p:cNvSpPr>
                <a:spLocks noChangeArrowheads="1"/>
              </p:cNvSpPr>
              <p:nvPr/>
            </p:nvSpPr>
            <p:spPr bwMode="auto">
              <a:xfrm>
                <a:off x="2123" y="2777"/>
                <a:ext cx="39" cy="99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6" name="Rectangle 94"/>
              <p:cNvSpPr>
                <a:spLocks noChangeArrowheads="1"/>
              </p:cNvSpPr>
              <p:nvPr/>
            </p:nvSpPr>
            <p:spPr bwMode="auto">
              <a:xfrm>
                <a:off x="2123" y="2777"/>
                <a:ext cx="39" cy="99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7" name="Rectangle 95"/>
              <p:cNvSpPr>
                <a:spLocks noChangeArrowheads="1"/>
              </p:cNvSpPr>
              <p:nvPr/>
            </p:nvSpPr>
            <p:spPr bwMode="auto">
              <a:xfrm>
                <a:off x="2162" y="2839"/>
                <a:ext cx="40" cy="93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8" name="Rectangle 96"/>
              <p:cNvSpPr>
                <a:spLocks noChangeArrowheads="1"/>
              </p:cNvSpPr>
              <p:nvPr/>
            </p:nvSpPr>
            <p:spPr bwMode="auto">
              <a:xfrm>
                <a:off x="2162" y="2839"/>
                <a:ext cx="40" cy="93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89" name="Rectangle 97"/>
              <p:cNvSpPr>
                <a:spLocks noChangeArrowheads="1"/>
              </p:cNvSpPr>
              <p:nvPr/>
            </p:nvSpPr>
            <p:spPr bwMode="auto">
              <a:xfrm>
                <a:off x="2202" y="2907"/>
                <a:ext cx="45" cy="86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0" name="Rectangle 98"/>
              <p:cNvSpPr>
                <a:spLocks noChangeArrowheads="1"/>
              </p:cNvSpPr>
              <p:nvPr/>
            </p:nvSpPr>
            <p:spPr bwMode="auto">
              <a:xfrm>
                <a:off x="2202" y="2907"/>
                <a:ext cx="45" cy="86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1" name="Rectangle 99"/>
              <p:cNvSpPr>
                <a:spLocks noChangeArrowheads="1"/>
              </p:cNvSpPr>
              <p:nvPr/>
            </p:nvSpPr>
            <p:spPr bwMode="auto">
              <a:xfrm>
                <a:off x="2247" y="2913"/>
                <a:ext cx="40" cy="861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2" name="Rectangle 100"/>
              <p:cNvSpPr>
                <a:spLocks noChangeArrowheads="1"/>
              </p:cNvSpPr>
              <p:nvPr/>
            </p:nvSpPr>
            <p:spPr bwMode="auto">
              <a:xfrm>
                <a:off x="2247" y="2913"/>
                <a:ext cx="40" cy="86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3" name="Rectangle 101"/>
              <p:cNvSpPr>
                <a:spLocks noChangeArrowheads="1"/>
              </p:cNvSpPr>
              <p:nvPr/>
            </p:nvSpPr>
            <p:spPr bwMode="auto">
              <a:xfrm>
                <a:off x="2287" y="3003"/>
                <a:ext cx="39" cy="771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4" name="Rectangle 102"/>
              <p:cNvSpPr>
                <a:spLocks noChangeArrowheads="1"/>
              </p:cNvSpPr>
              <p:nvPr/>
            </p:nvSpPr>
            <p:spPr bwMode="auto">
              <a:xfrm>
                <a:off x="2287" y="3003"/>
                <a:ext cx="39" cy="77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5" name="Rectangle 103"/>
              <p:cNvSpPr>
                <a:spLocks noChangeArrowheads="1"/>
              </p:cNvSpPr>
              <p:nvPr/>
            </p:nvSpPr>
            <p:spPr bwMode="auto">
              <a:xfrm>
                <a:off x="2326" y="3048"/>
                <a:ext cx="46" cy="72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6" name="Rectangle 104"/>
              <p:cNvSpPr>
                <a:spLocks noChangeArrowheads="1"/>
              </p:cNvSpPr>
              <p:nvPr/>
            </p:nvSpPr>
            <p:spPr bwMode="auto">
              <a:xfrm>
                <a:off x="2326" y="3048"/>
                <a:ext cx="46" cy="72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7" name="Rectangle 105"/>
              <p:cNvSpPr>
                <a:spLocks noChangeArrowheads="1"/>
              </p:cNvSpPr>
              <p:nvPr/>
            </p:nvSpPr>
            <p:spPr bwMode="auto">
              <a:xfrm>
                <a:off x="2372" y="3116"/>
                <a:ext cx="39" cy="65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8" name="Rectangle 106"/>
              <p:cNvSpPr>
                <a:spLocks noChangeArrowheads="1"/>
              </p:cNvSpPr>
              <p:nvPr/>
            </p:nvSpPr>
            <p:spPr bwMode="auto">
              <a:xfrm>
                <a:off x="2372" y="3116"/>
                <a:ext cx="39" cy="65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899" name="Rectangle 107"/>
              <p:cNvSpPr>
                <a:spLocks noChangeArrowheads="1"/>
              </p:cNvSpPr>
              <p:nvPr/>
            </p:nvSpPr>
            <p:spPr bwMode="auto">
              <a:xfrm>
                <a:off x="2411" y="3139"/>
                <a:ext cx="46" cy="63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0" name="Rectangle 108"/>
              <p:cNvSpPr>
                <a:spLocks noChangeArrowheads="1"/>
              </p:cNvSpPr>
              <p:nvPr/>
            </p:nvSpPr>
            <p:spPr bwMode="auto">
              <a:xfrm>
                <a:off x="2411" y="3139"/>
                <a:ext cx="46" cy="63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1" name="Rectangle 109"/>
              <p:cNvSpPr>
                <a:spLocks noChangeArrowheads="1"/>
              </p:cNvSpPr>
              <p:nvPr/>
            </p:nvSpPr>
            <p:spPr bwMode="auto">
              <a:xfrm>
                <a:off x="2457" y="3218"/>
                <a:ext cx="39" cy="55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2" name="Rectangle 110"/>
              <p:cNvSpPr>
                <a:spLocks noChangeArrowheads="1"/>
              </p:cNvSpPr>
              <p:nvPr/>
            </p:nvSpPr>
            <p:spPr bwMode="auto">
              <a:xfrm>
                <a:off x="2457" y="3218"/>
                <a:ext cx="39" cy="55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3" name="Rectangle 111"/>
              <p:cNvSpPr>
                <a:spLocks noChangeArrowheads="1"/>
              </p:cNvSpPr>
              <p:nvPr/>
            </p:nvSpPr>
            <p:spPr bwMode="auto">
              <a:xfrm>
                <a:off x="2496" y="3230"/>
                <a:ext cx="40" cy="54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4" name="Rectangle 112"/>
              <p:cNvSpPr>
                <a:spLocks noChangeArrowheads="1"/>
              </p:cNvSpPr>
              <p:nvPr/>
            </p:nvSpPr>
            <p:spPr bwMode="auto">
              <a:xfrm>
                <a:off x="2496" y="3230"/>
                <a:ext cx="40" cy="54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5" name="Rectangle 113"/>
              <p:cNvSpPr>
                <a:spLocks noChangeArrowheads="1"/>
              </p:cNvSpPr>
              <p:nvPr/>
            </p:nvSpPr>
            <p:spPr bwMode="auto">
              <a:xfrm>
                <a:off x="2536" y="3315"/>
                <a:ext cx="45" cy="459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6" name="Rectangle 114"/>
              <p:cNvSpPr>
                <a:spLocks noChangeArrowheads="1"/>
              </p:cNvSpPr>
              <p:nvPr/>
            </p:nvSpPr>
            <p:spPr bwMode="auto">
              <a:xfrm>
                <a:off x="2536" y="3315"/>
                <a:ext cx="45" cy="45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7" name="Rectangle 115"/>
              <p:cNvSpPr>
                <a:spLocks noChangeArrowheads="1"/>
              </p:cNvSpPr>
              <p:nvPr/>
            </p:nvSpPr>
            <p:spPr bwMode="auto">
              <a:xfrm>
                <a:off x="2581" y="3337"/>
                <a:ext cx="40" cy="43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8" name="Rectangle 116"/>
              <p:cNvSpPr>
                <a:spLocks noChangeArrowheads="1"/>
              </p:cNvSpPr>
              <p:nvPr/>
            </p:nvSpPr>
            <p:spPr bwMode="auto">
              <a:xfrm>
                <a:off x="2581" y="3337"/>
                <a:ext cx="40" cy="43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09" name="Rectangle 117"/>
              <p:cNvSpPr>
                <a:spLocks noChangeArrowheads="1"/>
              </p:cNvSpPr>
              <p:nvPr/>
            </p:nvSpPr>
            <p:spPr bwMode="auto">
              <a:xfrm>
                <a:off x="2621" y="3309"/>
                <a:ext cx="40" cy="46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0" name="Rectangle 118"/>
              <p:cNvSpPr>
                <a:spLocks noChangeArrowheads="1"/>
              </p:cNvSpPr>
              <p:nvPr/>
            </p:nvSpPr>
            <p:spPr bwMode="auto">
              <a:xfrm>
                <a:off x="2621" y="3309"/>
                <a:ext cx="40" cy="46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1" name="Rectangle 119"/>
              <p:cNvSpPr>
                <a:spLocks noChangeArrowheads="1"/>
              </p:cNvSpPr>
              <p:nvPr/>
            </p:nvSpPr>
            <p:spPr bwMode="auto">
              <a:xfrm>
                <a:off x="2661" y="3417"/>
                <a:ext cx="45" cy="35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2" name="Rectangle 120"/>
              <p:cNvSpPr>
                <a:spLocks noChangeArrowheads="1"/>
              </p:cNvSpPr>
              <p:nvPr/>
            </p:nvSpPr>
            <p:spPr bwMode="auto">
              <a:xfrm>
                <a:off x="2661" y="3417"/>
                <a:ext cx="45" cy="35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3" name="Rectangle 121"/>
              <p:cNvSpPr>
                <a:spLocks noChangeArrowheads="1"/>
              </p:cNvSpPr>
              <p:nvPr/>
            </p:nvSpPr>
            <p:spPr bwMode="auto">
              <a:xfrm>
                <a:off x="2706" y="3422"/>
                <a:ext cx="40" cy="35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4" name="Rectangle 122"/>
              <p:cNvSpPr>
                <a:spLocks noChangeArrowheads="1"/>
              </p:cNvSpPr>
              <p:nvPr/>
            </p:nvSpPr>
            <p:spPr bwMode="auto">
              <a:xfrm>
                <a:off x="2706" y="3422"/>
                <a:ext cx="40" cy="35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5" name="Rectangle 123"/>
              <p:cNvSpPr>
                <a:spLocks noChangeArrowheads="1"/>
              </p:cNvSpPr>
              <p:nvPr/>
            </p:nvSpPr>
            <p:spPr bwMode="auto">
              <a:xfrm>
                <a:off x="2746" y="3451"/>
                <a:ext cx="39" cy="323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6" name="Rectangle 124"/>
              <p:cNvSpPr>
                <a:spLocks noChangeArrowheads="1"/>
              </p:cNvSpPr>
              <p:nvPr/>
            </p:nvSpPr>
            <p:spPr bwMode="auto">
              <a:xfrm>
                <a:off x="2746" y="3451"/>
                <a:ext cx="39" cy="32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7" name="Rectangle 125"/>
              <p:cNvSpPr>
                <a:spLocks noChangeArrowheads="1"/>
              </p:cNvSpPr>
              <p:nvPr/>
            </p:nvSpPr>
            <p:spPr bwMode="auto">
              <a:xfrm>
                <a:off x="2785" y="3456"/>
                <a:ext cx="46" cy="31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8" name="Rectangle 126"/>
              <p:cNvSpPr>
                <a:spLocks noChangeArrowheads="1"/>
              </p:cNvSpPr>
              <p:nvPr/>
            </p:nvSpPr>
            <p:spPr bwMode="auto">
              <a:xfrm>
                <a:off x="2785" y="3456"/>
                <a:ext cx="46" cy="31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19" name="Rectangle 127"/>
              <p:cNvSpPr>
                <a:spLocks noChangeArrowheads="1"/>
              </p:cNvSpPr>
              <p:nvPr/>
            </p:nvSpPr>
            <p:spPr bwMode="auto">
              <a:xfrm>
                <a:off x="2831" y="3490"/>
                <a:ext cx="39" cy="28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0" name="Rectangle 128"/>
              <p:cNvSpPr>
                <a:spLocks noChangeArrowheads="1"/>
              </p:cNvSpPr>
              <p:nvPr/>
            </p:nvSpPr>
            <p:spPr bwMode="auto">
              <a:xfrm>
                <a:off x="2831" y="3490"/>
                <a:ext cx="39" cy="2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1" name="Rectangle 129"/>
              <p:cNvSpPr>
                <a:spLocks noChangeArrowheads="1"/>
              </p:cNvSpPr>
              <p:nvPr/>
            </p:nvSpPr>
            <p:spPr bwMode="auto">
              <a:xfrm>
                <a:off x="2870" y="3507"/>
                <a:ext cx="46" cy="26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2" name="Rectangle 130"/>
              <p:cNvSpPr>
                <a:spLocks noChangeArrowheads="1"/>
              </p:cNvSpPr>
              <p:nvPr/>
            </p:nvSpPr>
            <p:spPr bwMode="auto">
              <a:xfrm>
                <a:off x="2870" y="3507"/>
                <a:ext cx="46" cy="26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3" name="Rectangle 131"/>
              <p:cNvSpPr>
                <a:spLocks noChangeArrowheads="1"/>
              </p:cNvSpPr>
              <p:nvPr/>
            </p:nvSpPr>
            <p:spPr bwMode="auto">
              <a:xfrm>
                <a:off x="2916" y="3519"/>
                <a:ext cx="39" cy="25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4" name="Rectangle 132"/>
              <p:cNvSpPr>
                <a:spLocks noChangeArrowheads="1"/>
              </p:cNvSpPr>
              <p:nvPr/>
            </p:nvSpPr>
            <p:spPr bwMode="auto">
              <a:xfrm>
                <a:off x="2916" y="3519"/>
                <a:ext cx="39" cy="25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5" name="Rectangle 133"/>
              <p:cNvSpPr>
                <a:spLocks noChangeArrowheads="1"/>
              </p:cNvSpPr>
              <p:nvPr/>
            </p:nvSpPr>
            <p:spPr bwMode="auto">
              <a:xfrm>
                <a:off x="2955" y="3558"/>
                <a:ext cx="40" cy="21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6" name="Rectangle 134"/>
              <p:cNvSpPr>
                <a:spLocks noChangeArrowheads="1"/>
              </p:cNvSpPr>
              <p:nvPr/>
            </p:nvSpPr>
            <p:spPr bwMode="auto">
              <a:xfrm>
                <a:off x="2955" y="3558"/>
                <a:ext cx="40" cy="21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7" name="Rectangle 135"/>
              <p:cNvSpPr>
                <a:spLocks noChangeArrowheads="1"/>
              </p:cNvSpPr>
              <p:nvPr/>
            </p:nvSpPr>
            <p:spPr bwMode="auto">
              <a:xfrm>
                <a:off x="2995" y="3564"/>
                <a:ext cx="45" cy="21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8" name="Rectangle 136"/>
              <p:cNvSpPr>
                <a:spLocks noChangeArrowheads="1"/>
              </p:cNvSpPr>
              <p:nvPr/>
            </p:nvSpPr>
            <p:spPr bwMode="auto">
              <a:xfrm>
                <a:off x="2995" y="3564"/>
                <a:ext cx="45" cy="21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29" name="Rectangle 137"/>
              <p:cNvSpPr>
                <a:spLocks noChangeArrowheads="1"/>
              </p:cNvSpPr>
              <p:nvPr/>
            </p:nvSpPr>
            <p:spPr bwMode="auto">
              <a:xfrm>
                <a:off x="3040" y="3581"/>
                <a:ext cx="40" cy="193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0" name="Rectangle 138"/>
              <p:cNvSpPr>
                <a:spLocks noChangeArrowheads="1"/>
              </p:cNvSpPr>
              <p:nvPr/>
            </p:nvSpPr>
            <p:spPr bwMode="auto">
              <a:xfrm>
                <a:off x="3040" y="3581"/>
                <a:ext cx="40" cy="19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1" name="Rectangle 139"/>
              <p:cNvSpPr>
                <a:spLocks noChangeArrowheads="1"/>
              </p:cNvSpPr>
              <p:nvPr/>
            </p:nvSpPr>
            <p:spPr bwMode="auto">
              <a:xfrm>
                <a:off x="3080" y="3581"/>
                <a:ext cx="40" cy="193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2" name="Rectangle 140"/>
              <p:cNvSpPr>
                <a:spLocks noChangeArrowheads="1"/>
              </p:cNvSpPr>
              <p:nvPr/>
            </p:nvSpPr>
            <p:spPr bwMode="auto">
              <a:xfrm>
                <a:off x="3080" y="3581"/>
                <a:ext cx="40" cy="19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3" name="Rectangle 141"/>
              <p:cNvSpPr>
                <a:spLocks noChangeArrowheads="1"/>
              </p:cNvSpPr>
              <p:nvPr/>
            </p:nvSpPr>
            <p:spPr bwMode="auto">
              <a:xfrm>
                <a:off x="3120" y="3615"/>
                <a:ext cx="45" cy="159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4" name="Rectangle 142"/>
              <p:cNvSpPr>
                <a:spLocks noChangeArrowheads="1"/>
              </p:cNvSpPr>
              <p:nvPr/>
            </p:nvSpPr>
            <p:spPr bwMode="auto">
              <a:xfrm>
                <a:off x="3120" y="3615"/>
                <a:ext cx="45" cy="15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5" name="Rectangle 143"/>
              <p:cNvSpPr>
                <a:spLocks noChangeArrowheads="1"/>
              </p:cNvSpPr>
              <p:nvPr/>
            </p:nvSpPr>
            <p:spPr bwMode="auto">
              <a:xfrm>
                <a:off x="3165" y="3632"/>
                <a:ext cx="40" cy="1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6" name="Rectangle 144"/>
              <p:cNvSpPr>
                <a:spLocks noChangeArrowheads="1"/>
              </p:cNvSpPr>
              <p:nvPr/>
            </p:nvSpPr>
            <p:spPr bwMode="auto">
              <a:xfrm>
                <a:off x="3165" y="3632"/>
                <a:ext cx="40" cy="14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7" name="Rectangle 145"/>
              <p:cNvSpPr>
                <a:spLocks noChangeArrowheads="1"/>
              </p:cNvSpPr>
              <p:nvPr/>
            </p:nvSpPr>
            <p:spPr bwMode="auto">
              <a:xfrm>
                <a:off x="3205" y="3632"/>
                <a:ext cx="39" cy="1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8" name="Rectangle 146"/>
              <p:cNvSpPr>
                <a:spLocks noChangeArrowheads="1"/>
              </p:cNvSpPr>
              <p:nvPr/>
            </p:nvSpPr>
            <p:spPr bwMode="auto">
              <a:xfrm>
                <a:off x="3205" y="3632"/>
                <a:ext cx="39" cy="14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39" name="Rectangle 147"/>
              <p:cNvSpPr>
                <a:spLocks noChangeArrowheads="1"/>
              </p:cNvSpPr>
              <p:nvPr/>
            </p:nvSpPr>
            <p:spPr bwMode="auto">
              <a:xfrm>
                <a:off x="3244" y="3649"/>
                <a:ext cx="46" cy="12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0" name="Rectangle 148"/>
              <p:cNvSpPr>
                <a:spLocks noChangeArrowheads="1"/>
              </p:cNvSpPr>
              <p:nvPr/>
            </p:nvSpPr>
            <p:spPr bwMode="auto">
              <a:xfrm>
                <a:off x="3244" y="3649"/>
                <a:ext cx="46" cy="1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1" name="Rectangle 149"/>
              <p:cNvSpPr>
                <a:spLocks noChangeArrowheads="1"/>
              </p:cNvSpPr>
              <p:nvPr/>
            </p:nvSpPr>
            <p:spPr bwMode="auto">
              <a:xfrm>
                <a:off x="3290" y="3660"/>
                <a:ext cx="39" cy="11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2" name="Rectangle 150"/>
              <p:cNvSpPr>
                <a:spLocks noChangeArrowheads="1"/>
              </p:cNvSpPr>
              <p:nvPr/>
            </p:nvSpPr>
            <p:spPr bwMode="auto">
              <a:xfrm>
                <a:off x="3290" y="3660"/>
                <a:ext cx="39" cy="11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3" name="Rectangle 151"/>
              <p:cNvSpPr>
                <a:spLocks noChangeArrowheads="1"/>
              </p:cNvSpPr>
              <p:nvPr/>
            </p:nvSpPr>
            <p:spPr bwMode="auto">
              <a:xfrm>
                <a:off x="3329" y="3666"/>
                <a:ext cx="40" cy="10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4" name="Rectangle 152"/>
              <p:cNvSpPr>
                <a:spLocks noChangeArrowheads="1"/>
              </p:cNvSpPr>
              <p:nvPr/>
            </p:nvSpPr>
            <p:spPr bwMode="auto">
              <a:xfrm>
                <a:off x="3329" y="3666"/>
                <a:ext cx="40" cy="10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5" name="Rectangle 153"/>
              <p:cNvSpPr>
                <a:spLocks noChangeArrowheads="1"/>
              </p:cNvSpPr>
              <p:nvPr/>
            </p:nvSpPr>
            <p:spPr bwMode="auto">
              <a:xfrm>
                <a:off x="3369" y="3672"/>
                <a:ext cx="45" cy="10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6" name="Rectangle 154"/>
              <p:cNvSpPr>
                <a:spLocks noChangeArrowheads="1"/>
              </p:cNvSpPr>
              <p:nvPr/>
            </p:nvSpPr>
            <p:spPr bwMode="auto">
              <a:xfrm>
                <a:off x="3369" y="3672"/>
                <a:ext cx="45" cy="10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7" name="Rectangle 155"/>
              <p:cNvSpPr>
                <a:spLocks noChangeArrowheads="1"/>
              </p:cNvSpPr>
              <p:nvPr/>
            </p:nvSpPr>
            <p:spPr bwMode="auto">
              <a:xfrm>
                <a:off x="3414" y="3672"/>
                <a:ext cx="40" cy="10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8" name="Rectangle 156"/>
              <p:cNvSpPr>
                <a:spLocks noChangeArrowheads="1"/>
              </p:cNvSpPr>
              <p:nvPr/>
            </p:nvSpPr>
            <p:spPr bwMode="auto">
              <a:xfrm>
                <a:off x="3414" y="3672"/>
                <a:ext cx="40" cy="10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49" name="Rectangle 157"/>
              <p:cNvSpPr>
                <a:spLocks noChangeArrowheads="1"/>
              </p:cNvSpPr>
              <p:nvPr/>
            </p:nvSpPr>
            <p:spPr bwMode="auto">
              <a:xfrm>
                <a:off x="3454" y="3706"/>
                <a:ext cx="45" cy="6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0" name="Rectangle 158"/>
              <p:cNvSpPr>
                <a:spLocks noChangeArrowheads="1"/>
              </p:cNvSpPr>
              <p:nvPr/>
            </p:nvSpPr>
            <p:spPr bwMode="auto">
              <a:xfrm>
                <a:off x="3454" y="3706"/>
                <a:ext cx="45" cy="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1" name="Rectangle 159"/>
              <p:cNvSpPr>
                <a:spLocks noChangeArrowheads="1"/>
              </p:cNvSpPr>
              <p:nvPr/>
            </p:nvSpPr>
            <p:spPr bwMode="auto">
              <a:xfrm>
                <a:off x="3499" y="3694"/>
                <a:ext cx="40" cy="80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2" name="Rectangle 160"/>
              <p:cNvSpPr>
                <a:spLocks noChangeArrowheads="1"/>
              </p:cNvSpPr>
              <p:nvPr/>
            </p:nvSpPr>
            <p:spPr bwMode="auto">
              <a:xfrm>
                <a:off x="3499" y="3694"/>
                <a:ext cx="40" cy="8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3" name="Rectangle 161"/>
              <p:cNvSpPr>
                <a:spLocks noChangeArrowheads="1"/>
              </p:cNvSpPr>
              <p:nvPr/>
            </p:nvSpPr>
            <p:spPr bwMode="auto">
              <a:xfrm>
                <a:off x="3539" y="3706"/>
                <a:ext cx="39" cy="6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4" name="Rectangle 162"/>
              <p:cNvSpPr>
                <a:spLocks noChangeArrowheads="1"/>
              </p:cNvSpPr>
              <p:nvPr/>
            </p:nvSpPr>
            <p:spPr bwMode="auto">
              <a:xfrm>
                <a:off x="3539" y="3706"/>
                <a:ext cx="39" cy="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5" name="Rectangle 163"/>
              <p:cNvSpPr>
                <a:spLocks noChangeArrowheads="1"/>
              </p:cNvSpPr>
              <p:nvPr/>
            </p:nvSpPr>
            <p:spPr bwMode="auto">
              <a:xfrm>
                <a:off x="3578" y="3711"/>
                <a:ext cx="46" cy="63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6" name="Rectangle 164"/>
              <p:cNvSpPr>
                <a:spLocks noChangeArrowheads="1"/>
              </p:cNvSpPr>
              <p:nvPr/>
            </p:nvSpPr>
            <p:spPr bwMode="auto">
              <a:xfrm>
                <a:off x="3578" y="3711"/>
                <a:ext cx="46" cy="6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7" name="Rectangle 165"/>
              <p:cNvSpPr>
                <a:spLocks noChangeArrowheads="1"/>
              </p:cNvSpPr>
              <p:nvPr/>
            </p:nvSpPr>
            <p:spPr bwMode="auto">
              <a:xfrm>
                <a:off x="3624" y="3706"/>
                <a:ext cx="39" cy="6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8" name="Rectangle 166"/>
              <p:cNvSpPr>
                <a:spLocks noChangeArrowheads="1"/>
              </p:cNvSpPr>
              <p:nvPr/>
            </p:nvSpPr>
            <p:spPr bwMode="auto">
              <a:xfrm>
                <a:off x="3624" y="3706"/>
                <a:ext cx="39" cy="6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59" name="Rectangle 167"/>
              <p:cNvSpPr>
                <a:spLocks noChangeArrowheads="1"/>
              </p:cNvSpPr>
              <p:nvPr/>
            </p:nvSpPr>
            <p:spPr bwMode="auto">
              <a:xfrm>
                <a:off x="3663" y="3728"/>
                <a:ext cx="40" cy="4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0" name="Rectangle 168"/>
              <p:cNvSpPr>
                <a:spLocks noChangeArrowheads="1"/>
              </p:cNvSpPr>
              <p:nvPr/>
            </p:nvSpPr>
            <p:spPr bwMode="auto">
              <a:xfrm>
                <a:off x="3663" y="3728"/>
                <a:ext cx="40" cy="4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1" name="Rectangle 169"/>
              <p:cNvSpPr>
                <a:spLocks noChangeArrowheads="1"/>
              </p:cNvSpPr>
              <p:nvPr/>
            </p:nvSpPr>
            <p:spPr bwMode="auto">
              <a:xfrm>
                <a:off x="3703" y="3728"/>
                <a:ext cx="45" cy="4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2" name="Rectangle 170"/>
              <p:cNvSpPr>
                <a:spLocks noChangeArrowheads="1"/>
              </p:cNvSpPr>
              <p:nvPr/>
            </p:nvSpPr>
            <p:spPr bwMode="auto">
              <a:xfrm>
                <a:off x="3703" y="3728"/>
                <a:ext cx="45" cy="4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3" name="Rectangle 171"/>
              <p:cNvSpPr>
                <a:spLocks noChangeArrowheads="1"/>
              </p:cNvSpPr>
              <p:nvPr/>
            </p:nvSpPr>
            <p:spPr bwMode="auto">
              <a:xfrm>
                <a:off x="3748" y="3728"/>
                <a:ext cx="40" cy="4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4" name="Rectangle 172"/>
              <p:cNvSpPr>
                <a:spLocks noChangeArrowheads="1"/>
              </p:cNvSpPr>
              <p:nvPr/>
            </p:nvSpPr>
            <p:spPr bwMode="auto">
              <a:xfrm>
                <a:off x="3748" y="3728"/>
                <a:ext cx="40" cy="4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5" name="Rectangle 173"/>
              <p:cNvSpPr>
                <a:spLocks noChangeArrowheads="1"/>
              </p:cNvSpPr>
              <p:nvPr/>
            </p:nvSpPr>
            <p:spPr bwMode="auto">
              <a:xfrm>
                <a:off x="3788" y="3728"/>
                <a:ext cx="40" cy="4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6" name="Rectangle 174"/>
              <p:cNvSpPr>
                <a:spLocks noChangeArrowheads="1"/>
              </p:cNvSpPr>
              <p:nvPr/>
            </p:nvSpPr>
            <p:spPr bwMode="auto">
              <a:xfrm>
                <a:off x="3788" y="3728"/>
                <a:ext cx="40" cy="4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7" name="Rectangle 175"/>
              <p:cNvSpPr>
                <a:spLocks noChangeArrowheads="1"/>
              </p:cNvSpPr>
              <p:nvPr/>
            </p:nvSpPr>
            <p:spPr bwMode="auto">
              <a:xfrm>
                <a:off x="3828" y="3728"/>
                <a:ext cx="45" cy="46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8" name="Rectangle 176"/>
              <p:cNvSpPr>
                <a:spLocks noChangeArrowheads="1"/>
              </p:cNvSpPr>
              <p:nvPr/>
            </p:nvSpPr>
            <p:spPr bwMode="auto">
              <a:xfrm>
                <a:off x="3828" y="3728"/>
                <a:ext cx="45" cy="4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69" name="Rectangle 177"/>
              <p:cNvSpPr>
                <a:spLocks noChangeArrowheads="1"/>
              </p:cNvSpPr>
              <p:nvPr/>
            </p:nvSpPr>
            <p:spPr bwMode="auto">
              <a:xfrm>
                <a:off x="3873" y="3745"/>
                <a:ext cx="40" cy="29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70" name="Rectangle 178"/>
              <p:cNvSpPr>
                <a:spLocks noChangeArrowheads="1"/>
              </p:cNvSpPr>
              <p:nvPr/>
            </p:nvSpPr>
            <p:spPr bwMode="auto">
              <a:xfrm>
                <a:off x="3873" y="3745"/>
                <a:ext cx="40" cy="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l-PL" altLang="pl-PL"/>
              </a:p>
            </p:txBody>
          </p:sp>
          <p:sp>
            <p:nvSpPr>
              <p:cNvPr id="33971" name="Freeform 179"/>
              <p:cNvSpPr>
                <a:spLocks/>
              </p:cNvSpPr>
              <p:nvPr/>
            </p:nvSpPr>
            <p:spPr bwMode="auto">
              <a:xfrm>
                <a:off x="884" y="1207"/>
                <a:ext cx="2917" cy="2578"/>
              </a:xfrm>
              <a:custGeom>
                <a:avLst/>
                <a:gdLst>
                  <a:gd name="T0" fmla="*/ 1362299390 w 515"/>
                  <a:gd name="T1" fmla="*/ 2147483647 h 455"/>
                  <a:gd name="T2" fmla="*/ 2147483647 w 515"/>
                  <a:gd name="T3" fmla="*/ 2147483647 h 455"/>
                  <a:gd name="T4" fmla="*/ 2147483647 w 515"/>
                  <a:gd name="T5" fmla="*/ 2147483647 h 455"/>
                  <a:gd name="T6" fmla="*/ 2147483647 w 515"/>
                  <a:gd name="T7" fmla="*/ 2147483647 h 455"/>
                  <a:gd name="T8" fmla="*/ 2147483647 w 515"/>
                  <a:gd name="T9" fmla="*/ 2147483647 h 455"/>
                  <a:gd name="T10" fmla="*/ 2147483647 w 515"/>
                  <a:gd name="T11" fmla="*/ 2147483647 h 455"/>
                  <a:gd name="T12" fmla="*/ 2147483647 w 515"/>
                  <a:gd name="T13" fmla="*/ 1162041245 h 455"/>
                  <a:gd name="T14" fmla="*/ 2147483647 w 515"/>
                  <a:gd name="T15" fmla="*/ 0 h 455"/>
                  <a:gd name="T16" fmla="*/ 2147483647 w 515"/>
                  <a:gd name="T17" fmla="*/ 372865411 h 455"/>
                  <a:gd name="T18" fmla="*/ 2147483647 w 515"/>
                  <a:gd name="T19" fmla="*/ 1943736507 h 455"/>
                  <a:gd name="T20" fmla="*/ 2147483647 w 515"/>
                  <a:gd name="T21" fmla="*/ 2147483647 h 455"/>
                  <a:gd name="T22" fmla="*/ 2147483647 w 515"/>
                  <a:gd name="T23" fmla="*/ 2147483647 h 455"/>
                  <a:gd name="T24" fmla="*/ 2147483647 w 515"/>
                  <a:gd name="T25" fmla="*/ 2147483647 h 455"/>
                  <a:gd name="T26" fmla="*/ 2147483647 w 515"/>
                  <a:gd name="T27" fmla="*/ 2147483647 h 455"/>
                  <a:gd name="T28" fmla="*/ 2147483647 w 515"/>
                  <a:gd name="T29" fmla="*/ 2147483647 h 455"/>
                  <a:gd name="T30" fmla="*/ 2147483647 w 515"/>
                  <a:gd name="T31" fmla="*/ 2147483647 h 455"/>
                  <a:gd name="T32" fmla="*/ 2147483647 w 515"/>
                  <a:gd name="T33" fmla="*/ 2147483647 h 455"/>
                  <a:gd name="T34" fmla="*/ 2147483647 w 515"/>
                  <a:gd name="T35" fmla="*/ 2147483647 h 455"/>
                  <a:gd name="T36" fmla="*/ 2147483647 w 515"/>
                  <a:gd name="T37" fmla="*/ 2147483647 h 455"/>
                  <a:gd name="T38" fmla="*/ 2147483647 w 515"/>
                  <a:gd name="T39" fmla="*/ 2147483647 h 455"/>
                  <a:gd name="T40" fmla="*/ 2147483647 w 515"/>
                  <a:gd name="T41" fmla="*/ 2147483647 h 455"/>
                  <a:gd name="T42" fmla="*/ 2147483647 w 515"/>
                  <a:gd name="T43" fmla="*/ 2147483647 h 455"/>
                  <a:gd name="T44" fmla="*/ 2147483647 w 515"/>
                  <a:gd name="T45" fmla="*/ 2147483647 h 455"/>
                  <a:gd name="T46" fmla="*/ 2147483647 w 515"/>
                  <a:gd name="T47" fmla="*/ 2147483647 h 455"/>
                  <a:gd name="T48" fmla="*/ 2147483647 w 515"/>
                  <a:gd name="T49" fmla="*/ 2147483647 h 455"/>
                  <a:gd name="T50" fmla="*/ 2147483647 w 515"/>
                  <a:gd name="T51" fmla="*/ 2147483647 h 455"/>
                  <a:gd name="T52" fmla="*/ 2147483647 w 515"/>
                  <a:gd name="T53" fmla="*/ 2147483647 h 455"/>
                  <a:gd name="T54" fmla="*/ 2147483647 w 515"/>
                  <a:gd name="T55" fmla="*/ 2147483647 h 455"/>
                  <a:gd name="T56" fmla="*/ 2147483647 w 515"/>
                  <a:gd name="T57" fmla="*/ 2147483647 h 455"/>
                  <a:gd name="T58" fmla="*/ 2147483647 w 515"/>
                  <a:gd name="T59" fmla="*/ 2147483647 h 455"/>
                  <a:gd name="T60" fmla="*/ 2147483647 w 515"/>
                  <a:gd name="T61" fmla="*/ 2147483647 h 455"/>
                  <a:gd name="T62" fmla="*/ 2147483647 w 515"/>
                  <a:gd name="T63" fmla="*/ 2147483647 h 455"/>
                  <a:gd name="T64" fmla="*/ 2147483647 w 515"/>
                  <a:gd name="T65" fmla="*/ 2147483647 h 455"/>
                  <a:gd name="T66" fmla="*/ 2147483647 w 515"/>
                  <a:gd name="T67" fmla="*/ 2147483647 h 455"/>
                  <a:gd name="T68" fmla="*/ 2147483647 w 515"/>
                  <a:gd name="T69" fmla="*/ 2147483647 h 455"/>
                  <a:gd name="T70" fmla="*/ 2147483647 w 515"/>
                  <a:gd name="T71" fmla="*/ 2147483647 h 455"/>
                  <a:gd name="T72" fmla="*/ 2147483647 w 515"/>
                  <a:gd name="T73" fmla="*/ 2147483647 h 455"/>
                  <a:gd name="T74" fmla="*/ 2147483647 w 515"/>
                  <a:gd name="T75" fmla="*/ 2147483647 h 455"/>
                  <a:gd name="T76" fmla="*/ 2147483647 w 515"/>
                  <a:gd name="T77" fmla="*/ 2147483647 h 455"/>
                  <a:gd name="T78" fmla="*/ 2147483647 w 515"/>
                  <a:gd name="T79" fmla="*/ 2147483647 h 455"/>
                  <a:gd name="T80" fmla="*/ 2147483647 w 515"/>
                  <a:gd name="T81" fmla="*/ 2147483647 h 455"/>
                  <a:gd name="T82" fmla="*/ 2147483647 w 515"/>
                  <a:gd name="T83" fmla="*/ 2147483647 h 455"/>
                  <a:gd name="T84" fmla="*/ 2147483647 w 515"/>
                  <a:gd name="T85" fmla="*/ 2147483647 h 455"/>
                  <a:gd name="T86" fmla="*/ 2147483647 w 515"/>
                  <a:gd name="T87" fmla="*/ 2147483647 h 455"/>
                  <a:gd name="T88" fmla="*/ 2147483647 w 515"/>
                  <a:gd name="T89" fmla="*/ 2147483647 h 455"/>
                  <a:gd name="T90" fmla="*/ 2147483647 w 515"/>
                  <a:gd name="T91" fmla="*/ 2147483647 h 455"/>
                  <a:gd name="T92" fmla="*/ 2147483647 w 515"/>
                  <a:gd name="T93" fmla="*/ 2147483647 h 455"/>
                  <a:gd name="T94" fmla="*/ 2147483647 w 515"/>
                  <a:gd name="T95" fmla="*/ 2147483647 h 455"/>
                  <a:gd name="T96" fmla="*/ 2147483647 w 515"/>
                  <a:gd name="T97" fmla="*/ 2147483647 h 455"/>
                  <a:gd name="T98" fmla="*/ 2147483647 w 515"/>
                  <a:gd name="T99" fmla="*/ 2147483647 h 455"/>
                  <a:gd name="T100" fmla="*/ 2147483647 w 515"/>
                  <a:gd name="T101" fmla="*/ 2147483647 h 455"/>
                  <a:gd name="T102" fmla="*/ 2147483647 w 515"/>
                  <a:gd name="T103" fmla="*/ 2147483647 h 455"/>
                  <a:gd name="T104" fmla="*/ 2147483647 w 515"/>
                  <a:gd name="T105" fmla="*/ 2147483647 h 455"/>
                  <a:gd name="T106" fmla="*/ 2147483647 w 515"/>
                  <a:gd name="T107" fmla="*/ 2147483647 h 455"/>
                  <a:gd name="T108" fmla="*/ 2147483647 w 515"/>
                  <a:gd name="T109" fmla="*/ 2147483647 h 455"/>
                  <a:gd name="T110" fmla="*/ 2147483647 w 515"/>
                  <a:gd name="T111" fmla="*/ 2147483647 h 4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5"/>
                  <a:gd name="T169" fmla="*/ 0 h 455"/>
                  <a:gd name="T170" fmla="*/ 515 w 515"/>
                  <a:gd name="T171" fmla="*/ 455 h 4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5" h="455">
                    <a:moveTo>
                      <a:pt x="0" y="455"/>
                    </a:moveTo>
                    <a:lnTo>
                      <a:pt x="2" y="425"/>
                    </a:lnTo>
                    <a:lnTo>
                      <a:pt x="4" y="396"/>
                    </a:lnTo>
                    <a:lnTo>
                      <a:pt x="5" y="369"/>
                    </a:lnTo>
                    <a:lnTo>
                      <a:pt x="7" y="343"/>
                    </a:lnTo>
                    <a:lnTo>
                      <a:pt x="9" y="319"/>
                    </a:lnTo>
                    <a:lnTo>
                      <a:pt x="11" y="295"/>
                    </a:lnTo>
                    <a:lnTo>
                      <a:pt x="13" y="273"/>
                    </a:lnTo>
                    <a:lnTo>
                      <a:pt x="15" y="253"/>
                    </a:lnTo>
                    <a:lnTo>
                      <a:pt x="16" y="233"/>
                    </a:lnTo>
                    <a:lnTo>
                      <a:pt x="18" y="214"/>
                    </a:lnTo>
                    <a:lnTo>
                      <a:pt x="20" y="197"/>
                    </a:lnTo>
                    <a:lnTo>
                      <a:pt x="22" y="180"/>
                    </a:lnTo>
                    <a:lnTo>
                      <a:pt x="24" y="165"/>
                    </a:lnTo>
                    <a:lnTo>
                      <a:pt x="26" y="150"/>
                    </a:lnTo>
                    <a:lnTo>
                      <a:pt x="28" y="136"/>
                    </a:lnTo>
                    <a:lnTo>
                      <a:pt x="29" y="123"/>
                    </a:lnTo>
                    <a:lnTo>
                      <a:pt x="31" y="111"/>
                    </a:lnTo>
                    <a:lnTo>
                      <a:pt x="33" y="100"/>
                    </a:lnTo>
                    <a:lnTo>
                      <a:pt x="35" y="90"/>
                    </a:lnTo>
                    <a:lnTo>
                      <a:pt x="37" y="80"/>
                    </a:lnTo>
                    <a:lnTo>
                      <a:pt x="39" y="71"/>
                    </a:lnTo>
                    <a:lnTo>
                      <a:pt x="40" y="63"/>
                    </a:lnTo>
                    <a:lnTo>
                      <a:pt x="42" y="55"/>
                    </a:lnTo>
                    <a:lnTo>
                      <a:pt x="44" y="48"/>
                    </a:lnTo>
                    <a:lnTo>
                      <a:pt x="46" y="41"/>
                    </a:lnTo>
                    <a:lnTo>
                      <a:pt x="48" y="35"/>
                    </a:lnTo>
                    <a:lnTo>
                      <a:pt x="50" y="30"/>
                    </a:lnTo>
                    <a:lnTo>
                      <a:pt x="51" y="25"/>
                    </a:lnTo>
                    <a:lnTo>
                      <a:pt x="53" y="21"/>
                    </a:lnTo>
                    <a:lnTo>
                      <a:pt x="55" y="17"/>
                    </a:lnTo>
                    <a:lnTo>
                      <a:pt x="57" y="13"/>
                    </a:lnTo>
                    <a:lnTo>
                      <a:pt x="59" y="10"/>
                    </a:lnTo>
                    <a:lnTo>
                      <a:pt x="61" y="8"/>
                    </a:lnTo>
                    <a:lnTo>
                      <a:pt x="62" y="6"/>
                    </a:lnTo>
                    <a:lnTo>
                      <a:pt x="64" y="4"/>
                    </a:lnTo>
                    <a:lnTo>
                      <a:pt x="66" y="2"/>
                    </a:lnTo>
                    <a:lnTo>
                      <a:pt x="68" y="1"/>
                    </a:lnTo>
                    <a:lnTo>
                      <a:pt x="70" y="1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77" y="1"/>
                    </a:lnTo>
                    <a:lnTo>
                      <a:pt x="79" y="1"/>
                    </a:lnTo>
                    <a:lnTo>
                      <a:pt x="81" y="2"/>
                    </a:lnTo>
                    <a:lnTo>
                      <a:pt x="83" y="3"/>
                    </a:lnTo>
                    <a:lnTo>
                      <a:pt x="85" y="5"/>
                    </a:lnTo>
                    <a:lnTo>
                      <a:pt x="86" y="6"/>
                    </a:lnTo>
                    <a:lnTo>
                      <a:pt x="88" y="8"/>
                    </a:lnTo>
                    <a:lnTo>
                      <a:pt x="90" y="10"/>
                    </a:lnTo>
                    <a:lnTo>
                      <a:pt x="92" y="12"/>
                    </a:lnTo>
                    <a:lnTo>
                      <a:pt x="94" y="14"/>
                    </a:lnTo>
                    <a:lnTo>
                      <a:pt x="96" y="17"/>
                    </a:lnTo>
                    <a:lnTo>
                      <a:pt x="97" y="19"/>
                    </a:lnTo>
                    <a:lnTo>
                      <a:pt x="99" y="22"/>
                    </a:lnTo>
                    <a:lnTo>
                      <a:pt x="101" y="25"/>
                    </a:lnTo>
                    <a:lnTo>
                      <a:pt x="103" y="28"/>
                    </a:lnTo>
                    <a:lnTo>
                      <a:pt x="105" y="31"/>
                    </a:lnTo>
                    <a:lnTo>
                      <a:pt x="107" y="34"/>
                    </a:lnTo>
                    <a:lnTo>
                      <a:pt x="108" y="38"/>
                    </a:lnTo>
                    <a:lnTo>
                      <a:pt x="110" y="41"/>
                    </a:lnTo>
                    <a:lnTo>
                      <a:pt x="112" y="45"/>
                    </a:lnTo>
                    <a:lnTo>
                      <a:pt x="114" y="48"/>
                    </a:lnTo>
                    <a:lnTo>
                      <a:pt x="116" y="52"/>
                    </a:lnTo>
                    <a:lnTo>
                      <a:pt x="118" y="56"/>
                    </a:lnTo>
                    <a:lnTo>
                      <a:pt x="120" y="59"/>
                    </a:lnTo>
                    <a:lnTo>
                      <a:pt x="121" y="63"/>
                    </a:lnTo>
                    <a:lnTo>
                      <a:pt x="123" y="67"/>
                    </a:lnTo>
                    <a:lnTo>
                      <a:pt x="125" y="71"/>
                    </a:lnTo>
                    <a:lnTo>
                      <a:pt x="127" y="75"/>
                    </a:lnTo>
                    <a:lnTo>
                      <a:pt x="129" y="79"/>
                    </a:lnTo>
                    <a:lnTo>
                      <a:pt x="131" y="83"/>
                    </a:lnTo>
                    <a:lnTo>
                      <a:pt x="132" y="87"/>
                    </a:lnTo>
                    <a:lnTo>
                      <a:pt x="134" y="91"/>
                    </a:lnTo>
                    <a:lnTo>
                      <a:pt x="136" y="95"/>
                    </a:lnTo>
                    <a:lnTo>
                      <a:pt x="138" y="99"/>
                    </a:lnTo>
                    <a:lnTo>
                      <a:pt x="140" y="104"/>
                    </a:lnTo>
                    <a:lnTo>
                      <a:pt x="142" y="108"/>
                    </a:lnTo>
                    <a:lnTo>
                      <a:pt x="143" y="112"/>
                    </a:lnTo>
                    <a:lnTo>
                      <a:pt x="145" y="116"/>
                    </a:lnTo>
                    <a:lnTo>
                      <a:pt x="147" y="120"/>
                    </a:lnTo>
                    <a:lnTo>
                      <a:pt x="149" y="124"/>
                    </a:lnTo>
                    <a:lnTo>
                      <a:pt x="151" y="129"/>
                    </a:lnTo>
                    <a:lnTo>
                      <a:pt x="153" y="133"/>
                    </a:lnTo>
                    <a:lnTo>
                      <a:pt x="154" y="137"/>
                    </a:lnTo>
                    <a:lnTo>
                      <a:pt x="156" y="141"/>
                    </a:lnTo>
                    <a:lnTo>
                      <a:pt x="158" y="145"/>
                    </a:lnTo>
                    <a:lnTo>
                      <a:pt x="160" y="149"/>
                    </a:lnTo>
                    <a:lnTo>
                      <a:pt x="162" y="154"/>
                    </a:lnTo>
                    <a:lnTo>
                      <a:pt x="164" y="158"/>
                    </a:lnTo>
                    <a:lnTo>
                      <a:pt x="166" y="162"/>
                    </a:lnTo>
                    <a:lnTo>
                      <a:pt x="167" y="166"/>
                    </a:lnTo>
                    <a:lnTo>
                      <a:pt x="169" y="170"/>
                    </a:lnTo>
                    <a:lnTo>
                      <a:pt x="171" y="174"/>
                    </a:lnTo>
                    <a:lnTo>
                      <a:pt x="173" y="178"/>
                    </a:lnTo>
                    <a:lnTo>
                      <a:pt x="175" y="182"/>
                    </a:lnTo>
                    <a:lnTo>
                      <a:pt x="177" y="186"/>
                    </a:lnTo>
                    <a:lnTo>
                      <a:pt x="178" y="190"/>
                    </a:lnTo>
                    <a:lnTo>
                      <a:pt x="180" y="194"/>
                    </a:lnTo>
                    <a:lnTo>
                      <a:pt x="182" y="197"/>
                    </a:lnTo>
                    <a:lnTo>
                      <a:pt x="184" y="201"/>
                    </a:lnTo>
                    <a:lnTo>
                      <a:pt x="186" y="205"/>
                    </a:lnTo>
                    <a:lnTo>
                      <a:pt x="188" y="209"/>
                    </a:lnTo>
                    <a:lnTo>
                      <a:pt x="189" y="213"/>
                    </a:lnTo>
                    <a:lnTo>
                      <a:pt x="191" y="216"/>
                    </a:lnTo>
                    <a:lnTo>
                      <a:pt x="193" y="220"/>
                    </a:lnTo>
                    <a:lnTo>
                      <a:pt x="195" y="224"/>
                    </a:lnTo>
                    <a:lnTo>
                      <a:pt x="197" y="227"/>
                    </a:lnTo>
                    <a:lnTo>
                      <a:pt x="199" y="231"/>
                    </a:lnTo>
                    <a:lnTo>
                      <a:pt x="200" y="234"/>
                    </a:lnTo>
                    <a:lnTo>
                      <a:pt x="202" y="238"/>
                    </a:lnTo>
                    <a:lnTo>
                      <a:pt x="204" y="241"/>
                    </a:lnTo>
                    <a:lnTo>
                      <a:pt x="206" y="245"/>
                    </a:lnTo>
                    <a:lnTo>
                      <a:pt x="208" y="248"/>
                    </a:lnTo>
                    <a:lnTo>
                      <a:pt x="210" y="251"/>
                    </a:lnTo>
                    <a:lnTo>
                      <a:pt x="212" y="254"/>
                    </a:lnTo>
                    <a:lnTo>
                      <a:pt x="213" y="258"/>
                    </a:lnTo>
                    <a:lnTo>
                      <a:pt x="215" y="261"/>
                    </a:lnTo>
                    <a:lnTo>
                      <a:pt x="217" y="264"/>
                    </a:lnTo>
                    <a:lnTo>
                      <a:pt x="219" y="267"/>
                    </a:lnTo>
                    <a:lnTo>
                      <a:pt x="221" y="270"/>
                    </a:lnTo>
                    <a:lnTo>
                      <a:pt x="223" y="273"/>
                    </a:lnTo>
                    <a:lnTo>
                      <a:pt x="224" y="276"/>
                    </a:lnTo>
                    <a:lnTo>
                      <a:pt x="226" y="279"/>
                    </a:lnTo>
                    <a:lnTo>
                      <a:pt x="228" y="282"/>
                    </a:lnTo>
                    <a:lnTo>
                      <a:pt x="230" y="285"/>
                    </a:lnTo>
                    <a:lnTo>
                      <a:pt x="232" y="288"/>
                    </a:lnTo>
                    <a:lnTo>
                      <a:pt x="234" y="291"/>
                    </a:lnTo>
                    <a:lnTo>
                      <a:pt x="235" y="294"/>
                    </a:lnTo>
                    <a:lnTo>
                      <a:pt x="237" y="297"/>
                    </a:lnTo>
                    <a:lnTo>
                      <a:pt x="239" y="299"/>
                    </a:lnTo>
                    <a:lnTo>
                      <a:pt x="241" y="302"/>
                    </a:lnTo>
                    <a:lnTo>
                      <a:pt x="243" y="305"/>
                    </a:lnTo>
                    <a:lnTo>
                      <a:pt x="245" y="307"/>
                    </a:lnTo>
                    <a:lnTo>
                      <a:pt x="246" y="310"/>
                    </a:lnTo>
                    <a:lnTo>
                      <a:pt x="248" y="312"/>
                    </a:lnTo>
                    <a:lnTo>
                      <a:pt x="250" y="315"/>
                    </a:lnTo>
                    <a:lnTo>
                      <a:pt x="252" y="317"/>
                    </a:lnTo>
                    <a:lnTo>
                      <a:pt x="254" y="320"/>
                    </a:lnTo>
                    <a:lnTo>
                      <a:pt x="256" y="322"/>
                    </a:lnTo>
                    <a:lnTo>
                      <a:pt x="257" y="324"/>
                    </a:lnTo>
                    <a:lnTo>
                      <a:pt x="259" y="327"/>
                    </a:lnTo>
                    <a:lnTo>
                      <a:pt x="261" y="329"/>
                    </a:lnTo>
                    <a:lnTo>
                      <a:pt x="263" y="331"/>
                    </a:lnTo>
                    <a:lnTo>
                      <a:pt x="265" y="333"/>
                    </a:lnTo>
                    <a:lnTo>
                      <a:pt x="267" y="336"/>
                    </a:lnTo>
                    <a:lnTo>
                      <a:pt x="269" y="338"/>
                    </a:lnTo>
                    <a:lnTo>
                      <a:pt x="270" y="340"/>
                    </a:lnTo>
                    <a:lnTo>
                      <a:pt x="272" y="342"/>
                    </a:lnTo>
                    <a:lnTo>
                      <a:pt x="274" y="344"/>
                    </a:lnTo>
                    <a:lnTo>
                      <a:pt x="276" y="346"/>
                    </a:lnTo>
                    <a:lnTo>
                      <a:pt x="278" y="348"/>
                    </a:lnTo>
                    <a:lnTo>
                      <a:pt x="280" y="350"/>
                    </a:lnTo>
                    <a:lnTo>
                      <a:pt x="281" y="352"/>
                    </a:lnTo>
                    <a:lnTo>
                      <a:pt x="283" y="354"/>
                    </a:lnTo>
                    <a:lnTo>
                      <a:pt x="285" y="356"/>
                    </a:lnTo>
                    <a:lnTo>
                      <a:pt x="287" y="357"/>
                    </a:lnTo>
                    <a:lnTo>
                      <a:pt x="289" y="359"/>
                    </a:lnTo>
                    <a:lnTo>
                      <a:pt x="291" y="361"/>
                    </a:lnTo>
                    <a:lnTo>
                      <a:pt x="292" y="363"/>
                    </a:lnTo>
                    <a:lnTo>
                      <a:pt x="294" y="365"/>
                    </a:lnTo>
                    <a:lnTo>
                      <a:pt x="296" y="366"/>
                    </a:lnTo>
                    <a:lnTo>
                      <a:pt x="298" y="368"/>
                    </a:lnTo>
                    <a:lnTo>
                      <a:pt x="300" y="369"/>
                    </a:lnTo>
                    <a:lnTo>
                      <a:pt x="302" y="371"/>
                    </a:lnTo>
                    <a:lnTo>
                      <a:pt x="303" y="373"/>
                    </a:lnTo>
                    <a:lnTo>
                      <a:pt x="305" y="374"/>
                    </a:lnTo>
                    <a:lnTo>
                      <a:pt x="307" y="376"/>
                    </a:lnTo>
                    <a:lnTo>
                      <a:pt x="309" y="377"/>
                    </a:lnTo>
                    <a:lnTo>
                      <a:pt x="311" y="379"/>
                    </a:lnTo>
                    <a:lnTo>
                      <a:pt x="313" y="380"/>
                    </a:lnTo>
                    <a:lnTo>
                      <a:pt x="315" y="382"/>
                    </a:lnTo>
                    <a:lnTo>
                      <a:pt x="316" y="383"/>
                    </a:lnTo>
                    <a:lnTo>
                      <a:pt x="318" y="384"/>
                    </a:lnTo>
                    <a:lnTo>
                      <a:pt x="320" y="386"/>
                    </a:lnTo>
                    <a:lnTo>
                      <a:pt x="322" y="387"/>
                    </a:lnTo>
                    <a:lnTo>
                      <a:pt x="324" y="388"/>
                    </a:lnTo>
                    <a:lnTo>
                      <a:pt x="326" y="390"/>
                    </a:lnTo>
                    <a:lnTo>
                      <a:pt x="327" y="391"/>
                    </a:lnTo>
                    <a:lnTo>
                      <a:pt x="329" y="392"/>
                    </a:lnTo>
                    <a:lnTo>
                      <a:pt x="331" y="393"/>
                    </a:lnTo>
                    <a:lnTo>
                      <a:pt x="333" y="394"/>
                    </a:lnTo>
                    <a:lnTo>
                      <a:pt x="335" y="396"/>
                    </a:lnTo>
                    <a:lnTo>
                      <a:pt x="337" y="397"/>
                    </a:lnTo>
                    <a:lnTo>
                      <a:pt x="338" y="398"/>
                    </a:lnTo>
                    <a:lnTo>
                      <a:pt x="340" y="399"/>
                    </a:lnTo>
                    <a:lnTo>
                      <a:pt x="342" y="400"/>
                    </a:lnTo>
                    <a:lnTo>
                      <a:pt x="344" y="401"/>
                    </a:lnTo>
                    <a:lnTo>
                      <a:pt x="346" y="402"/>
                    </a:lnTo>
                    <a:lnTo>
                      <a:pt x="348" y="403"/>
                    </a:lnTo>
                    <a:lnTo>
                      <a:pt x="349" y="404"/>
                    </a:lnTo>
                    <a:lnTo>
                      <a:pt x="351" y="405"/>
                    </a:lnTo>
                    <a:lnTo>
                      <a:pt x="353" y="406"/>
                    </a:lnTo>
                    <a:lnTo>
                      <a:pt x="355" y="407"/>
                    </a:lnTo>
                    <a:lnTo>
                      <a:pt x="357" y="408"/>
                    </a:lnTo>
                    <a:lnTo>
                      <a:pt x="359" y="409"/>
                    </a:lnTo>
                    <a:lnTo>
                      <a:pt x="361" y="410"/>
                    </a:lnTo>
                    <a:lnTo>
                      <a:pt x="362" y="411"/>
                    </a:lnTo>
                    <a:lnTo>
                      <a:pt x="364" y="412"/>
                    </a:lnTo>
                    <a:lnTo>
                      <a:pt x="366" y="413"/>
                    </a:lnTo>
                    <a:lnTo>
                      <a:pt x="368" y="413"/>
                    </a:lnTo>
                    <a:lnTo>
                      <a:pt x="370" y="414"/>
                    </a:lnTo>
                    <a:lnTo>
                      <a:pt x="372" y="415"/>
                    </a:lnTo>
                    <a:lnTo>
                      <a:pt x="373" y="416"/>
                    </a:lnTo>
                    <a:lnTo>
                      <a:pt x="375" y="417"/>
                    </a:lnTo>
                    <a:lnTo>
                      <a:pt x="377" y="417"/>
                    </a:lnTo>
                    <a:lnTo>
                      <a:pt x="379" y="418"/>
                    </a:lnTo>
                    <a:lnTo>
                      <a:pt x="381" y="419"/>
                    </a:lnTo>
                    <a:lnTo>
                      <a:pt x="383" y="420"/>
                    </a:lnTo>
                    <a:lnTo>
                      <a:pt x="384" y="420"/>
                    </a:lnTo>
                    <a:lnTo>
                      <a:pt x="386" y="421"/>
                    </a:lnTo>
                    <a:lnTo>
                      <a:pt x="388" y="422"/>
                    </a:lnTo>
                    <a:lnTo>
                      <a:pt x="390" y="422"/>
                    </a:lnTo>
                    <a:lnTo>
                      <a:pt x="392" y="423"/>
                    </a:lnTo>
                    <a:lnTo>
                      <a:pt x="394" y="424"/>
                    </a:lnTo>
                    <a:lnTo>
                      <a:pt x="395" y="424"/>
                    </a:lnTo>
                    <a:lnTo>
                      <a:pt x="397" y="425"/>
                    </a:lnTo>
                    <a:lnTo>
                      <a:pt x="399" y="426"/>
                    </a:lnTo>
                    <a:lnTo>
                      <a:pt x="401" y="426"/>
                    </a:lnTo>
                    <a:lnTo>
                      <a:pt x="403" y="427"/>
                    </a:lnTo>
                    <a:lnTo>
                      <a:pt x="405" y="427"/>
                    </a:lnTo>
                    <a:lnTo>
                      <a:pt x="407" y="428"/>
                    </a:lnTo>
                    <a:lnTo>
                      <a:pt x="408" y="428"/>
                    </a:lnTo>
                    <a:lnTo>
                      <a:pt x="410" y="429"/>
                    </a:lnTo>
                    <a:lnTo>
                      <a:pt x="412" y="430"/>
                    </a:lnTo>
                    <a:lnTo>
                      <a:pt x="414" y="430"/>
                    </a:lnTo>
                    <a:lnTo>
                      <a:pt x="416" y="431"/>
                    </a:lnTo>
                    <a:lnTo>
                      <a:pt x="418" y="431"/>
                    </a:lnTo>
                    <a:lnTo>
                      <a:pt x="419" y="432"/>
                    </a:lnTo>
                    <a:lnTo>
                      <a:pt x="421" y="432"/>
                    </a:lnTo>
                    <a:lnTo>
                      <a:pt x="423" y="432"/>
                    </a:lnTo>
                    <a:lnTo>
                      <a:pt x="425" y="433"/>
                    </a:lnTo>
                    <a:lnTo>
                      <a:pt x="427" y="433"/>
                    </a:lnTo>
                    <a:lnTo>
                      <a:pt x="429" y="434"/>
                    </a:lnTo>
                    <a:lnTo>
                      <a:pt x="430" y="434"/>
                    </a:lnTo>
                    <a:lnTo>
                      <a:pt x="432" y="435"/>
                    </a:lnTo>
                    <a:lnTo>
                      <a:pt x="434" y="435"/>
                    </a:lnTo>
                    <a:lnTo>
                      <a:pt x="436" y="436"/>
                    </a:lnTo>
                    <a:lnTo>
                      <a:pt x="438" y="436"/>
                    </a:lnTo>
                    <a:lnTo>
                      <a:pt x="440" y="436"/>
                    </a:lnTo>
                    <a:lnTo>
                      <a:pt x="441" y="437"/>
                    </a:lnTo>
                    <a:lnTo>
                      <a:pt x="443" y="437"/>
                    </a:lnTo>
                    <a:lnTo>
                      <a:pt x="445" y="437"/>
                    </a:lnTo>
                    <a:lnTo>
                      <a:pt x="447" y="438"/>
                    </a:lnTo>
                    <a:lnTo>
                      <a:pt x="449" y="438"/>
                    </a:lnTo>
                    <a:lnTo>
                      <a:pt x="451" y="439"/>
                    </a:lnTo>
                    <a:lnTo>
                      <a:pt x="453" y="439"/>
                    </a:lnTo>
                    <a:lnTo>
                      <a:pt x="454" y="439"/>
                    </a:lnTo>
                    <a:lnTo>
                      <a:pt x="456" y="440"/>
                    </a:lnTo>
                    <a:lnTo>
                      <a:pt x="458" y="440"/>
                    </a:lnTo>
                    <a:lnTo>
                      <a:pt x="460" y="440"/>
                    </a:lnTo>
                    <a:lnTo>
                      <a:pt x="462" y="441"/>
                    </a:lnTo>
                    <a:lnTo>
                      <a:pt x="464" y="441"/>
                    </a:lnTo>
                    <a:lnTo>
                      <a:pt x="465" y="441"/>
                    </a:lnTo>
                    <a:lnTo>
                      <a:pt x="467" y="441"/>
                    </a:lnTo>
                    <a:lnTo>
                      <a:pt x="469" y="442"/>
                    </a:lnTo>
                    <a:lnTo>
                      <a:pt x="471" y="442"/>
                    </a:lnTo>
                    <a:lnTo>
                      <a:pt x="473" y="442"/>
                    </a:lnTo>
                    <a:lnTo>
                      <a:pt x="475" y="443"/>
                    </a:lnTo>
                    <a:lnTo>
                      <a:pt x="476" y="443"/>
                    </a:lnTo>
                    <a:lnTo>
                      <a:pt x="478" y="443"/>
                    </a:lnTo>
                    <a:lnTo>
                      <a:pt x="480" y="443"/>
                    </a:lnTo>
                    <a:lnTo>
                      <a:pt x="482" y="444"/>
                    </a:lnTo>
                    <a:lnTo>
                      <a:pt x="484" y="444"/>
                    </a:lnTo>
                    <a:lnTo>
                      <a:pt x="486" y="444"/>
                    </a:lnTo>
                    <a:lnTo>
                      <a:pt x="487" y="444"/>
                    </a:lnTo>
                    <a:lnTo>
                      <a:pt x="489" y="444"/>
                    </a:lnTo>
                    <a:lnTo>
                      <a:pt x="491" y="445"/>
                    </a:lnTo>
                    <a:lnTo>
                      <a:pt x="493" y="445"/>
                    </a:lnTo>
                    <a:lnTo>
                      <a:pt x="495" y="445"/>
                    </a:lnTo>
                    <a:lnTo>
                      <a:pt x="497" y="445"/>
                    </a:lnTo>
                    <a:lnTo>
                      <a:pt x="499" y="446"/>
                    </a:lnTo>
                    <a:lnTo>
                      <a:pt x="500" y="446"/>
                    </a:lnTo>
                    <a:lnTo>
                      <a:pt x="502" y="446"/>
                    </a:lnTo>
                    <a:lnTo>
                      <a:pt x="504" y="446"/>
                    </a:lnTo>
                    <a:lnTo>
                      <a:pt x="506" y="446"/>
                    </a:lnTo>
                    <a:lnTo>
                      <a:pt x="508" y="447"/>
                    </a:lnTo>
                    <a:lnTo>
                      <a:pt x="510" y="447"/>
                    </a:lnTo>
                    <a:lnTo>
                      <a:pt x="511" y="447"/>
                    </a:lnTo>
                    <a:lnTo>
                      <a:pt x="513" y="447"/>
                    </a:lnTo>
                    <a:lnTo>
                      <a:pt x="515" y="447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3677D5-6A6B-40AE-B9C8-8CBB0E12AA33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148</Words>
  <Application>Microsoft Office PowerPoint</Application>
  <PresentationFormat>Pokaz na ekranie (4:3)</PresentationFormat>
  <Paragraphs>82</Paragraphs>
  <Slides>37</Slides>
  <Notes>3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37</vt:i4>
      </vt:variant>
    </vt:vector>
  </HeadingPairs>
  <TitlesOfParts>
    <vt:vector size="41" baseType="lpstr">
      <vt:lpstr>PJWSTK1</vt:lpstr>
      <vt:lpstr>Document</vt:lpstr>
      <vt:lpstr>Wykres</vt:lpstr>
      <vt:lpstr>Dokument</vt:lpstr>
      <vt:lpstr>Statystyczna analiza danych SAD-2019 </vt:lpstr>
      <vt:lpstr>Ciągłe zmienne losowe </vt:lpstr>
      <vt:lpstr>Gęstości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Funkcja gęstości rozkładu </vt:lpstr>
      <vt:lpstr>Dystrybuanta </vt:lpstr>
      <vt:lpstr>Prezentacja programu PowerPoint</vt:lpstr>
      <vt:lpstr>Prezentacja programu PowerPoint</vt:lpstr>
      <vt:lpstr>Gęstość prawdopodobieństwa</vt:lpstr>
      <vt:lpstr>Charakterystyki liczbowe zmiennych losowych</vt:lpstr>
      <vt:lpstr>Wartość średnia zmiennej losowej</vt:lpstr>
      <vt:lpstr>Prezentacja programu PowerPoint</vt:lpstr>
      <vt:lpstr>Własności wartości średniej i wariancji </vt:lpstr>
      <vt:lpstr>Kwantyle zmiennej losowej </vt:lpstr>
      <vt:lpstr>Kwantyle zmiennej losowej </vt:lpstr>
      <vt:lpstr>Prezentacja programu PowerPoint</vt:lpstr>
      <vt:lpstr>Parametry gęstości </vt:lpstr>
      <vt:lpstr>Mediana </vt:lpstr>
      <vt:lpstr>Prezentacja programu PowerPoint</vt:lpstr>
      <vt:lpstr>Prezentacja programu PowerPoint</vt:lpstr>
      <vt:lpstr>Ciągłe zmienne losowe</vt:lpstr>
      <vt:lpstr>Własności zmiennej losowej o rozkładzie normalnym </vt:lpstr>
      <vt:lpstr>Standardowa gęstość normalna </vt:lpstr>
      <vt:lpstr>Wykresy gęstości normalnych </vt:lpstr>
      <vt:lpstr>Wykresy gęstości normalnych </vt:lpstr>
      <vt:lpstr>Własności rozkładu normalnego </vt:lpstr>
      <vt:lpstr>Własności normalnych zmiennych losowych </vt:lpstr>
      <vt:lpstr>Ciągłe zmienne losowe </vt:lpstr>
      <vt:lpstr>Ciągłe zmienne losowe </vt:lpstr>
      <vt:lpstr>Rozkład wykładniczy </vt:lpstr>
      <vt:lpstr>Ciągłe zmienne losowe </vt:lpstr>
      <vt:lpstr>Ciągłe zmienne losowe </vt:lpstr>
      <vt:lpstr>Rozrzut zmiennej losowej 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Jerzy Klamka</cp:lastModifiedBy>
  <cp:revision>161</cp:revision>
  <dcterms:created xsi:type="dcterms:W3CDTF">2009-09-24T13:26:04Z</dcterms:created>
  <dcterms:modified xsi:type="dcterms:W3CDTF">2019-10-20T20:07:40Z</dcterms:modified>
</cp:coreProperties>
</file>